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jdhani Light"/>
      <p:regular r:id="rId11"/>
      <p:bold r:id="rId12"/>
    </p:embeddedFont>
    <p:embeddedFont>
      <p:font typeface="Roboto"/>
      <p:regular r:id="rId13"/>
      <p:bold r:id="rId14"/>
      <p:italic r:id="rId15"/>
      <p:boldItalic r:id="rId16"/>
    </p:embeddedFont>
    <p:embeddedFont>
      <p:font typeface="Rajdhani"/>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jdhaniLight-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ajdhani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Rajdhani-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ajdhani-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da25052fe_0_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Welcome to my project, Stock Patterns are Us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Stock analysis by candlestick patterns made easy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2" name="Google Shape;62;g8da25052fe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dacdabd01_1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stock market is basically on sale, and we haven’t seen an opportunity like this since 2008 when the last major recession happened. The coronavirus pandemic is far from over, soif you have a long-term time horizon and you are able to sustain yourself and your family during this period, Invest now while you have decades to recover, financially speaking</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But how can we leverage data to help us decide what stocks to buy?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That’s where Stock Patterns Are us comes in.</a:t>
            </a:r>
            <a:endParaRPr/>
          </a:p>
        </p:txBody>
      </p:sp>
      <p:sp>
        <p:nvSpPr>
          <p:cNvPr id="67" name="Google Shape;67;g8dacdabd0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f960ca76f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Stock Patterns Are us </a:t>
            </a:r>
            <a:r>
              <a:rPr lang="en"/>
              <a:t>is </a:t>
            </a:r>
            <a:r>
              <a:rPr lang="en"/>
              <a:t>a web platform that dynamically</a:t>
            </a:r>
            <a:r>
              <a:rPr lang="en"/>
              <a: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Scans for whether stock movement matches candlestick pattern of your choosing</a:t>
            </a:r>
            <a:endParaRPr/>
          </a:p>
          <a:p>
            <a:pPr indent="-317500" lvl="0" marL="457200" rtl="0" algn="l">
              <a:spcBef>
                <a:spcPts val="0"/>
              </a:spcBef>
              <a:spcAft>
                <a:spcPts val="0"/>
              </a:spcAft>
              <a:buSzPts val="1400"/>
              <a:buChar char="●"/>
            </a:pPr>
            <a:r>
              <a:rPr lang="en"/>
              <a:t>Indicates whether the price is likely to rise or fall </a:t>
            </a:r>
            <a:endParaRPr/>
          </a:p>
          <a:p>
            <a:pPr indent="-317500" lvl="0" marL="457200" rtl="0" algn="l">
              <a:spcBef>
                <a:spcPts val="0"/>
              </a:spcBef>
              <a:spcAft>
                <a:spcPts val="0"/>
              </a:spcAft>
              <a:buSzPts val="1400"/>
              <a:buChar char="●"/>
            </a:pPr>
            <a:r>
              <a:rPr lang="en"/>
              <a:t>Sifts through available news headlines and analyzes latest sentiment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might ask why I chose to use candlestick patterns.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Candlestick patterns are technical trading tools that investors have been using for centuries to predict price direction. While some patterns can predict more accurately than others and everything is context-based, there’s a reason why the practice exists today.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while </a:t>
            </a:r>
            <a:r>
              <a:rPr lang="en" sz="1300">
                <a:solidFill>
                  <a:srgbClr val="111111"/>
                </a:solidFill>
                <a:highlight>
                  <a:srgbClr val="FFFFFF"/>
                </a:highlight>
              </a:rPr>
              <a:t>candlestick charts basicaly show the same information as bar charts, they do so in in a different way. Candlestick charts are more visual, due to the color coding of the price bars and thicker real bodies, which are better at highlighting the difference between the open and the close.</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p:txBody>
      </p:sp>
      <p:sp>
        <p:nvSpPr>
          <p:cNvPr id="72" name="Google Shape;72;g8f960ca76f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f960ca76f_0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I used python flask, j query, and h t m l for the front and back end, as well as CSS and Bootstrap for styling. Beautiful soup was used to scrape news headlines and </a:t>
            </a:r>
            <a:r>
              <a:rPr lang="en" sz="1050">
                <a:solidFill>
                  <a:srgbClr val="4D5156"/>
                </a:solidFill>
                <a:highlight>
                  <a:srgbClr val="FFFFFF"/>
                </a:highlight>
                <a:latin typeface="Roboto"/>
                <a:ea typeface="Roboto"/>
                <a:cs typeface="Roboto"/>
                <a:sym typeface="Roboto"/>
              </a:rPr>
              <a:t>Natural Language Toolkit </a:t>
            </a:r>
            <a:r>
              <a:rPr lang="en"/>
              <a:t>was used to analyze sentiments. I also leveraged Alpha Vantage API to obtain up to date stock data, charts, and news articles from stock screener site finviz.</a:t>
            </a:r>
            <a:endParaRPr/>
          </a:p>
          <a:p>
            <a:pPr indent="0" lvl="0" marL="0" rtl="0" algn="l">
              <a:spcBef>
                <a:spcPts val="0"/>
              </a:spcBef>
              <a:spcAft>
                <a:spcPts val="0"/>
              </a:spcAft>
              <a:buNone/>
            </a:pPr>
            <a:r>
              <a:t/>
            </a:r>
            <a:endParaRPr/>
          </a:p>
        </p:txBody>
      </p:sp>
      <p:sp>
        <p:nvSpPr>
          <p:cNvPr id="77" name="Google Shape;77;g8f960ca76f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f960ca76f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a demo of how it 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g8f960ca76f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C Blank 1">
  <p:cSld name="BLANK_1_1_1">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C Title">
  <p:cSld name="TITLE_1">
    <p:spTree>
      <p:nvGrpSpPr>
        <p:cNvPr id="51" name="Shape 51"/>
        <p:cNvGrpSpPr/>
        <p:nvPr/>
      </p:nvGrpSpPr>
      <p:grpSpPr>
        <a:xfrm>
          <a:off x="0" y="0"/>
          <a:ext cx="0" cy="0"/>
          <a:chOff x="0" y="0"/>
          <a:chExt cx="0" cy="0"/>
        </a:xfrm>
      </p:grpSpPr>
      <p:sp>
        <p:nvSpPr>
          <p:cNvPr id="52" name="Google Shape;52;p14"/>
          <p:cNvSpPr txBox="1"/>
          <p:nvPr>
            <p:ph type="title"/>
          </p:nvPr>
        </p:nvSpPr>
        <p:spPr>
          <a:xfrm>
            <a:off x="894888" y="1601675"/>
            <a:ext cx="7354200" cy="103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4200">
                <a:solidFill>
                  <a:srgbClr val="BFE0EB"/>
                </a:solidFill>
                <a:latin typeface="Rajdhani"/>
                <a:ea typeface="Rajdhani"/>
                <a:cs typeface="Rajdhani"/>
                <a:sym typeface="Rajdhan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 name="Google Shape;53;p14"/>
          <p:cNvSpPr txBox="1"/>
          <p:nvPr>
            <p:ph idx="1" type="subTitle"/>
          </p:nvPr>
        </p:nvSpPr>
        <p:spPr>
          <a:xfrm>
            <a:off x="905988" y="2326200"/>
            <a:ext cx="7332000" cy="904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rgbClr val="FFD966"/>
                </a:solidFill>
                <a:latin typeface="Rajdhani Light"/>
                <a:ea typeface="Rajdhani Light"/>
                <a:cs typeface="Rajdhani Light"/>
                <a:sym typeface="Rajdhani Light"/>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57" name="Google Shape;57;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8" name="Google Shape;58;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9" name="Google Shape;59;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C343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6"/>
          <p:cNvSpPr txBox="1"/>
          <p:nvPr>
            <p:ph type="title"/>
          </p:nvPr>
        </p:nvSpPr>
        <p:spPr>
          <a:xfrm>
            <a:off x="457200" y="2026799"/>
            <a:ext cx="8229600" cy="1089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lang="en" sz="5000">
                <a:solidFill>
                  <a:srgbClr val="FF9900"/>
                </a:solidFill>
                <a:latin typeface="Rajdhani"/>
                <a:ea typeface="Rajdhani"/>
                <a:cs typeface="Rajdhani"/>
                <a:sym typeface="Rajdhani"/>
              </a:rPr>
              <a:t>Stock Patterns ‘R’ Us</a:t>
            </a:r>
            <a:endParaRPr b="1" sz="5000">
              <a:solidFill>
                <a:srgbClr val="FF9900"/>
              </a:solidFill>
              <a:latin typeface="Rajdhani"/>
              <a:ea typeface="Rajdhani"/>
              <a:cs typeface="Rajdhani"/>
              <a:sym typeface="Rajdhani"/>
            </a:endParaRPr>
          </a:p>
          <a:p>
            <a:pPr indent="0" lvl="0" marL="0" marR="0" rtl="0" algn="ctr">
              <a:spcBef>
                <a:spcPts val="0"/>
              </a:spcBef>
              <a:spcAft>
                <a:spcPts val="0"/>
              </a:spcAft>
              <a:buClr>
                <a:schemeClr val="dk1"/>
              </a:buClr>
              <a:buFont typeface="Arial"/>
              <a:buNone/>
            </a:pPr>
            <a:r>
              <a:rPr b="1" lang="en" sz="3200">
                <a:solidFill>
                  <a:srgbClr val="FFFFFF"/>
                </a:solidFill>
                <a:latin typeface="Rajdhani"/>
                <a:ea typeface="Rajdhani"/>
                <a:cs typeface="Rajdhani"/>
                <a:sym typeface="Rajdhani"/>
              </a:rPr>
              <a:t>Stock Analysis </a:t>
            </a:r>
            <a:endParaRPr b="1" sz="3200">
              <a:solidFill>
                <a:srgbClr val="FFFFFF"/>
              </a:solidFill>
              <a:latin typeface="Rajdhani"/>
              <a:ea typeface="Rajdhani"/>
              <a:cs typeface="Rajdhani"/>
              <a:sym typeface="Rajdhani"/>
            </a:endParaRPr>
          </a:p>
          <a:p>
            <a:pPr indent="0" lvl="0" marL="0" marR="0" rtl="0" algn="ctr">
              <a:spcBef>
                <a:spcPts val="0"/>
              </a:spcBef>
              <a:spcAft>
                <a:spcPts val="0"/>
              </a:spcAft>
              <a:buClr>
                <a:schemeClr val="dk1"/>
              </a:buClr>
              <a:buFont typeface="Arial"/>
              <a:buNone/>
            </a:pPr>
            <a:r>
              <a:rPr b="1" lang="en" sz="3200">
                <a:solidFill>
                  <a:srgbClr val="FFFFFF"/>
                </a:solidFill>
                <a:latin typeface="Rajdhani"/>
                <a:ea typeface="Rajdhani"/>
                <a:cs typeface="Rajdhani"/>
                <a:sym typeface="Rajdhani"/>
              </a:rPr>
              <a:t>By Candlestick Patterns </a:t>
            </a:r>
            <a:endParaRPr b="1" sz="3200">
              <a:solidFill>
                <a:srgbClr val="FFFFFF"/>
              </a:solidFill>
              <a:latin typeface="Rajdhani"/>
              <a:ea typeface="Rajdhani"/>
              <a:cs typeface="Rajdhani"/>
              <a:sym typeface="Rajdhani"/>
            </a:endParaRPr>
          </a:p>
          <a:p>
            <a:pPr indent="0" lvl="0" marL="0" marR="0" rtl="0" algn="ctr">
              <a:spcBef>
                <a:spcPts val="0"/>
              </a:spcBef>
              <a:spcAft>
                <a:spcPts val="0"/>
              </a:spcAft>
              <a:buClr>
                <a:schemeClr val="dk1"/>
              </a:buClr>
              <a:buFont typeface="Arial"/>
              <a:buNone/>
            </a:pPr>
            <a:r>
              <a:rPr b="1" lang="en" sz="3200">
                <a:solidFill>
                  <a:srgbClr val="FFFFFF"/>
                </a:solidFill>
                <a:latin typeface="Rajdhani"/>
                <a:ea typeface="Rajdhani"/>
                <a:cs typeface="Rajdhani"/>
                <a:sym typeface="Rajdhani"/>
              </a:rPr>
              <a:t>Made Easy</a:t>
            </a:r>
            <a:endParaRPr b="1" sz="3200">
              <a:solidFill>
                <a:srgbClr val="FFFFFF"/>
              </a:solidFill>
              <a:latin typeface="Rajdhani"/>
              <a:ea typeface="Rajdhani"/>
              <a:cs typeface="Rajdhani"/>
              <a:sym typeface="Rajdhani"/>
            </a:endParaRPr>
          </a:p>
          <a:p>
            <a:pPr indent="0" lvl="0" marL="0" marR="0" rtl="0" algn="l">
              <a:spcBef>
                <a:spcPts val="0"/>
              </a:spcBef>
              <a:spcAft>
                <a:spcPts val="0"/>
              </a:spcAft>
              <a:buNone/>
            </a:pPr>
            <a:r>
              <a:t/>
            </a:r>
            <a:endParaRPr i="1"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7"/>
          <p:cNvSpPr txBox="1"/>
          <p:nvPr>
            <p:ph type="title"/>
          </p:nvPr>
        </p:nvSpPr>
        <p:spPr>
          <a:xfrm>
            <a:off x="457200" y="2026799"/>
            <a:ext cx="8229600" cy="1089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lang="en" sz="5000">
                <a:solidFill>
                  <a:srgbClr val="FF9900"/>
                </a:solidFill>
                <a:latin typeface="Rajdhani"/>
                <a:ea typeface="Rajdhani"/>
                <a:cs typeface="Rajdhani"/>
                <a:sym typeface="Rajdhani"/>
              </a:rPr>
              <a:t>THE INSPIRATION</a:t>
            </a:r>
            <a:endParaRPr b="1" sz="5000">
              <a:solidFill>
                <a:srgbClr val="FF9900"/>
              </a:solidFill>
              <a:latin typeface="Rajdhani"/>
              <a:ea typeface="Rajdhani"/>
              <a:cs typeface="Rajdhani"/>
              <a:sym typeface="Rajdhani"/>
            </a:endParaRPr>
          </a:p>
          <a:p>
            <a:pPr indent="0" lvl="0" marL="457200" rtl="0" algn="l">
              <a:spcBef>
                <a:spcPts val="0"/>
              </a:spcBef>
              <a:spcAft>
                <a:spcPts val="0"/>
              </a:spcAft>
              <a:buNone/>
            </a:pPr>
            <a:r>
              <a:t/>
            </a:r>
            <a:endParaRPr i="1" sz="1200"/>
          </a:p>
          <a:p>
            <a:pPr indent="0" lvl="0" marL="0" rtl="0" algn="l">
              <a:spcBef>
                <a:spcPts val="0"/>
              </a:spcBef>
              <a:spcAft>
                <a:spcPts val="0"/>
              </a:spcAft>
              <a:buNone/>
            </a:pPr>
            <a:r>
              <a:t/>
            </a:r>
            <a:endParaRPr i="1" sz="2300"/>
          </a:p>
          <a:p>
            <a:pPr indent="-374650" lvl="0" marL="457200" rtl="0" algn="l">
              <a:spcBef>
                <a:spcPts val="0"/>
              </a:spcBef>
              <a:spcAft>
                <a:spcPts val="0"/>
              </a:spcAft>
              <a:buSzPts val="2300"/>
              <a:buChar char="●"/>
            </a:pPr>
            <a:r>
              <a:rPr lang="en" sz="2300"/>
              <a:t>The Dow Jones Industrial Average hit its lowest level in three years. </a:t>
            </a:r>
            <a:br>
              <a:rPr lang="en" sz="2300"/>
            </a:br>
            <a:endParaRPr sz="2300"/>
          </a:p>
          <a:p>
            <a:pPr indent="-374650" lvl="0" marL="457200" rtl="0" algn="l">
              <a:spcBef>
                <a:spcPts val="0"/>
              </a:spcBef>
              <a:spcAft>
                <a:spcPts val="0"/>
              </a:spcAft>
              <a:buSzPts val="2300"/>
              <a:buChar char="●"/>
            </a:pPr>
            <a:r>
              <a:rPr lang="en" sz="2300"/>
              <a:t>In the 10 years after the market hit bottom in 2009, the S&amp;P 500 has delivered a 10-year annualized total return of 17.8%.</a:t>
            </a:r>
            <a:br>
              <a:rPr lang="en" sz="2300"/>
            </a:br>
            <a:endParaRPr sz="2300"/>
          </a:p>
          <a:p>
            <a:pPr indent="-374650" lvl="0" marL="457200" rtl="0" algn="l">
              <a:spcBef>
                <a:spcPts val="0"/>
              </a:spcBef>
              <a:spcAft>
                <a:spcPts val="0"/>
              </a:spcAft>
              <a:buSzPts val="2300"/>
              <a:buChar char="●"/>
            </a:pPr>
            <a:r>
              <a:rPr lang="en" sz="2300"/>
              <a:t>Now is the time to buy. So how can we use data to help us make decisions?</a:t>
            </a:r>
            <a:endParaRPr sz="2300"/>
          </a:p>
          <a:p>
            <a:pPr indent="0" lvl="0" marL="0" rtl="0" algn="l">
              <a:spcBef>
                <a:spcPts val="0"/>
              </a:spcBef>
              <a:spcAft>
                <a:spcPts val="0"/>
              </a:spcAft>
              <a:buNone/>
            </a:pPr>
            <a:r>
              <a:t/>
            </a:r>
            <a:endParaRPr sz="2300"/>
          </a:p>
          <a:p>
            <a:pPr indent="0" lvl="0" marL="457200" rtl="0" algn="l">
              <a:spcBef>
                <a:spcPts val="0"/>
              </a:spcBef>
              <a:spcAft>
                <a:spcPts val="0"/>
              </a:spcAft>
              <a:buNone/>
            </a:pPr>
            <a:r>
              <a:t/>
            </a:r>
            <a:endParaRPr i="1" sz="2300"/>
          </a:p>
          <a:p>
            <a:pPr indent="0" lvl="0" marL="457200" rtl="0" algn="l">
              <a:spcBef>
                <a:spcPts val="0"/>
              </a:spcBef>
              <a:spcAft>
                <a:spcPts val="0"/>
              </a:spcAft>
              <a:buNone/>
            </a:pPr>
            <a:r>
              <a:t/>
            </a:r>
            <a:endParaRPr i="1"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type="title"/>
          </p:nvPr>
        </p:nvSpPr>
        <p:spPr>
          <a:xfrm>
            <a:off x="457200" y="2026799"/>
            <a:ext cx="8229600" cy="1089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lang="en" sz="5000">
                <a:solidFill>
                  <a:srgbClr val="FF9900"/>
                </a:solidFill>
                <a:latin typeface="Rajdhani"/>
                <a:ea typeface="Rajdhani"/>
                <a:cs typeface="Rajdhani"/>
                <a:sym typeface="Rajdhani"/>
              </a:rPr>
              <a:t>WHAT IT DOES</a:t>
            </a:r>
            <a:endParaRPr b="1" sz="5000">
              <a:solidFill>
                <a:srgbClr val="FF9900"/>
              </a:solidFill>
              <a:latin typeface="Rajdhani"/>
              <a:ea typeface="Rajdhani"/>
              <a:cs typeface="Rajdhani"/>
              <a:sym typeface="Rajdhani"/>
            </a:endParaRPr>
          </a:p>
          <a:p>
            <a:pPr indent="0" lvl="0" marL="0" rtl="0" algn="l">
              <a:spcBef>
                <a:spcPts val="0"/>
              </a:spcBef>
              <a:spcAft>
                <a:spcPts val="0"/>
              </a:spcAft>
              <a:buNone/>
            </a:pPr>
            <a:r>
              <a:t/>
            </a:r>
            <a:endParaRPr i="1" sz="2300"/>
          </a:p>
          <a:p>
            <a:pPr indent="0" lvl="0" marL="0" rtl="0" algn="l">
              <a:spcBef>
                <a:spcPts val="0"/>
              </a:spcBef>
              <a:spcAft>
                <a:spcPts val="0"/>
              </a:spcAft>
              <a:buNone/>
            </a:pPr>
            <a:r>
              <a:rPr lang="en" sz="2300"/>
              <a:t>Stock Patterns ‘R’ Us is a web platform that dynamically:</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Scans for whether stock movement matches candlestick pattern of your choosing</a:t>
            </a:r>
            <a:br>
              <a:rPr lang="en" sz="2300"/>
            </a:br>
            <a:endParaRPr sz="2300"/>
          </a:p>
          <a:p>
            <a:pPr indent="-374650" lvl="0" marL="457200" rtl="0" algn="l">
              <a:spcBef>
                <a:spcPts val="0"/>
              </a:spcBef>
              <a:spcAft>
                <a:spcPts val="0"/>
              </a:spcAft>
              <a:buSzPts val="2300"/>
              <a:buChar char="●"/>
            </a:pPr>
            <a:r>
              <a:rPr lang="en" sz="2300"/>
              <a:t>Indicates whether the price is likely to rise (bullish) or fall (bearish)</a:t>
            </a:r>
            <a:br>
              <a:rPr lang="en" sz="2300"/>
            </a:br>
            <a:endParaRPr sz="2300"/>
          </a:p>
          <a:p>
            <a:pPr indent="-374650" lvl="0" marL="457200" rtl="0" algn="l">
              <a:spcBef>
                <a:spcPts val="0"/>
              </a:spcBef>
              <a:spcAft>
                <a:spcPts val="0"/>
              </a:spcAft>
              <a:buSzPts val="2300"/>
              <a:buChar char="●"/>
            </a:pPr>
            <a:r>
              <a:rPr lang="en" sz="2300"/>
              <a:t>Sifts through available news headlines and analyzes latest sentiment </a:t>
            </a:r>
            <a:endParaRPr sz="2300"/>
          </a:p>
          <a:p>
            <a:pPr indent="0" lvl="0" marL="0" rtl="0" algn="l">
              <a:spcBef>
                <a:spcPts val="0"/>
              </a:spcBef>
              <a:spcAft>
                <a:spcPts val="0"/>
              </a:spcAft>
              <a:buNone/>
            </a:pPr>
            <a:r>
              <a:t/>
            </a:r>
            <a:endParaRPr i="1"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ph type="title"/>
          </p:nvPr>
        </p:nvSpPr>
        <p:spPr>
          <a:xfrm>
            <a:off x="457200" y="2026799"/>
            <a:ext cx="8229600" cy="1089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lang="en" sz="5000">
                <a:solidFill>
                  <a:srgbClr val="FF9900"/>
                </a:solidFill>
                <a:latin typeface="Rajdhani"/>
                <a:ea typeface="Rajdhani"/>
                <a:cs typeface="Rajdhani"/>
                <a:sym typeface="Rajdhani"/>
              </a:rPr>
              <a:t>HOW I BUILT IT</a:t>
            </a:r>
            <a:endParaRPr b="1" sz="5000">
              <a:solidFill>
                <a:srgbClr val="FF9900"/>
              </a:solidFill>
              <a:latin typeface="Rajdhani"/>
              <a:ea typeface="Rajdhani"/>
              <a:cs typeface="Rajdhani"/>
              <a:sym typeface="Rajdhani"/>
            </a:endParaRPr>
          </a:p>
          <a:p>
            <a:pPr indent="0" lvl="0" marL="457200" rtl="0" algn="l">
              <a:spcBef>
                <a:spcPts val="0"/>
              </a:spcBef>
              <a:spcAft>
                <a:spcPts val="0"/>
              </a:spcAft>
              <a:buNone/>
            </a:pPr>
            <a:r>
              <a:t/>
            </a:r>
            <a:endParaRPr i="1" sz="1200"/>
          </a:p>
          <a:p>
            <a:pPr indent="0" lvl="0" marL="457200" rtl="0" algn="l">
              <a:spcBef>
                <a:spcPts val="0"/>
              </a:spcBef>
              <a:spcAft>
                <a:spcPts val="0"/>
              </a:spcAft>
              <a:buNone/>
            </a:pPr>
            <a:r>
              <a:t/>
            </a:r>
            <a:endParaRPr i="1" sz="1200"/>
          </a:p>
          <a:p>
            <a:pPr indent="0" lvl="0" marL="457200" rtl="0" algn="l">
              <a:spcBef>
                <a:spcPts val="0"/>
              </a:spcBef>
              <a:spcAft>
                <a:spcPts val="0"/>
              </a:spcAft>
              <a:buNone/>
            </a:pPr>
            <a:r>
              <a:t/>
            </a:r>
            <a:endParaRPr i="1" sz="1200"/>
          </a:p>
          <a:p>
            <a:pPr indent="0" lvl="0" marL="457200" rtl="0" algn="l">
              <a:spcBef>
                <a:spcPts val="0"/>
              </a:spcBef>
              <a:spcAft>
                <a:spcPts val="0"/>
              </a:spcAft>
              <a:buNone/>
            </a:pPr>
            <a:r>
              <a:t/>
            </a:r>
            <a:endParaRPr i="1" sz="1200"/>
          </a:p>
          <a:p>
            <a:pPr indent="0" lvl="0" marL="457200" rtl="0" algn="l">
              <a:spcBef>
                <a:spcPts val="0"/>
              </a:spcBef>
              <a:spcAft>
                <a:spcPts val="0"/>
              </a:spcAft>
              <a:buNone/>
            </a:pPr>
            <a:r>
              <a:t/>
            </a:r>
            <a:endParaRPr i="1" sz="1200"/>
          </a:p>
          <a:p>
            <a:pPr indent="0" lvl="0" marL="457200" rtl="0" algn="l">
              <a:spcBef>
                <a:spcPts val="0"/>
              </a:spcBef>
              <a:spcAft>
                <a:spcPts val="0"/>
              </a:spcAft>
              <a:buNone/>
            </a:pPr>
            <a:r>
              <a:t/>
            </a:r>
            <a:endParaRPr i="1" sz="2300"/>
          </a:p>
          <a:p>
            <a:pPr indent="0" lvl="0" marL="457200" rtl="0" algn="l">
              <a:spcBef>
                <a:spcPts val="0"/>
              </a:spcBef>
              <a:spcAft>
                <a:spcPts val="0"/>
              </a:spcAft>
              <a:buNone/>
            </a:pPr>
            <a:r>
              <a:t/>
            </a:r>
            <a:endParaRPr i="1" sz="2300"/>
          </a:p>
          <a:p>
            <a:pPr indent="0" lvl="0" marL="457200" rtl="0" algn="l">
              <a:spcBef>
                <a:spcPts val="0"/>
              </a:spcBef>
              <a:spcAft>
                <a:spcPts val="0"/>
              </a:spcAft>
              <a:buNone/>
            </a:pPr>
            <a:r>
              <a:t/>
            </a:r>
            <a:endParaRPr i="1" sz="2300"/>
          </a:p>
          <a:p>
            <a:pPr indent="0" lvl="0" marL="457200" rtl="0" algn="l">
              <a:spcBef>
                <a:spcPts val="0"/>
              </a:spcBef>
              <a:spcAft>
                <a:spcPts val="0"/>
              </a:spcAft>
              <a:buNone/>
            </a:pPr>
            <a:r>
              <a:t/>
            </a:r>
            <a:endParaRPr i="1" sz="2300"/>
          </a:p>
          <a:p>
            <a:pPr indent="0" lvl="0" marL="457200" rtl="0" algn="l">
              <a:spcBef>
                <a:spcPts val="0"/>
              </a:spcBef>
              <a:spcAft>
                <a:spcPts val="0"/>
              </a:spcAft>
              <a:buNone/>
            </a:pPr>
            <a:r>
              <a:t/>
            </a:r>
            <a:endParaRPr i="1" sz="2300"/>
          </a:p>
          <a:p>
            <a:pPr indent="0" lvl="0" marL="0" rtl="0" algn="l">
              <a:spcBef>
                <a:spcPts val="0"/>
              </a:spcBef>
              <a:spcAft>
                <a:spcPts val="0"/>
              </a:spcAft>
              <a:buNone/>
            </a:pPr>
            <a:r>
              <a:t/>
            </a:r>
            <a:endParaRPr i="1" sz="2300"/>
          </a:p>
          <a:p>
            <a:pPr indent="0" lvl="0" marL="914400" rtl="0" algn="l">
              <a:spcBef>
                <a:spcPts val="0"/>
              </a:spcBef>
              <a:spcAft>
                <a:spcPts val="0"/>
              </a:spcAft>
              <a:buNone/>
            </a:pPr>
            <a:r>
              <a:t/>
            </a:r>
            <a:endParaRPr b="1" sz="4300">
              <a:solidFill>
                <a:srgbClr val="FFFFFF"/>
              </a:solidFill>
              <a:latin typeface="Rajdhani"/>
              <a:ea typeface="Rajdhani"/>
              <a:cs typeface="Rajdhani"/>
              <a:sym typeface="Rajdhani"/>
            </a:endParaRPr>
          </a:p>
        </p:txBody>
      </p:sp>
      <p:pic>
        <p:nvPicPr>
          <p:cNvPr id="80" name="Google Shape;80;p19"/>
          <p:cNvPicPr preferRelativeResize="0"/>
          <p:nvPr/>
        </p:nvPicPr>
        <p:blipFill>
          <a:blip r:embed="rId3">
            <a:alphaModFix/>
          </a:blip>
          <a:stretch>
            <a:fillRect/>
          </a:stretch>
        </p:blipFill>
        <p:spPr>
          <a:xfrm>
            <a:off x="4198300" y="1394699"/>
            <a:ext cx="3176106" cy="1874000"/>
          </a:xfrm>
          <a:prstGeom prst="rect">
            <a:avLst/>
          </a:prstGeom>
          <a:noFill/>
          <a:ln>
            <a:noFill/>
          </a:ln>
        </p:spPr>
      </p:pic>
      <p:pic>
        <p:nvPicPr>
          <p:cNvPr id="81" name="Google Shape;81;p19"/>
          <p:cNvPicPr preferRelativeResize="0"/>
          <p:nvPr/>
        </p:nvPicPr>
        <p:blipFill>
          <a:blip r:embed="rId4">
            <a:alphaModFix/>
          </a:blip>
          <a:stretch>
            <a:fillRect/>
          </a:stretch>
        </p:blipFill>
        <p:spPr>
          <a:xfrm>
            <a:off x="1319363" y="3552463"/>
            <a:ext cx="2590800" cy="1019175"/>
          </a:xfrm>
          <a:prstGeom prst="rect">
            <a:avLst/>
          </a:prstGeom>
          <a:noFill/>
          <a:ln>
            <a:noFill/>
          </a:ln>
        </p:spPr>
      </p:pic>
      <p:pic>
        <p:nvPicPr>
          <p:cNvPr id="82" name="Google Shape;82;p19"/>
          <p:cNvPicPr preferRelativeResize="0"/>
          <p:nvPr/>
        </p:nvPicPr>
        <p:blipFill>
          <a:blip r:embed="rId5">
            <a:alphaModFix/>
          </a:blip>
          <a:stretch>
            <a:fillRect/>
          </a:stretch>
        </p:blipFill>
        <p:spPr>
          <a:xfrm>
            <a:off x="4122100" y="3482325"/>
            <a:ext cx="3176100" cy="1268421"/>
          </a:xfrm>
          <a:prstGeom prst="rect">
            <a:avLst/>
          </a:prstGeom>
          <a:noFill/>
          <a:ln>
            <a:noFill/>
          </a:ln>
        </p:spPr>
      </p:pic>
      <p:pic>
        <p:nvPicPr>
          <p:cNvPr id="83" name="Google Shape;83;p19"/>
          <p:cNvPicPr preferRelativeResize="0"/>
          <p:nvPr/>
        </p:nvPicPr>
        <p:blipFill>
          <a:blip r:embed="rId6">
            <a:alphaModFix/>
          </a:blip>
          <a:stretch>
            <a:fillRect/>
          </a:stretch>
        </p:blipFill>
        <p:spPr>
          <a:xfrm>
            <a:off x="1395575" y="1318500"/>
            <a:ext cx="2590800" cy="20260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0"/>
          <p:cNvSpPr txBox="1"/>
          <p:nvPr>
            <p:ph type="title"/>
          </p:nvPr>
        </p:nvSpPr>
        <p:spPr>
          <a:xfrm>
            <a:off x="457200" y="2026799"/>
            <a:ext cx="8229600" cy="1089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lang="en" sz="5000">
                <a:solidFill>
                  <a:srgbClr val="FF9900"/>
                </a:solidFill>
                <a:latin typeface="Rajdhani"/>
                <a:ea typeface="Rajdhani"/>
                <a:cs typeface="Rajdhani"/>
                <a:sym typeface="Rajdhani"/>
              </a:rPr>
              <a:t>DEMO</a:t>
            </a:r>
            <a:endParaRPr b="1" sz="5000">
              <a:solidFill>
                <a:srgbClr val="FF9900"/>
              </a:solidFill>
              <a:latin typeface="Rajdhani"/>
              <a:ea typeface="Rajdhani"/>
              <a:cs typeface="Rajdhani"/>
              <a:sym typeface="Rajdhani"/>
            </a:endParaRPr>
          </a:p>
          <a:p>
            <a:pPr indent="0" lvl="0" marL="914400" rtl="0" algn="l">
              <a:spcBef>
                <a:spcPts val="0"/>
              </a:spcBef>
              <a:spcAft>
                <a:spcPts val="0"/>
              </a:spcAft>
              <a:buNone/>
            </a:pPr>
            <a:r>
              <a:t/>
            </a:r>
            <a:endParaRPr b="1" sz="4300">
              <a:solidFill>
                <a:srgbClr val="FFFFFF"/>
              </a:solidFill>
              <a:latin typeface="Rajdhani"/>
              <a:ea typeface="Rajdhani"/>
              <a:cs typeface="Rajdhani"/>
              <a:sym typeface="Rajdhan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