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5.png" ContentType="image/png"/>
  <Override PartName="/ppt/media/image4.png" ContentType="image/png"/>
  <Override PartName="/ppt/media/image3.jpeg" ContentType="image/jpe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25"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26"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28"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9"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30"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1"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33"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34"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35" name="" descr=""/>
          <p:cNvPicPr/>
          <p:nvPr/>
        </p:nvPicPr>
        <p:blipFill>
          <a:blip r:embed="rId2"/>
          <a:stretch/>
        </p:blipFill>
        <p:spPr>
          <a:xfrm>
            <a:off x="2292120" y="1769040"/>
            <a:ext cx="5494680" cy="4384080"/>
          </a:xfrm>
          <a:prstGeom prst="rect">
            <a:avLst/>
          </a:prstGeom>
          <a:ln>
            <a:noFill/>
          </a:ln>
        </p:spPr>
      </p:pic>
      <p:pic>
        <p:nvPicPr>
          <p:cNvPr id="36" name="" descr=""/>
          <p:cNvPicPr/>
          <p:nvPr/>
        </p:nvPicPr>
        <p:blipFill>
          <a:blip r:embed="rId3"/>
          <a:stretch/>
        </p:blipFill>
        <p:spPr>
          <a:xfrm>
            <a:off x="2292120" y="176904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4"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6"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9"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128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13"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4"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5"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17"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1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9"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21"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2"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3"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1"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CustomShape 1"/>
          <p:cNvSpPr/>
          <p:nvPr/>
        </p:nvSpPr>
        <p:spPr>
          <a:xfrm>
            <a:off x="504000" y="2893320"/>
            <a:ext cx="9071280" cy="3259800"/>
          </a:xfrm>
          <a:prstGeom prst="rect">
            <a:avLst/>
          </a:prstGeom>
          <a:noFill/>
          <a:ln>
            <a:noFill/>
          </a:ln>
        </p:spPr>
        <p:style>
          <a:lnRef idx="0"/>
          <a:fillRef idx="0"/>
          <a:effectRef idx="0"/>
          <a:fontRef idx="minor"/>
        </p:style>
      </p:sp>
      <p:sp>
        <p:nvSpPr>
          <p:cNvPr id="38" name="CustomShape 2"/>
          <p:cNvSpPr/>
          <p:nvPr/>
        </p:nvSpPr>
        <p:spPr>
          <a:xfrm>
            <a:off x="493200" y="569160"/>
            <a:ext cx="4571640" cy="185040"/>
          </a:xfrm>
          <a:prstGeom prst="rect">
            <a:avLst/>
          </a:prstGeom>
          <a:noFill/>
          <a:ln>
            <a:noFill/>
          </a:ln>
        </p:spPr>
        <p:style>
          <a:lnRef idx="0"/>
          <a:fillRef idx="0"/>
          <a:effectRef idx="0"/>
          <a:fontRef idx="minor"/>
        </p:style>
        <p:txBody>
          <a:bodyPr lIns="0" rIns="0" tIns="0" bIns="0" anchor="ctr"/>
          <a:p>
            <a:pPr algn="ctr">
              <a:lnSpc>
                <a:spcPct val="100000"/>
              </a:lnSpc>
            </a:pPr>
            <a:r>
              <a:rPr b="1" lang="en-US" sz="800" strike="noStrike">
                <a:latin typeface="Arial"/>
              </a:rPr>
              <a:t>Abstract</a:t>
            </a:r>
            <a:endParaRPr/>
          </a:p>
        </p:txBody>
      </p:sp>
      <p:sp>
        <p:nvSpPr>
          <p:cNvPr id="39" name="CustomShape 3"/>
          <p:cNvSpPr/>
          <p:nvPr/>
        </p:nvSpPr>
        <p:spPr>
          <a:xfrm>
            <a:off x="5101200" y="740880"/>
            <a:ext cx="4480200" cy="1209600"/>
          </a:xfrm>
          <a:prstGeom prst="rect">
            <a:avLst/>
          </a:prstGeom>
          <a:noFill/>
          <a:ln>
            <a:noFill/>
          </a:ln>
        </p:spPr>
        <p:style>
          <a:lnRef idx="0"/>
          <a:fillRef idx="0"/>
          <a:effectRef idx="0"/>
          <a:fontRef idx="minor"/>
        </p:style>
        <p:txBody>
          <a:bodyPr lIns="0" rIns="0" tIns="0" bIns="0" anchor="ctr"/>
          <a:p>
            <a:pPr algn="just">
              <a:lnSpc>
                <a:spcPct val="100000"/>
              </a:lnSpc>
            </a:pPr>
            <a:r>
              <a:rPr b="1" i="1" lang="en-US" sz="800" strike="noStrike">
                <a:latin typeface="Arial"/>
              </a:rPr>
              <a:t>Task :</a:t>
            </a:r>
            <a:r>
              <a:rPr lang="en-US" sz="800" strike="noStrike">
                <a:latin typeface="Arial"/>
              </a:rPr>
              <a:t> The task is a probabilistic learning task as described in Pasquereau et al., 2007- where four</a:t>
            </a:r>
            <a:endParaRPr/>
          </a:p>
          <a:p>
            <a:pPr algn="just">
              <a:lnSpc>
                <a:spcPct val="100000"/>
              </a:lnSpc>
            </a:pPr>
            <a:r>
              <a:rPr lang="en-US" sz="800" strike="noStrike">
                <a:latin typeface="Arial"/>
              </a:rPr>
              <a:t>visual cues are associated with different reward probabilities (0.00, 0.33, 0.66 &amp; 1.00). A trial is made of the simultaneous presentation of two random cues with equal salience at two random positions. After the model has chosen one cue or the other, a reward is given according to the probability associated with the chosen cue. Connections between the cortex and the striatum are then modified using a reinforcement learning rule based on the reward signal. The model is trained over 120 trials such that each combination of cues is presented equal number of times at uniformly sampled positions and the model performance reaches at least 0.9 measuring the ration of optimal choices.</a:t>
            </a:r>
            <a:endParaRPr/>
          </a:p>
          <a:p>
            <a:pPr algn="just">
              <a:lnSpc>
                <a:spcPct val="100000"/>
              </a:lnSpc>
            </a:pPr>
            <a:endParaRPr/>
          </a:p>
        </p:txBody>
      </p:sp>
      <p:sp>
        <p:nvSpPr>
          <p:cNvPr id="40" name="CustomShape 4"/>
          <p:cNvSpPr/>
          <p:nvPr/>
        </p:nvSpPr>
        <p:spPr>
          <a:xfrm>
            <a:off x="5136840" y="3129840"/>
            <a:ext cx="4480200" cy="497160"/>
          </a:xfrm>
          <a:prstGeom prst="rect">
            <a:avLst/>
          </a:prstGeom>
          <a:solidFill>
            <a:srgbClr val="ccccff"/>
          </a:solidFill>
          <a:ln>
            <a:noFill/>
          </a:ln>
        </p:spPr>
        <p:style>
          <a:lnRef idx="0"/>
          <a:fillRef idx="0"/>
          <a:effectRef idx="0"/>
          <a:fontRef idx="minor"/>
        </p:style>
        <p:txBody>
          <a:bodyPr lIns="0" rIns="0" tIns="0" bIns="0" anchor="ctr"/>
          <a:p>
            <a:pPr algn="just">
              <a:lnSpc>
                <a:spcPct val="100000"/>
              </a:lnSpc>
            </a:pPr>
            <a:r>
              <a:rPr b="1" i="1" lang="en-US" sz="800" strike="noStrike">
                <a:latin typeface="Arial"/>
              </a:rPr>
              <a:t>Learning</a:t>
            </a:r>
            <a:r>
              <a:rPr lang="en-US" sz="800" strike="noStrike">
                <a:latin typeface="Arial"/>
              </a:rPr>
              <a:t> is then disabled and the model is tested using always the same pair of cues (A (P=1)</a:t>
            </a:r>
            <a:endParaRPr/>
          </a:p>
          <a:p>
            <a:pPr algn="just">
              <a:lnSpc>
                <a:spcPct val="100000"/>
              </a:lnSpc>
            </a:pPr>
            <a:r>
              <a:rPr lang="en-US" sz="800" strike="noStrike">
                <a:latin typeface="Arial"/>
              </a:rPr>
              <a:t>and B (P=0.33)) with different salience or different timing. The question is to measure when the</a:t>
            </a:r>
            <a:endParaRPr/>
          </a:p>
          <a:p>
            <a:pPr algn="just">
              <a:lnSpc>
                <a:spcPct val="100000"/>
              </a:lnSpc>
            </a:pPr>
            <a:r>
              <a:rPr lang="en-US" sz="800" strike="noStrike">
                <a:latin typeface="Arial"/>
              </a:rPr>
              <a:t>salience or the timing will drive the model to take a sub-optimal decision.</a:t>
            </a:r>
            <a:endParaRPr/>
          </a:p>
        </p:txBody>
      </p:sp>
      <p:pic>
        <p:nvPicPr>
          <p:cNvPr id="41" name="" descr=""/>
          <p:cNvPicPr/>
          <p:nvPr/>
        </p:nvPicPr>
        <p:blipFill>
          <a:blip r:embed="rId1"/>
          <a:stretch/>
        </p:blipFill>
        <p:spPr>
          <a:xfrm>
            <a:off x="5558760" y="1751040"/>
            <a:ext cx="3379680" cy="1378800"/>
          </a:xfrm>
          <a:prstGeom prst="rect">
            <a:avLst/>
          </a:prstGeom>
          <a:ln>
            <a:noFill/>
          </a:ln>
        </p:spPr>
      </p:pic>
      <p:sp>
        <p:nvSpPr>
          <p:cNvPr id="42" name="CustomShape 5"/>
          <p:cNvSpPr/>
          <p:nvPr/>
        </p:nvSpPr>
        <p:spPr>
          <a:xfrm>
            <a:off x="492840" y="2612880"/>
            <a:ext cx="4480200" cy="1554120"/>
          </a:xfrm>
          <a:prstGeom prst="rect">
            <a:avLst/>
          </a:prstGeom>
          <a:noFill/>
          <a:ln>
            <a:noFill/>
          </a:ln>
        </p:spPr>
        <p:style>
          <a:lnRef idx="0"/>
          <a:fillRef idx="0"/>
          <a:effectRef idx="0"/>
          <a:fontRef idx="minor"/>
        </p:style>
        <p:txBody>
          <a:bodyPr lIns="0" rIns="0" tIns="0" bIns="0" anchor="ctr"/>
          <a:p>
            <a:pPr algn="just">
              <a:lnSpc>
                <a:spcPct val="100000"/>
              </a:lnSpc>
            </a:pPr>
            <a:endParaRPr/>
          </a:p>
          <a:p>
            <a:pPr algn="just">
              <a:lnSpc>
                <a:spcPct val="100000"/>
              </a:lnSpc>
            </a:pPr>
            <a:r>
              <a:rPr b="1" i="1" lang="en-US" sz="800" strike="noStrike">
                <a:latin typeface="Arial"/>
              </a:rPr>
              <a:t>Factors. </a:t>
            </a:r>
            <a:r>
              <a:rPr lang="en-US" sz="800" strike="noStrike">
                <a:latin typeface="Arial"/>
              </a:rPr>
              <a:t>In </a:t>
            </a:r>
            <a:r>
              <a:rPr b="1" lang="en-US" sz="800" strike="noStrike">
                <a:latin typeface="Arial"/>
              </a:rPr>
              <a:t>scenario 1,</a:t>
            </a:r>
            <a:r>
              <a:rPr lang="en-US" sz="800" strike="noStrike">
                <a:latin typeface="Arial"/>
              </a:rPr>
              <a:t> the stimulus known to be lesser rewarding is presented with higher visual salience than that of the higher rewarding stimulus. In </a:t>
            </a:r>
            <a:r>
              <a:rPr b="1" lang="en-US" sz="800" strike="noStrike">
                <a:latin typeface="Arial"/>
              </a:rPr>
              <a:t>scenario 2</a:t>
            </a:r>
            <a:r>
              <a:rPr lang="en-US" sz="800" strike="noStrike">
                <a:latin typeface="Arial"/>
              </a:rPr>
              <a:t>, only the lesser rewarding stimulus is presented at the beginning of trial, and few milliseconds later, the higher rewarding stimulus is presented.</a:t>
            </a:r>
            <a:endParaRPr/>
          </a:p>
        </p:txBody>
      </p:sp>
      <p:sp>
        <p:nvSpPr>
          <p:cNvPr id="43" name="CustomShape 6"/>
          <p:cNvSpPr/>
          <p:nvPr/>
        </p:nvSpPr>
        <p:spPr>
          <a:xfrm>
            <a:off x="493200" y="3629160"/>
            <a:ext cx="4571640" cy="185040"/>
          </a:xfrm>
          <a:prstGeom prst="rect">
            <a:avLst/>
          </a:prstGeom>
          <a:noFill/>
          <a:ln>
            <a:noFill/>
          </a:ln>
        </p:spPr>
        <p:style>
          <a:lnRef idx="0"/>
          <a:fillRef idx="0"/>
          <a:effectRef idx="0"/>
          <a:fontRef idx="minor"/>
        </p:style>
        <p:txBody>
          <a:bodyPr lIns="0" rIns="0" tIns="0" bIns="0" anchor="ctr"/>
          <a:p>
            <a:pPr algn="ctr">
              <a:lnSpc>
                <a:spcPct val="100000"/>
              </a:lnSpc>
            </a:pPr>
            <a:r>
              <a:rPr b="1" lang="en-US" sz="800" strike="noStrike">
                <a:latin typeface="Arial"/>
              </a:rPr>
              <a:t>Scenario 1</a:t>
            </a:r>
            <a:endParaRPr/>
          </a:p>
        </p:txBody>
      </p:sp>
      <p:sp>
        <p:nvSpPr>
          <p:cNvPr id="44" name="CustomShape 7"/>
          <p:cNvSpPr/>
          <p:nvPr/>
        </p:nvSpPr>
        <p:spPr>
          <a:xfrm>
            <a:off x="5101200" y="3629160"/>
            <a:ext cx="4571640" cy="185040"/>
          </a:xfrm>
          <a:prstGeom prst="rect">
            <a:avLst/>
          </a:prstGeom>
          <a:noFill/>
          <a:ln>
            <a:noFill/>
          </a:ln>
        </p:spPr>
        <p:style>
          <a:lnRef idx="0"/>
          <a:fillRef idx="0"/>
          <a:effectRef idx="0"/>
          <a:fontRef idx="minor"/>
        </p:style>
        <p:txBody>
          <a:bodyPr lIns="0" rIns="0" tIns="0" bIns="0" anchor="ctr"/>
          <a:p>
            <a:pPr algn="ctr">
              <a:lnSpc>
                <a:spcPct val="100000"/>
              </a:lnSpc>
            </a:pPr>
            <a:r>
              <a:rPr b="1" lang="en-US" sz="800" strike="noStrike">
                <a:latin typeface="Arial"/>
              </a:rPr>
              <a:t>Scenario 2</a:t>
            </a:r>
            <a:endParaRPr/>
          </a:p>
        </p:txBody>
      </p:sp>
      <p:pic>
        <p:nvPicPr>
          <p:cNvPr id="45" name="" descr=""/>
          <p:cNvPicPr/>
          <p:nvPr/>
        </p:nvPicPr>
        <p:blipFill>
          <a:blip r:embed="rId2"/>
          <a:stretch/>
        </p:blipFill>
        <p:spPr>
          <a:xfrm>
            <a:off x="528840" y="3761280"/>
            <a:ext cx="4408920" cy="2446560"/>
          </a:xfrm>
          <a:prstGeom prst="rect">
            <a:avLst/>
          </a:prstGeom>
          <a:ln>
            <a:noFill/>
          </a:ln>
        </p:spPr>
      </p:pic>
      <p:pic>
        <p:nvPicPr>
          <p:cNvPr id="46" name="" descr=""/>
          <p:cNvPicPr/>
          <p:nvPr/>
        </p:nvPicPr>
        <p:blipFill>
          <a:blip r:embed="rId3"/>
          <a:stretch/>
        </p:blipFill>
        <p:spPr>
          <a:xfrm>
            <a:off x="5037120" y="3876480"/>
            <a:ext cx="4474440" cy="2240640"/>
          </a:xfrm>
          <a:prstGeom prst="rect">
            <a:avLst/>
          </a:prstGeom>
          <a:ln>
            <a:noFill/>
          </a:ln>
        </p:spPr>
      </p:pic>
      <p:sp>
        <p:nvSpPr>
          <p:cNvPr id="47" name="CustomShape 8"/>
          <p:cNvSpPr/>
          <p:nvPr/>
        </p:nvSpPr>
        <p:spPr>
          <a:xfrm>
            <a:off x="5100840" y="6176160"/>
            <a:ext cx="4500360" cy="1285920"/>
          </a:xfrm>
          <a:prstGeom prst="rect">
            <a:avLst/>
          </a:prstGeom>
          <a:solidFill>
            <a:srgbClr val="ccccff"/>
          </a:solidFill>
          <a:ln>
            <a:noFill/>
          </a:ln>
        </p:spPr>
        <p:style>
          <a:lnRef idx="0"/>
          <a:fillRef idx="0"/>
          <a:effectRef idx="0"/>
          <a:fontRef idx="minor"/>
        </p:style>
        <p:txBody>
          <a:bodyPr lIns="0" rIns="0" tIns="0" bIns="0" anchor="ctr"/>
          <a:p>
            <a:pPr algn="just">
              <a:lnSpc>
                <a:spcPct val="100000"/>
              </a:lnSpc>
            </a:pPr>
            <a:r>
              <a:rPr b="1" i="1" lang="en-US" sz="800" strike="noStrike">
                <a:latin typeface="Arial"/>
              </a:rPr>
              <a:t>Observations</a:t>
            </a:r>
            <a:r>
              <a:rPr lang="en-US" sz="800" strike="noStrike">
                <a:latin typeface="Arial"/>
              </a:rPr>
              <a:t> The decrease in performance explains why primates can never achieve the best performance as the stimuli in reality are under such influencing factors. However, it raises the following questions:</a:t>
            </a:r>
            <a:endParaRPr/>
          </a:p>
          <a:p>
            <a:pPr algn="just">
              <a:lnSpc>
                <a:spcPct val="100000"/>
              </a:lnSpc>
            </a:pPr>
            <a:endParaRPr/>
          </a:p>
          <a:p>
            <a:pPr algn="just">
              <a:lnSpc>
                <a:spcPct val="100000"/>
              </a:lnSpc>
              <a:buFont typeface="StarSymbol"/>
              <a:buChar char=""/>
            </a:pPr>
            <a:r>
              <a:rPr lang="en-US" sz="800" strike="noStrike">
                <a:latin typeface="Arial"/>
              </a:rPr>
              <a:t>representation of a stimulus and its salient features like size, color, shape etc and their role in decision making</a:t>
            </a:r>
            <a:endParaRPr/>
          </a:p>
          <a:p>
            <a:pPr algn="just">
              <a:lnSpc>
                <a:spcPct val="100000"/>
              </a:lnSpc>
              <a:buFont typeface="StarSymbol"/>
              <a:buChar char=""/>
            </a:pPr>
            <a:r>
              <a:rPr lang="en-US" sz="800" strike="noStrike">
                <a:latin typeface="Arial"/>
              </a:rPr>
              <a:t>when there is only one stimulus, having known there could be a higher rewarding one</a:t>
            </a:r>
            <a:endParaRPr/>
          </a:p>
          <a:p>
            <a:pPr lvl="1" algn="just">
              <a:lnSpc>
                <a:spcPct val="100000"/>
              </a:lnSpc>
              <a:buSzPct val="45000"/>
              <a:buFont typeface="StarSymbol"/>
              <a:buChar char=""/>
            </a:pPr>
            <a:r>
              <a:rPr lang="en-US" sz="800" strike="noStrike">
                <a:latin typeface="Arial"/>
              </a:rPr>
              <a:t>what is the time before which the higher rewarding stimulus should be shown, that it could be chosen? </a:t>
            </a:r>
            <a:endParaRPr/>
          </a:p>
          <a:p>
            <a:pPr lvl="1" algn="just">
              <a:lnSpc>
                <a:spcPct val="100000"/>
              </a:lnSpc>
              <a:buSzPct val="45000"/>
              <a:buFont typeface="StarSymbol"/>
              <a:buChar char=""/>
            </a:pPr>
            <a:r>
              <a:rPr lang="en-US" sz="800" strike="noStrike">
                <a:latin typeface="Arial"/>
              </a:rPr>
              <a:t>how is the decision making process altered when the second stimulus is presented?</a:t>
            </a:r>
            <a:endParaRPr/>
          </a:p>
        </p:txBody>
      </p:sp>
      <p:sp>
        <p:nvSpPr>
          <p:cNvPr id="48" name="CustomShape 9"/>
          <p:cNvSpPr/>
          <p:nvPr/>
        </p:nvSpPr>
        <p:spPr>
          <a:xfrm>
            <a:off x="600840" y="6171840"/>
            <a:ext cx="4317480" cy="580680"/>
          </a:xfrm>
          <a:prstGeom prst="rect">
            <a:avLst/>
          </a:prstGeom>
          <a:solidFill>
            <a:srgbClr val="ccccff"/>
          </a:solidFill>
          <a:ln>
            <a:noFill/>
          </a:ln>
        </p:spPr>
        <p:style>
          <a:lnRef idx="0"/>
          <a:fillRef idx="0"/>
          <a:effectRef idx="0"/>
          <a:fontRef idx="minor"/>
        </p:style>
        <p:txBody>
          <a:bodyPr lIns="0" rIns="0" tIns="0" bIns="0" anchor="ctr"/>
          <a:p>
            <a:pPr algn="just">
              <a:lnSpc>
                <a:spcPct val="100000"/>
              </a:lnSpc>
            </a:pPr>
            <a:r>
              <a:rPr b="1" i="1" lang="en-US" sz="800" strike="noStrike">
                <a:solidFill>
                  <a:srgbClr val="000000"/>
                </a:solidFill>
                <a:latin typeface="Arial"/>
              </a:rPr>
              <a:t>Results </a:t>
            </a:r>
            <a:r>
              <a:rPr lang="en-US" sz="800" strike="noStrike">
                <a:solidFill>
                  <a:srgbClr val="000000"/>
                </a:solidFill>
                <a:latin typeface="Arial"/>
              </a:rPr>
              <a:t>furnished above are from the model. The model is already tested to have a consistent performance of &gt;0.9 after 120 trials of learning, under conditions of simultaneous presentation of two equally salient stimuli. Primates have not been tested under the scenarios presented here.</a:t>
            </a:r>
            <a:endParaRPr/>
          </a:p>
        </p:txBody>
      </p:sp>
      <p:sp>
        <p:nvSpPr>
          <p:cNvPr id="49" name="CustomShape 10"/>
          <p:cNvSpPr/>
          <p:nvPr/>
        </p:nvSpPr>
        <p:spPr>
          <a:xfrm>
            <a:off x="457200" y="718560"/>
            <a:ext cx="4480200" cy="2318760"/>
          </a:xfrm>
          <a:prstGeom prst="rect">
            <a:avLst/>
          </a:prstGeom>
          <a:solidFill>
            <a:srgbClr val="ccccff"/>
          </a:solidFill>
          <a:ln>
            <a:noFill/>
          </a:ln>
        </p:spPr>
        <p:style>
          <a:lnRef idx="0"/>
          <a:fillRef idx="0"/>
          <a:effectRef idx="0"/>
          <a:fontRef idx="minor"/>
        </p:style>
        <p:txBody>
          <a:bodyPr lIns="0" rIns="0" tIns="0" bIns="0" anchor="ctr"/>
          <a:p>
            <a:pPr algn="just"/>
            <a:endParaRPr/>
          </a:p>
          <a:p>
            <a:pPr algn="just"/>
            <a:r>
              <a:rPr lang="en-US" sz="800" strike="noStrike">
                <a:latin typeface="Arial"/>
              </a:rPr>
              <a:t>Basal Ganglia (BG) are known to be responsible for action selection, decision making and reward based learning in a changing environment. Using a biologically plausible model, we have been investigating some external and internal factors related to the stimulus representation that might affect the decision making and action selection. We used  a computational model of the cerebral structure BG, inspired and replicated from </a:t>
            </a:r>
            <a:r>
              <a:rPr i="1" lang="en-US" sz="800" strike="noStrike">
                <a:latin typeface="Arial"/>
              </a:rPr>
              <a:t>Guthrie et al, 2013</a:t>
            </a:r>
            <a:r>
              <a:rPr lang="en-US" sz="800" strike="noStrike">
                <a:latin typeface="Arial"/>
              </a:rPr>
              <a:t> and a two-armed bandit task described in </a:t>
            </a:r>
            <a:r>
              <a:rPr i="1" lang="en-US" sz="800" strike="noStrike">
                <a:latin typeface="Arial"/>
              </a:rPr>
              <a:t>Pasquereau et al. 2007</a:t>
            </a:r>
            <a:r>
              <a:rPr lang="en-US" sz="800" strike="noStrike">
                <a:latin typeface="Arial"/>
              </a:rPr>
              <a:t>. The task is a probabilistic learning task where stimuli are 4 different shapes associated with different reward probabilities upon selection. At a time, two of the shapes are presented in two distinct positions and the model is expected to make an action to select one of the presented shapes. Upon repeated trials and presented reward after each selection, the model learns the best rewarding cue and is expected to choose the best rewarding cue always thereafter.</a:t>
            </a:r>
            <a:endParaRPr/>
          </a:p>
          <a:p>
            <a:pPr algn="just"/>
            <a:r>
              <a:rPr lang="en-US" sz="800" strike="noStrike">
                <a:latin typeface="Arial"/>
              </a:rPr>
              <a:t>One of the questions we attempt to address is to what extent the physical properties of the stimulus like its visual salience, affect the decision to overcome the impact of reward associated to the stimuli. Early results show that there can be an influence of some external and internal factors leading the model to take a bad decision when the worst choice (less rewarding) is presented before the best choice (more rewarding) or the worst choice is more salient than the best one or even if the model learns the reward probabilities associated not to the cue shapes, but to the position where the stimulus is shown.</a:t>
            </a:r>
            <a:endParaRPr/>
          </a:p>
          <a:p>
            <a:pPr algn="just"/>
            <a:endParaRPr/>
          </a:p>
        </p:txBody>
      </p:sp>
      <p:sp>
        <p:nvSpPr>
          <p:cNvPr id="50" name="CustomShape 11"/>
          <p:cNvSpPr/>
          <p:nvPr/>
        </p:nvSpPr>
        <p:spPr>
          <a:xfrm>
            <a:off x="600840" y="6695640"/>
            <a:ext cx="4317480" cy="740880"/>
          </a:xfrm>
          <a:prstGeom prst="rect">
            <a:avLst/>
          </a:prstGeom>
          <a:noFill/>
          <a:ln>
            <a:noFill/>
          </a:ln>
        </p:spPr>
        <p:style>
          <a:lnRef idx="0"/>
          <a:fillRef idx="0"/>
          <a:effectRef idx="0"/>
          <a:fontRef idx="minor"/>
        </p:style>
        <p:txBody>
          <a:bodyPr lIns="0" rIns="0" tIns="0" bIns="0" anchor="ctr"/>
          <a:p>
            <a:pPr algn="just">
              <a:lnSpc>
                <a:spcPct val="100000"/>
              </a:lnSpc>
            </a:pPr>
            <a:endParaRPr/>
          </a:p>
          <a:p>
            <a:pPr algn="just">
              <a:lnSpc>
                <a:spcPct val="100000"/>
              </a:lnSpc>
            </a:pPr>
            <a:r>
              <a:rPr b="1" lang="en-US" sz="800" strike="noStrike">
                <a:latin typeface="Arial"/>
              </a:rPr>
              <a:t>References</a:t>
            </a:r>
            <a:endParaRPr/>
          </a:p>
          <a:p>
            <a:pPr algn="just">
              <a:lnSpc>
                <a:spcPct val="100000"/>
              </a:lnSpc>
            </a:pPr>
            <a:r>
              <a:rPr lang="en-US" sz="600" strike="noStrike">
                <a:latin typeface="Arial"/>
              </a:rPr>
              <a:t>[1] Martin Guthrie, Arthur Leblois, Andr ́e Garenne, and Thomas Boraud, </a:t>
            </a:r>
            <a:r>
              <a:rPr i="1" lang="en-US" sz="600" strike="noStrike">
                <a:latin typeface="Arial"/>
              </a:rPr>
              <a:t>Interaction between cognitive and motor cortico-basal ganglia loops during decision making: a computational study</a:t>
            </a:r>
            <a:r>
              <a:rPr lang="en-US" sz="600" strike="noStrike">
                <a:latin typeface="Arial"/>
              </a:rPr>
              <a:t>. Journal of neurophysiology,109(12):3025–3040, 2013.</a:t>
            </a:r>
            <a:endParaRPr/>
          </a:p>
          <a:p>
            <a:pPr algn="just">
              <a:lnSpc>
                <a:spcPct val="100000"/>
              </a:lnSpc>
            </a:pPr>
            <a:r>
              <a:rPr lang="en-US" sz="600" strike="noStrike">
                <a:latin typeface="Arial"/>
              </a:rPr>
              <a:t>[2] Arthur Leblois, Thomas Boraud, Wassilios Meissner, Hagai Bergman and David Hansel, </a:t>
            </a:r>
            <a:r>
              <a:rPr i="1" lang="en-US" sz="600" strike="noStrike">
                <a:latin typeface="Arial"/>
              </a:rPr>
              <a:t>Competition between feedback loops underlies normal and pathological dynamics in the basal ganglia</a:t>
            </a:r>
            <a:r>
              <a:rPr lang="en-US" sz="600" strike="noStrike">
                <a:latin typeface="Arial"/>
              </a:rPr>
              <a:t>. The Journal of Neuroscience, 26(13):3567–3583, 2006.</a:t>
            </a:r>
            <a:endParaRPr/>
          </a:p>
          <a:p>
            <a:pPr algn="just">
              <a:lnSpc>
                <a:spcPct val="100000"/>
              </a:lnSpc>
            </a:pPr>
            <a:r>
              <a:rPr lang="en-US" sz="600" strike="noStrike">
                <a:latin typeface="Arial"/>
              </a:rPr>
              <a:t>[3] Benjamin Pasquereau, Agnes Nadjar, David Arkadir, Erwan Bezard, Michel Goillandeau, Bernard Bioulac, Christian Eric Gross, and Thomas Boraud, </a:t>
            </a:r>
            <a:r>
              <a:rPr i="1" lang="en-US" sz="600" strike="noStrike">
                <a:latin typeface="Arial"/>
              </a:rPr>
              <a:t>Shaping of motor responses by incentive values through the basal ganglia</a:t>
            </a:r>
            <a:r>
              <a:rPr lang="en-US" sz="600" strike="noStrike">
                <a:latin typeface="Arial"/>
              </a:rPr>
              <a:t>. The Journal of neuroscience, 27(5):1176–1183, 2007.</a:t>
            </a:r>
            <a:endParaRPr/>
          </a:p>
        </p:txBody>
      </p:sp>
      <p:sp>
        <p:nvSpPr>
          <p:cNvPr id="51" name="CustomShape 12"/>
          <p:cNvSpPr/>
          <p:nvPr/>
        </p:nvSpPr>
        <p:spPr>
          <a:xfrm>
            <a:off x="493200" y="173160"/>
            <a:ext cx="9016560" cy="392040"/>
          </a:xfrm>
          <a:prstGeom prst="rect">
            <a:avLst/>
          </a:prstGeom>
          <a:noFill/>
          <a:ln>
            <a:noFill/>
          </a:ln>
        </p:spPr>
        <p:style>
          <a:lnRef idx="0"/>
          <a:fillRef idx="0"/>
          <a:effectRef idx="0"/>
          <a:fontRef idx="minor"/>
        </p:style>
        <p:txBody>
          <a:bodyPr lIns="0" rIns="0" tIns="0" bIns="0" anchor="ctr"/>
          <a:p>
            <a:pPr algn="ctr">
              <a:lnSpc>
                <a:spcPct val="100000"/>
              </a:lnSpc>
            </a:pPr>
            <a:r>
              <a:rPr b="1" lang="en-US" sz="1400" strike="noStrike">
                <a:latin typeface="Arial"/>
              </a:rPr>
              <a:t>Factors affecting decision making : a computational study</a:t>
            </a:r>
            <a:endParaRPr/>
          </a:p>
          <a:p>
            <a:pPr algn="ctr">
              <a:lnSpc>
                <a:spcPct val="100000"/>
              </a:lnSpc>
            </a:pPr>
            <a:r>
              <a:rPr b="1" lang="en-US" sz="1200" strike="noStrike">
                <a:latin typeface="Arial"/>
              </a:rPr>
              <a:t>Bhargav Teja Nallapu</a:t>
            </a:r>
            <a:endParaRPr/>
          </a:p>
          <a:p>
            <a:pPr algn="ctr">
              <a:lnSpc>
                <a:spcPct val="100000"/>
              </a:lnSpc>
            </a:pPr>
            <a:r>
              <a:rPr b="1" lang="en-US" sz="1200" strike="noStrike">
                <a:latin typeface="Arial"/>
              </a:rPr>
              <a:t>Nicolas P. Rougier</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301320"/>
            <a:ext cx="9071280" cy="1261800"/>
          </a:xfrm>
          <a:prstGeom prst="rect">
            <a:avLst/>
          </a:prstGeom>
          <a:noFill/>
          <a:ln>
            <a:noFill/>
          </a:ln>
        </p:spPr>
        <p:txBody>
          <a:bodyPr lIns="0" rIns="0" tIns="0" bIns="0" anchor="ctr"/>
          <a:p>
            <a:pPr algn="ctr"/>
            <a:endParaRPr/>
          </a:p>
        </p:txBody>
      </p:sp>
      <p:sp>
        <p:nvSpPr>
          <p:cNvPr id="53" name="TextShape 2"/>
          <p:cNvSpPr txBox="1"/>
          <p:nvPr/>
        </p:nvSpPr>
        <p:spPr>
          <a:xfrm>
            <a:off x="504000" y="1769040"/>
            <a:ext cx="9071280" cy="4384080"/>
          </a:xfrm>
          <a:prstGeom prst="rect">
            <a:avLst/>
          </a:prstGeom>
          <a:noFill/>
          <a:ln>
            <a:noFill/>
          </a:ln>
        </p:spPr>
        <p:txBody>
          <a:bodyPr lIns="0" rIns="0" tIns="0" bIns="0"/>
          <a:p>
            <a:pPr algn="just">
              <a:lnSpc>
                <a:spcPct val="100000"/>
              </a:lnSpc>
            </a:pPr>
            <a:r>
              <a:rPr b="1" i="1" lang="en-US" sz="800" strike="noStrike">
                <a:solidFill>
                  <a:srgbClr val="000000"/>
                </a:solidFill>
                <a:latin typeface="Arial"/>
              </a:rPr>
              <a:t>Population coding</a:t>
            </a:r>
            <a:r>
              <a:rPr lang="en-US" sz="800" strike="noStrike">
                <a:solidFill>
                  <a:srgbClr val="000000"/>
                </a:solidFill>
                <a:latin typeface="Arial"/>
              </a:rPr>
              <a:t>, in our ongoing work, we have been working on a similar model with a larger population of neurons in each structure. Having a larger population not only makes the model biologically more plausible, but also provides for more extensive input representations. Such a larger population requires biologically plausible connectivity and comprehensive input representation to make a decision. Early results show that such a largely populated model is able to learn and perform at around 0.8 accuracy, with certain connectivities assumed.</a:t>
            </a:r>
            <a:endParaRPr/>
          </a:p>
        </p:txBody>
      </p:sp>
      <p:sp>
        <p:nvSpPr>
          <p:cNvPr id="54" name="CustomShape 3"/>
          <p:cNvSpPr/>
          <p:nvPr/>
        </p:nvSpPr>
        <p:spPr>
          <a:xfrm>
            <a:off x="1176840" y="2176920"/>
            <a:ext cx="4317480" cy="978840"/>
          </a:xfrm>
          <a:prstGeom prst="rect">
            <a:avLst/>
          </a:prstGeom>
          <a:no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19711</TotalTime>
  <Application>LibreOffice/4.4.2.2$Linux_X86_64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2015-11-16T11:56:07Z</dcterms:created>
  <dc:language>en-US</dc:language>
  <dcterms:modified xsi:type="dcterms:W3CDTF">2015-11-19T17:27:00Z</dcterms:modified>
  <cp:revision>6</cp:revision>
</cp:coreProperties>
</file>