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0" r:id="rId7"/>
    <p:sldId id="259" r:id="rId8"/>
    <p:sldId id="263" r:id="rId9"/>
    <p:sldId id="257" r:id="rId10"/>
    <p:sldId id="261" r:id="rId11"/>
  </p:sldIdLst>
  <p:sldSz cx="12192000" cy="6858000"/>
  <p:notesSz cx="6858000" cy="9144000"/>
  <p:defaultTextStyle>
    <a:defPPr rtl="0"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9F739-720E-53EE-D310-5E5183A1AE13}" v="502" dt="2025-03-05T14:12:40.984"/>
    <p1510:client id="{2152838D-C693-741A-0A11-B914518F4F54}" v="1161" dt="2025-03-05T14:13:01.098"/>
    <p1510:client id="{2A46C73E-06AD-7361-5B92-73E03CF9B707}" v="501" dt="2025-03-05T13:55:1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0FECFA-2BF2-4F2F-B95B-CBAD11B45EDF}" type="datetime1">
              <a:rPr lang="fi-FI" smtClean="0"/>
              <a:t>6.3.2025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4FFCA4-1FF1-4830-AF8C-941660028FE8}" type="datetime1">
              <a:rPr lang="fi-FI" noProof="0" smtClean="0"/>
              <a:t>6.3.2025</a:t>
            </a:fld>
            <a:endParaRPr lang="fi-FI" noProof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140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68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65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07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1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16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49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75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12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81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87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0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67AED-6958-3B1B-DB07-F13DDC4E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87" r="12" b="12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rtlCol="0" anchor="t">
            <a:normAutofit/>
          </a:bodyPr>
          <a:lstStyle/>
          <a:p>
            <a:r>
              <a:rPr lang="fi-FI" sz="4000">
                <a:cs typeface="Arial"/>
              </a:rPr>
              <a:t>NJS - Sääasema Katselmointi 1 </a:t>
            </a:r>
            <a:endParaRPr lang="fi-FI" sz="400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rtlCol="0" anchor="b">
            <a:normAutofit/>
          </a:bodyPr>
          <a:lstStyle/>
          <a:p>
            <a:pPr rtl="0"/>
            <a:endParaRPr lang="fi-FI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3FD1F12-E1D5-F3CE-B66C-88D78C22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AF8E22-975B-113F-848C-3974A991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Rautapuoli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3AF696D-25A6-18B1-CFA6-46BC886E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sz="1800" b="1" dirty="0"/>
              <a:t>Analoginen</a:t>
            </a:r>
            <a:r>
              <a:rPr lang="fi-FI" sz="1800" dirty="0"/>
              <a:t> -120k vastus (virran rajoitus), muodostaa kondensaattorin kanssa alipäästö suodattimen (häiriö signaali)  -&gt; operaatiovahvistin (ei invertoiva 3x vahvistus) , 2.7k vastus (rajoittamaan virtaa) </a:t>
            </a:r>
          </a:p>
          <a:p>
            <a:r>
              <a:rPr lang="fi-FI" sz="1800" b="1" dirty="0"/>
              <a:t>Digitaalinen</a:t>
            </a:r>
            <a:r>
              <a:rPr lang="fi-FI" sz="1800" dirty="0"/>
              <a:t> (</a:t>
            </a:r>
            <a:r>
              <a:rPr lang="fi-FI" sz="1800" b="1" dirty="0"/>
              <a:t>alustava simulaatio</a:t>
            </a:r>
            <a:r>
              <a:rPr lang="fi-FI" sz="1800" dirty="0"/>
              <a:t>) -   120k vastus (virran rajoitus) -&gt; puskurivahvistin (jotta virran rajoitusvastus ei häiritse suodatinta) -&gt; ylipäästösuodatin  (lyhentää </a:t>
            </a:r>
            <a:r>
              <a:rPr lang="fi-FI" sz="1800" dirty="0" err="1"/>
              <a:t>sisääntulevaa</a:t>
            </a:r>
            <a:r>
              <a:rPr lang="fi-FI" sz="1800" dirty="0"/>
              <a:t> pulssia) -&gt; hystereesi komparaattori, jotta tilat 0 sekä 1 tila voidaan päättää -&gt; 2.7k vastus (rajoittamaan virtaa) . </a:t>
            </a:r>
            <a:endParaRPr lang="en-US" sz="1800" dirty="0">
              <a:latin typeface="Calisto MT"/>
              <a:cs typeface="Arial"/>
            </a:endParaRPr>
          </a:p>
          <a:p>
            <a:r>
              <a:rPr lang="fi-FI" dirty="0"/>
              <a:t> </a:t>
            </a:r>
            <a:r>
              <a:rPr lang="fi-FI" sz="1800" dirty="0"/>
              <a:t>Tällä hetkellä seuraava rautapuolen vaihe on suunnitella hystereesikomparaattori speksien mukaiseksi. (</a:t>
            </a:r>
            <a:r>
              <a:rPr lang="en-US" sz="1800" dirty="0"/>
              <a:t>”0” must be &lt; 0.5V , ”1” must be &gt; 4.0V)</a:t>
            </a:r>
            <a:endParaRPr lang="fi-FI" sz="1800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3A8F293-F287-A419-6FB7-5FBC75A7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6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549DE2-147B-7875-0A89-0674E260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 descr="Kuva, joka sisältää kohteen teksti, kuvakaappaus, näyttö, ohjelmisto&#10;&#10;Tekoälyn luoma sisältö voi olla virheellistä.">
            <a:extLst>
              <a:ext uri="{FF2B5EF4-FFF2-40B4-BE49-F238E27FC236}">
                <a16:creationId xmlns:a16="http://schemas.microsoft.com/office/drawing/2014/main" id="{7F0D3F20-8E69-A157-A2C0-25D3A6824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" y="-4797"/>
            <a:ext cx="11489924" cy="6364520"/>
          </a:xfrm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47113E8-4884-CF4D-F9AE-B8855DA5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3547DB-BA0E-C3E5-5501-C58E981D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E62D80D-56EF-6199-C7B2-9EBA5BBF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1FBBB-8C63-1392-76AE-EC7E7C2F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980ADEC3-52CD-15D0-1E60-4984B781C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513"/>
            <a:ext cx="12192000" cy="652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2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A81CAFA-D24B-5D16-9BC3-D141FE97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Analoginen signaali - lämpötila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B70B0F0-1ECB-BD06-13D4-9B7C554C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i-FI" dirty="0"/>
              <a:t>Signaalinen käsittely toimii vaatimusten mukaisesti.</a:t>
            </a:r>
          </a:p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5080653-9310-284B-5A74-B7406033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uva 4" descr="Kuva, joka sisältää kohteen teksti, kuvakaappaus, Fontti, numero&#10;&#10;Tekoälyn luoma sisältö voi olla virheellistä.">
            <a:extLst>
              <a:ext uri="{FF2B5EF4-FFF2-40B4-BE49-F238E27FC236}">
                <a16:creationId xmlns:a16="http://schemas.microsoft.com/office/drawing/2014/main" id="{0BE0804D-F1A7-587D-E93C-01F7CB83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0" y="3703188"/>
            <a:ext cx="7491173" cy="2258492"/>
          </a:xfrm>
          <a:prstGeom prst="rect">
            <a:avLst/>
          </a:prstGeom>
        </p:spPr>
      </p:pic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6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A065F6-931E-4A7E-D989-8880D830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/>
              <a:t>ARduino</a:t>
            </a:r>
          </a:p>
        </p:txBody>
      </p:sp>
      <p:pic>
        <p:nvPicPr>
          <p:cNvPr id="7" name="Sisällön paikkamerkki 6" descr="Kuva, joka sisältää kohteen teksti, kuvakaappaus, Fontti, numero&#10;&#10;Tekoälyn luoma sisältö voi olla virheellistä.">
            <a:extLst>
              <a:ext uri="{FF2B5EF4-FFF2-40B4-BE49-F238E27FC236}">
                <a16:creationId xmlns:a16="http://schemas.microsoft.com/office/drawing/2014/main" id="{3F3DC215-48F8-6935-E067-4440652A9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868" y="1369949"/>
            <a:ext cx="3158940" cy="4114800"/>
          </a:xfrm>
          <a:ln>
            <a:solidFill>
              <a:schemeClr val="tx1"/>
            </a:solidFill>
          </a:ln>
        </p:spPr>
      </p:pic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B79E9D3-9733-42C4-197E-78810153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ea typeface="+mn-lt"/>
                <a:cs typeface="+mn-lt"/>
              </a:rPr>
              <a:t>-Arduino lukee jatkuvasti analogista signaalia lämpötila-anturilta.</a:t>
            </a:r>
          </a:p>
          <a:p>
            <a:r>
              <a:rPr lang="fi-FI" dirty="0"/>
              <a:t>-</a:t>
            </a:r>
            <a:r>
              <a:rPr lang="fi-FI" dirty="0">
                <a:ea typeface="+mn-lt"/>
                <a:cs typeface="+mn-lt"/>
              </a:rPr>
              <a:t>Arduino lukee tätä signaalia 10 sekunnin ajan ja ottaa korkeimman arvon talteen.</a:t>
            </a:r>
          </a:p>
          <a:p>
            <a:r>
              <a:rPr lang="fi-FI" dirty="0"/>
              <a:t>-</a:t>
            </a:r>
            <a:r>
              <a:rPr lang="fi-FI" dirty="0">
                <a:ea typeface="+mn-lt"/>
                <a:cs typeface="+mn-lt"/>
              </a:rPr>
              <a:t>Arduino käyttää korkeinta arvoa ja muuntaa sen jännitearvoksi.</a:t>
            </a:r>
          </a:p>
          <a:p>
            <a:r>
              <a:rPr lang="fi-FI" dirty="0"/>
              <a:t>Lopuksi muutetaan jännite arvo vastaavaan lämpötilaan.</a:t>
            </a: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2B5C0B8-4041-E188-A151-1C97241A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8" name="Kuva 7" descr="Kuva, joka sisältää kohteen teksti, kuvakaappaus, numero, Fontti&#10;&#10;Tekoälyn luoma sisältö voi olla virheellistä.">
            <a:extLst>
              <a:ext uri="{FF2B5EF4-FFF2-40B4-BE49-F238E27FC236}">
                <a16:creationId xmlns:a16="http://schemas.microsoft.com/office/drawing/2014/main" id="{31423743-DFC4-9473-6276-ECF5084F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773238"/>
            <a:ext cx="3232150" cy="331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47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BA1CB2-F4C5-3BD0-5F9C-FC58C5DB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  <a:r>
              <a:rPr lang="fi-FI"/>
              <a:t> ja  työmäärä arvio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65C73A-0828-897B-693B-587834F7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Olemme hyvin aikataulussa. </a:t>
            </a:r>
            <a:r>
              <a:rPr lang="fi-FI"/>
              <a:t>Olemme vähän edellä, koska olemme aloittaneet jo digitaalisen signaalin simuloimisen ja suunnittelun. Seuraava vaiheemme on hoitaa hystereesikomparaattori speksien mukaiseksi. </a:t>
            </a:r>
          </a:p>
          <a:p>
            <a:r>
              <a:rPr lang="fi-FI"/>
              <a:t>Olemme sitoutuneet 40h/työjäsen koko projektin osalta. Ja tulemme pääsemään kyseiseen tavoitteeseen tämän hetkisen tilanteen perusteella. </a:t>
            </a:r>
          </a:p>
          <a:p>
            <a:r>
              <a:rPr lang="fi-FI"/>
              <a:t>Olemme pysyneet ennalta määritellyssä aikataulussa hyvin, mutta tunteja on tullut hieman enemmän kuin 4h per viikko, joka kompensoituu aikataulusta edellä olemisella. </a:t>
            </a: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D730CCE-8799-92A1-EA66-41FF0C9C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49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</TotalTime>
  <Words>247</Words>
  <Application>Microsoft Macintosh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Univers Condensed</vt:lpstr>
      <vt:lpstr>ChronicleVTI</vt:lpstr>
      <vt:lpstr>NJS - Sääasema Katselmointi 1 </vt:lpstr>
      <vt:lpstr>Rautapuoli</vt:lpstr>
      <vt:lpstr>PowerPoint Presentation</vt:lpstr>
      <vt:lpstr>PowerPoint Presentation</vt:lpstr>
      <vt:lpstr>Analoginen signaali - lämpötila</vt:lpstr>
      <vt:lpstr>ARduino</vt:lpstr>
      <vt:lpstr>AIKATAULU ja  työmäärä arvio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Niko Lappalainen</cp:lastModifiedBy>
  <cp:revision>212</cp:revision>
  <dcterms:created xsi:type="dcterms:W3CDTF">2025-03-05T12:36:25Z</dcterms:created>
  <dcterms:modified xsi:type="dcterms:W3CDTF">2025-03-06T11:17:21Z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