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9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4DFDA-51DC-43F6-AF4C-7DB4DA4913C8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D0713-8AE0-46B9-AE59-01409940B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30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70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15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2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72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1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6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7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6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6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4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9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1777C-A397-4168-A7B7-0F638E0DE61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5057775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6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ko/download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319865" y="377296"/>
            <a:ext cx="7484535" cy="307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+mj-ea"/>
              </a:rPr>
              <a:t>React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90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2627274" cy="1275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+mj-ea"/>
              </a:rPr>
              <a:t>목차</a:t>
            </a:r>
            <a:endParaRPr lang="en-US" altLang="ko-KR" sz="4000" dirty="0" smtClean="0">
              <a:latin typeface="+mj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905089" y="2332892"/>
            <a:ext cx="5931877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rabicPeriod"/>
            </a:pPr>
            <a:r>
              <a:rPr lang="ko-KR" altLang="en-US" sz="3200" dirty="0" smtClean="0">
                <a:latin typeface="+mj-ea"/>
              </a:rPr>
              <a:t>개발환경 </a:t>
            </a:r>
            <a:r>
              <a:rPr lang="ko-KR" altLang="en-US" sz="3200" dirty="0" err="1" smtClean="0">
                <a:latin typeface="+mj-ea"/>
              </a:rPr>
              <a:t>세팅</a:t>
            </a:r>
            <a:endParaRPr lang="en-US" altLang="ko-KR" sz="3200" dirty="0" smtClean="0">
              <a:latin typeface="+mj-ea"/>
            </a:endParaRPr>
          </a:p>
          <a:p>
            <a:pPr marL="742950" indent="-742950" algn="l">
              <a:buAutoNum type="arabicPeriod"/>
            </a:pPr>
            <a:r>
              <a:rPr lang="ko-KR" altLang="en-US" sz="3200" dirty="0" err="1" smtClean="0">
                <a:latin typeface="+mj-ea"/>
              </a:rPr>
              <a:t>첫번째</a:t>
            </a:r>
            <a:r>
              <a:rPr lang="ko-KR" altLang="en-US" sz="3200" dirty="0" smtClean="0">
                <a:latin typeface="+mj-ea"/>
              </a:rPr>
              <a:t> 컴포넌트</a:t>
            </a:r>
            <a:endParaRPr lang="en-US" altLang="ko-KR" sz="3200" dirty="0" smtClean="0">
              <a:latin typeface="+mj-ea"/>
            </a:endParaRPr>
          </a:p>
          <a:p>
            <a:pPr marL="742950" indent="-742950" algn="l">
              <a:buAutoNum type="arabicPeriod"/>
            </a:pPr>
            <a:r>
              <a:rPr lang="en-US" altLang="ko-KR" sz="3200" dirty="0" smtClean="0">
                <a:latin typeface="+mj-ea"/>
              </a:rPr>
              <a:t>JSX </a:t>
            </a:r>
            <a:r>
              <a:rPr lang="ko-KR" altLang="en-US" sz="3200" dirty="0" smtClean="0">
                <a:latin typeface="+mj-ea"/>
              </a:rPr>
              <a:t>기본 규칙</a:t>
            </a:r>
            <a:endParaRPr lang="en-US" altLang="ko-KR" sz="3200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52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067908" cy="1275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smtClean="0">
                <a:latin typeface="+mj-ea"/>
              </a:rPr>
              <a:t> 개발환경 </a:t>
            </a:r>
            <a:r>
              <a:rPr lang="ko-KR" altLang="en-US" sz="4000" dirty="0" err="1">
                <a:latin typeface="+mj-ea"/>
              </a:rPr>
              <a:t>세팅</a:t>
            </a:r>
            <a:endParaRPr lang="en-US" altLang="ko-KR" sz="4000" dirty="0">
              <a:latin typeface="+mj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905089" y="2332892"/>
            <a:ext cx="5931877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u="sng" dirty="0" smtClean="0">
                <a:latin typeface="+mj-ea"/>
              </a:rPr>
              <a:t>Node JS , VSCODE</a:t>
            </a:r>
            <a:r>
              <a:rPr lang="ko-KR" altLang="en-US" sz="2800" dirty="0" smtClean="0">
                <a:latin typeface="+mj-ea"/>
              </a:rPr>
              <a:t>설치하기</a:t>
            </a:r>
            <a:endParaRPr lang="en-US" altLang="ko-KR" sz="2800" dirty="0" smtClean="0">
              <a:latin typeface="+mj-ea"/>
            </a:endParaRPr>
          </a:p>
          <a:p>
            <a:pPr algn="l"/>
            <a:endParaRPr lang="en-US" altLang="ko-KR" sz="2800" dirty="0">
              <a:latin typeface="+mj-ea"/>
            </a:endParaRPr>
          </a:p>
          <a:p>
            <a:pPr algn="l"/>
            <a:r>
              <a:rPr lang="en-US" altLang="ko-KR" sz="2800" dirty="0">
                <a:hlinkClick r:id="rId2"/>
              </a:rPr>
              <a:t>https://nodejs.org/ko/download</a:t>
            </a:r>
            <a:r>
              <a:rPr lang="en-US" altLang="ko-KR" sz="2800" dirty="0" smtClean="0">
                <a:hlinkClick r:id="rId2"/>
              </a:rPr>
              <a:t>/</a:t>
            </a:r>
            <a:endParaRPr lang="en-US" altLang="ko-KR" sz="2800" dirty="0" smtClean="0"/>
          </a:p>
          <a:p>
            <a:pPr algn="l"/>
            <a:r>
              <a:rPr lang="en-US" altLang="ko-KR" sz="2800" dirty="0">
                <a:hlinkClick r:id="rId3"/>
              </a:rPr>
              <a:t>https://code.visualstudio.com</a:t>
            </a:r>
            <a:r>
              <a:rPr lang="en-US" altLang="ko-KR" sz="2800" dirty="0" smtClean="0">
                <a:hlinkClick r:id="rId3"/>
              </a:rPr>
              <a:t>/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419786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067908" cy="1275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smtClean="0">
                <a:latin typeface="+mj-ea"/>
              </a:rPr>
              <a:t> 개발환경 </a:t>
            </a:r>
            <a:r>
              <a:rPr lang="ko-KR" altLang="en-US" sz="4000" dirty="0" err="1">
                <a:latin typeface="+mj-ea"/>
              </a:rPr>
              <a:t>세팅</a:t>
            </a:r>
            <a:endParaRPr lang="en-US" altLang="ko-KR" sz="4000" dirty="0">
              <a:latin typeface="+mj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98585" y="1275658"/>
            <a:ext cx="11617569" cy="418513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800" dirty="0" smtClean="0">
              <a:latin typeface="+mn-ea"/>
              <a:ea typeface="+mn-ea"/>
            </a:endParaRPr>
          </a:p>
          <a:p>
            <a:pPr algn="l"/>
            <a:r>
              <a:rPr lang="en-US" altLang="ko-KR" sz="2800" dirty="0" smtClean="0">
                <a:latin typeface="+mn-ea"/>
                <a:ea typeface="+mn-ea"/>
              </a:rPr>
              <a:t>Node JS </a:t>
            </a:r>
            <a:r>
              <a:rPr lang="ko-KR" altLang="en-US" sz="2800" dirty="0" smtClean="0">
                <a:latin typeface="+mn-ea"/>
                <a:ea typeface="+mn-ea"/>
              </a:rPr>
              <a:t>란 </a:t>
            </a:r>
            <a:r>
              <a:rPr lang="en-US" altLang="ko-KR" sz="2800" dirty="0" smtClean="0">
                <a:latin typeface="+mn-ea"/>
                <a:ea typeface="+mn-ea"/>
              </a:rPr>
              <a:t>?</a:t>
            </a:r>
          </a:p>
          <a:p>
            <a:pPr algn="l"/>
            <a:endParaRPr lang="en-US" altLang="ko-KR" sz="2800" dirty="0" smtClean="0"/>
          </a:p>
          <a:p>
            <a:pPr algn="l"/>
            <a:r>
              <a:rPr lang="en-US" altLang="ko-KR" sz="2000" dirty="0">
                <a:latin typeface="+mn-ea"/>
                <a:ea typeface="+mn-ea"/>
              </a:rPr>
              <a:t>Node.js</a:t>
            </a:r>
            <a:r>
              <a:rPr lang="ko-KR" altLang="en-US" sz="2000" dirty="0">
                <a:latin typeface="+mn-ea"/>
                <a:ea typeface="+mn-ea"/>
              </a:rPr>
              <a:t>는 </a:t>
            </a:r>
            <a:r>
              <a:rPr lang="en-US" altLang="ko-KR" sz="2000" dirty="0">
                <a:latin typeface="+mn-ea"/>
                <a:ea typeface="+mn-ea"/>
              </a:rPr>
              <a:t>Chrome V8 </a:t>
            </a:r>
            <a:r>
              <a:rPr lang="en-US" altLang="ko-KR" sz="2000" dirty="0" err="1">
                <a:latin typeface="+mn-ea"/>
                <a:ea typeface="+mn-ea"/>
              </a:rPr>
              <a:t>Javascript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엔진으로 </a:t>
            </a:r>
            <a:r>
              <a:rPr lang="ko-KR" altLang="en-US" sz="2000" dirty="0" err="1">
                <a:latin typeface="+mn-ea"/>
                <a:ea typeface="+mn-ea"/>
              </a:rPr>
              <a:t>빌드된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 err="1">
                <a:latin typeface="+mn-ea"/>
                <a:ea typeface="+mn-ea"/>
              </a:rPr>
              <a:t>Javascript</a:t>
            </a:r>
            <a:r>
              <a:rPr lang="en-US" altLang="ko-KR" sz="2000" dirty="0">
                <a:latin typeface="+mn-ea"/>
                <a:ea typeface="+mn-ea"/>
              </a:rPr>
              <a:t> </a:t>
            </a:r>
            <a:r>
              <a:rPr lang="ko-KR" altLang="en-US" sz="2000" b="1" dirty="0" smtClean="0">
                <a:latin typeface="+mn-ea"/>
                <a:ea typeface="+mn-ea"/>
              </a:rPr>
              <a:t>런타임환경</a:t>
            </a:r>
            <a:r>
              <a:rPr lang="ko-KR" altLang="en-US" sz="2000" dirty="0" smtClean="0">
                <a:latin typeface="+mn-ea"/>
                <a:ea typeface="+mn-ea"/>
              </a:rPr>
              <a:t>이다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2000" dirty="0" smtClean="0">
              <a:latin typeface="+mn-ea"/>
              <a:ea typeface="+mn-ea"/>
            </a:endParaRPr>
          </a:p>
          <a:p>
            <a:pPr algn="l"/>
            <a:r>
              <a:rPr lang="ko-KR" altLang="en-US" sz="2000" u="sng" dirty="0" err="1" smtClean="0">
                <a:latin typeface="+mn-ea"/>
                <a:ea typeface="+mn-ea"/>
              </a:rPr>
              <a:t>백엔드에서</a:t>
            </a:r>
            <a:r>
              <a:rPr lang="ko-KR" altLang="en-US" sz="2000" u="sng" dirty="0" smtClean="0">
                <a:latin typeface="+mn-ea"/>
                <a:ea typeface="+mn-ea"/>
              </a:rPr>
              <a:t> 많이 </a:t>
            </a:r>
            <a:r>
              <a:rPr lang="ko-KR" altLang="en-US" sz="2000" u="sng" dirty="0" err="1" smtClean="0">
                <a:latin typeface="+mn-ea"/>
                <a:ea typeface="+mn-ea"/>
              </a:rPr>
              <a:t>사용할뿐</a:t>
            </a:r>
            <a:r>
              <a:rPr lang="en-US" altLang="ko-KR" sz="2000" u="sng" dirty="0" smtClean="0">
                <a:latin typeface="+mn-ea"/>
                <a:ea typeface="+mn-ea"/>
              </a:rPr>
              <a:t>, </a:t>
            </a:r>
            <a:r>
              <a:rPr lang="ko-KR" altLang="en-US" sz="2000" u="sng" dirty="0" err="1" smtClean="0">
                <a:latin typeface="+mn-ea"/>
                <a:ea typeface="+mn-ea"/>
              </a:rPr>
              <a:t>백엔드</a:t>
            </a:r>
            <a:r>
              <a:rPr lang="ko-KR" altLang="en-US" sz="2000" u="sng" dirty="0" smtClean="0">
                <a:latin typeface="+mn-ea"/>
                <a:ea typeface="+mn-ea"/>
              </a:rPr>
              <a:t> 언어가 아닙니다</a:t>
            </a:r>
            <a:r>
              <a:rPr lang="en-US" altLang="ko-KR" sz="2000" u="sng" dirty="0" smtClean="0">
                <a:latin typeface="+mn-ea"/>
                <a:ea typeface="+mn-ea"/>
              </a:rPr>
              <a:t>. </a:t>
            </a:r>
          </a:p>
          <a:p>
            <a:pPr algn="l"/>
            <a:r>
              <a:rPr lang="en-US" altLang="ko-KR" sz="2000" dirty="0">
                <a:latin typeface="+mn-ea"/>
                <a:ea typeface="+mn-ea"/>
              </a:rPr>
              <a:t>	</a:t>
            </a:r>
            <a:r>
              <a:rPr lang="en-US" altLang="ko-KR" sz="2000" dirty="0" smtClean="0">
                <a:latin typeface="+mn-ea"/>
                <a:ea typeface="+mn-ea"/>
              </a:rPr>
              <a:t>-&gt; (</a:t>
            </a:r>
            <a:r>
              <a:rPr lang="en-US" altLang="ko-KR" sz="2000" dirty="0" err="1" smtClean="0">
                <a:latin typeface="+mn-ea"/>
                <a:ea typeface="+mn-ea"/>
              </a:rPr>
              <a:t>NodeJS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로 서버도 </a:t>
            </a:r>
            <a:r>
              <a:rPr lang="ko-KR" altLang="en-US" sz="2000" dirty="0" err="1" smtClean="0">
                <a:latin typeface="+mn-ea"/>
                <a:ea typeface="+mn-ea"/>
              </a:rPr>
              <a:t>만들수</a:t>
            </a:r>
            <a:r>
              <a:rPr lang="ko-KR" altLang="en-US" sz="2000" dirty="0" smtClean="0">
                <a:latin typeface="+mn-ea"/>
                <a:ea typeface="+mn-ea"/>
              </a:rPr>
              <a:t> 있기 때문에 생긴 오해</a:t>
            </a:r>
            <a:r>
              <a:rPr lang="en-US" altLang="ko-KR" sz="2000" dirty="0" smtClean="0"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2000" dirty="0">
              <a:latin typeface="+mn-ea"/>
              <a:ea typeface="+mn-ea"/>
            </a:endParaRPr>
          </a:p>
          <a:p>
            <a:pPr algn="l"/>
            <a:r>
              <a:rPr lang="ko-KR" altLang="en-US" sz="2000" dirty="0" err="1" smtClean="0">
                <a:latin typeface="+mn-ea"/>
                <a:ea typeface="+mn-ea"/>
              </a:rPr>
              <a:t>프론트엔드</a:t>
            </a:r>
            <a:r>
              <a:rPr lang="ko-KR" altLang="en-US" sz="2000" dirty="0" smtClean="0">
                <a:latin typeface="+mn-ea"/>
                <a:ea typeface="+mn-ea"/>
              </a:rPr>
              <a:t> 개발자도 </a:t>
            </a:r>
            <a:r>
              <a:rPr lang="en-US" altLang="ko-KR" sz="2000" dirty="0" err="1" smtClean="0">
                <a:latin typeface="+mn-ea"/>
                <a:ea typeface="+mn-ea"/>
              </a:rPr>
              <a:t>NodeJS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정도는 할 줄 </a:t>
            </a:r>
            <a:r>
              <a:rPr lang="ko-KR" altLang="en-US" sz="2000" dirty="0" err="1" smtClean="0">
                <a:latin typeface="+mn-ea"/>
                <a:ea typeface="+mn-ea"/>
              </a:rPr>
              <a:t>알아야한다</a:t>
            </a:r>
            <a:r>
              <a:rPr lang="en-US" altLang="ko-KR" sz="2000" dirty="0" smtClean="0">
                <a:latin typeface="+mn-ea"/>
                <a:ea typeface="+mn-ea"/>
              </a:rPr>
              <a:t>…</a:t>
            </a:r>
          </a:p>
          <a:p>
            <a:pPr algn="l"/>
            <a:r>
              <a:rPr lang="en-US" altLang="ko-KR" sz="2000" dirty="0">
                <a:latin typeface="+mn-ea"/>
                <a:ea typeface="+mn-ea"/>
              </a:rPr>
              <a:t>	</a:t>
            </a:r>
            <a:r>
              <a:rPr lang="en-US" altLang="ko-KR" sz="2000" dirty="0" smtClean="0">
                <a:latin typeface="+mn-ea"/>
                <a:ea typeface="+mn-ea"/>
              </a:rPr>
              <a:t>- </a:t>
            </a:r>
            <a:r>
              <a:rPr lang="ko-KR" altLang="en-US" sz="2000" dirty="0" smtClean="0">
                <a:latin typeface="+mn-ea"/>
                <a:ea typeface="+mn-ea"/>
              </a:rPr>
              <a:t>서버 개발을 하라는 소리 </a:t>
            </a:r>
            <a:r>
              <a:rPr lang="en-US" altLang="ko-KR" sz="2000" dirty="0" smtClean="0">
                <a:latin typeface="+mn-ea"/>
                <a:ea typeface="+mn-ea"/>
              </a:rPr>
              <a:t>X</a:t>
            </a:r>
          </a:p>
          <a:p>
            <a:pPr algn="l"/>
            <a:endParaRPr lang="en-US" altLang="ko-KR" sz="2000" dirty="0" smtClean="0">
              <a:latin typeface="+mn-ea"/>
              <a:ea typeface="+mn-ea"/>
            </a:endParaRPr>
          </a:p>
          <a:p>
            <a:pPr algn="l"/>
            <a:r>
              <a:rPr lang="ko-KR" altLang="en-US" sz="2000" dirty="0" smtClean="0">
                <a:latin typeface="+mn-ea"/>
                <a:ea typeface="+mn-ea"/>
              </a:rPr>
              <a:t>요즘에는 영역의 구분이 희미 해 졌다고들 많이 표현한다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2000" dirty="0">
                <a:latin typeface="+mn-ea"/>
                <a:ea typeface="+mn-ea"/>
              </a:rPr>
              <a:t>	</a:t>
            </a:r>
            <a:r>
              <a:rPr lang="en-US" altLang="ko-KR" sz="2000" dirty="0" smtClean="0">
                <a:latin typeface="+mn-ea"/>
                <a:ea typeface="+mn-ea"/>
              </a:rPr>
              <a:t>- </a:t>
            </a:r>
            <a:r>
              <a:rPr lang="ko-KR" altLang="en-US" sz="2000" dirty="0" err="1" smtClean="0">
                <a:latin typeface="+mn-ea"/>
                <a:ea typeface="+mn-ea"/>
              </a:rPr>
              <a:t>백엔드</a:t>
            </a:r>
            <a:r>
              <a:rPr lang="en-US" altLang="ko-KR" sz="2000" dirty="0" smtClean="0">
                <a:latin typeface="+mn-ea"/>
                <a:ea typeface="+mn-ea"/>
              </a:rPr>
              <a:t>/</a:t>
            </a:r>
            <a:r>
              <a:rPr lang="ko-KR" altLang="en-US" sz="2000" dirty="0" err="1" smtClean="0">
                <a:latin typeface="+mn-ea"/>
                <a:ea typeface="+mn-ea"/>
              </a:rPr>
              <a:t>프론트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err="1" smtClean="0">
                <a:latin typeface="+mn-ea"/>
                <a:ea typeface="+mn-ea"/>
              </a:rPr>
              <a:t>구분없이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err="1" smtClean="0">
                <a:latin typeface="+mn-ea"/>
                <a:ea typeface="+mn-ea"/>
              </a:rPr>
              <a:t>일하는것이</a:t>
            </a:r>
            <a:r>
              <a:rPr lang="ko-KR" altLang="en-US" sz="2000" dirty="0" smtClean="0">
                <a:latin typeface="+mn-ea"/>
                <a:ea typeface="+mn-ea"/>
              </a:rPr>
              <a:t> 아닌</a:t>
            </a:r>
            <a:r>
              <a:rPr lang="en-US" altLang="ko-KR" sz="2000" dirty="0" smtClean="0">
                <a:latin typeface="+mn-ea"/>
                <a:ea typeface="+mn-ea"/>
              </a:rPr>
              <a:t>, </a:t>
            </a:r>
            <a:r>
              <a:rPr lang="ko-KR" altLang="en-US" sz="2000" dirty="0" err="1" smtClean="0">
                <a:latin typeface="+mn-ea"/>
                <a:ea typeface="+mn-ea"/>
              </a:rPr>
              <a:t>백엔드니까</a:t>
            </a:r>
            <a:r>
              <a:rPr lang="ko-KR" altLang="en-US" sz="2000" dirty="0" smtClean="0">
                <a:latin typeface="+mn-ea"/>
                <a:ea typeface="+mn-ea"/>
              </a:rPr>
              <a:t> 이것만 </a:t>
            </a:r>
            <a:r>
              <a:rPr lang="ko-KR" altLang="en-US" sz="2000" dirty="0" err="1" smtClean="0">
                <a:latin typeface="+mn-ea"/>
                <a:ea typeface="+mn-ea"/>
              </a:rPr>
              <a:t>하면돼</a:t>
            </a:r>
            <a:r>
              <a:rPr lang="en-US" altLang="ko-KR" sz="2000" dirty="0" smtClean="0">
                <a:latin typeface="+mn-ea"/>
                <a:ea typeface="+mn-ea"/>
              </a:rPr>
              <a:t>!, </a:t>
            </a:r>
            <a:r>
              <a:rPr lang="ko-KR" altLang="en-US" sz="2000" dirty="0" err="1" smtClean="0">
                <a:latin typeface="+mn-ea"/>
                <a:ea typeface="+mn-ea"/>
              </a:rPr>
              <a:t>프론트니까</a:t>
            </a:r>
            <a:r>
              <a:rPr lang="ko-KR" altLang="en-US" sz="2000" dirty="0" smtClean="0">
                <a:latin typeface="+mn-ea"/>
                <a:ea typeface="+mn-ea"/>
              </a:rPr>
              <a:t> 이것만 </a:t>
            </a:r>
            <a:r>
              <a:rPr lang="ko-KR" altLang="en-US" sz="2000" dirty="0" err="1" smtClean="0">
                <a:latin typeface="+mn-ea"/>
                <a:ea typeface="+mn-ea"/>
              </a:rPr>
              <a:t>하면돼</a:t>
            </a:r>
            <a:r>
              <a:rPr lang="en-US" altLang="ko-KR" sz="2000" dirty="0" smtClean="0">
                <a:latin typeface="+mn-ea"/>
                <a:ea typeface="+mn-ea"/>
              </a:rPr>
              <a:t>! </a:t>
            </a:r>
            <a:r>
              <a:rPr lang="ko-KR" altLang="en-US" sz="2000" dirty="0" smtClean="0">
                <a:latin typeface="+mn-ea"/>
                <a:ea typeface="+mn-ea"/>
              </a:rPr>
              <a:t>가 아니라는 의미</a:t>
            </a:r>
            <a:endParaRPr lang="en-US" altLang="ko-KR" sz="2000" dirty="0" smtClean="0">
              <a:latin typeface="+mn-ea"/>
              <a:ea typeface="+mn-ea"/>
            </a:endParaRPr>
          </a:p>
          <a:p>
            <a:pPr algn="l"/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7211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067908" cy="1275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smtClean="0">
                <a:latin typeface="+mj-ea"/>
              </a:rPr>
              <a:t> 개발환경 </a:t>
            </a:r>
            <a:r>
              <a:rPr lang="ko-KR" altLang="en-US" sz="4000" dirty="0" err="1">
                <a:latin typeface="+mj-ea"/>
              </a:rPr>
              <a:t>세팅</a:t>
            </a:r>
            <a:endParaRPr lang="en-US" altLang="ko-KR" sz="4000" dirty="0">
              <a:latin typeface="+mj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98585" y="1275658"/>
            <a:ext cx="11617569" cy="4185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800" dirty="0" smtClean="0">
              <a:latin typeface="+mn-ea"/>
              <a:ea typeface="+mn-ea"/>
            </a:endParaRPr>
          </a:p>
          <a:p>
            <a:pPr algn="l"/>
            <a:r>
              <a:rPr lang="en-US" altLang="ko-KR" sz="2800" dirty="0" smtClean="0"/>
              <a:t>NPM</a:t>
            </a:r>
          </a:p>
          <a:p>
            <a:pPr algn="l"/>
            <a:endParaRPr lang="en-US" altLang="ko-KR" sz="2800" dirty="0" smtClean="0"/>
          </a:p>
          <a:p>
            <a:pPr algn="l"/>
            <a:r>
              <a:rPr lang="en-US" altLang="ko-KR" sz="2000" dirty="0" smtClean="0">
                <a:latin typeface="+mn-ea"/>
                <a:ea typeface="+mn-ea"/>
              </a:rPr>
              <a:t>Node Package Manager </a:t>
            </a:r>
            <a:r>
              <a:rPr lang="ko-KR" altLang="en-US" sz="2000" dirty="0" smtClean="0">
                <a:latin typeface="+mn-ea"/>
                <a:ea typeface="+mn-ea"/>
              </a:rPr>
              <a:t>의 약자</a:t>
            </a:r>
            <a:endParaRPr lang="en-US" altLang="ko-KR" sz="2000" dirty="0" smtClean="0">
              <a:latin typeface="+mn-ea"/>
              <a:ea typeface="+mn-ea"/>
            </a:endParaRPr>
          </a:p>
          <a:p>
            <a:pPr algn="l"/>
            <a:r>
              <a:rPr lang="en-US" altLang="ko-KR" sz="2000" dirty="0" err="1" smtClean="0">
                <a:latin typeface="+mn-ea"/>
                <a:ea typeface="+mn-ea"/>
              </a:rPr>
              <a:t>NodeJS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로 만들어진 </a:t>
            </a:r>
            <a:r>
              <a:rPr lang="en-US" altLang="ko-KR" sz="2000" dirty="0" smtClean="0">
                <a:latin typeface="+mn-ea"/>
                <a:ea typeface="+mn-ea"/>
              </a:rPr>
              <a:t>Package (Module) </a:t>
            </a:r>
            <a:r>
              <a:rPr lang="ko-KR" altLang="en-US" sz="2000" dirty="0" smtClean="0">
                <a:latin typeface="+mn-ea"/>
                <a:ea typeface="+mn-ea"/>
              </a:rPr>
              <a:t>을 관리하는 툴 </a:t>
            </a:r>
            <a:r>
              <a:rPr lang="en-US" altLang="ko-KR" sz="2000" dirty="0" smtClean="0">
                <a:latin typeface="+mn-ea"/>
                <a:ea typeface="+mn-ea"/>
              </a:rPr>
              <a:t>MAVEN</a:t>
            </a:r>
            <a:r>
              <a:rPr lang="ko-KR" altLang="en-US" sz="2000" dirty="0" smtClean="0">
                <a:latin typeface="+mn-ea"/>
                <a:ea typeface="+mn-ea"/>
              </a:rPr>
              <a:t>과 비슷한 역할</a:t>
            </a:r>
            <a:endParaRPr lang="en-US" altLang="ko-KR" sz="2000" dirty="0" smtClean="0">
              <a:latin typeface="+mn-ea"/>
              <a:ea typeface="+mn-ea"/>
            </a:endParaRPr>
          </a:p>
          <a:p>
            <a:pPr algn="l"/>
            <a:endParaRPr lang="en-US" altLang="ko-KR" sz="2000" dirty="0">
              <a:latin typeface="+mn-ea"/>
              <a:ea typeface="+mn-ea"/>
            </a:endParaRPr>
          </a:p>
          <a:p>
            <a:pPr algn="l"/>
            <a:r>
              <a:rPr lang="en-US" altLang="ko-KR" sz="2000" dirty="0" smtClean="0">
                <a:latin typeface="+mn-ea"/>
                <a:ea typeface="+mn-ea"/>
              </a:rPr>
              <a:t>Node </a:t>
            </a:r>
            <a:r>
              <a:rPr lang="ko-KR" altLang="en-US" sz="2000" dirty="0" smtClean="0">
                <a:latin typeface="+mn-ea"/>
                <a:ea typeface="+mn-ea"/>
              </a:rPr>
              <a:t>니까 </a:t>
            </a:r>
            <a:r>
              <a:rPr lang="ko-KR" altLang="en-US" sz="2000" dirty="0" err="1" smtClean="0">
                <a:latin typeface="+mn-ea"/>
                <a:ea typeface="+mn-ea"/>
              </a:rPr>
              <a:t>백엔드네</a:t>
            </a:r>
            <a:r>
              <a:rPr lang="en-US" altLang="ko-KR" sz="2000" dirty="0" smtClean="0">
                <a:latin typeface="+mn-ea"/>
                <a:ea typeface="+mn-ea"/>
              </a:rPr>
              <a:t>.. </a:t>
            </a:r>
            <a:r>
              <a:rPr lang="ko-KR" altLang="en-US" sz="2000" dirty="0" smtClean="0">
                <a:latin typeface="+mn-ea"/>
                <a:ea typeface="+mn-ea"/>
              </a:rPr>
              <a:t>무서워 가 아닙니다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</a:p>
          <a:p>
            <a:pPr algn="l"/>
            <a:r>
              <a:rPr lang="ko-KR" altLang="en-US" sz="2000" dirty="0" err="1" smtClean="0">
                <a:latin typeface="+mn-ea"/>
                <a:ea typeface="+mn-ea"/>
              </a:rPr>
              <a:t>프론트</a:t>
            </a:r>
            <a:r>
              <a:rPr lang="ko-KR" altLang="en-US" sz="2000" dirty="0" smtClean="0">
                <a:latin typeface="+mn-ea"/>
                <a:ea typeface="+mn-ea"/>
              </a:rPr>
              <a:t> 개발자라면 </a:t>
            </a:r>
            <a:r>
              <a:rPr lang="en-US" altLang="ko-KR" sz="2000" dirty="0" smtClean="0">
                <a:latin typeface="+mn-ea"/>
                <a:ea typeface="+mn-ea"/>
              </a:rPr>
              <a:t>Node</a:t>
            </a:r>
            <a:r>
              <a:rPr lang="ko-KR" altLang="en-US" sz="2000" dirty="0" smtClean="0">
                <a:latin typeface="+mn-ea"/>
                <a:ea typeface="+mn-ea"/>
              </a:rPr>
              <a:t>를 할 줄 알아야 한다 에 포함되는 영역</a:t>
            </a:r>
            <a:endParaRPr lang="en-US" altLang="ko-KR" sz="2000" dirty="0" smtClean="0">
              <a:latin typeface="+mn-ea"/>
              <a:ea typeface="+mn-ea"/>
            </a:endParaRPr>
          </a:p>
          <a:p>
            <a:pPr algn="l"/>
            <a:r>
              <a:rPr lang="ko-KR" altLang="en-US" sz="2000" dirty="0" err="1" smtClean="0">
                <a:latin typeface="+mn-ea"/>
                <a:ea typeface="+mn-ea"/>
              </a:rPr>
              <a:t>백엔드</a:t>
            </a:r>
            <a:r>
              <a:rPr lang="ko-KR" altLang="en-US" sz="2000" dirty="0" smtClean="0">
                <a:latin typeface="+mn-ea"/>
                <a:ea typeface="+mn-ea"/>
              </a:rPr>
              <a:t> 개발자면 시커먼 터미널화면에 </a:t>
            </a:r>
            <a:r>
              <a:rPr lang="ko-KR" altLang="en-US" sz="2000" dirty="0" err="1" smtClean="0">
                <a:latin typeface="+mn-ea"/>
                <a:ea typeface="+mn-ea"/>
              </a:rPr>
              <a:t>익숙한게</a:t>
            </a:r>
            <a:r>
              <a:rPr lang="ko-KR" altLang="en-US" sz="2000" dirty="0" smtClean="0">
                <a:latin typeface="+mn-ea"/>
                <a:ea typeface="+mn-ea"/>
              </a:rPr>
              <a:t> 아님</a:t>
            </a:r>
            <a:r>
              <a:rPr lang="en-US" altLang="ko-KR" sz="2000" dirty="0" smtClean="0">
                <a:latin typeface="+mn-ea"/>
                <a:ea typeface="+mn-ea"/>
              </a:rPr>
              <a:t>, Node</a:t>
            </a:r>
            <a:r>
              <a:rPr lang="ko-KR" altLang="en-US" sz="2000" dirty="0" smtClean="0">
                <a:latin typeface="+mn-ea"/>
                <a:ea typeface="+mn-ea"/>
              </a:rPr>
              <a:t>를 사용하려면 터미널에 익숙해져야 한다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2000" dirty="0">
              <a:latin typeface="+mn-ea"/>
              <a:ea typeface="+mn-ea"/>
            </a:endParaRPr>
          </a:p>
          <a:p>
            <a:pPr algn="l"/>
            <a:r>
              <a:rPr lang="en-US" altLang="ko-KR" sz="2000" dirty="0" smtClean="0">
                <a:latin typeface="+mn-ea"/>
                <a:ea typeface="+mn-ea"/>
              </a:rPr>
              <a:t>NPM</a:t>
            </a:r>
            <a:r>
              <a:rPr lang="ko-KR" altLang="en-US" sz="2000" dirty="0" smtClean="0">
                <a:latin typeface="+mn-ea"/>
                <a:ea typeface="+mn-ea"/>
              </a:rPr>
              <a:t>은 </a:t>
            </a:r>
            <a:r>
              <a:rPr lang="en-US" altLang="ko-KR" sz="2000" dirty="0" err="1" smtClean="0">
                <a:latin typeface="+mn-ea"/>
                <a:ea typeface="+mn-ea"/>
              </a:rPr>
              <a:t>NodeJS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err="1" smtClean="0">
                <a:latin typeface="+mn-ea"/>
                <a:ea typeface="+mn-ea"/>
              </a:rPr>
              <a:t>설치시</a:t>
            </a:r>
            <a:r>
              <a:rPr lang="ko-KR" altLang="en-US" sz="2000" dirty="0" smtClean="0">
                <a:latin typeface="+mn-ea"/>
                <a:ea typeface="+mn-ea"/>
              </a:rPr>
              <a:t> 포함되어있음</a:t>
            </a:r>
            <a:endParaRPr lang="en-US" altLang="ko-KR" sz="20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44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067908" cy="1275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smtClean="0">
                <a:latin typeface="+mj-ea"/>
              </a:rPr>
              <a:t> 개발환경 </a:t>
            </a:r>
            <a:r>
              <a:rPr lang="ko-KR" altLang="en-US" sz="4000" dirty="0" err="1">
                <a:latin typeface="+mj-ea"/>
              </a:rPr>
              <a:t>세팅</a:t>
            </a:r>
            <a:endParaRPr lang="en-US" altLang="ko-KR" sz="4000" dirty="0">
              <a:latin typeface="+mj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98585" y="1275658"/>
            <a:ext cx="11617569" cy="4185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800" dirty="0" smtClean="0">
              <a:latin typeface="+mn-ea"/>
              <a:ea typeface="+mn-ea"/>
            </a:endParaRPr>
          </a:p>
          <a:p>
            <a:pPr algn="l"/>
            <a:r>
              <a:rPr lang="en-US" altLang="ko-KR" sz="2000" dirty="0" smtClean="0">
                <a:latin typeface="+mn-ea"/>
                <a:ea typeface="+mn-ea"/>
              </a:rPr>
              <a:t>Create-react-app </a:t>
            </a:r>
            <a:r>
              <a:rPr lang="ko-KR" altLang="en-US" sz="2000" dirty="0" smtClean="0">
                <a:latin typeface="+mn-ea"/>
                <a:ea typeface="+mn-ea"/>
              </a:rPr>
              <a:t>을 통해 </a:t>
            </a:r>
            <a:r>
              <a:rPr lang="ko-KR" altLang="en-US" sz="2000" dirty="0" err="1" smtClean="0">
                <a:latin typeface="+mn-ea"/>
                <a:ea typeface="+mn-ea"/>
              </a:rPr>
              <a:t>리액트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개발환경 설치</a:t>
            </a:r>
            <a:endParaRPr lang="en-US" altLang="ko-KR" sz="2000" dirty="0" smtClean="0">
              <a:latin typeface="+mn-ea"/>
              <a:ea typeface="+mn-ea"/>
            </a:endParaRPr>
          </a:p>
          <a:p>
            <a:pPr algn="l"/>
            <a:endParaRPr lang="en-US" altLang="ko-KR" sz="2000" dirty="0">
              <a:latin typeface="+mn-ea"/>
              <a:ea typeface="+mn-ea"/>
            </a:endParaRPr>
          </a:p>
          <a:p>
            <a:pPr algn="l"/>
            <a:r>
              <a:rPr lang="ko-KR" altLang="en-US" sz="2000" dirty="0" err="1" smtClean="0">
                <a:latin typeface="+mn-ea"/>
                <a:ea typeface="+mn-ea"/>
              </a:rPr>
              <a:t>페이스북에서</a:t>
            </a:r>
            <a:r>
              <a:rPr lang="ko-KR" altLang="en-US" sz="2000" dirty="0" smtClean="0">
                <a:latin typeface="+mn-ea"/>
                <a:ea typeface="+mn-ea"/>
              </a:rPr>
              <a:t> 만든 </a:t>
            </a:r>
            <a:r>
              <a:rPr lang="en-US" altLang="ko-KR" sz="2000" dirty="0" smtClean="0">
                <a:latin typeface="+mn-ea"/>
                <a:ea typeface="+mn-ea"/>
              </a:rPr>
              <a:t>react </a:t>
            </a:r>
            <a:r>
              <a:rPr lang="ko-KR" altLang="en-US" sz="2000" dirty="0" smtClean="0">
                <a:latin typeface="+mn-ea"/>
                <a:ea typeface="+mn-ea"/>
              </a:rPr>
              <a:t>웹 개발용 </a:t>
            </a:r>
            <a:r>
              <a:rPr lang="en-US" altLang="ko-KR" sz="2000" dirty="0" smtClean="0">
                <a:latin typeface="+mn-ea"/>
                <a:ea typeface="+mn-ea"/>
              </a:rPr>
              <a:t>boilerplate</a:t>
            </a:r>
            <a:r>
              <a:rPr lang="ko-KR" altLang="en-US" sz="2000" dirty="0" smtClean="0">
                <a:latin typeface="+mn-ea"/>
                <a:ea typeface="+mn-ea"/>
              </a:rPr>
              <a:t>이다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2000" dirty="0">
              <a:latin typeface="+mn-ea"/>
              <a:ea typeface="+mn-ea"/>
            </a:endParaRPr>
          </a:p>
          <a:p>
            <a:pPr algn="l"/>
            <a:r>
              <a:rPr lang="en-US" altLang="ko-KR" sz="2000" dirty="0" smtClean="0">
                <a:latin typeface="+mn-ea"/>
                <a:ea typeface="+mn-ea"/>
              </a:rPr>
              <a:t>NPX </a:t>
            </a:r>
            <a:r>
              <a:rPr lang="ko-KR" altLang="en-US" sz="2000" dirty="0" smtClean="0">
                <a:latin typeface="+mn-ea"/>
                <a:ea typeface="+mn-ea"/>
              </a:rPr>
              <a:t>를 명령어를 사용해 설치한다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2000" dirty="0" smtClean="0">
                <a:latin typeface="+mn-ea"/>
                <a:ea typeface="+mn-ea"/>
              </a:rPr>
              <a:t>NPX </a:t>
            </a:r>
            <a:r>
              <a:rPr lang="ko-KR" altLang="en-US" sz="2000" dirty="0" smtClean="0">
                <a:latin typeface="+mn-ea"/>
                <a:ea typeface="+mn-ea"/>
              </a:rPr>
              <a:t>는 </a:t>
            </a:r>
            <a:r>
              <a:rPr lang="en-US" altLang="ko-KR" sz="2000" dirty="0" smtClean="0">
                <a:latin typeface="+mn-ea"/>
                <a:ea typeface="+mn-ea"/>
              </a:rPr>
              <a:t>NPM </a:t>
            </a:r>
            <a:r>
              <a:rPr lang="ko-KR" altLang="en-US" sz="2000" dirty="0" smtClean="0">
                <a:latin typeface="+mn-ea"/>
                <a:ea typeface="+mn-ea"/>
              </a:rPr>
              <a:t>패키지를 글로벌로 설치하지 않고 일회성으로 실행할 수 있게 해주는 도구</a:t>
            </a:r>
            <a:endParaRPr lang="en-US" altLang="ko-KR" sz="2000" dirty="0">
              <a:latin typeface="+mn-ea"/>
              <a:ea typeface="+mn-ea"/>
            </a:endParaRPr>
          </a:p>
          <a:p>
            <a:pPr algn="l"/>
            <a:r>
              <a:rPr lang="en-US" altLang="ko-KR" sz="2000" dirty="0" smtClean="0">
                <a:latin typeface="+mn-ea"/>
                <a:ea typeface="+mn-ea"/>
              </a:rPr>
              <a:t>NPM 5.2.0 </a:t>
            </a:r>
            <a:r>
              <a:rPr lang="en-US" altLang="ko-KR" sz="2000" dirty="0" err="1" smtClean="0">
                <a:latin typeface="+mn-ea"/>
                <a:ea typeface="+mn-ea"/>
              </a:rPr>
              <a:t>ver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이후부터 기본 제공</a:t>
            </a:r>
            <a:endParaRPr lang="en-US" altLang="ko-KR" sz="2000" dirty="0" smtClean="0">
              <a:latin typeface="+mn-ea"/>
              <a:ea typeface="+mn-ea"/>
            </a:endParaRPr>
          </a:p>
          <a:p>
            <a:pPr algn="l"/>
            <a:endParaRPr lang="en-US" altLang="ko-KR" sz="2800" dirty="0"/>
          </a:p>
          <a:p>
            <a:pPr algn="l"/>
            <a:r>
              <a:rPr lang="en-US" altLang="ko-KR" sz="2800" dirty="0" err="1"/>
              <a:t>n</a:t>
            </a:r>
            <a:r>
              <a:rPr lang="en-US" altLang="ko-KR" sz="2800" dirty="0" err="1" smtClean="0"/>
              <a:t>px</a:t>
            </a:r>
            <a:r>
              <a:rPr lang="en-US" altLang="ko-KR" sz="2800" dirty="0" smtClean="0"/>
              <a:t> create-react-app react-start</a:t>
            </a:r>
          </a:p>
          <a:p>
            <a:pPr algn="l"/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7858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3785" y="0"/>
            <a:ext cx="4861646" cy="1275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smtClean="0">
                <a:latin typeface="+mj-ea"/>
              </a:rPr>
              <a:t> </a:t>
            </a:r>
            <a:r>
              <a:rPr lang="ko-KR" altLang="en-US" sz="4000" dirty="0" err="1" smtClean="0">
                <a:latin typeface="+mj-ea"/>
              </a:rPr>
              <a:t>첫번째</a:t>
            </a:r>
            <a:r>
              <a:rPr lang="ko-KR" altLang="en-US" sz="4000" dirty="0" smtClean="0">
                <a:latin typeface="+mj-ea"/>
              </a:rPr>
              <a:t> 컴포넌트</a:t>
            </a:r>
            <a:endParaRPr lang="en-US" altLang="ko-KR" sz="4000" dirty="0">
              <a:latin typeface="+mj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98585" y="1275658"/>
            <a:ext cx="11617569" cy="4185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800" dirty="0" smtClean="0">
              <a:latin typeface="+mn-ea"/>
              <a:ea typeface="+mn-ea"/>
            </a:endParaRPr>
          </a:p>
          <a:p>
            <a:pPr algn="l"/>
            <a:endParaRPr lang="en-US" altLang="ko-KR" sz="28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606062" y="1925211"/>
            <a:ext cx="8909538" cy="20137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smtClean="0">
                <a:latin typeface="+mj-ea"/>
              </a:rPr>
              <a:t>간단한 </a:t>
            </a:r>
            <a:r>
              <a:rPr lang="ko-KR" altLang="en-US" sz="2800" dirty="0" err="1" smtClean="0">
                <a:latin typeface="+mj-ea"/>
              </a:rPr>
              <a:t>첫번째</a:t>
            </a:r>
            <a:r>
              <a:rPr lang="ko-KR" altLang="en-US" sz="2800" dirty="0" smtClean="0">
                <a:latin typeface="+mj-ea"/>
              </a:rPr>
              <a:t> 컴포넌트 만들어보기</a:t>
            </a:r>
            <a:endParaRPr lang="en-US" altLang="ko-KR" sz="2800" dirty="0" smtClean="0">
              <a:latin typeface="+mj-ea"/>
            </a:endParaRPr>
          </a:p>
          <a:p>
            <a:pPr algn="l"/>
            <a:endParaRPr lang="en-US" altLang="ko-KR" sz="2800" dirty="0">
              <a:latin typeface="+mj-ea"/>
            </a:endParaRPr>
          </a:p>
          <a:p>
            <a:pPr algn="l"/>
            <a:r>
              <a:rPr lang="en-US" altLang="ko-KR" sz="2800" dirty="0" smtClean="0">
                <a:latin typeface="+mj-ea"/>
              </a:rPr>
              <a:t>Hello </a:t>
            </a:r>
            <a:r>
              <a:rPr lang="ko-KR" altLang="en-US" sz="2800" dirty="0" smtClean="0">
                <a:latin typeface="+mj-ea"/>
              </a:rPr>
              <a:t>컴포넌트 만들기 </a:t>
            </a:r>
            <a:endParaRPr lang="en-US" altLang="ko-KR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37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3785" y="0"/>
            <a:ext cx="4861646" cy="1275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smtClean="0">
                <a:latin typeface="+mj-ea"/>
              </a:rPr>
              <a:t> </a:t>
            </a:r>
            <a:r>
              <a:rPr lang="en-US" altLang="ko-KR" sz="4000" dirty="0" smtClean="0">
                <a:latin typeface="+mj-ea"/>
              </a:rPr>
              <a:t>JSX </a:t>
            </a:r>
            <a:r>
              <a:rPr lang="ko-KR" altLang="en-US" sz="4000" dirty="0">
                <a:latin typeface="+mj-ea"/>
              </a:rPr>
              <a:t>기본 규칙</a:t>
            </a:r>
            <a:endParaRPr lang="en-US" altLang="ko-KR" sz="4000" dirty="0">
              <a:latin typeface="+mj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98585" y="1275658"/>
            <a:ext cx="11617569" cy="4185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800" dirty="0" smtClean="0">
              <a:latin typeface="+mn-ea"/>
              <a:ea typeface="+mn-ea"/>
            </a:endParaRPr>
          </a:p>
          <a:p>
            <a:pPr algn="l"/>
            <a:endParaRPr lang="en-US" altLang="ko-KR" sz="28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70893" y="2361355"/>
            <a:ext cx="8909538" cy="20137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>
                <a:latin typeface="+mj-ea"/>
              </a:rPr>
              <a:t>JSX</a:t>
            </a:r>
            <a:r>
              <a:rPr lang="ko-KR" altLang="en-US" sz="2800" dirty="0" smtClean="0">
                <a:latin typeface="+mj-ea"/>
              </a:rPr>
              <a:t>란 </a:t>
            </a:r>
            <a:r>
              <a:rPr lang="en-US" altLang="ko-KR" sz="2800" dirty="0" smtClean="0">
                <a:latin typeface="+mj-ea"/>
              </a:rPr>
              <a:t>?</a:t>
            </a:r>
          </a:p>
          <a:p>
            <a:pPr marL="457200" indent="-457200" algn="l">
              <a:buFontTx/>
              <a:buChar char="-"/>
            </a:pPr>
            <a:r>
              <a:rPr lang="en-US" altLang="ko-KR" sz="2800" dirty="0" smtClean="0">
                <a:latin typeface="+mj-ea"/>
              </a:rPr>
              <a:t>React </a:t>
            </a:r>
            <a:r>
              <a:rPr lang="ko-KR" altLang="en-US" sz="2800" dirty="0" smtClean="0">
                <a:latin typeface="+mj-ea"/>
              </a:rPr>
              <a:t>에서 컴포넌트의 생김새를 정의</a:t>
            </a:r>
            <a:endParaRPr lang="en-US" altLang="ko-KR" sz="2800" dirty="0" smtClean="0">
              <a:latin typeface="+mj-ea"/>
            </a:endParaRPr>
          </a:p>
          <a:p>
            <a:pPr marL="457200" indent="-457200" algn="l">
              <a:buFontTx/>
              <a:buChar char="-"/>
            </a:pPr>
            <a:endParaRPr lang="en-US" altLang="ko-KR" sz="2800" dirty="0" smtClean="0">
              <a:latin typeface="+mj-ea"/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800" dirty="0" smtClean="0">
                <a:latin typeface="+mj-ea"/>
              </a:rPr>
              <a:t>HTML</a:t>
            </a:r>
            <a:r>
              <a:rPr lang="ko-KR" altLang="en-US" sz="2800" dirty="0" smtClean="0">
                <a:latin typeface="+mj-ea"/>
              </a:rPr>
              <a:t>처럼 생겼지만 </a:t>
            </a:r>
            <a:r>
              <a:rPr lang="en-US" altLang="ko-KR" sz="2800" dirty="0" err="1" smtClean="0">
                <a:latin typeface="+mj-ea"/>
              </a:rPr>
              <a:t>javascript</a:t>
            </a:r>
            <a:r>
              <a:rPr lang="en-US" altLang="ko-KR" sz="2800" dirty="0" smtClean="0">
                <a:latin typeface="+mj-ea"/>
              </a:rPr>
              <a:t> </a:t>
            </a:r>
            <a:r>
              <a:rPr lang="ko-KR" altLang="en-US" sz="2800" dirty="0" smtClean="0">
                <a:latin typeface="+mj-ea"/>
              </a:rPr>
              <a:t>이다</a:t>
            </a:r>
            <a:r>
              <a:rPr lang="en-US" altLang="ko-KR" sz="2800" dirty="0" smtClean="0">
                <a:latin typeface="+mj-ea"/>
              </a:rPr>
              <a:t>.</a:t>
            </a:r>
          </a:p>
          <a:p>
            <a:pPr marL="457200" indent="-457200" algn="l">
              <a:buFontTx/>
              <a:buChar char="-"/>
            </a:pPr>
            <a:endParaRPr lang="en-US" altLang="ko-KR" sz="2800" dirty="0" smtClean="0">
              <a:latin typeface="+mj-ea"/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800" dirty="0" smtClean="0">
                <a:latin typeface="+mj-ea"/>
              </a:rPr>
              <a:t>Babel </a:t>
            </a:r>
            <a:r>
              <a:rPr lang="ko-KR" altLang="en-US" sz="2800" dirty="0" smtClean="0">
                <a:latin typeface="+mj-ea"/>
              </a:rPr>
              <a:t>이라는 도구를 사용하여 </a:t>
            </a:r>
            <a:r>
              <a:rPr lang="en-US" altLang="ko-KR" sz="2800" dirty="0" smtClean="0">
                <a:latin typeface="+mj-ea"/>
              </a:rPr>
              <a:t>XML </a:t>
            </a:r>
            <a:r>
              <a:rPr lang="ko-KR" altLang="en-US" sz="2800" dirty="0" smtClean="0">
                <a:latin typeface="+mj-ea"/>
              </a:rPr>
              <a:t>형태로 선언을 하면 </a:t>
            </a:r>
            <a:r>
              <a:rPr lang="en-US" altLang="ko-KR" sz="2800" dirty="0" err="1" smtClean="0">
                <a:latin typeface="+mj-ea"/>
              </a:rPr>
              <a:t>javascript</a:t>
            </a:r>
            <a:r>
              <a:rPr lang="en-US" altLang="ko-KR" sz="2800" dirty="0" smtClean="0">
                <a:latin typeface="+mj-ea"/>
              </a:rPr>
              <a:t> </a:t>
            </a:r>
            <a:r>
              <a:rPr lang="ko-KR" altLang="en-US" sz="2800" dirty="0" smtClean="0">
                <a:latin typeface="+mj-ea"/>
              </a:rPr>
              <a:t>로 변환된다</a:t>
            </a:r>
            <a:r>
              <a:rPr lang="en-US" altLang="ko-KR" sz="2800" dirty="0" smtClean="0">
                <a:latin typeface="+mj-ea"/>
              </a:rPr>
              <a:t>.</a:t>
            </a:r>
          </a:p>
          <a:p>
            <a:pPr marL="457200" indent="-457200" algn="l">
              <a:buFontTx/>
              <a:buChar char="-"/>
            </a:pPr>
            <a:endParaRPr lang="en-US" altLang="ko-KR" sz="2800" dirty="0" smtClean="0">
              <a:latin typeface="+mj-ea"/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800" dirty="0">
                <a:hlinkClick r:id="rId2"/>
              </a:rPr>
              <a:t>https://babeljs.io</a:t>
            </a:r>
            <a:r>
              <a:rPr lang="en-US" altLang="ko-KR" sz="2800" dirty="0" smtClean="0">
                <a:hlinkClick r:id="rId2"/>
              </a:rPr>
              <a:t>/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77174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3785" y="0"/>
            <a:ext cx="4861646" cy="1275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smtClean="0">
                <a:latin typeface="+mj-ea"/>
              </a:rPr>
              <a:t> </a:t>
            </a:r>
            <a:r>
              <a:rPr lang="en-US" altLang="ko-KR" sz="4000" dirty="0" smtClean="0">
                <a:latin typeface="+mj-ea"/>
              </a:rPr>
              <a:t>JSX </a:t>
            </a:r>
            <a:r>
              <a:rPr lang="ko-KR" altLang="en-US" sz="4000" dirty="0">
                <a:latin typeface="+mj-ea"/>
              </a:rPr>
              <a:t>기본 규칙</a:t>
            </a:r>
            <a:endParaRPr lang="en-US" altLang="ko-KR" sz="4000" dirty="0">
              <a:latin typeface="+mj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98585" y="1275658"/>
            <a:ext cx="11617569" cy="4185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800" dirty="0" smtClean="0">
              <a:latin typeface="+mn-ea"/>
              <a:ea typeface="+mn-ea"/>
            </a:endParaRPr>
          </a:p>
          <a:p>
            <a:pPr algn="l"/>
            <a:endParaRPr lang="en-US" altLang="ko-KR" sz="28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21676" y="1852246"/>
            <a:ext cx="11371385" cy="33762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>
                <a:latin typeface="+mn-ea"/>
                <a:ea typeface="+mn-ea"/>
              </a:rPr>
              <a:t>JSX </a:t>
            </a:r>
            <a:r>
              <a:rPr lang="ko-KR" altLang="en-US" sz="2800" dirty="0" smtClean="0">
                <a:latin typeface="+mn-ea"/>
                <a:ea typeface="+mn-ea"/>
              </a:rPr>
              <a:t>작성시 </a:t>
            </a:r>
            <a:r>
              <a:rPr lang="ko-KR" altLang="en-US" sz="2800" dirty="0" err="1" smtClean="0">
                <a:latin typeface="+mn-ea"/>
                <a:ea typeface="+mn-ea"/>
              </a:rPr>
              <a:t>준수해야할</a:t>
            </a:r>
            <a:r>
              <a:rPr lang="ko-KR" altLang="en-US" sz="2800" dirty="0" smtClean="0">
                <a:latin typeface="+mn-ea"/>
                <a:ea typeface="+mn-ea"/>
              </a:rPr>
              <a:t> 규칙</a:t>
            </a:r>
            <a:endParaRPr lang="en-US" altLang="ko-KR" sz="2800" dirty="0" smtClean="0">
              <a:latin typeface="+mn-ea"/>
              <a:ea typeface="+mn-ea"/>
            </a:endParaRPr>
          </a:p>
          <a:p>
            <a:pPr algn="l"/>
            <a:endParaRPr lang="en-US" altLang="ko-KR" sz="2800" dirty="0" smtClean="0">
              <a:latin typeface="+mn-ea"/>
              <a:ea typeface="+mn-ea"/>
            </a:endParaRPr>
          </a:p>
          <a:p>
            <a:pPr marL="514350" indent="-514350" algn="l">
              <a:buAutoNum type="arabicPeriod"/>
            </a:pPr>
            <a:r>
              <a:rPr lang="ko-KR" altLang="en-US" sz="2800" dirty="0" smtClean="0">
                <a:latin typeface="+mn-ea"/>
                <a:ea typeface="+mn-ea"/>
              </a:rPr>
              <a:t>태그는 반드시 </a:t>
            </a:r>
            <a:r>
              <a:rPr lang="ko-KR" altLang="en-US" sz="2800" dirty="0" err="1" smtClean="0">
                <a:latin typeface="+mn-ea"/>
                <a:ea typeface="+mn-ea"/>
              </a:rPr>
              <a:t>닫아주어야함</a:t>
            </a:r>
            <a:r>
              <a:rPr lang="en-US" altLang="ko-KR" sz="2800" dirty="0" smtClean="0">
                <a:latin typeface="+mn-ea"/>
                <a:ea typeface="+mn-ea"/>
              </a:rPr>
              <a:t>.</a:t>
            </a:r>
          </a:p>
          <a:p>
            <a:pPr marL="514350" indent="-514350" algn="l">
              <a:buAutoNum type="arabicPeriod"/>
            </a:pPr>
            <a:endParaRPr lang="en-US" altLang="ko-KR" sz="2800" dirty="0" smtClean="0">
              <a:latin typeface="+mn-ea"/>
              <a:ea typeface="+mn-ea"/>
            </a:endParaRPr>
          </a:p>
          <a:p>
            <a:pPr marL="514350" indent="-514350" algn="l">
              <a:buAutoNum type="arabicPeriod"/>
            </a:pPr>
            <a:r>
              <a:rPr lang="ko-KR" altLang="en-US" sz="2800" dirty="0" smtClean="0">
                <a:latin typeface="+mn-ea"/>
                <a:ea typeface="+mn-ea"/>
              </a:rPr>
              <a:t>두 </a:t>
            </a:r>
            <a:r>
              <a:rPr lang="ko-KR" altLang="en-US" sz="2800" dirty="0" err="1" smtClean="0">
                <a:latin typeface="+mn-ea"/>
                <a:ea typeface="+mn-ea"/>
              </a:rPr>
              <a:t>개이상의</a:t>
            </a:r>
            <a:r>
              <a:rPr lang="ko-KR" altLang="en-US" sz="2800" dirty="0" smtClean="0">
                <a:latin typeface="+mn-ea"/>
                <a:ea typeface="+mn-ea"/>
              </a:rPr>
              <a:t> 태그는 반드시 하나의 태그로 감싸주어야 한다</a:t>
            </a:r>
            <a:r>
              <a:rPr lang="en-US" altLang="ko-KR" sz="2800" dirty="0" smtClean="0">
                <a:latin typeface="+mn-ea"/>
                <a:ea typeface="+mn-ea"/>
              </a:rPr>
              <a:t>.</a:t>
            </a:r>
          </a:p>
          <a:p>
            <a:pPr marL="514350" indent="-514350" algn="l">
              <a:buAutoNum type="arabicPeriod"/>
            </a:pPr>
            <a:endParaRPr lang="en-US" altLang="ko-KR" sz="2800" dirty="0" smtClean="0">
              <a:latin typeface="+mn-ea"/>
              <a:ea typeface="+mn-ea"/>
            </a:endParaRPr>
          </a:p>
          <a:p>
            <a:pPr marL="457200" indent="-457200" algn="l">
              <a:buFontTx/>
              <a:buChar char="-"/>
            </a:pPr>
            <a:r>
              <a:rPr lang="ko-KR" altLang="en-US" sz="2800" dirty="0" smtClean="0">
                <a:latin typeface="+mn-ea"/>
                <a:ea typeface="+mn-ea"/>
              </a:rPr>
              <a:t>이때 불필요한 </a:t>
            </a:r>
            <a:r>
              <a:rPr lang="en-US" altLang="ko-KR" sz="2800" dirty="0" smtClean="0">
                <a:latin typeface="+mn-ea"/>
                <a:ea typeface="+mn-ea"/>
              </a:rPr>
              <a:t>div</a:t>
            </a:r>
            <a:r>
              <a:rPr lang="ko-KR" altLang="en-US" sz="2800" dirty="0" smtClean="0">
                <a:latin typeface="+mn-ea"/>
                <a:ea typeface="+mn-ea"/>
              </a:rPr>
              <a:t>가 생기는 등 문제가 발생하는데 </a:t>
            </a:r>
            <a:r>
              <a:rPr lang="ko-KR" altLang="en-US" sz="2800" dirty="0" err="1" smtClean="0">
                <a:latin typeface="+mn-ea"/>
                <a:ea typeface="+mn-ea"/>
              </a:rPr>
              <a:t>이때문에</a:t>
            </a:r>
            <a:r>
              <a:rPr lang="ko-KR" altLang="en-US" sz="2800" dirty="0" smtClean="0">
                <a:latin typeface="+mn-ea"/>
                <a:ea typeface="+mn-ea"/>
              </a:rPr>
              <a:t> </a:t>
            </a:r>
            <a:r>
              <a:rPr lang="en-US" altLang="ko-KR" sz="2800" dirty="0" smtClean="0">
                <a:latin typeface="+mn-ea"/>
                <a:ea typeface="+mn-ea"/>
              </a:rPr>
              <a:t>fragment </a:t>
            </a:r>
            <a:r>
              <a:rPr lang="ko-KR" altLang="en-US" sz="2800" dirty="0" smtClean="0">
                <a:latin typeface="+mn-ea"/>
                <a:ea typeface="+mn-ea"/>
              </a:rPr>
              <a:t>를 사용한다</a:t>
            </a:r>
            <a:r>
              <a:rPr lang="en-US" altLang="ko-KR" sz="2800" dirty="0" smtClean="0">
                <a:latin typeface="+mn-ea"/>
                <a:ea typeface="+mn-ea"/>
              </a:rPr>
              <a:t>.</a:t>
            </a:r>
          </a:p>
          <a:p>
            <a:pPr marL="457200" indent="-457200" algn="l">
              <a:buFontTx/>
              <a:buChar char="-"/>
            </a:pPr>
            <a:endParaRPr lang="en-US" altLang="ko-KR" sz="2800" dirty="0" smtClean="0">
              <a:latin typeface="+mn-ea"/>
              <a:ea typeface="+mn-ea"/>
            </a:endParaRPr>
          </a:p>
          <a:p>
            <a:pPr algn="l"/>
            <a:r>
              <a:rPr lang="en-US" altLang="ko-KR" sz="2800" dirty="0" smtClean="0">
                <a:latin typeface="+mn-ea"/>
                <a:ea typeface="+mn-ea"/>
              </a:rPr>
              <a:t>3. Return </a:t>
            </a:r>
            <a:r>
              <a:rPr lang="ko-KR" altLang="en-US" sz="2800" dirty="0" smtClean="0">
                <a:latin typeface="+mn-ea"/>
                <a:ea typeface="+mn-ea"/>
              </a:rPr>
              <a:t>에서 괄호를 </a:t>
            </a:r>
            <a:r>
              <a:rPr lang="ko-KR" altLang="en-US" sz="2800" dirty="0" err="1" smtClean="0">
                <a:latin typeface="+mn-ea"/>
                <a:ea typeface="+mn-ea"/>
              </a:rPr>
              <a:t>사용하는경우</a:t>
            </a:r>
            <a:r>
              <a:rPr lang="ko-KR" altLang="en-US" sz="2800" dirty="0" smtClean="0">
                <a:latin typeface="+mn-ea"/>
                <a:ea typeface="+mn-ea"/>
              </a:rPr>
              <a:t> </a:t>
            </a:r>
            <a:r>
              <a:rPr lang="en-US" altLang="ko-KR" sz="2800" dirty="0" smtClean="0">
                <a:latin typeface="+mn-ea"/>
                <a:ea typeface="+mn-ea"/>
              </a:rPr>
              <a:t>-&gt; </a:t>
            </a:r>
            <a:r>
              <a:rPr lang="ko-KR" altLang="en-US" sz="2800" dirty="0" err="1" smtClean="0">
                <a:latin typeface="+mn-ea"/>
                <a:ea typeface="+mn-ea"/>
              </a:rPr>
              <a:t>가독성을</a:t>
            </a:r>
            <a:r>
              <a:rPr lang="ko-KR" altLang="en-US" sz="2800" dirty="0" smtClean="0">
                <a:latin typeface="+mn-ea"/>
                <a:ea typeface="+mn-ea"/>
              </a:rPr>
              <a:t> 위함</a:t>
            </a:r>
            <a:endParaRPr lang="en-US" altLang="ko-KR" sz="2800" dirty="0" smtClean="0">
              <a:latin typeface="+mn-ea"/>
              <a:ea typeface="+mn-ea"/>
            </a:endParaRPr>
          </a:p>
          <a:p>
            <a:pPr algn="l"/>
            <a:endParaRPr lang="en-US" altLang="ko-KR" sz="2800" dirty="0" smtClean="0">
              <a:latin typeface="+mn-ea"/>
              <a:ea typeface="+mn-ea"/>
            </a:endParaRPr>
          </a:p>
          <a:p>
            <a:pPr algn="l"/>
            <a:r>
              <a:rPr lang="en-US" altLang="ko-KR" sz="2800" dirty="0" smtClean="0">
                <a:latin typeface="+mn-ea"/>
                <a:ea typeface="+mn-ea"/>
              </a:rPr>
              <a:t>4. JSX</a:t>
            </a:r>
            <a:r>
              <a:rPr lang="ko-KR" altLang="en-US" sz="2800" dirty="0" smtClean="0">
                <a:latin typeface="+mn-ea"/>
                <a:ea typeface="+mn-ea"/>
              </a:rPr>
              <a:t>내부에서 자바스크립트 값을 사용하는 경우 </a:t>
            </a:r>
            <a:r>
              <a:rPr lang="en-US" altLang="ko-KR" sz="2800" dirty="0" smtClean="0">
                <a:latin typeface="+mn-ea"/>
                <a:ea typeface="+mn-ea"/>
              </a:rPr>
              <a:t>{ } </a:t>
            </a:r>
            <a:r>
              <a:rPr lang="ko-KR" altLang="en-US" sz="2800" dirty="0" smtClean="0">
                <a:latin typeface="+mn-ea"/>
                <a:ea typeface="+mn-ea"/>
              </a:rPr>
              <a:t>로 사용</a:t>
            </a:r>
            <a:endParaRPr lang="en-US" altLang="ko-KR" sz="2800" dirty="0" smtClean="0">
              <a:latin typeface="+mn-ea"/>
              <a:ea typeface="+mn-ea"/>
            </a:endParaRPr>
          </a:p>
          <a:p>
            <a:pPr algn="l"/>
            <a:endParaRPr lang="en-US" altLang="ko-KR" sz="2800" dirty="0" smtClean="0">
              <a:latin typeface="+mn-ea"/>
              <a:ea typeface="+mn-ea"/>
            </a:endParaRPr>
          </a:p>
          <a:p>
            <a:pPr algn="l"/>
            <a:r>
              <a:rPr lang="en-US" altLang="ko-KR" sz="2800" dirty="0" smtClean="0">
                <a:latin typeface="+mn-ea"/>
                <a:ea typeface="+mn-ea"/>
              </a:rPr>
              <a:t>5. Style</a:t>
            </a:r>
            <a:r>
              <a:rPr lang="ko-KR" altLang="en-US" sz="2800" dirty="0" smtClean="0">
                <a:latin typeface="+mn-ea"/>
                <a:ea typeface="+mn-ea"/>
              </a:rPr>
              <a:t>을 사용한다면 객체 형태로 정의하여 사용</a:t>
            </a:r>
            <a:endParaRPr lang="en-US" altLang="ko-KR" sz="2800" dirty="0" smtClean="0">
              <a:latin typeface="+mn-ea"/>
              <a:ea typeface="+mn-ea"/>
            </a:endParaRPr>
          </a:p>
          <a:p>
            <a:pPr algn="l"/>
            <a:endParaRPr lang="en-US" altLang="ko-KR" sz="2800" dirty="0" smtClean="0">
              <a:latin typeface="+mn-ea"/>
              <a:ea typeface="+mn-ea"/>
            </a:endParaRPr>
          </a:p>
          <a:p>
            <a:pPr algn="l"/>
            <a:r>
              <a:rPr lang="en-US" altLang="ko-KR" sz="2800" dirty="0" smtClean="0">
                <a:latin typeface="+mn-ea"/>
                <a:ea typeface="+mn-ea"/>
              </a:rPr>
              <a:t>6. </a:t>
            </a:r>
            <a:r>
              <a:rPr lang="ko-KR" altLang="en-US" sz="2800" dirty="0" smtClean="0">
                <a:latin typeface="+mn-ea"/>
                <a:ea typeface="+mn-ea"/>
              </a:rPr>
              <a:t>주석을 </a:t>
            </a:r>
            <a:r>
              <a:rPr lang="ko-KR" altLang="en-US" sz="2800" dirty="0" err="1" smtClean="0">
                <a:latin typeface="+mn-ea"/>
                <a:ea typeface="+mn-ea"/>
              </a:rPr>
              <a:t>사용하는경우</a:t>
            </a:r>
            <a:r>
              <a:rPr lang="ko-KR" altLang="en-US" sz="2800" dirty="0" smtClean="0">
                <a:latin typeface="+mn-ea"/>
                <a:ea typeface="+mn-ea"/>
              </a:rPr>
              <a:t> </a:t>
            </a:r>
            <a:r>
              <a:rPr lang="en-US" altLang="ko-KR" sz="2800" dirty="0" smtClean="0">
                <a:latin typeface="+mn-ea"/>
                <a:ea typeface="+mn-ea"/>
              </a:rPr>
              <a:t>{ } </a:t>
            </a:r>
            <a:r>
              <a:rPr lang="ko-KR" altLang="en-US" sz="2800" dirty="0" smtClean="0">
                <a:latin typeface="+mn-ea"/>
                <a:ea typeface="+mn-ea"/>
              </a:rPr>
              <a:t>를 사용해야 한다</a:t>
            </a:r>
            <a:r>
              <a:rPr lang="en-US" altLang="ko-KR" sz="2800" dirty="0" smtClean="0"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2800" dirty="0" smtClean="0">
              <a:latin typeface="+mn-ea"/>
              <a:ea typeface="+mn-ea"/>
            </a:endParaRPr>
          </a:p>
          <a:p>
            <a:pPr algn="l"/>
            <a:r>
              <a:rPr lang="en-US" altLang="ko-KR" sz="2800" dirty="0" smtClean="0">
                <a:latin typeface="+mn-ea"/>
                <a:ea typeface="+mn-ea"/>
              </a:rPr>
              <a:t>7. Class</a:t>
            </a:r>
            <a:r>
              <a:rPr lang="ko-KR" altLang="en-US" sz="2800" dirty="0" smtClean="0">
                <a:latin typeface="+mn-ea"/>
                <a:ea typeface="+mn-ea"/>
              </a:rPr>
              <a:t>를 </a:t>
            </a:r>
            <a:r>
              <a:rPr lang="ko-KR" altLang="en-US" sz="2800" dirty="0" err="1" smtClean="0">
                <a:latin typeface="+mn-ea"/>
                <a:ea typeface="+mn-ea"/>
              </a:rPr>
              <a:t>사용하는경우</a:t>
            </a:r>
            <a:r>
              <a:rPr lang="ko-KR" altLang="en-US" sz="2800" dirty="0" smtClean="0">
                <a:latin typeface="+mn-ea"/>
                <a:ea typeface="+mn-ea"/>
              </a:rPr>
              <a:t> </a:t>
            </a:r>
            <a:r>
              <a:rPr lang="en-US" altLang="ko-KR" sz="2800" dirty="0" err="1" smtClean="0">
                <a:latin typeface="+mn-ea"/>
                <a:ea typeface="+mn-ea"/>
              </a:rPr>
              <a:t>className</a:t>
            </a:r>
            <a:r>
              <a:rPr lang="ko-KR" altLang="en-US" sz="2800" dirty="0" smtClean="0">
                <a:latin typeface="+mn-ea"/>
                <a:ea typeface="+mn-ea"/>
              </a:rPr>
              <a:t>으로 </a:t>
            </a:r>
            <a:r>
              <a:rPr lang="ko-KR" altLang="en-US" sz="2800" dirty="0" err="1" smtClean="0">
                <a:latin typeface="+mn-ea"/>
                <a:ea typeface="+mn-ea"/>
              </a:rPr>
              <a:t>사용해야한다</a:t>
            </a:r>
            <a:r>
              <a:rPr lang="en-US" altLang="ko-KR" sz="2800" dirty="0" smtClean="0"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4300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273</Words>
  <Application>Microsoft Office PowerPoint</Application>
  <PresentationFormat>와이드스크린</PresentationFormat>
  <Paragraphs>78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1004</dc:creator>
  <cp:lastModifiedBy>1004</cp:lastModifiedBy>
  <cp:revision>12</cp:revision>
  <dcterms:created xsi:type="dcterms:W3CDTF">2019-10-26T10:42:56Z</dcterms:created>
  <dcterms:modified xsi:type="dcterms:W3CDTF">2019-11-03T04:43:34Z</dcterms:modified>
</cp:coreProperties>
</file>