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2" d="100"/>
          <a:sy n="92" d="100"/>
        </p:scale>
        <p:origin x="28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BR"/>
              <a:t>Clique para editar o título Mestre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BR"/>
              <a:t>Clique para editar o título Mestre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BR"/>
              <a:t>Clique para editar o título Mestre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BR"/>
              <a:t>Clique para editar o título Mestre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5/18/2023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0CBD2A-1FB7-46EE-9153-91AEE1B5C4DD}"/>
              </a:ext>
            </a:extLst>
          </p:cNvPr>
          <p:cNvSpPr>
            <a:spLocks noGrp="1"/>
          </p:cNvSpPr>
          <p:nvPr>
            <p:ph type="ctrTitle"/>
          </p:nvPr>
        </p:nvSpPr>
        <p:spPr/>
        <p:txBody>
          <a:bodyPr>
            <a:normAutofit fontScale="90000"/>
          </a:bodyPr>
          <a:lstStyle/>
          <a:p>
            <a:r>
              <a:rPr lang="pt-BR" dirty="0"/>
              <a:t>Projeto Integrador</a:t>
            </a:r>
            <a:br>
              <a:rPr lang="pt-BR" dirty="0"/>
            </a:br>
            <a:r>
              <a:rPr lang="pt-BR" dirty="0"/>
              <a:t>Grupo-007</a:t>
            </a:r>
            <a:br>
              <a:rPr lang="pt-BR" dirty="0"/>
            </a:br>
            <a:r>
              <a:rPr lang="pt-BR" dirty="0"/>
              <a:t>&lt;HTML&gt;</a:t>
            </a:r>
          </a:p>
        </p:txBody>
      </p:sp>
    </p:spTree>
    <p:extLst>
      <p:ext uri="{BB962C8B-B14F-4D97-AF65-F5344CB8AC3E}">
        <p14:creationId xmlns:p14="http://schemas.microsoft.com/office/powerpoint/2010/main" val="818935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D6EDF-F6D8-4492-A288-DF7D33E8601A}"/>
              </a:ext>
            </a:extLst>
          </p:cNvPr>
          <p:cNvSpPr>
            <a:spLocks noGrp="1"/>
          </p:cNvSpPr>
          <p:nvPr>
            <p:ph type="title"/>
          </p:nvPr>
        </p:nvSpPr>
        <p:spPr/>
        <p:txBody>
          <a:bodyPr/>
          <a:lstStyle/>
          <a:p>
            <a:r>
              <a:rPr lang="pt-BR" dirty="0"/>
              <a:t>Mas afinal, para que serve a semântica do HTML?</a:t>
            </a:r>
          </a:p>
        </p:txBody>
      </p:sp>
      <p:sp>
        <p:nvSpPr>
          <p:cNvPr id="3" name="Espaço Reservado para Conteúdo 2">
            <a:extLst>
              <a:ext uri="{FF2B5EF4-FFF2-40B4-BE49-F238E27FC236}">
                <a16:creationId xmlns:a16="http://schemas.microsoft.com/office/drawing/2014/main" id="{F08A9CAC-D636-420D-9671-23ECBBAF037B}"/>
              </a:ext>
            </a:extLst>
          </p:cNvPr>
          <p:cNvSpPr>
            <a:spLocks noGrp="1"/>
          </p:cNvSpPr>
          <p:nvPr>
            <p:ph idx="1"/>
          </p:nvPr>
        </p:nvSpPr>
        <p:spPr/>
        <p:txBody>
          <a:bodyPr>
            <a:normAutofit/>
          </a:bodyPr>
          <a:lstStyle/>
          <a:p>
            <a:endParaRPr lang="pt-BR" dirty="0"/>
          </a:p>
          <a:p>
            <a:r>
              <a:rPr lang="pt-BR" b="1" u="sng" dirty="0"/>
              <a:t>Acessibilidade</a:t>
            </a:r>
            <a:r>
              <a:rPr lang="pt-BR" dirty="0"/>
              <a:t>: A semântica do HTML desempenha um papel fundamental na acessibilidade da web. Ao utilizar os elementos semânticos apropriados, você ajuda os usuários com deficiência visual ou outras necessidades especiais a navegar e compreender melhor o conteúdo da sua página. Além disso, leitores de tela e outros assistentes de tecnologia podem interpretar corretamente a estrutura do seu documento, tornando-o mais acessível para todos os usuários.</a:t>
            </a:r>
          </a:p>
          <a:p>
            <a:endParaRPr lang="pt-BR" dirty="0"/>
          </a:p>
        </p:txBody>
      </p:sp>
    </p:spTree>
    <p:extLst>
      <p:ext uri="{BB962C8B-B14F-4D97-AF65-F5344CB8AC3E}">
        <p14:creationId xmlns:p14="http://schemas.microsoft.com/office/powerpoint/2010/main" val="1655451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D6EDF-F6D8-4492-A288-DF7D33E8601A}"/>
              </a:ext>
            </a:extLst>
          </p:cNvPr>
          <p:cNvSpPr>
            <a:spLocks noGrp="1"/>
          </p:cNvSpPr>
          <p:nvPr>
            <p:ph type="title"/>
          </p:nvPr>
        </p:nvSpPr>
        <p:spPr/>
        <p:txBody>
          <a:bodyPr/>
          <a:lstStyle/>
          <a:p>
            <a:r>
              <a:rPr lang="pt-BR" dirty="0"/>
              <a:t>Mas afinal, para que serve a semântica do HTML?</a:t>
            </a:r>
          </a:p>
        </p:txBody>
      </p:sp>
      <p:sp>
        <p:nvSpPr>
          <p:cNvPr id="3" name="Espaço Reservado para Conteúdo 2">
            <a:extLst>
              <a:ext uri="{FF2B5EF4-FFF2-40B4-BE49-F238E27FC236}">
                <a16:creationId xmlns:a16="http://schemas.microsoft.com/office/drawing/2014/main" id="{F08A9CAC-D636-420D-9671-23ECBBAF037B}"/>
              </a:ext>
            </a:extLst>
          </p:cNvPr>
          <p:cNvSpPr>
            <a:spLocks noGrp="1"/>
          </p:cNvSpPr>
          <p:nvPr>
            <p:ph idx="1"/>
          </p:nvPr>
        </p:nvSpPr>
        <p:spPr/>
        <p:txBody>
          <a:bodyPr>
            <a:normAutofit/>
          </a:bodyPr>
          <a:lstStyle/>
          <a:p>
            <a:endParaRPr lang="pt-BR" dirty="0"/>
          </a:p>
          <a:p>
            <a:r>
              <a:rPr lang="pt-BR" b="1" u="sng" dirty="0"/>
              <a:t>SEO (</a:t>
            </a:r>
            <a:r>
              <a:rPr lang="pt-BR" b="1" u="sng" dirty="0" err="1"/>
              <a:t>Search</a:t>
            </a:r>
            <a:r>
              <a:rPr lang="pt-BR" b="1" u="sng" dirty="0"/>
              <a:t> </a:t>
            </a:r>
            <a:r>
              <a:rPr lang="pt-BR" b="1" u="sng" dirty="0" err="1"/>
              <a:t>Engine</a:t>
            </a:r>
            <a:r>
              <a:rPr lang="pt-BR" b="1" u="sng" dirty="0"/>
              <a:t> </a:t>
            </a:r>
            <a:r>
              <a:rPr lang="pt-BR" b="1" u="sng" dirty="0" err="1"/>
              <a:t>Optimization</a:t>
            </a:r>
            <a:r>
              <a:rPr lang="pt-BR" b="1" u="sng" dirty="0"/>
              <a:t>): </a:t>
            </a:r>
            <a:r>
              <a:rPr lang="pt-BR" dirty="0"/>
              <a:t>Os mecanismos de busca, como o Google, usam a semântica do HTML para entender e indexar o conteúdo da web de maneira mais precisa. Ao fornecer uma estrutura clara e semântica para o seu conteúdo, você aumenta a visibilidade e a classificação do seu site nos resultados de pesquisa. Os elementos semânticos ajudam os mecanismos de busca a identificar o conteúdo principal, como cabeçalhos, parágrafos, títulos, entre outros.</a:t>
            </a:r>
          </a:p>
          <a:p>
            <a:endParaRPr lang="pt-BR" dirty="0"/>
          </a:p>
        </p:txBody>
      </p:sp>
    </p:spTree>
    <p:extLst>
      <p:ext uri="{BB962C8B-B14F-4D97-AF65-F5344CB8AC3E}">
        <p14:creationId xmlns:p14="http://schemas.microsoft.com/office/powerpoint/2010/main" val="2511777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D6EDF-F6D8-4492-A288-DF7D33E8601A}"/>
              </a:ext>
            </a:extLst>
          </p:cNvPr>
          <p:cNvSpPr>
            <a:spLocks noGrp="1"/>
          </p:cNvSpPr>
          <p:nvPr>
            <p:ph type="title"/>
          </p:nvPr>
        </p:nvSpPr>
        <p:spPr/>
        <p:txBody>
          <a:bodyPr/>
          <a:lstStyle/>
          <a:p>
            <a:r>
              <a:rPr lang="pt-BR" dirty="0"/>
              <a:t>Mas afinal, para que serve a semântica do HTML?</a:t>
            </a:r>
          </a:p>
        </p:txBody>
      </p:sp>
      <p:sp>
        <p:nvSpPr>
          <p:cNvPr id="3" name="Espaço Reservado para Conteúdo 2">
            <a:extLst>
              <a:ext uri="{FF2B5EF4-FFF2-40B4-BE49-F238E27FC236}">
                <a16:creationId xmlns:a16="http://schemas.microsoft.com/office/drawing/2014/main" id="{F08A9CAC-D636-420D-9671-23ECBBAF037B}"/>
              </a:ext>
            </a:extLst>
          </p:cNvPr>
          <p:cNvSpPr>
            <a:spLocks noGrp="1"/>
          </p:cNvSpPr>
          <p:nvPr>
            <p:ph idx="1"/>
          </p:nvPr>
        </p:nvSpPr>
        <p:spPr/>
        <p:txBody>
          <a:bodyPr>
            <a:normAutofit/>
          </a:bodyPr>
          <a:lstStyle/>
          <a:p>
            <a:endParaRPr lang="pt-BR" dirty="0"/>
          </a:p>
          <a:p>
            <a:r>
              <a:rPr lang="pt-BR" b="1" u="sng" dirty="0"/>
              <a:t>Manutenção e escalabilidade: </a:t>
            </a:r>
            <a:r>
              <a:rPr lang="pt-BR" dirty="0"/>
              <a:t>Ao utilizar a semântica correta, você cria um código mais organizado e compreensível. Isso facilita a manutenção e a atualização futura do seu código. Além disso, um código semântico é mais escalável, permitindo a adição de novos elementos e estilos sem comprometer a estrutura e a significância do conteúdo.</a:t>
            </a:r>
          </a:p>
          <a:p>
            <a:endParaRPr lang="pt-BR" dirty="0"/>
          </a:p>
        </p:txBody>
      </p:sp>
    </p:spTree>
    <p:extLst>
      <p:ext uri="{BB962C8B-B14F-4D97-AF65-F5344CB8AC3E}">
        <p14:creationId xmlns:p14="http://schemas.microsoft.com/office/powerpoint/2010/main" val="785856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D6EDF-F6D8-4492-A288-DF7D33E8601A}"/>
              </a:ext>
            </a:extLst>
          </p:cNvPr>
          <p:cNvSpPr>
            <a:spLocks noGrp="1"/>
          </p:cNvSpPr>
          <p:nvPr>
            <p:ph type="title"/>
          </p:nvPr>
        </p:nvSpPr>
        <p:spPr/>
        <p:txBody>
          <a:bodyPr/>
          <a:lstStyle/>
          <a:p>
            <a:r>
              <a:rPr lang="pt-BR" dirty="0"/>
              <a:t>Mas afinal, para que serve a semântica do HTML?</a:t>
            </a:r>
          </a:p>
        </p:txBody>
      </p:sp>
      <p:sp>
        <p:nvSpPr>
          <p:cNvPr id="3" name="Espaço Reservado para Conteúdo 2">
            <a:extLst>
              <a:ext uri="{FF2B5EF4-FFF2-40B4-BE49-F238E27FC236}">
                <a16:creationId xmlns:a16="http://schemas.microsoft.com/office/drawing/2014/main" id="{F08A9CAC-D636-420D-9671-23ECBBAF037B}"/>
              </a:ext>
            </a:extLst>
          </p:cNvPr>
          <p:cNvSpPr>
            <a:spLocks noGrp="1"/>
          </p:cNvSpPr>
          <p:nvPr>
            <p:ph idx="1"/>
          </p:nvPr>
        </p:nvSpPr>
        <p:spPr/>
        <p:txBody>
          <a:bodyPr>
            <a:normAutofit/>
          </a:bodyPr>
          <a:lstStyle/>
          <a:p>
            <a:endParaRPr lang="pt-BR" dirty="0"/>
          </a:p>
          <a:p>
            <a:r>
              <a:rPr lang="pt-BR" b="1" u="sng" dirty="0"/>
              <a:t>Compatibilidade e interoperabilidade: </a:t>
            </a:r>
            <a:r>
              <a:rPr lang="pt-BR" dirty="0"/>
              <a:t>A semântica do HTML garante a compatibilidade entre diferentes navegadores e dispositivos. Os navegadores modernos interpretam corretamente os elementos semânticos, garantindo uma renderização adequada do conteúdo. Além disso, frameworks e bibliotecas </a:t>
            </a:r>
            <a:r>
              <a:rPr lang="pt-BR" dirty="0" err="1"/>
              <a:t>JavaScript</a:t>
            </a:r>
            <a:r>
              <a:rPr lang="pt-BR" dirty="0"/>
              <a:t>, como o </a:t>
            </a:r>
            <a:r>
              <a:rPr lang="pt-BR" dirty="0" err="1"/>
              <a:t>React</a:t>
            </a:r>
            <a:r>
              <a:rPr lang="pt-BR" dirty="0"/>
              <a:t>, também se beneficiam da semântica do HTML para melhorar a interoperabilidade entre o código HTML e </a:t>
            </a:r>
            <a:r>
              <a:rPr lang="pt-BR" dirty="0" err="1"/>
              <a:t>JavaScript</a:t>
            </a:r>
            <a:r>
              <a:rPr lang="pt-BR" dirty="0"/>
              <a:t>.</a:t>
            </a:r>
          </a:p>
          <a:p>
            <a:endParaRPr lang="pt-BR" dirty="0"/>
          </a:p>
        </p:txBody>
      </p:sp>
    </p:spTree>
    <p:extLst>
      <p:ext uri="{BB962C8B-B14F-4D97-AF65-F5344CB8AC3E}">
        <p14:creationId xmlns:p14="http://schemas.microsoft.com/office/powerpoint/2010/main" val="4166589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D6EDF-F6D8-4492-A288-DF7D33E8601A}"/>
              </a:ext>
            </a:extLst>
          </p:cNvPr>
          <p:cNvSpPr>
            <a:spLocks noGrp="1"/>
          </p:cNvSpPr>
          <p:nvPr>
            <p:ph type="title"/>
          </p:nvPr>
        </p:nvSpPr>
        <p:spPr/>
        <p:txBody>
          <a:bodyPr/>
          <a:lstStyle/>
          <a:p>
            <a:r>
              <a:rPr lang="pt-BR" dirty="0"/>
              <a:t>Para utilizar a semântica do HTML de forma eficaz, siga estas práticas:</a:t>
            </a:r>
          </a:p>
        </p:txBody>
      </p:sp>
      <p:sp>
        <p:nvSpPr>
          <p:cNvPr id="3" name="Espaço Reservado para Conteúdo 2">
            <a:extLst>
              <a:ext uri="{FF2B5EF4-FFF2-40B4-BE49-F238E27FC236}">
                <a16:creationId xmlns:a16="http://schemas.microsoft.com/office/drawing/2014/main" id="{F08A9CAC-D636-420D-9671-23ECBBAF037B}"/>
              </a:ext>
            </a:extLst>
          </p:cNvPr>
          <p:cNvSpPr>
            <a:spLocks noGrp="1"/>
          </p:cNvSpPr>
          <p:nvPr>
            <p:ph idx="1"/>
          </p:nvPr>
        </p:nvSpPr>
        <p:spPr/>
        <p:txBody>
          <a:bodyPr>
            <a:normAutofit fontScale="77500" lnSpcReduction="20000"/>
          </a:bodyPr>
          <a:lstStyle/>
          <a:p>
            <a:endParaRPr lang="pt-BR" dirty="0"/>
          </a:p>
          <a:p>
            <a:r>
              <a:rPr lang="pt-BR" dirty="0"/>
              <a:t>Use os elementos semânticos adequados para cada tipo de conteúdo.</a:t>
            </a:r>
          </a:p>
          <a:p>
            <a:endParaRPr lang="pt-BR" dirty="0"/>
          </a:p>
          <a:p>
            <a:r>
              <a:rPr lang="pt-BR" dirty="0"/>
              <a:t>Evite o uso excessivo de elementos &lt;</a:t>
            </a:r>
            <a:r>
              <a:rPr lang="pt-BR" dirty="0" err="1"/>
              <a:t>div</a:t>
            </a:r>
            <a:r>
              <a:rPr lang="pt-BR" dirty="0"/>
              <a:t>&gt; e&lt;</a:t>
            </a:r>
            <a:r>
              <a:rPr lang="pt-BR" dirty="0" err="1"/>
              <a:t>span</a:t>
            </a:r>
            <a:r>
              <a:rPr lang="pt-BR" dirty="0"/>
              <a:t>&gt; genéricos quando elementos semânticos específicos são mais apropriados.</a:t>
            </a:r>
          </a:p>
          <a:p>
            <a:endParaRPr lang="pt-BR" dirty="0"/>
          </a:p>
          <a:p>
            <a:r>
              <a:rPr lang="pt-BR" dirty="0"/>
              <a:t>Forneça atributos e textos descritivos para imagens, links e outros elementos relevantes.</a:t>
            </a:r>
          </a:p>
          <a:p>
            <a:endParaRPr lang="pt-BR" dirty="0"/>
          </a:p>
          <a:p>
            <a:r>
              <a:rPr lang="pt-BR" dirty="0"/>
              <a:t>Utilize corretamente os elementos de cabeçalho &lt;h1&gt; &lt;header&gt; etc.. para criar uma estrutura hierárquica e lógica.</a:t>
            </a:r>
          </a:p>
          <a:p>
            <a:endParaRPr lang="pt-BR" dirty="0"/>
          </a:p>
          <a:p>
            <a:r>
              <a:rPr lang="pt-BR" dirty="0"/>
              <a:t>Esteja ciente das melhores práticas de acessibilidade, como fornecer rótulos descritivos para formulários e usar marcação adequada para listas, tabelas e outros elementos complexos.</a:t>
            </a:r>
          </a:p>
        </p:txBody>
      </p:sp>
    </p:spTree>
    <p:extLst>
      <p:ext uri="{BB962C8B-B14F-4D97-AF65-F5344CB8AC3E}">
        <p14:creationId xmlns:p14="http://schemas.microsoft.com/office/powerpoint/2010/main" val="3969933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AF48C5-E2F6-42CE-9BBD-D7DF164D2232}"/>
              </a:ext>
            </a:extLst>
          </p:cNvPr>
          <p:cNvSpPr>
            <a:spLocks noGrp="1"/>
          </p:cNvSpPr>
          <p:nvPr>
            <p:ph type="title"/>
          </p:nvPr>
        </p:nvSpPr>
        <p:spPr/>
        <p:txBody>
          <a:bodyPr/>
          <a:lstStyle/>
          <a:p>
            <a:r>
              <a:rPr lang="pt-BR" dirty="0"/>
              <a:t>Integrantes:</a:t>
            </a:r>
          </a:p>
        </p:txBody>
      </p:sp>
      <p:sp>
        <p:nvSpPr>
          <p:cNvPr id="3" name="Espaço Reservado para Conteúdo 2">
            <a:extLst>
              <a:ext uri="{FF2B5EF4-FFF2-40B4-BE49-F238E27FC236}">
                <a16:creationId xmlns:a16="http://schemas.microsoft.com/office/drawing/2014/main" id="{F367B8C5-51EF-44BA-A7AC-6BB34FD665B8}"/>
              </a:ext>
            </a:extLst>
          </p:cNvPr>
          <p:cNvSpPr>
            <a:spLocks noGrp="1"/>
          </p:cNvSpPr>
          <p:nvPr>
            <p:ph idx="1"/>
          </p:nvPr>
        </p:nvSpPr>
        <p:spPr/>
        <p:txBody>
          <a:bodyPr/>
          <a:lstStyle/>
          <a:p>
            <a:r>
              <a:rPr lang="pt-BR" dirty="0"/>
              <a:t>Erick Esperidião</a:t>
            </a:r>
            <a:br>
              <a:rPr lang="pt-BR" dirty="0"/>
            </a:br>
            <a:endParaRPr lang="pt-BR" dirty="0"/>
          </a:p>
          <a:p>
            <a:r>
              <a:rPr lang="pt-BR" dirty="0" err="1"/>
              <a:t>Filiberto</a:t>
            </a:r>
            <a:r>
              <a:rPr lang="pt-BR" dirty="0"/>
              <a:t> Cova</a:t>
            </a:r>
            <a:br>
              <a:rPr lang="pt-BR" dirty="0"/>
            </a:br>
            <a:endParaRPr lang="pt-BR" dirty="0"/>
          </a:p>
          <a:p>
            <a:r>
              <a:rPr lang="pt-BR" dirty="0"/>
              <a:t>Gabriel Gomes</a:t>
            </a:r>
            <a:br>
              <a:rPr lang="pt-BR" dirty="0"/>
            </a:br>
            <a:endParaRPr lang="pt-BR" dirty="0"/>
          </a:p>
          <a:p>
            <a:r>
              <a:rPr lang="pt-BR" dirty="0"/>
              <a:t>Gustavo de Paula</a:t>
            </a:r>
            <a:br>
              <a:rPr lang="pt-BR" dirty="0"/>
            </a:br>
            <a:endParaRPr lang="pt-BR" dirty="0"/>
          </a:p>
          <a:p>
            <a:r>
              <a:rPr lang="pt-BR" dirty="0"/>
              <a:t>Leandro Lopes</a:t>
            </a:r>
          </a:p>
        </p:txBody>
      </p:sp>
    </p:spTree>
    <p:extLst>
      <p:ext uri="{BB962C8B-B14F-4D97-AF65-F5344CB8AC3E}">
        <p14:creationId xmlns:p14="http://schemas.microsoft.com/office/powerpoint/2010/main" val="3610403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5B15EA-1799-48CA-89BF-336CEE58ECE8}"/>
              </a:ext>
            </a:extLst>
          </p:cNvPr>
          <p:cNvSpPr>
            <a:spLocks noGrp="1"/>
          </p:cNvSpPr>
          <p:nvPr>
            <p:ph type="title"/>
          </p:nvPr>
        </p:nvSpPr>
        <p:spPr/>
        <p:txBody>
          <a:bodyPr/>
          <a:lstStyle/>
          <a:p>
            <a:r>
              <a:rPr lang="pt-BR" dirty="0"/>
              <a:t>O que é semântica?</a:t>
            </a:r>
          </a:p>
        </p:txBody>
      </p:sp>
      <p:sp>
        <p:nvSpPr>
          <p:cNvPr id="3" name="Espaço Reservado para Conteúdo 2">
            <a:extLst>
              <a:ext uri="{FF2B5EF4-FFF2-40B4-BE49-F238E27FC236}">
                <a16:creationId xmlns:a16="http://schemas.microsoft.com/office/drawing/2014/main" id="{FEE48C71-C1A8-48B9-BDBF-98BA55A30096}"/>
              </a:ext>
            </a:extLst>
          </p:cNvPr>
          <p:cNvSpPr>
            <a:spLocks noGrp="1"/>
          </p:cNvSpPr>
          <p:nvPr>
            <p:ph idx="1"/>
          </p:nvPr>
        </p:nvSpPr>
        <p:spPr/>
        <p:txBody>
          <a:bodyPr>
            <a:normAutofit/>
          </a:bodyPr>
          <a:lstStyle/>
          <a:p>
            <a:r>
              <a:rPr lang="pt-BR" dirty="0"/>
              <a:t>Nesta sessão, vamos explorar o que é a semântica do HTML e por que ela é importante.</a:t>
            </a:r>
          </a:p>
          <a:p>
            <a:r>
              <a:rPr lang="pt-BR" dirty="0"/>
              <a:t>O HTML, ou Hypertext Markup </a:t>
            </a:r>
            <a:r>
              <a:rPr lang="pt-BR" dirty="0" err="1"/>
              <a:t>Language</a:t>
            </a:r>
            <a:r>
              <a:rPr lang="pt-BR" dirty="0"/>
              <a:t>, é a linguagem padrão para estruturar e apresentar conteúdo na web.</a:t>
            </a:r>
          </a:p>
          <a:p>
            <a:r>
              <a:rPr lang="pt-BR" dirty="0"/>
              <a:t>Semântica é o estudo do significado das palavras e como elas se relacionam entre si.</a:t>
            </a:r>
          </a:p>
          <a:p>
            <a:r>
              <a:rPr lang="pt-BR" dirty="0"/>
              <a:t>No contexto do HTML, a semântica se refere a atribuir significado ao conteúdo que estamos estruturando.</a:t>
            </a:r>
          </a:p>
          <a:p>
            <a:r>
              <a:rPr lang="pt-BR" dirty="0"/>
              <a:t>Isso ajuda os navegadores e mecanismos de busca a entenderem melhor o nosso conteúdo.</a:t>
            </a:r>
          </a:p>
          <a:p>
            <a:pPr marL="0" indent="0">
              <a:buNone/>
            </a:pPr>
            <a:endParaRPr lang="pt-BR" dirty="0"/>
          </a:p>
        </p:txBody>
      </p:sp>
    </p:spTree>
    <p:extLst>
      <p:ext uri="{BB962C8B-B14F-4D97-AF65-F5344CB8AC3E}">
        <p14:creationId xmlns:p14="http://schemas.microsoft.com/office/powerpoint/2010/main" val="570104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1E3840-270B-4613-BC0D-B84EBAC998C3}"/>
              </a:ext>
            </a:extLst>
          </p:cNvPr>
          <p:cNvSpPr>
            <a:spLocks noGrp="1"/>
          </p:cNvSpPr>
          <p:nvPr>
            <p:ph type="title"/>
          </p:nvPr>
        </p:nvSpPr>
        <p:spPr/>
        <p:txBody>
          <a:bodyPr/>
          <a:lstStyle/>
          <a:p>
            <a:r>
              <a:rPr lang="pt-BR" dirty="0"/>
              <a:t>Elementos semânticos básicos:</a:t>
            </a:r>
          </a:p>
        </p:txBody>
      </p:sp>
      <p:sp>
        <p:nvSpPr>
          <p:cNvPr id="3" name="Espaço Reservado para Conteúdo 2">
            <a:extLst>
              <a:ext uri="{FF2B5EF4-FFF2-40B4-BE49-F238E27FC236}">
                <a16:creationId xmlns:a16="http://schemas.microsoft.com/office/drawing/2014/main" id="{54A54C54-89FE-45CA-B491-09C69D2654CC}"/>
              </a:ext>
            </a:extLst>
          </p:cNvPr>
          <p:cNvSpPr>
            <a:spLocks noGrp="1"/>
          </p:cNvSpPr>
          <p:nvPr>
            <p:ph idx="1"/>
          </p:nvPr>
        </p:nvSpPr>
        <p:spPr>
          <a:xfrm>
            <a:off x="2589212" y="2237014"/>
            <a:ext cx="8915400" cy="3674208"/>
          </a:xfrm>
        </p:spPr>
        <p:txBody>
          <a:bodyPr>
            <a:normAutofit/>
          </a:bodyPr>
          <a:lstStyle/>
          <a:p>
            <a:r>
              <a:rPr lang="pt-BR" dirty="0"/>
              <a:t>O HTML possui uma variedade de elementos semânticos que podem ser usados para estruturar diferentes partes do nosso conteúdo.</a:t>
            </a:r>
          </a:p>
          <a:p>
            <a:endParaRPr lang="pt-BR" dirty="0"/>
          </a:p>
          <a:p>
            <a:r>
              <a:rPr lang="pt-BR" dirty="0"/>
              <a:t>Alguns elementos semânticos básicos incluem: &lt;header&gt;, &lt;nav&gt;, &lt;main&gt;, &lt;</a:t>
            </a:r>
            <a:r>
              <a:rPr lang="pt-BR" dirty="0" err="1"/>
              <a:t>article</a:t>
            </a:r>
            <a:r>
              <a:rPr lang="pt-BR" dirty="0"/>
              <a:t>&gt;, &lt;</a:t>
            </a:r>
            <a:r>
              <a:rPr lang="pt-BR" dirty="0" err="1"/>
              <a:t>section</a:t>
            </a:r>
            <a:r>
              <a:rPr lang="pt-BR" dirty="0"/>
              <a:t>&gt;, &lt;</a:t>
            </a:r>
            <a:r>
              <a:rPr lang="pt-BR" dirty="0" err="1"/>
              <a:t>aside</a:t>
            </a:r>
            <a:r>
              <a:rPr lang="pt-BR" dirty="0"/>
              <a:t>&gt;, &lt;footer&gt;.</a:t>
            </a:r>
          </a:p>
          <a:p>
            <a:endParaRPr lang="pt-BR" dirty="0"/>
          </a:p>
          <a:p>
            <a:r>
              <a:rPr lang="pt-BR" dirty="0"/>
              <a:t>Esses elementos fornecem uma estrutura clara para o nosso conteúdo e ajudam na acessibilidade.</a:t>
            </a:r>
          </a:p>
        </p:txBody>
      </p:sp>
    </p:spTree>
    <p:extLst>
      <p:ext uri="{BB962C8B-B14F-4D97-AF65-F5344CB8AC3E}">
        <p14:creationId xmlns:p14="http://schemas.microsoft.com/office/powerpoint/2010/main" val="1177841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CB6700-7365-48B4-8808-5723A2032C34}"/>
              </a:ext>
            </a:extLst>
          </p:cNvPr>
          <p:cNvSpPr>
            <a:spLocks noGrp="1"/>
          </p:cNvSpPr>
          <p:nvPr>
            <p:ph type="title"/>
          </p:nvPr>
        </p:nvSpPr>
        <p:spPr/>
        <p:txBody>
          <a:bodyPr/>
          <a:lstStyle/>
          <a:p>
            <a:r>
              <a:rPr lang="pt-BR" dirty="0"/>
              <a:t>&lt;header&gt; e &lt;footer&gt;</a:t>
            </a:r>
          </a:p>
        </p:txBody>
      </p:sp>
      <p:sp>
        <p:nvSpPr>
          <p:cNvPr id="3" name="Espaço Reservado para Conteúdo 2">
            <a:extLst>
              <a:ext uri="{FF2B5EF4-FFF2-40B4-BE49-F238E27FC236}">
                <a16:creationId xmlns:a16="http://schemas.microsoft.com/office/drawing/2014/main" id="{38651A80-CA15-4412-981F-096A712EFC18}"/>
              </a:ext>
            </a:extLst>
          </p:cNvPr>
          <p:cNvSpPr>
            <a:spLocks noGrp="1"/>
          </p:cNvSpPr>
          <p:nvPr>
            <p:ph idx="1"/>
          </p:nvPr>
        </p:nvSpPr>
        <p:spPr>
          <a:xfrm>
            <a:off x="2589212" y="1747157"/>
            <a:ext cx="8915400" cy="4164065"/>
          </a:xfrm>
        </p:spPr>
        <p:txBody>
          <a:bodyPr>
            <a:normAutofit/>
          </a:bodyPr>
          <a:lstStyle/>
          <a:p>
            <a:r>
              <a:rPr lang="pt-BR" dirty="0"/>
              <a:t>O elemento &lt;header&gt; é usado para representar o cabeçalho de uma seção ou de todo o documento.</a:t>
            </a:r>
          </a:p>
          <a:p>
            <a:endParaRPr lang="pt-BR" dirty="0"/>
          </a:p>
          <a:p>
            <a:r>
              <a:rPr lang="pt-BR" dirty="0"/>
              <a:t>Podemos incluir o logotipo, título, menu de navegação e outras informações relevantes dentro do &lt;header&gt;.</a:t>
            </a:r>
          </a:p>
          <a:p>
            <a:endParaRPr lang="pt-BR" dirty="0"/>
          </a:p>
          <a:p>
            <a:r>
              <a:rPr lang="pt-BR" dirty="0"/>
              <a:t>O elemento &lt;footer&gt; é usado para representar o rodapé de uma seção ou de todo o documento.</a:t>
            </a:r>
          </a:p>
          <a:p>
            <a:endParaRPr lang="pt-BR" dirty="0"/>
          </a:p>
          <a:p>
            <a:r>
              <a:rPr lang="pt-BR" dirty="0"/>
              <a:t>Podemos incluir informações de contato, direitos autorais e links úteis dentro do &lt;footer&gt;.</a:t>
            </a:r>
          </a:p>
        </p:txBody>
      </p:sp>
    </p:spTree>
    <p:extLst>
      <p:ext uri="{BB962C8B-B14F-4D97-AF65-F5344CB8AC3E}">
        <p14:creationId xmlns:p14="http://schemas.microsoft.com/office/powerpoint/2010/main" val="1660602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D6EDF-F6D8-4492-A288-DF7D33E8601A}"/>
              </a:ext>
            </a:extLst>
          </p:cNvPr>
          <p:cNvSpPr>
            <a:spLocks noGrp="1"/>
          </p:cNvSpPr>
          <p:nvPr>
            <p:ph type="title"/>
          </p:nvPr>
        </p:nvSpPr>
        <p:spPr/>
        <p:txBody>
          <a:bodyPr/>
          <a:lstStyle/>
          <a:p>
            <a:r>
              <a:rPr lang="pt-BR" dirty="0"/>
              <a:t>&lt;nav&gt; e &lt;main&gt;</a:t>
            </a:r>
          </a:p>
        </p:txBody>
      </p:sp>
      <p:sp>
        <p:nvSpPr>
          <p:cNvPr id="3" name="Espaço Reservado para Conteúdo 2">
            <a:extLst>
              <a:ext uri="{FF2B5EF4-FFF2-40B4-BE49-F238E27FC236}">
                <a16:creationId xmlns:a16="http://schemas.microsoft.com/office/drawing/2014/main" id="{F08A9CAC-D636-420D-9671-23ECBBAF037B}"/>
              </a:ext>
            </a:extLst>
          </p:cNvPr>
          <p:cNvSpPr>
            <a:spLocks noGrp="1"/>
          </p:cNvSpPr>
          <p:nvPr>
            <p:ph idx="1"/>
          </p:nvPr>
        </p:nvSpPr>
        <p:spPr/>
        <p:txBody>
          <a:bodyPr>
            <a:normAutofit lnSpcReduction="10000"/>
          </a:bodyPr>
          <a:lstStyle/>
          <a:p>
            <a:endParaRPr lang="pt-BR" dirty="0"/>
          </a:p>
          <a:p>
            <a:r>
              <a:rPr lang="pt-BR" dirty="0"/>
              <a:t>O elemento &lt;nav&gt; é usado para representar uma seção de navegação.</a:t>
            </a:r>
          </a:p>
          <a:p>
            <a:endParaRPr lang="pt-BR" dirty="0"/>
          </a:p>
          <a:p>
            <a:r>
              <a:rPr lang="pt-BR" dirty="0"/>
              <a:t>Normalmente, ele contém links para diferentes partes do site ou outras páginas relacionadas.</a:t>
            </a:r>
          </a:p>
          <a:p>
            <a:endParaRPr lang="pt-BR" dirty="0"/>
          </a:p>
          <a:p>
            <a:r>
              <a:rPr lang="pt-BR" dirty="0"/>
              <a:t>O elemento &lt;main&gt; é usado para representar o conteúdo principal de uma página.</a:t>
            </a:r>
          </a:p>
          <a:p>
            <a:endParaRPr lang="pt-BR" dirty="0"/>
          </a:p>
          <a:p>
            <a:r>
              <a:rPr lang="pt-BR" dirty="0"/>
              <a:t>Deve conter o conteúdo central e exclusivo da página, excluindo cabeçalhos, rodapés e barras laterais.</a:t>
            </a:r>
          </a:p>
        </p:txBody>
      </p:sp>
    </p:spTree>
    <p:extLst>
      <p:ext uri="{BB962C8B-B14F-4D97-AF65-F5344CB8AC3E}">
        <p14:creationId xmlns:p14="http://schemas.microsoft.com/office/powerpoint/2010/main" val="1989699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D6EDF-F6D8-4492-A288-DF7D33E8601A}"/>
              </a:ext>
            </a:extLst>
          </p:cNvPr>
          <p:cNvSpPr>
            <a:spLocks noGrp="1"/>
          </p:cNvSpPr>
          <p:nvPr>
            <p:ph type="title"/>
          </p:nvPr>
        </p:nvSpPr>
        <p:spPr/>
        <p:txBody>
          <a:bodyPr/>
          <a:lstStyle/>
          <a:p>
            <a:r>
              <a:rPr lang="pt-BR" dirty="0"/>
              <a:t>&lt;</a:t>
            </a:r>
            <a:r>
              <a:rPr lang="pt-BR" dirty="0" err="1"/>
              <a:t>article</a:t>
            </a:r>
            <a:r>
              <a:rPr lang="pt-BR" dirty="0"/>
              <a:t>&gt; e &lt;</a:t>
            </a:r>
            <a:r>
              <a:rPr lang="pt-BR" dirty="0" err="1"/>
              <a:t>section</a:t>
            </a:r>
            <a:r>
              <a:rPr lang="pt-BR" dirty="0"/>
              <a:t>&gt;</a:t>
            </a:r>
          </a:p>
        </p:txBody>
      </p:sp>
      <p:sp>
        <p:nvSpPr>
          <p:cNvPr id="3" name="Espaço Reservado para Conteúdo 2">
            <a:extLst>
              <a:ext uri="{FF2B5EF4-FFF2-40B4-BE49-F238E27FC236}">
                <a16:creationId xmlns:a16="http://schemas.microsoft.com/office/drawing/2014/main" id="{F08A9CAC-D636-420D-9671-23ECBBAF037B}"/>
              </a:ext>
            </a:extLst>
          </p:cNvPr>
          <p:cNvSpPr>
            <a:spLocks noGrp="1"/>
          </p:cNvSpPr>
          <p:nvPr>
            <p:ph idx="1"/>
          </p:nvPr>
        </p:nvSpPr>
        <p:spPr/>
        <p:txBody>
          <a:bodyPr>
            <a:normAutofit/>
          </a:bodyPr>
          <a:lstStyle/>
          <a:p>
            <a:endParaRPr lang="pt-BR" dirty="0"/>
          </a:p>
          <a:p>
            <a:r>
              <a:rPr lang="pt-BR" dirty="0"/>
              <a:t>O elemento &lt;</a:t>
            </a:r>
            <a:r>
              <a:rPr lang="pt-BR" dirty="0" err="1"/>
              <a:t>article</a:t>
            </a:r>
            <a:r>
              <a:rPr lang="pt-BR" dirty="0"/>
              <a:t>&gt; é usado para representar um conteúdo independente e autossuficiente.</a:t>
            </a:r>
          </a:p>
          <a:p>
            <a:endParaRPr lang="pt-BR" dirty="0"/>
          </a:p>
          <a:p>
            <a:r>
              <a:rPr lang="pt-BR" dirty="0"/>
              <a:t>Pode ser um post de blog, uma notícia, um comentário, etc.</a:t>
            </a:r>
          </a:p>
          <a:p>
            <a:endParaRPr lang="pt-BR" dirty="0"/>
          </a:p>
          <a:p>
            <a:r>
              <a:rPr lang="pt-BR" dirty="0"/>
              <a:t>O elemento &lt;</a:t>
            </a:r>
            <a:r>
              <a:rPr lang="pt-BR" dirty="0" err="1"/>
              <a:t>section</a:t>
            </a:r>
            <a:r>
              <a:rPr lang="pt-BR" dirty="0"/>
              <a:t>&gt; é usado para agrupar conteúdo relacionado.</a:t>
            </a:r>
          </a:p>
          <a:p>
            <a:endParaRPr lang="pt-BR" dirty="0"/>
          </a:p>
          <a:p>
            <a:r>
              <a:rPr lang="pt-BR" dirty="0"/>
              <a:t>Pode conter vários elementos, como títulos, parágrafos, imagens, etc.</a:t>
            </a:r>
          </a:p>
        </p:txBody>
      </p:sp>
    </p:spTree>
    <p:extLst>
      <p:ext uri="{BB962C8B-B14F-4D97-AF65-F5344CB8AC3E}">
        <p14:creationId xmlns:p14="http://schemas.microsoft.com/office/powerpoint/2010/main" val="3928811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D6EDF-F6D8-4492-A288-DF7D33E8601A}"/>
              </a:ext>
            </a:extLst>
          </p:cNvPr>
          <p:cNvSpPr>
            <a:spLocks noGrp="1"/>
          </p:cNvSpPr>
          <p:nvPr>
            <p:ph type="title"/>
          </p:nvPr>
        </p:nvSpPr>
        <p:spPr/>
        <p:txBody>
          <a:bodyPr/>
          <a:lstStyle/>
          <a:p>
            <a:r>
              <a:rPr lang="pt-BR" dirty="0"/>
              <a:t>&lt;</a:t>
            </a:r>
            <a:r>
              <a:rPr lang="pt-BR" dirty="0" err="1"/>
              <a:t>aside</a:t>
            </a:r>
            <a:r>
              <a:rPr lang="pt-BR" dirty="0"/>
              <a:t>&gt;</a:t>
            </a:r>
          </a:p>
        </p:txBody>
      </p:sp>
      <p:sp>
        <p:nvSpPr>
          <p:cNvPr id="3" name="Espaço Reservado para Conteúdo 2">
            <a:extLst>
              <a:ext uri="{FF2B5EF4-FFF2-40B4-BE49-F238E27FC236}">
                <a16:creationId xmlns:a16="http://schemas.microsoft.com/office/drawing/2014/main" id="{F08A9CAC-D636-420D-9671-23ECBBAF037B}"/>
              </a:ext>
            </a:extLst>
          </p:cNvPr>
          <p:cNvSpPr>
            <a:spLocks noGrp="1"/>
          </p:cNvSpPr>
          <p:nvPr>
            <p:ph idx="1"/>
          </p:nvPr>
        </p:nvSpPr>
        <p:spPr/>
        <p:txBody>
          <a:bodyPr>
            <a:normAutofit/>
          </a:bodyPr>
          <a:lstStyle/>
          <a:p>
            <a:endParaRPr lang="pt-BR" dirty="0"/>
          </a:p>
          <a:p>
            <a:r>
              <a:rPr lang="pt-BR" dirty="0"/>
              <a:t>O elemento &lt;</a:t>
            </a:r>
            <a:r>
              <a:rPr lang="pt-BR" dirty="0" err="1"/>
              <a:t>aside</a:t>
            </a:r>
            <a:r>
              <a:rPr lang="pt-BR" dirty="0"/>
              <a:t>&gt; é usado para representar um conteúdo relacionado, mas que é considerado secundário ou complementar ao conteúdo principal.</a:t>
            </a:r>
          </a:p>
          <a:p>
            <a:endParaRPr lang="pt-BR" dirty="0"/>
          </a:p>
          <a:p>
            <a:r>
              <a:rPr lang="pt-BR" dirty="0"/>
              <a:t>Pode conter informações adicionais, como barras laterais, anúncios, informações relacionadas, etc.</a:t>
            </a:r>
          </a:p>
        </p:txBody>
      </p:sp>
    </p:spTree>
    <p:extLst>
      <p:ext uri="{BB962C8B-B14F-4D97-AF65-F5344CB8AC3E}">
        <p14:creationId xmlns:p14="http://schemas.microsoft.com/office/powerpoint/2010/main" val="163732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D6EDF-F6D8-4492-A288-DF7D33E8601A}"/>
              </a:ext>
            </a:extLst>
          </p:cNvPr>
          <p:cNvSpPr>
            <a:spLocks noGrp="1"/>
          </p:cNvSpPr>
          <p:nvPr>
            <p:ph type="title"/>
          </p:nvPr>
        </p:nvSpPr>
        <p:spPr/>
        <p:txBody>
          <a:bodyPr/>
          <a:lstStyle/>
          <a:p>
            <a:r>
              <a:rPr lang="pt-BR" dirty="0"/>
              <a:t>&lt;</a:t>
            </a:r>
            <a:r>
              <a:rPr lang="pt-BR" dirty="0" err="1"/>
              <a:t>fieldset</a:t>
            </a:r>
            <a:r>
              <a:rPr lang="pt-BR" dirty="0"/>
              <a:t>&gt; e &lt;</a:t>
            </a:r>
            <a:r>
              <a:rPr lang="pt-BR" dirty="0" err="1"/>
              <a:t>legend</a:t>
            </a:r>
            <a:r>
              <a:rPr lang="pt-BR" dirty="0"/>
              <a:t>&gt;</a:t>
            </a:r>
          </a:p>
        </p:txBody>
      </p:sp>
      <p:sp>
        <p:nvSpPr>
          <p:cNvPr id="3" name="Espaço Reservado para Conteúdo 2">
            <a:extLst>
              <a:ext uri="{FF2B5EF4-FFF2-40B4-BE49-F238E27FC236}">
                <a16:creationId xmlns:a16="http://schemas.microsoft.com/office/drawing/2014/main" id="{F08A9CAC-D636-420D-9671-23ECBBAF037B}"/>
              </a:ext>
            </a:extLst>
          </p:cNvPr>
          <p:cNvSpPr>
            <a:spLocks noGrp="1"/>
          </p:cNvSpPr>
          <p:nvPr>
            <p:ph idx="1"/>
          </p:nvPr>
        </p:nvSpPr>
        <p:spPr/>
        <p:txBody>
          <a:bodyPr>
            <a:normAutofit/>
          </a:bodyPr>
          <a:lstStyle/>
          <a:p>
            <a:endParaRPr lang="pt-BR" dirty="0"/>
          </a:p>
          <a:p>
            <a:r>
              <a:rPr lang="pt-BR" dirty="0"/>
              <a:t>O elemento &lt;</a:t>
            </a:r>
            <a:r>
              <a:rPr lang="pt-BR" dirty="0" err="1"/>
              <a:t>fieldset</a:t>
            </a:r>
            <a:r>
              <a:rPr lang="pt-BR" dirty="0"/>
              <a:t>&gt; é usado para agrupar elementos relacionados em um formulário. Ela cria um contêiner que envolve um conjunto de elementos de formulário, como campos de entrada, botões de rádio, caixas de seleção, entre outros. Ele organiza visualmente e estrutura esses elementos relacionados.</a:t>
            </a:r>
          </a:p>
          <a:p>
            <a:endParaRPr lang="pt-BR" dirty="0"/>
          </a:p>
          <a:p>
            <a:r>
              <a:rPr lang="pt-BR" dirty="0"/>
              <a:t>O elemento &lt;</a:t>
            </a:r>
            <a:r>
              <a:rPr lang="pt-BR" dirty="0" err="1"/>
              <a:t>legend</a:t>
            </a:r>
            <a:r>
              <a:rPr lang="pt-BR" dirty="0"/>
              <a:t>&gt; é usado para nomear ou intitular o grupo de elementos de um container da </a:t>
            </a:r>
            <a:r>
              <a:rPr lang="pt-BR" dirty="0" err="1"/>
              <a:t>tag</a:t>
            </a:r>
            <a:r>
              <a:rPr lang="pt-BR" dirty="0"/>
              <a:t> &lt;</a:t>
            </a:r>
            <a:r>
              <a:rPr lang="pt-BR" dirty="0" err="1"/>
              <a:t>fieldset</a:t>
            </a:r>
            <a:r>
              <a:rPr lang="pt-BR" dirty="0"/>
              <a:t>&gt;. Geralmente usado como primeiro filho.</a:t>
            </a:r>
          </a:p>
        </p:txBody>
      </p:sp>
    </p:spTree>
    <p:extLst>
      <p:ext uri="{BB962C8B-B14F-4D97-AF65-F5344CB8AC3E}">
        <p14:creationId xmlns:p14="http://schemas.microsoft.com/office/powerpoint/2010/main" val="2489430867"/>
      </p:ext>
    </p:extLst>
  </p:cSld>
  <p:clrMapOvr>
    <a:masterClrMapping/>
  </p:clrMapOvr>
</p:sld>
</file>

<file path=ppt/theme/theme1.xml><?xml version="1.0" encoding="utf-8"?>
<a:theme xmlns:a="http://schemas.openxmlformats.org/drawingml/2006/main" name="Cacho">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549</TotalTime>
  <Words>944</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14</vt:i4>
      </vt:variant>
    </vt:vector>
  </HeadingPairs>
  <TitlesOfParts>
    <vt:vector size="18" baseType="lpstr">
      <vt:lpstr>Arial</vt:lpstr>
      <vt:lpstr>Century Gothic</vt:lpstr>
      <vt:lpstr>Wingdings 3</vt:lpstr>
      <vt:lpstr>Cacho</vt:lpstr>
      <vt:lpstr>Projeto Integrador Grupo-007 &lt;HTML&gt;</vt:lpstr>
      <vt:lpstr>Integrantes:</vt:lpstr>
      <vt:lpstr>O que é semântica?</vt:lpstr>
      <vt:lpstr>Elementos semânticos básicos:</vt:lpstr>
      <vt:lpstr>&lt;header&gt; e &lt;footer&gt;</vt:lpstr>
      <vt:lpstr>&lt;nav&gt; e &lt;main&gt;</vt:lpstr>
      <vt:lpstr>&lt;article&gt; e &lt;section&gt;</vt:lpstr>
      <vt:lpstr>&lt;aside&gt;</vt:lpstr>
      <vt:lpstr>&lt;fieldset&gt; e &lt;legend&gt;</vt:lpstr>
      <vt:lpstr>Mas afinal, para que serve a semântica do HTML?</vt:lpstr>
      <vt:lpstr>Mas afinal, para que serve a semântica do HTML?</vt:lpstr>
      <vt:lpstr>Mas afinal, para que serve a semântica do HTML?</vt:lpstr>
      <vt:lpstr>Mas afinal, para que serve a semântica do HTML?</vt:lpstr>
      <vt:lpstr>Para utilizar a semântica do HTML de forma eficaz, siga estas práticas: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Integrativo Grupo-007</dc:title>
  <dc:creator>Leandro Lopes</dc:creator>
  <cp:lastModifiedBy>Leandro Lopes</cp:lastModifiedBy>
  <cp:revision>17</cp:revision>
  <dcterms:created xsi:type="dcterms:W3CDTF">2023-05-11T18:06:01Z</dcterms:created>
  <dcterms:modified xsi:type="dcterms:W3CDTF">2023-05-18T21:24:36Z</dcterms:modified>
</cp:coreProperties>
</file>