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Average"/>
      <p:regular r:id="rId46"/>
    </p:embeddedFont>
    <p:embeddedFont>
      <p:font typeface="Oswald"/>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Average-regular.fntdata"/><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Oswald-bold.fntdata"/><Relationship Id="rId25" Type="http://schemas.openxmlformats.org/officeDocument/2006/relationships/slide" Target="slides/slide20.xml"/><Relationship Id="rId47" Type="http://schemas.openxmlformats.org/officeDocument/2006/relationships/font" Target="fonts/Oswald-regular.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da5a90b464_3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da5a90b464_3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dac681d953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dac681d953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dac681d953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dac681d953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dac681d953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dac681d953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dbf05e8452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dbf05e8452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dbf05e845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dbf05e845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db94f35b9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db94f35b9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can see that the top 3 finish percentage for both drivers and constructors(teams) in the current and past year have strong positive correlations with the target variable `Top 3 Finish', which is whether the driver finishes in top 3 for this race. The values of these correlations are between 0.46 and 0.53.</a:t>
            </a:r>
            <a:endParaRPr/>
          </a:p>
          <a:p>
            <a:pPr indent="0" lvl="0" marL="0" rtl="0" algn="l">
              <a:spcBef>
                <a:spcPts val="0"/>
              </a:spcBef>
              <a:spcAft>
                <a:spcPts val="0"/>
              </a:spcAft>
              <a:buClr>
                <a:schemeClr val="dk1"/>
              </a:buClr>
              <a:buSzPts val="1100"/>
              <a:buFont typeface="Arial"/>
              <a:buNone/>
            </a:pPr>
            <a:r>
              <a:rPr lang="en"/>
              <a:t>In addition, grid (driver's starting position for this race) and average finishing positions for drivers and teams in the past and current year have negative correlations with the target variable `Top 3 Finish'. This is expected as when the starting position or average finishing position has a higher value, it's less likely for the car to finish in top 3.</a:t>
            </a:r>
            <a:endParaRPr/>
          </a:p>
          <a:p>
            <a:pPr indent="0" lvl="0" marL="0" rtl="0" algn="l">
              <a:spcBef>
                <a:spcPts val="0"/>
              </a:spcBef>
              <a:spcAft>
                <a:spcPts val="0"/>
              </a:spcAft>
              <a:buClr>
                <a:schemeClr val="dk1"/>
              </a:buClr>
              <a:buSzPts val="1100"/>
              <a:buFont typeface="Arial"/>
              <a:buNone/>
            </a:pPr>
            <a:r>
              <a:rPr lang="en"/>
              <a:t>Furthermore, several engineered features have some degree of correlations. For example, the correlation between 'Driver Top 3 Finish Percentage (Last Year)' and `Driver Top 3 Finish Percentage (This Year till last race)' is 0.65. But since they are not close to a perfect correlation, having an additional feature still has the potential to improve our classification model.</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db94f35b9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db94f35b9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dac681d953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dac681d953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da5d42c5c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da5d42c5c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dac681d95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dac681d95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db94f35b9f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db94f35b9f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dbf05e845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dbf05e845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db94f35b9f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db94f35b9f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70b6b0be7b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70b6b0be7b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da5a90b464_3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da5a90b464_3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db94f35b9f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db94f35b9f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dbf05e8452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dbf05e8452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dbf05e8452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dbf05e8452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db94f35b9f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db94f35b9f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db94f35b9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db94f35b9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dac681d9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dac681d9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dba9aca15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dba9aca15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Step 1: Year, round, Top 3 Finish, Prev year’s driver’s top 3 finish % and Constructor avg position, circuit and driver ids</a:t>
            </a:r>
            <a:endParaRPr/>
          </a:p>
          <a:p>
            <a:pPr indent="-298450" lvl="0" marL="457200" rtl="0" algn="l">
              <a:spcBef>
                <a:spcPts val="0"/>
              </a:spcBef>
              <a:spcAft>
                <a:spcPts val="0"/>
              </a:spcAft>
              <a:buSzPts val="1100"/>
              <a:buChar char="●"/>
            </a:pPr>
            <a:r>
              <a:rPr lang="en"/>
              <a:t>Driver Top 3 finish % last year, Constructor top 3 finish % last yr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dba9aca15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dba9aca15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Step 2: add Prev year’s Constructor top 3 finish % and driver’s avg position, this year’s driver top 3 finish % and Constructor top 3 finish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db94f35b9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db94f35b9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AUC-ROC Score:</a:t>
            </a:r>
            <a:endParaRPr/>
          </a:p>
          <a:p>
            <a:pPr indent="-298450" lvl="1" marL="914400" rtl="0" algn="l">
              <a:spcBef>
                <a:spcPts val="0"/>
              </a:spcBef>
              <a:spcAft>
                <a:spcPts val="0"/>
              </a:spcAft>
              <a:buSzPts val="1100"/>
              <a:buChar char="●"/>
            </a:pPr>
            <a:r>
              <a:rPr lang="en"/>
              <a:t>The AUC-ROC score is the area under the ROC curve, ranging from 0 to 1. A higher AUC-ROC score indicates better discrimination ability of the model.</a:t>
            </a:r>
            <a:endParaRPr/>
          </a:p>
          <a:p>
            <a:pPr indent="-298450" lvl="1" marL="914400" rtl="0" algn="l">
              <a:spcBef>
                <a:spcPts val="0"/>
              </a:spcBef>
              <a:spcAft>
                <a:spcPts val="0"/>
              </a:spcAft>
              <a:buSzPts val="1100"/>
              <a:buChar char="●"/>
            </a:pPr>
            <a:r>
              <a:rPr lang="en"/>
              <a:t>An AUC-ROC score of 0.5 indicates that the model's performance is no better than random guessing, while a score of 1 indicates perfect discrimination between the positive and negative classes.</a:t>
            </a:r>
            <a:endParaRPr/>
          </a:p>
          <a:p>
            <a:pPr indent="-298450" lvl="1" marL="914400" rtl="0" algn="l">
              <a:spcBef>
                <a:spcPts val="0"/>
              </a:spcBef>
              <a:spcAft>
                <a:spcPts val="0"/>
              </a:spcAft>
              <a:buSzPts val="1100"/>
              <a:buChar char="●"/>
            </a:pPr>
            <a:r>
              <a:rPr lang="en"/>
              <a:t>AUC-ROC is a threshold-independent metric, meaning it evaluates the overall performance of the model across all possible classification thresholds.</a:t>
            </a:r>
            <a:endParaRPr/>
          </a:p>
          <a:p>
            <a:pPr indent="0" lvl="0" marL="0" rtl="0" algn="l">
              <a:spcBef>
                <a:spcPts val="0"/>
              </a:spcBef>
              <a:spcAft>
                <a:spcPts val="0"/>
              </a:spcAft>
              <a:buClr>
                <a:schemeClr val="dk1"/>
              </a:buClr>
              <a:buSzPts val="1100"/>
              <a:buFont typeface="Arial"/>
              <a:buNone/>
            </a:pPr>
            <a:r>
              <a:rPr lang="en"/>
              <a:t>Interpretation of AUC-ROC:</a:t>
            </a:r>
            <a:endParaRPr/>
          </a:p>
          <a:p>
            <a:pPr indent="-298450" lvl="0" marL="457200" rtl="0" algn="l">
              <a:spcBef>
                <a:spcPts val="0"/>
              </a:spcBef>
              <a:spcAft>
                <a:spcPts val="0"/>
              </a:spcAft>
              <a:buSzPts val="1100"/>
              <a:buChar char="●"/>
            </a:pPr>
            <a:r>
              <a:rPr lang="en"/>
              <a:t>AUC-ROC values closer to 1 indicate better model performance, with the model effectively distinguishing between positive and negative instances.</a:t>
            </a:r>
            <a:endParaRPr/>
          </a:p>
          <a:p>
            <a:pPr indent="-298450" lvl="0" marL="457200" rtl="0" algn="l">
              <a:spcBef>
                <a:spcPts val="0"/>
              </a:spcBef>
              <a:spcAft>
                <a:spcPts val="0"/>
              </a:spcAft>
              <a:buSzPts val="1100"/>
              <a:buChar char="●"/>
            </a:pPr>
            <a:r>
              <a:rPr lang="en"/>
              <a:t>AUC-ROC values around 0.5 suggest that the model's performance is no better than random guessing.</a:t>
            </a:r>
            <a:endParaRPr/>
          </a:p>
          <a:p>
            <a:pPr indent="-298450" lvl="0" marL="457200" rtl="0" algn="l">
              <a:spcBef>
                <a:spcPts val="0"/>
              </a:spcBef>
              <a:spcAft>
                <a:spcPts val="0"/>
              </a:spcAft>
              <a:buSzPts val="1100"/>
              <a:buChar char="●"/>
            </a:pPr>
            <a:r>
              <a:rPr lang="en"/>
              <a:t>AUC-ROC values below 0.5 indicate that the model's performance is worse than random guessing and may be making incorrect predictions.</a:t>
            </a:r>
            <a:endParaRPr/>
          </a:p>
          <a:p>
            <a:pPr indent="0" lvl="0" marL="0" rtl="0" algn="l">
              <a:spcBef>
                <a:spcPts val="0"/>
              </a:spcBef>
              <a:spcAft>
                <a:spcPts val="0"/>
              </a:spcAft>
              <a:buClr>
                <a:schemeClr val="dk1"/>
              </a:buClr>
              <a:buSzPts val="1100"/>
              <a:buFont typeface="Arial"/>
              <a:buNone/>
            </a:pPr>
            <a:r>
              <a:rPr lang="en"/>
              <a:t>In summary, AUC-ROC provides a comprehensive measure of the discriminative ability of a binary classification model, making it a valuable metric for evaluating and comparing different models' performances, particularly in scenarios where the class distribution is imbalanced or when choosing an optimal classification threshold is important.</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dbf05e845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dbf05e845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F1 score ranges between 0 and 1, where a higher score indicates better performance. It reaches its best value at 1 (perfect precision and recall) and its worst at 0.</a:t>
            </a:r>
            <a:endParaRPr/>
          </a:p>
          <a:p>
            <a:pPr indent="0" lvl="0" marL="0" rtl="0" algn="l">
              <a:spcBef>
                <a:spcPts val="0"/>
              </a:spcBef>
              <a:spcAft>
                <a:spcPts val="0"/>
              </a:spcAft>
              <a:buClr>
                <a:schemeClr val="dk1"/>
              </a:buClr>
              <a:buSzPts val="1100"/>
              <a:buFont typeface="Arial"/>
              <a:buNone/>
            </a:pPr>
            <a:r>
              <a:rPr lang="en"/>
              <a:t>In summary, the F1 score provides a single metric that balances both precision and recall, making it a useful measure for evaluating the overall performance of a classification model, especially in scenarios with imbalanced classes or when you want to prioritize both precision and recall equally.</a:t>
            </a:r>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dba9aca1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dba9aca1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db94f35b9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db94f35b9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dbf05e84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dbf05e84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db94f35b9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db94f35b9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dba9aca15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dba9aca15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dbf05e8452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dbf05e8452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da5a90b464_3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da5a90b464_3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dbf05e845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dbf05e845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da5a90b464_3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da5a90b464_3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dac681d95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dac681d95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da5d42c5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da5d42c5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dac681d953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dac681d953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dac681d953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dac681d953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kaggle.com/datasets/rohanrao/formula-1-world-championship-1950-2020?select=results.csv" TargetMode="Externa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 Id="rId4" Type="http://schemas.openxmlformats.org/officeDocument/2006/relationships/image" Target="../media/image8.png"/><Relationship Id="rId5"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7.png"/><Relationship Id="rId4" Type="http://schemas.openxmlformats.org/officeDocument/2006/relationships/image" Target="../media/image10.png"/><Relationship Id="rId5"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CS4210: F1 Race Prediction</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Members: </a:t>
            </a:r>
            <a:r>
              <a:rPr lang="en"/>
              <a:t> Darren Banhthai, Cesar Henry de Paula, Marian Remoroza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1074800" y="1626000"/>
            <a:ext cx="6627600" cy="189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5500"/>
              <a:t>DATA COLLECTION &amp; PROCESSING</a:t>
            </a:r>
            <a:endParaRPr sz="5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a:t>
            </a:r>
            <a:endParaRPr/>
          </a:p>
        </p:txBody>
      </p:sp>
      <p:sp>
        <p:nvSpPr>
          <p:cNvPr id="119" name="Google Shape;119;p23"/>
          <p:cNvSpPr txBox="1"/>
          <p:nvPr>
            <p:ph idx="1" type="body"/>
          </p:nvPr>
        </p:nvSpPr>
        <p:spPr>
          <a:xfrm>
            <a:off x="311700" y="1152475"/>
            <a:ext cx="3303900" cy="3416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Data Source: </a:t>
            </a:r>
            <a:r>
              <a:rPr lang="en" u="sng">
                <a:solidFill>
                  <a:schemeClr val="hlink"/>
                </a:solidFill>
                <a:hlinkClick r:id="rId3"/>
              </a:rPr>
              <a:t>https://www.kaggle.com/datasets/rohanrao/formula-1-world-championship-1950-2020?select=results.csv</a:t>
            </a:r>
            <a:r>
              <a:rPr lang="en"/>
              <a:t> </a:t>
            </a:r>
            <a:endParaRPr/>
          </a:p>
          <a:p>
            <a:pPr indent="-325755" lvl="0" marL="457200" rtl="0" algn="l">
              <a:spcBef>
                <a:spcPts val="0"/>
              </a:spcBef>
              <a:spcAft>
                <a:spcPts val="0"/>
              </a:spcAft>
              <a:buSzPct val="100000"/>
              <a:buChar char="●"/>
            </a:pPr>
            <a:r>
              <a:rPr lang="en"/>
              <a:t>The dataset consists of all information on the Formula 1 races, drivers, constructors, qualifying, circuits, lap times, pit stops, championships from 1950 till the latest 2023 season.</a:t>
            </a:r>
            <a:endParaRPr/>
          </a:p>
          <a:p>
            <a:pPr indent="0" lvl="0" marL="0" rtl="0" algn="l">
              <a:spcBef>
                <a:spcPts val="1200"/>
              </a:spcBef>
              <a:spcAft>
                <a:spcPts val="1200"/>
              </a:spcAft>
              <a:buNone/>
            </a:pPr>
            <a:r>
              <a:t/>
            </a:r>
            <a:endParaRPr/>
          </a:p>
        </p:txBody>
      </p:sp>
      <p:pic>
        <p:nvPicPr>
          <p:cNvPr id="120" name="Google Shape;120;p23"/>
          <p:cNvPicPr preferRelativeResize="0"/>
          <p:nvPr/>
        </p:nvPicPr>
        <p:blipFill>
          <a:blip r:embed="rId4">
            <a:alphaModFix/>
          </a:blip>
          <a:stretch>
            <a:fillRect/>
          </a:stretch>
        </p:blipFill>
        <p:spPr>
          <a:xfrm>
            <a:off x="3736900" y="1152475"/>
            <a:ext cx="5223600" cy="277354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Ensuring Data Quality</a:t>
            </a:r>
            <a:endParaRPr/>
          </a:p>
        </p:txBody>
      </p:sp>
      <p:sp>
        <p:nvSpPr>
          <p:cNvPr id="126" name="Google Shape;126;p24"/>
          <p:cNvSpPr txBox="1"/>
          <p:nvPr>
            <p:ph idx="1" type="body"/>
          </p:nvPr>
        </p:nvSpPr>
        <p:spPr>
          <a:xfrm>
            <a:off x="5127950" y="1077300"/>
            <a:ext cx="3776100" cy="1572900"/>
          </a:xfrm>
          <a:prstGeom prst="rect">
            <a:avLst/>
          </a:prstGeom>
        </p:spPr>
        <p:txBody>
          <a:bodyPr anchorCtr="0" anchor="t" bIns="91425" lIns="91425" spcFirstLastPara="1" rIns="91425" wrap="square" tIns="91425">
            <a:normAutofit fontScale="85000"/>
          </a:bodyPr>
          <a:lstStyle/>
          <a:p>
            <a:pPr indent="-325755" lvl="0" marL="457200" rtl="0" algn="l">
              <a:spcBef>
                <a:spcPts val="0"/>
              </a:spcBef>
              <a:spcAft>
                <a:spcPts val="0"/>
              </a:spcAft>
              <a:buSzPct val="100000"/>
              <a:buChar char="●"/>
            </a:pPr>
            <a:r>
              <a:rPr lang="en"/>
              <a:t>Consolidated the data into a single data frame</a:t>
            </a:r>
            <a:endParaRPr/>
          </a:p>
          <a:p>
            <a:pPr indent="-325755" lvl="0" marL="457200" rtl="0" algn="l">
              <a:spcBef>
                <a:spcPts val="0"/>
              </a:spcBef>
              <a:spcAft>
                <a:spcPts val="0"/>
              </a:spcAft>
              <a:buSzPct val="100000"/>
              <a:buChar char="●"/>
            </a:pPr>
            <a:r>
              <a:rPr lang="en"/>
              <a:t>Dropping unnecessary columns</a:t>
            </a:r>
            <a:endParaRPr/>
          </a:p>
          <a:p>
            <a:pPr indent="-325755" lvl="0" marL="457200" rtl="0" algn="l">
              <a:spcBef>
                <a:spcPts val="0"/>
              </a:spcBef>
              <a:spcAft>
                <a:spcPts val="0"/>
              </a:spcAft>
              <a:buSzPct val="100000"/>
              <a:buChar char="●"/>
            </a:pPr>
            <a:r>
              <a:rPr lang="en"/>
              <a:t>Handling null values</a:t>
            </a:r>
            <a:endParaRPr/>
          </a:p>
          <a:p>
            <a:pPr indent="-325755" lvl="0" marL="457200" rtl="0" algn="l">
              <a:spcBef>
                <a:spcPts val="0"/>
              </a:spcBef>
              <a:spcAft>
                <a:spcPts val="0"/>
              </a:spcAft>
              <a:buSzPct val="100000"/>
              <a:buChar char="●"/>
            </a:pPr>
            <a:r>
              <a:rPr lang="en"/>
              <a:t>Converting to appropriate data types</a:t>
            </a:r>
            <a:endParaRPr/>
          </a:p>
        </p:txBody>
      </p:sp>
      <p:pic>
        <p:nvPicPr>
          <p:cNvPr id="127" name="Google Shape;127;p24"/>
          <p:cNvPicPr preferRelativeResize="0"/>
          <p:nvPr/>
        </p:nvPicPr>
        <p:blipFill>
          <a:blip r:embed="rId3">
            <a:alphaModFix/>
          </a:blip>
          <a:stretch>
            <a:fillRect/>
          </a:stretch>
        </p:blipFill>
        <p:spPr>
          <a:xfrm>
            <a:off x="105775" y="1077297"/>
            <a:ext cx="4851175" cy="1409550"/>
          </a:xfrm>
          <a:prstGeom prst="rect">
            <a:avLst/>
          </a:prstGeom>
          <a:noFill/>
          <a:ln>
            <a:noFill/>
          </a:ln>
        </p:spPr>
      </p:pic>
      <p:pic>
        <p:nvPicPr>
          <p:cNvPr id="128" name="Google Shape;128;p24"/>
          <p:cNvPicPr preferRelativeResize="0"/>
          <p:nvPr/>
        </p:nvPicPr>
        <p:blipFill>
          <a:blip r:embed="rId4">
            <a:alphaModFix/>
          </a:blip>
          <a:stretch>
            <a:fillRect/>
          </a:stretch>
        </p:blipFill>
        <p:spPr>
          <a:xfrm>
            <a:off x="105775" y="2740751"/>
            <a:ext cx="7283351" cy="1441175"/>
          </a:xfrm>
          <a:prstGeom prst="rect">
            <a:avLst/>
          </a:prstGeom>
          <a:noFill/>
          <a:ln>
            <a:noFill/>
          </a:ln>
        </p:spPr>
      </p:pic>
      <p:pic>
        <p:nvPicPr>
          <p:cNvPr id="129" name="Google Shape;129;p24"/>
          <p:cNvPicPr preferRelativeResize="0"/>
          <p:nvPr/>
        </p:nvPicPr>
        <p:blipFill>
          <a:blip r:embed="rId5">
            <a:alphaModFix/>
          </a:blip>
          <a:stretch>
            <a:fillRect/>
          </a:stretch>
        </p:blipFill>
        <p:spPr>
          <a:xfrm>
            <a:off x="3635950" y="3668025"/>
            <a:ext cx="5382976" cy="998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a:t>
            </a:r>
            <a:endParaRPr/>
          </a:p>
        </p:txBody>
      </p:sp>
      <p:sp>
        <p:nvSpPr>
          <p:cNvPr id="135" name="Google Shape;135;p25"/>
          <p:cNvSpPr txBox="1"/>
          <p:nvPr/>
        </p:nvSpPr>
        <p:spPr>
          <a:xfrm>
            <a:off x="311700" y="1061850"/>
            <a:ext cx="3599100" cy="1800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accent3"/>
              </a:buClr>
              <a:buSzPts val="1500"/>
              <a:buFont typeface="Average"/>
              <a:buChar char="●"/>
            </a:pPr>
            <a:r>
              <a:rPr lang="en" sz="1500">
                <a:solidFill>
                  <a:schemeClr val="accent3"/>
                </a:solidFill>
                <a:latin typeface="Average"/>
                <a:ea typeface="Average"/>
                <a:cs typeface="Average"/>
                <a:sym typeface="Average"/>
              </a:rPr>
              <a:t>Experimented with adding an extra feature: Top 3 Finish</a:t>
            </a:r>
            <a:endParaRPr sz="1500">
              <a:solidFill>
                <a:schemeClr val="accent3"/>
              </a:solidFill>
              <a:latin typeface="Average"/>
              <a:ea typeface="Average"/>
              <a:cs typeface="Average"/>
              <a:sym typeface="Average"/>
            </a:endParaRPr>
          </a:p>
          <a:p>
            <a:pPr indent="-323850" lvl="1" marL="914400" rtl="0" algn="l">
              <a:spcBef>
                <a:spcPts val="0"/>
              </a:spcBef>
              <a:spcAft>
                <a:spcPts val="0"/>
              </a:spcAft>
              <a:buClr>
                <a:schemeClr val="accent3"/>
              </a:buClr>
              <a:buSzPts val="1500"/>
              <a:buFont typeface="Average"/>
              <a:buChar char="○"/>
            </a:pPr>
            <a:r>
              <a:rPr lang="en" sz="1500">
                <a:solidFill>
                  <a:schemeClr val="accent3"/>
                </a:solidFill>
                <a:latin typeface="Average"/>
                <a:ea typeface="Average"/>
                <a:cs typeface="Average"/>
                <a:sym typeface="Average"/>
              </a:rPr>
              <a:t>The idea is to get an average of who were the top 3 finishes for drivers and constructors and use that feature to train our ML models</a:t>
            </a:r>
            <a:endParaRPr sz="1500">
              <a:solidFill>
                <a:schemeClr val="accent3"/>
              </a:solidFill>
              <a:latin typeface="Average"/>
              <a:ea typeface="Average"/>
              <a:cs typeface="Average"/>
              <a:sym typeface="Average"/>
            </a:endParaRPr>
          </a:p>
        </p:txBody>
      </p:sp>
      <p:pic>
        <p:nvPicPr>
          <p:cNvPr id="136" name="Google Shape;136;p25"/>
          <p:cNvPicPr preferRelativeResize="0"/>
          <p:nvPr/>
        </p:nvPicPr>
        <p:blipFill>
          <a:blip r:embed="rId3">
            <a:alphaModFix/>
          </a:blip>
          <a:stretch>
            <a:fillRect/>
          </a:stretch>
        </p:blipFill>
        <p:spPr>
          <a:xfrm>
            <a:off x="311700" y="3185850"/>
            <a:ext cx="7237479" cy="1652850"/>
          </a:xfrm>
          <a:prstGeom prst="rect">
            <a:avLst/>
          </a:prstGeom>
          <a:noFill/>
          <a:ln>
            <a:noFill/>
          </a:ln>
        </p:spPr>
      </p:pic>
      <p:pic>
        <p:nvPicPr>
          <p:cNvPr id="137" name="Google Shape;137;p25"/>
          <p:cNvPicPr preferRelativeResize="0"/>
          <p:nvPr/>
        </p:nvPicPr>
        <p:blipFill>
          <a:blip r:embed="rId4">
            <a:alphaModFix/>
          </a:blip>
          <a:stretch>
            <a:fillRect/>
          </a:stretch>
        </p:blipFill>
        <p:spPr>
          <a:xfrm>
            <a:off x="4095220" y="1208520"/>
            <a:ext cx="4786374" cy="1507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a:t>
            </a:r>
            <a:endParaRPr/>
          </a:p>
        </p:txBody>
      </p:sp>
      <p:pic>
        <p:nvPicPr>
          <p:cNvPr id="143" name="Google Shape;143;p26"/>
          <p:cNvPicPr preferRelativeResize="0"/>
          <p:nvPr/>
        </p:nvPicPr>
        <p:blipFill>
          <a:blip r:embed="rId3">
            <a:alphaModFix/>
          </a:blip>
          <a:stretch>
            <a:fillRect/>
          </a:stretch>
        </p:blipFill>
        <p:spPr>
          <a:xfrm>
            <a:off x="168823" y="1136598"/>
            <a:ext cx="4683675" cy="3669275"/>
          </a:xfrm>
          <a:prstGeom prst="rect">
            <a:avLst/>
          </a:prstGeom>
          <a:noFill/>
          <a:ln>
            <a:noFill/>
          </a:ln>
        </p:spPr>
      </p:pic>
      <p:sp>
        <p:nvSpPr>
          <p:cNvPr id="144" name="Google Shape;144;p26"/>
          <p:cNvSpPr txBox="1"/>
          <p:nvPr/>
        </p:nvSpPr>
        <p:spPr>
          <a:xfrm>
            <a:off x="4852500" y="1216538"/>
            <a:ext cx="3899400" cy="35094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The data suggests that the likelihood of a driver to finish in the top 3 is much less likely than finishing otherwise</a:t>
            </a:r>
            <a:endParaRPr sz="1800">
              <a:solidFill>
                <a:schemeClr val="accent3"/>
              </a:solidFill>
              <a:latin typeface="Average"/>
              <a:ea typeface="Average"/>
              <a:cs typeface="Average"/>
              <a:sym typeface="Average"/>
            </a:endParaRPr>
          </a:p>
          <a:p>
            <a:pPr indent="0" lvl="0" marL="457200" rtl="0" algn="l">
              <a:spcBef>
                <a:spcPts val="0"/>
              </a:spcBef>
              <a:spcAft>
                <a:spcPts val="0"/>
              </a:spcAft>
              <a:buNone/>
            </a:pPr>
            <a:r>
              <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It makes sense that finishing in the top 3 out of 20 drivers would be a rare thing to do</a:t>
            </a:r>
            <a:endParaRPr sz="1800">
              <a:solidFill>
                <a:schemeClr val="accent3"/>
              </a:solidFill>
              <a:latin typeface="Average"/>
              <a:ea typeface="Average"/>
              <a:cs typeface="Average"/>
              <a:sym typeface="Average"/>
            </a:endParaRPr>
          </a:p>
          <a:p>
            <a:pPr indent="0" lvl="0" marL="457200" rtl="0" algn="l">
              <a:spcBef>
                <a:spcPts val="0"/>
              </a:spcBef>
              <a:spcAft>
                <a:spcPts val="0"/>
              </a:spcAft>
              <a:buNone/>
            </a:pPr>
            <a:r>
              <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Because of this, we want the data distribution to remain this way to capture this dynamic  </a:t>
            </a:r>
            <a:endParaRPr sz="1800">
              <a:solidFill>
                <a:schemeClr val="accent3"/>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a:t>
            </a:r>
            <a:endParaRPr/>
          </a:p>
          <a:p>
            <a:pPr indent="0" lvl="0" marL="0" rtl="0" algn="l">
              <a:spcBef>
                <a:spcPts val="0"/>
              </a:spcBef>
              <a:spcAft>
                <a:spcPts val="0"/>
              </a:spcAft>
              <a:buNone/>
            </a:pPr>
            <a:r>
              <a:t/>
            </a:r>
            <a:endParaRPr/>
          </a:p>
        </p:txBody>
      </p:sp>
      <p:sp>
        <p:nvSpPr>
          <p:cNvPr id="150" name="Google Shape;15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We also experimented with adding features that would give more context to each row in terms of the driver and their constructor’s rankings </a:t>
            </a:r>
            <a:r>
              <a:rPr lang="en"/>
              <a:t>around</a:t>
            </a:r>
            <a:r>
              <a:rPr lang="en"/>
              <a:t> the time that they’re supposed to rank. </a:t>
            </a:r>
            <a:endParaRPr/>
          </a:p>
          <a:p>
            <a:pPr indent="0" lvl="0" marL="0" rtl="0" algn="l">
              <a:spcBef>
                <a:spcPts val="1200"/>
              </a:spcBef>
              <a:spcAft>
                <a:spcPts val="0"/>
              </a:spcAft>
              <a:buNone/>
            </a:pPr>
            <a:r>
              <a:rPr lang="en"/>
              <a:t>These are the following features:</a:t>
            </a:r>
            <a:endParaRPr/>
          </a:p>
          <a:p>
            <a:pPr indent="-342900" lvl="0" marL="457200" rtl="0" algn="l">
              <a:spcBef>
                <a:spcPts val="1200"/>
              </a:spcBef>
              <a:spcAft>
                <a:spcPts val="0"/>
              </a:spcAft>
              <a:buSzPts val="1800"/>
              <a:buChar char="●"/>
            </a:pPr>
            <a:r>
              <a:rPr lang="en"/>
              <a:t>Driver Top 3 Finish Percentage (Last Year)</a:t>
            </a:r>
            <a:endParaRPr/>
          </a:p>
          <a:p>
            <a:pPr indent="-342900" lvl="0" marL="457200" rtl="0" algn="l">
              <a:spcBef>
                <a:spcPts val="0"/>
              </a:spcBef>
              <a:spcAft>
                <a:spcPts val="0"/>
              </a:spcAft>
              <a:buSzPts val="1800"/>
              <a:buChar char="●"/>
            </a:pPr>
            <a:r>
              <a:rPr lang="en"/>
              <a:t>Constructor Top 3 Finish Percentage (Last Year)</a:t>
            </a:r>
            <a:endParaRPr/>
          </a:p>
          <a:p>
            <a:pPr indent="-342900" lvl="0" marL="457200" rtl="0" algn="l">
              <a:spcBef>
                <a:spcPts val="0"/>
              </a:spcBef>
              <a:spcAft>
                <a:spcPts val="0"/>
              </a:spcAft>
              <a:buSzPts val="1800"/>
              <a:buChar char="●"/>
            </a:pPr>
            <a:r>
              <a:rPr lang="en"/>
              <a:t>Driver Top 3 Finish Percentage (This Year)</a:t>
            </a:r>
            <a:endParaRPr/>
          </a:p>
          <a:p>
            <a:pPr indent="-342900" lvl="0" marL="457200" rtl="0" algn="l">
              <a:spcBef>
                <a:spcPts val="0"/>
              </a:spcBef>
              <a:spcAft>
                <a:spcPts val="0"/>
              </a:spcAft>
              <a:buSzPts val="1800"/>
              <a:buChar char="●"/>
            </a:pPr>
            <a:r>
              <a:rPr lang="en"/>
              <a:t>Constructor Top 3 Finish Percentage (This Year)</a:t>
            </a:r>
            <a:endParaRPr/>
          </a:p>
          <a:p>
            <a:pPr indent="-342900" lvl="0" marL="457200" rtl="0" algn="l">
              <a:spcBef>
                <a:spcPts val="0"/>
              </a:spcBef>
              <a:spcAft>
                <a:spcPts val="0"/>
              </a:spcAft>
              <a:buSzPts val="1800"/>
              <a:buChar char="●"/>
            </a:pPr>
            <a:r>
              <a:rPr lang="en"/>
              <a:t>Driver Average Position (Last Year)</a:t>
            </a:r>
            <a:endParaRPr/>
          </a:p>
          <a:p>
            <a:pPr indent="-342900" lvl="0" marL="457200" rtl="0" algn="l">
              <a:spcBef>
                <a:spcPts val="0"/>
              </a:spcBef>
              <a:spcAft>
                <a:spcPts val="0"/>
              </a:spcAft>
              <a:buSzPts val="1800"/>
              <a:buChar char="●"/>
            </a:pPr>
            <a:r>
              <a:rPr lang="en"/>
              <a:t>Constructor Average Position (Last Year)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 Correlation</a:t>
            </a:r>
            <a:endParaRPr/>
          </a:p>
        </p:txBody>
      </p:sp>
      <p:pic>
        <p:nvPicPr>
          <p:cNvPr id="156" name="Google Shape;156;p28"/>
          <p:cNvPicPr preferRelativeResize="0"/>
          <p:nvPr/>
        </p:nvPicPr>
        <p:blipFill>
          <a:blip r:embed="rId3">
            <a:alphaModFix/>
          </a:blip>
          <a:stretch>
            <a:fillRect/>
          </a:stretch>
        </p:blipFill>
        <p:spPr>
          <a:xfrm>
            <a:off x="3609900" y="1017725"/>
            <a:ext cx="5267571" cy="3820977"/>
          </a:xfrm>
          <a:prstGeom prst="rect">
            <a:avLst/>
          </a:prstGeom>
          <a:noFill/>
          <a:ln>
            <a:noFill/>
          </a:ln>
          <a:effectLst>
            <a:outerShdw blurRad="57150" rotWithShape="0" algn="bl" dir="5400000" dist="19050">
              <a:srgbClr val="000000">
                <a:alpha val="50000"/>
              </a:srgbClr>
            </a:outerShdw>
          </a:effectLst>
        </p:spPr>
      </p:pic>
      <p:sp>
        <p:nvSpPr>
          <p:cNvPr id="157" name="Google Shape;157;p28"/>
          <p:cNvSpPr txBox="1"/>
          <p:nvPr/>
        </p:nvSpPr>
        <p:spPr>
          <a:xfrm>
            <a:off x="311700" y="1168600"/>
            <a:ext cx="29991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We see there’s a good correlation between the features we have added. We will be using these to train our ML model</a:t>
            </a:r>
            <a:endParaRPr sz="1800">
              <a:solidFill>
                <a:schemeClr val="accent3"/>
              </a:solidFill>
              <a:latin typeface="Average"/>
              <a:ea typeface="Average"/>
              <a:cs typeface="Average"/>
              <a:sym typeface="Average"/>
            </a:endParaRPr>
          </a:p>
        </p:txBody>
      </p:sp>
      <p:sp>
        <p:nvSpPr>
          <p:cNvPr id="158" name="Google Shape;158;p28"/>
          <p:cNvSpPr/>
          <p:nvPr/>
        </p:nvSpPr>
        <p:spPr>
          <a:xfrm>
            <a:off x="6981700" y="2456500"/>
            <a:ext cx="953700" cy="6798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59" name="Google Shape;159;p28"/>
          <p:cNvSpPr/>
          <p:nvPr/>
        </p:nvSpPr>
        <p:spPr>
          <a:xfrm>
            <a:off x="7935400" y="3136300"/>
            <a:ext cx="394200" cy="2727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 One Hot Encoding</a:t>
            </a:r>
            <a:endParaRPr/>
          </a:p>
        </p:txBody>
      </p:sp>
      <p:sp>
        <p:nvSpPr>
          <p:cNvPr id="165" name="Google Shape;165;p29"/>
          <p:cNvSpPr txBox="1"/>
          <p:nvPr>
            <p:ph idx="1" type="body"/>
          </p:nvPr>
        </p:nvSpPr>
        <p:spPr>
          <a:xfrm>
            <a:off x="311700" y="1152475"/>
            <a:ext cx="4811100" cy="207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applied one hot encoding to the ID columns: circuitId, driverId &amp; constructorId</a:t>
            </a:r>
            <a:endParaRPr/>
          </a:p>
          <a:p>
            <a:pPr indent="-342900" lvl="0" marL="457200" rtl="0" algn="l">
              <a:spcBef>
                <a:spcPts val="0"/>
              </a:spcBef>
              <a:spcAft>
                <a:spcPts val="0"/>
              </a:spcAft>
              <a:buSzPts val="1800"/>
              <a:buChar char="●"/>
            </a:pPr>
            <a:r>
              <a:rPr lang="en"/>
              <a:t>We do this to ensure that the numerical representation of </a:t>
            </a:r>
            <a:r>
              <a:rPr lang="en"/>
              <a:t>categories</a:t>
            </a:r>
            <a:r>
              <a:rPr lang="en"/>
              <a:t> is independent of each other.</a:t>
            </a:r>
            <a:endParaRPr/>
          </a:p>
        </p:txBody>
      </p:sp>
      <p:pic>
        <p:nvPicPr>
          <p:cNvPr id="166" name="Google Shape;166;p29"/>
          <p:cNvPicPr preferRelativeResize="0"/>
          <p:nvPr/>
        </p:nvPicPr>
        <p:blipFill>
          <a:blip r:embed="rId3">
            <a:alphaModFix/>
          </a:blip>
          <a:stretch>
            <a:fillRect/>
          </a:stretch>
        </p:blipFill>
        <p:spPr>
          <a:xfrm>
            <a:off x="311700" y="3229675"/>
            <a:ext cx="6651211" cy="1609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1258200" y="2053500"/>
            <a:ext cx="6627600" cy="103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5500"/>
              <a:t>METHODOLOGY</a:t>
            </a:r>
            <a:endParaRPr sz="5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77" name="Google Shape;177;p31"/>
          <p:cNvSpPr txBox="1"/>
          <p:nvPr>
            <p:ph idx="1" type="body"/>
          </p:nvPr>
        </p:nvSpPr>
        <p:spPr>
          <a:xfrm>
            <a:off x="311700" y="1152475"/>
            <a:ext cx="35679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We are comparing logistic regression, random forest, and ANN</a:t>
            </a:r>
            <a:endParaRPr/>
          </a:p>
          <a:p>
            <a:pPr indent="-342900" lvl="0" marL="457200" rtl="0" algn="l">
              <a:spcBef>
                <a:spcPts val="0"/>
              </a:spcBef>
              <a:spcAft>
                <a:spcPts val="0"/>
              </a:spcAft>
              <a:buSzPts val="1800"/>
              <a:buChar char="●"/>
            </a:pPr>
            <a:r>
              <a:rPr lang="en"/>
              <a:t>The criteria we are using for comparison is the accuracy of the ML model</a:t>
            </a:r>
            <a:endParaRPr/>
          </a:p>
          <a:p>
            <a:pPr indent="-342900" lvl="0" marL="457200" rtl="0" algn="l">
              <a:spcBef>
                <a:spcPts val="0"/>
              </a:spcBef>
              <a:spcAft>
                <a:spcPts val="0"/>
              </a:spcAft>
              <a:buSzPts val="1800"/>
              <a:buChar char="●"/>
            </a:pPr>
            <a:r>
              <a:rPr lang="en"/>
              <a:t>As explained earlier, we added a new feature to include in our ML training for our logistic, random forest, and ANN models.</a:t>
            </a:r>
            <a:endParaRPr/>
          </a:p>
        </p:txBody>
      </p:sp>
      <p:sp>
        <p:nvSpPr>
          <p:cNvPr id="178" name="Google Shape;178;p31"/>
          <p:cNvSpPr txBox="1"/>
          <p:nvPr/>
        </p:nvSpPr>
        <p:spPr>
          <a:xfrm>
            <a:off x="4572000" y="1253475"/>
            <a:ext cx="44340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Libraries used:</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sklearn</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tensorflow keras</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pandas</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numpy</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matplotlib </a:t>
            </a:r>
            <a:endParaRPr sz="1800">
              <a:solidFill>
                <a:schemeClr val="accent3"/>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500"/>
              <a:t>INTRODUCTION</a:t>
            </a:r>
            <a:endParaRPr sz="5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84" name="Google Shape;184;p32"/>
          <p:cNvSpPr txBox="1"/>
          <p:nvPr>
            <p:ph idx="1" type="body"/>
          </p:nvPr>
        </p:nvSpPr>
        <p:spPr>
          <a:xfrm>
            <a:off x="311700" y="1152475"/>
            <a:ext cx="8520600" cy="328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Our strategy was to go through steps in which we would make various changes in the features fed to the models and see which variations would produce the best models.</a:t>
            </a:r>
            <a:endParaRPr/>
          </a:p>
          <a:p>
            <a:pPr indent="-342900" lvl="0" marL="457200" rtl="0" algn="l">
              <a:spcBef>
                <a:spcPts val="1200"/>
              </a:spcBef>
              <a:spcAft>
                <a:spcPts val="0"/>
              </a:spcAft>
              <a:buSzPts val="1800"/>
              <a:buChar char="●"/>
            </a:pPr>
            <a:r>
              <a:rPr lang="en"/>
              <a:t>Step 1: Year, round, Top 3 Finish, Prev year’s driver’s top 3 finish % and Constructor avg position, circuit and driver ids</a:t>
            </a:r>
            <a:endParaRPr/>
          </a:p>
          <a:p>
            <a:pPr indent="-342900" lvl="0" marL="457200" rtl="0" algn="l">
              <a:spcBef>
                <a:spcPts val="0"/>
              </a:spcBef>
              <a:spcAft>
                <a:spcPts val="0"/>
              </a:spcAft>
              <a:buSzPts val="1800"/>
              <a:buChar char="●"/>
            </a:pPr>
            <a:r>
              <a:rPr lang="en"/>
              <a:t>Step 2: add Prev year’s Constructor top 3 finish % and driver’s avg position, this year’s driver top 3 finish % and Constructor top 3 finish %</a:t>
            </a:r>
            <a:endParaRPr/>
          </a:p>
          <a:p>
            <a:pPr indent="-342900" lvl="0" marL="457200" rtl="0" algn="l">
              <a:spcBef>
                <a:spcPts val="0"/>
              </a:spcBef>
              <a:spcAft>
                <a:spcPts val="0"/>
              </a:spcAft>
              <a:buSzPts val="1800"/>
              <a:buChar char="●"/>
            </a:pPr>
            <a:r>
              <a:rPr lang="en"/>
              <a:t>Step 3: Add starting grid position</a:t>
            </a:r>
            <a:endParaRPr/>
          </a:p>
          <a:p>
            <a:pPr indent="0" lvl="0" marL="0" rtl="0" algn="l">
              <a:spcBef>
                <a:spcPts val="1200"/>
              </a:spcBef>
              <a:spcAft>
                <a:spcPts val="1200"/>
              </a:spcAft>
              <a:buNone/>
            </a:pPr>
            <a:r>
              <a:rPr lang="en"/>
              <a:t>For each step we would be also be performing hyperparameter tuning as it is possible that the optimal set of hyperparameters would change in response to the added features.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90" name="Google Shape;190;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For each model, we decided on the following parameters to tune:</a:t>
            </a:r>
            <a:endParaRPr/>
          </a:p>
          <a:p>
            <a:pPr indent="-342900" lvl="0" marL="457200" rtl="0" algn="l">
              <a:spcBef>
                <a:spcPts val="1200"/>
              </a:spcBef>
              <a:spcAft>
                <a:spcPts val="0"/>
              </a:spcAft>
              <a:buSzPts val="1800"/>
              <a:buChar char="●"/>
            </a:pPr>
            <a:r>
              <a:rPr lang="en"/>
              <a:t>Logistic Regression: </a:t>
            </a:r>
            <a:endParaRPr/>
          </a:p>
          <a:p>
            <a:pPr indent="-317500" lvl="1" marL="914400" rtl="0" algn="l">
              <a:spcBef>
                <a:spcPts val="0"/>
              </a:spcBef>
              <a:spcAft>
                <a:spcPts val="0"/>
              </a:spcAft>
              <a:buSzPts val="1400"/>
              <a:buChar char="○"/>
            </a:pPr>
            <a:r>
              <a:rPr lang="en"/>
              <a:t>C (used to control regularization technique, used to prevent overfitting by penalizing large coefficient; </a:t>
            </a:r>
            <a:r>
              <a:rPr lang="en"/>
              <a:t>the higher C is, the lower regularization strength is)</a:t>
            </a:r>
            <a:endParaRPr/>
          </a:p>
          <a:p>
            <a:pPr indent="-342900" lvl="0" marL="457200" rtl="0" algn="l">
              <a:spcBef>
                <a:spcPts val="0"/>
              </a:spcBef>
              <a:spcAft>
                <a:spcPts val="0"/>
              </a:spcAft>
              <a:buSzPts val="1800"/>
              <a:buChar char="●"/>
            </a:pPr>
            <a:r>
              <a:rPr lang="en"/>
              <a:t>Random Forest:</a:t>
            </a:r>
            <a:endParaRPr/>
          </a:p>
          <a:p>
            <a:pPr indent="-317500" lvl="1" marL="914400" rtl="0" algn="l">
              <a:spcBef>
                <a:spcPts val="0"/>
              </a:spcBef>
              <a:spcAft>
                <a:spcPts val="0"/>
              </a:spcAft>
              <a:buSzPts val="1400"/>
              <a:buChar char="○"/>
            </a:pPr>
            <a:r>
              <a:rPr lang="en"/>
              <a:t>Number of estimators (decision trees)</a:t>
            </a:r>
            <a:endParaRPr/>
          </a:p>
          <a:p>
            <a:pPr indent="-317500" lvl="1" marL="914400" rtl="0" algn="l">
              <a:spcBef>
                <a:spcPts val="0"/>
              </a:spcBef>
              <a:spcAft>
                <a:spcPts val="0"/>
              </a:spcAft>
              <a:buSzPts val="1400"/>
              <a:buChar char="○"/>
            </a:pPr>
            <a:r>
              <a:rPr lang="en"/>
              <a:t>Max Depth (of each estimator)</a:t>
            </a:r>
            <a:endParaRPr/>
          </a:p>
          <a:p>
            <a:pPr indent="-342900" lvl="0" marL="457200" rtl="0" algn="l">
              <a:spcBef>
                <a:spcPts val="0"/>
              </a:spcBef>
              <a:spcAft>
                <a:spcPts val="0"/>
              </a:spcAft>
              <a:buSzPts val="1800"/>
              <a:buChar char="●"/>
            </a:pPr>
            <a:r>
              <a:rPr lang="en"/>
              <a:t>ANN: </a:t>
            </a:r>
            <a:endParaRPr/>
          </a:p>
          <a:p>
            <a:pPr indent="-317500" lvl="1" marL="914400" rtl="0" algn="l">
              <a:spcBef>
                <a:spcPts val="0"/>
              </a:spcBef>
              <a:spcAft>
                <a:spcPts val="0"/>
              </a:spcAft>
              <a:buSzPts val="1400"/>
              <a:buChar char="○"/>
            </a:pPr>
            <a:r>
              <a:rPr lang="en"/>
              <a:t>Number of epochs (iterations our algorithm will work through the training dataset)</a:t>
            </a:r>
            <a:endParaRPr/>
          </a:p>
          <a:p>
            <a:pPr indent="-317500" lvl="1" marL="914400" rtl="0" algn="l">
              <a:spcBef>
                <a:spcPts val="0"/>
              </a:spcBef>
              <a:spcAft>
                <a:spcPts val="0"/>
              </a:spcAft>
              <a:buSzPts val="1400"/>
              <a:buChar char="○"/>
            </a:pPr>
            <a:r>
              <a:rPr lang="en"/>
              <a:t>Number of neurons in hidden layer</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273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96" name="Google Shape;196;p34"/>
          <p:cNvSpPr txBox="1"/>
          <p:nvPr>
            <p:ph idx="1" type="body"/>
          </p:nvPr>
        </p:nvSpPr>
        <p:spPr>
          <a:xfrm>
            <a:off x="311700" y="846075"/>
            <a:ext cx="8520600" cy="372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evaluation we are using the accuracy </a:t>
            </a:r>
            <a:r>
              <a:rPr lang="en"/>
              <a:t>score of the models, as well as the ROC AUC score, which is the area under a ROC curve, a graph that plots the True Positive rate and False Positive Rate of a model. The closer to 1, the better the performance.</a:t>
            </a:r>
            <a:endParaRPr/>
          </a:p>
          <a:p>
            <a:pPr indent="0" lvl="0" marL="0" rtl="0" algn="l">
              <a:spcBef>
                <a:spcPts val="1200"/>
              </a:spcBef>
              <a:spcAft>
                <a:spcPts val="0"/>
              </a:spcAft>
              <a:buNone/>
            </a:pPr>
            <a:r>
              <a:rPr lang="en"/>
              <a:t>We also want to balance the tradeoff between TPR and FPR, so we will also compute the precision-recall curve to determine the best threshold through optimizing the F1 score.</a:t>
            </a:r>
            <a:endParaRPr/>
          </a:p>
          <a:p>
            <a:pPr indent="0" lvl="0" marL="0" rtl="0" algn="l">
              <a:spcBef>
                <a:spcPts val="1200"/>
              </a:spcBef>
              <a:spcAft>
                <a:spcPts val="1200"/>
              </a:spcAft>
              <a:buNone/>
            </a:pPr>
            <a:r>
              <a:t/>
            </a:r>
            <a:endParaRPr/>
          </a:p>
        </p:txBody>
      </p:sp>
      <p:pic>
        <p:nvPicPr>
          <p:cNvPr id="197" name="Google Shape;197;p34"/>
          <p:cNvPicPr preferRelativeResize="0"/>
          <p:nvPr/>
        </p:nvPicPr>
        <p:blipFill>
          <a:blip r:embed="rId3">
            <a:alphaModFix/>
          </a:blip>
          <a:stretch>
            <a:fillRect/>
          </a:stretch>
        </p:blipFill>
        <p:spPr>
          <a:xfrm>
            <a:off x="4351275" y="2721225"/>
            <a:ext cx="3350175" cy="2360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1258200" y="2053500"/>
            <a:ext cx="6627600" cy="103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5500"/>
              <a:t>IMPLEMENTATION</a:t>
            </a:r>
            <a:endParaRPr sz="55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208" name="Google Shape;208;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Logistic Regression</a:t>
            </a:r>
            <a:endParaRPr/>
          </a:p>
          <a:p>
            <a:pPr indent="-317500" lvl="1" marL="914400" rtl="0" algn="l">
              <a:spcBef>
                <a:spcPts val="0"/>
              </a:spcBef>
              <a:spcAft>
                <a:spcPts val="0"/>
              </a:spcAft>
              <a:buSzPts val="1400"/>
              <a:buChar char="○"/>
            </a:pPr>
            <a:r>
              <a:rPr lang="en"/>
              <a:t>Libraries used: </a:t>
            </a:r>
            <a:r>
              <a:rPr b="1" lang="en"/>
              <a:t>sklearn.linear_model</a:t>
            </a:r>
            <a:r>
              <a:rPr lang="en"/>
              <a:t>: </a:t>
            </a:r>
            <a:r>
              <a:rPr lang="en" u="sng"/>
              <a:t>LogisticRegression</a:t>
            </a:r>
            <a:endParaRPr/>
          </a:p>
          <a:p>
            <a:pPr indent="-342900" lvl="0" marL="457200" rtl="0" algn="l">
              <a:spcBef>
                <a:spcPts val="0"/>
              </a:spcBef>
              <a:spcAft>
                <a:spcPts val="0"/>
              </a:spcAft>
              <a:buSzPts val="1800"/>
              <a:buChar char="●"/>
            </a:pPr>
            <a:r>
              <a:rPr lang="en"/>
              <a:t>Random Forest </a:t>
            </a:r>
            <a:endParaRPr/>
          </a:p>
          <a:p>
            <a:pPr indent="-317500" lvl="1" marL="914400" rtl="0" algn="l">
              <a:spcBef>
                <a:spcPts val="0"/>
              </a:spcBef>
              <a:spcAft>
                <a:spcPts val="0"/>
              </a:spcAft>
              <a:buSzPts val="1400"/>
              <a:buChar char="○"/>
            </a:pPr>
            <a:r>
              <a:rPr lang="en"/>
              <a:t>Libraries used: </a:t>
            </a:r>
            <a:r>
              <a:rPr b="1" lang="en"/>
              <a:t>sklearn.ensemble</a:t>
            </a:r>
            <a:r>
              <a:rPr lang="en"/>
              <a:t>: </a:t>
            </a:r>
            <a:r>
              <a:rPr lang="en" u="sng"/>
              <a:t>RandomForestClassifier</a:t>
            </a:r>
            <a:endParaRPr u="sng"/>
          </a:p>
          <a:p>
            <a:pPr indent="-342900" lvl="0" marL="457200" rtl="0" algn="l">
              <a:spcBef>
                <a:spcPts val="0"/>
              </a:spcBef>
              <a:spcAft>
                <a:spcPts val="0"/>
              </a:spcAft>
              <a:buSzPts val="1800"/>
              <a:buChar char="●"/>
            </a:pPr>
            <a:r>
              <a:rPr lang="en"/>
              <a:t>Artificial </a:t>
            </a:r>
            <a:r>
              <a:rPr lang="en"/>
              <a:t>Neural Network</a:t>
            </a:r>
            <a:endParaRPr/>
          </a:p>
          <a:p>
            <a:pPr indent="-317500" lvl="1" marL="914400" rtl="0" algn="l">
              <a:spcBef>
                <a:spcPts val="0"/>
              </a:spcBef>
              <a:spcAft>
                <a:spcPts val="0"/>
              </a:spcAft>
              <a:buSzPts val="1400"/>
              <a:buChar char="○"/>
            </a:pPr>
            <a:r>
              <a:rPr lang="en"/>
              <a:t>Libraries used: </a:t>
            </a:r>
            <a:r>
              <a:rPr lang="en" u="sng"/>
              <a:t>tensorflow</a:t>
            </a:r>
            <a:r>
              <a:rPr lang="en"/>
              <a:t>, </a:t>
            </a:r>
            <a:r>
              <a:rPr b="1" lang="en"/>
              <a:t>tensorflow</a:t>
            </a:r>
            <a:r>
              <a:rPr lang="en"/>
              <a:t>: keras, </a:t>
            </a:r>
            <a:r>
              <a:rPr b="1" lang="en"/>
              <a:t>tensorflow.keras.models</a:t>
            </a:r>
            <a:r>
              <a:rPr lang="en"/>
              <a:t>: </a:t>
            </a:r>
            <a:r>
              <a:rPr lang="en" u="sng"/>
              <a:t>Sequential, </a:t>
            </a:r>
            <a:r>
              <a:rPr lang="en"/>
              <a:t> </a:t>
            </a:r>
            <a:r>
              <a:rPr b="1" lang="en"/>
              <a:t>tensorflow.keras.layers </a:t>
            </a:r>
            <a:r>
              <a:rPr lang="en"/>
              <a:t>: </a:t>
            </a:r>
            <a:r>
              <a:rPr lang="en" u="sng"/>
              <a:t>Dense</a:t>
            </a:r>
            <a:endParaRPr u="sng"/>
          </a:p>
          <a:p>
            <a:pPr indent="-342900" lvl="0" marL="457200" rtl="0" algn="l">
              <a:spcBef>
                <a:spcPts val="0"/>
              </a:spcBef>
              <a:spcAft>
                <a:spcPts val="0"/>
              </a:spcAft>
              <a:buSzPts val="1800"/>
              <a:buChar char="●"/>
            </a:pPr>
            <a:r>
              <a:rPr lang="en"/>
              <a:t>Splitting, Scoring, Hyperparameter tuning</a:t>
            </a:r>
            <a:endParaRPr/>
          </a:p>
          <a:p>
            <a:pPr indent="-317500" lvl="1" marL="914400" rtl="0" algn="l">
              <a:spcBef>
                <a:spcPts val="0"/>
              </a:spcBef>
              <a:spcAft>
                <a:spcPts val="0"/>
              </a:spcAft>
              <a:buSzPts val="1400"/>
              <a:buChar char="○"/>
            </a:pPr>
            <a:r>
              <a:rPr lang="en"/>
              <a:t>Libraries used: </a:t>
            </a:r>
            <a:r>
              <a:rPr b="1" lang="en"/>
              <a:t>sklearn.metrics</a:t>
            </a:r>
            <a:r>
              <a:rPr lang="en"/>
              <a:t>: </a:t>
            </a:r>
            <a:r>
              <a:rPr lang="en" u="sng"/>
              <a:t>accuracy_score</a:t>
            </a:r>
            <a:r>
              <a:rPr lang="en"/>
              <a:t>, </a:t>
            </a:r>
            <a:r>
              <a:rPr lang="en" u="sng"/>
              <a:t>roc_curve</a:t>
            </a:r>
            <a:r>
              <a:rPr lang="en"/>
              <a:t>, </a:t>
            </a:r>
            <a:r>
              <a:rPr lang="en" u="sng"/>
              <a:t>auc</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7"/>
          <p:cNvSpPr txBox="1"/>
          <p:nvPr>
            <p:ph type="title"/>
          </p:nvPr>
        </p:nvSpPr>
        <p:spPr>
          <a:xfrm>
            <a:off x="138275" y="111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a:t>
            </a:r>
            <a:endParaRPr/>
          </a:p>
        </p:txBody>
      </p:sp>
      <p:sp>
        <p:nvSpPr>
          <p:cNvPr id="214" name="Google Shape;214;p37"/>
          <p:cNvSpPr txBox="1"/>
          <p:nvPr>
            <p:ph idx="1" type="body"/>
          </p:nvPr>
        </p:nvSpPr>
        <p:spPr>
          <a:xfrm>
            <a:off x="83075" y="684425"/>
            <a:ext cx="3934500" cy="141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split the data into training, validation, and test datasets based on time period. </a:t>
            </a:r>
            <a:endParaRPr/>
          </a:p>
        </p:txBody>
      </p:sp>
      <p:pic>
        <p:nvPicPr>
          <p:cNvPr id="215" name="Google Shape;215;p37"/>
          <p:cNvPicPr preferRelativeResize="0"/>
          <p:nvPr/>
        </p:nvPicPr>
        <p:blipFill rotWithShape="1">
          <a:blip r:embed="rId3">
            <a:alphaModFix/>
          </a:blip>
          <a:srcRect b="0" l="4750" r="30708" t="0"/>
          <a:stretch/>
        </p:blipFill>
        <p:spPr>
          <a:xfrm>
            <a:off x="3811200" y="32350"/>
            <a:ext cx="3934501" cy="1744000"/>
          </a:xfrm>
          <a:prstGeom prst="rect">
            <a:avLst/>
          </a:prstGeom>
          <a:noFill/>
          <a:ln>
            <a:noFill/>
          </a:ln>
        </p:spPr>
      </p:pic>
      <p:sp>
        <p:nvSpPr>
          <p:cNvPr id="216" name="Google Shape;216;p37"/>
          <p:cNvSpPr txBox="1"/>
          <p:nvPr/>
        </p:nvSpPr>
        <p:spPr>
          <a:xfrm rot="270">
            <a:off x="138275" y="1855875"/>
            <a:ext cx="3824100" cy="16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Then we defined a set of hyperparameters for each model and tested each model using the AUC ROC scores to determine the best possible options to tune our models with. </a:t>
            </a:r>
            <a:endParaRPr sz="1800">
              <a:solidFill>
                <a:schemeClr val="accent3"/>
              </a:solidFill>
              <a:latin typeface="Average"/>
              <a:ea typeface="Average"/>
              <a:cs typeface="Average"/>
              <a:sym typeface="Average"/>
            </a:endParaRPr>
          </a:p>
        </p:txBody>
      </p:sp>
      <p:pic>
        <p:nvPicPr>
          <p:cNvPr id="217" name="Google Shape;217;p37"/>
          <p:cNvPicPr preferRelativeResize="0"/>
          <p:nvPr/>
        </p:nvPicPr>
        <p:blipFill>
          <a:blip r:embed="rId4">
            <a:alphaModFix/>
          </a:blip>
          <a:stretch>
            <a:fillRect/>
          </a:stretch>
        </p:blipFill>
        <p:spPr>
          <a:xfrm>
            <a:off x="187700" y="3798574"/>
            <a:ext cx="6881649" cy="1300275"/>
          </a:xfrm>
          <a:prstGeom prst="rect">
            <a:avLst/>
          </a:prstGeom>
          <a:noFill/>
          <a:ln>
            <a:noFill/>
          </a:ln>
        </p:spPr>
      </p:pic>
      <p:pic>
        <p:nvPicPr>
          <p:cNvPr id="218" name="Google Shape;218;p37"/>
          <p:cNvPicPr preferRelativeResize="0"/>
          <p:nvPr/>
        </p:nvPicPr>
        <p:blipFill>
          <a:blip r:embed="rId5">
            <a:alphaModFix/>
          </a:blip>
          <a:stretch>
            <a:fillRect/>
          </a:stretch>
        </p:blipFill>
        <p:spPr>
          <a:xfrm>
            <a:off x="4773325" y="1776361"/>
            <a:ext cx="4177974" cy="22573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Resulting Model Implementations</a:t>
            </a:r>
            <a:endParaRPr/>
          </a:p>
        </p:txBody>
      </p:sp>
      <p:sp>
        <p:nvSpPr>
          <p:cNvPr id="224" name="Google Shape;224;p38"/>
          <p:cNvSpPr txBox="1"/>
          <p:nvPr>
            <p:ph idx="1" type="body"/>
          </p:nvPr>
        </p:nvSpPr>
        <p:spPr>
          <a:xfrm>
            <a:off x="311700" y="1152475"/>
            <a:ext cx="8581200" cy="37311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 u="sng"/>
              <a:t>Step 1:</a:t>
            </a:r>
            <a:endParaRPr b="1" u="sng"/>
          </a:p>
          <a:p>
            <a:pPr indent="-314960" lvl="0" marL="457200" rtl="0" algn="l">
              <a:spcBef>
                <a:spcPts val="1200"/>
              </a:spcBef>
              <a:spcAft>
                <a:spcPts val="0"/>
              </a:spcAft>
              <a:buSzPct val="100000"/>
              <a:buChar char="●"/>
            </a:pPr>
            <a:r>
              <a:rPr lang="en" sz="1600"/>
              <a:t>Logistic: C = .01</a:t>
            </a:r>
            <a:endParaRPr sz="1600"/>
          </a:p>
          <a:p>
            <a:pPr indent="-314960" lvl="0" marL="457200" rtl="0" algn="l">
              <a:spcBef>
                <a:spcPts val="0"/>
              </a:spcBef>
              <a:spcAft>
                <a:spcPts val="0"/>
              </a:spcAft>
              <a:buSzPct val="100000"/>
              <a:buChar char="●"/>
            </a:pPr>
            <a:r>
              <a:rPr lang="en" sz="1600"/>
              <a:t>Random Forest: max depth = 10, # estimators : 50</a:t>
            </a:r>
            <a:endParaRPr sz="1600"/>
          </a:p>
          <a:p>
            <a:pPr indent="-314960" lvl="0" marL="457200" rtl="0" algn="l">
              <a:spcBef>
                <a:spcPts val="0"/>
              </a:spcBef>
              <a:spcAft>
                <a:spcPts val="0"/>
              </a:spcAft>
              <a:buSzPct val="100000"/>
              <a:buChar char="●"/>
            </a:pPr>
            <a:r>
              <a:rPr lang="en" sz="1600"/>
              <a:t>ANN: Input Layer w/ 157 neurons, Hidden Layer w/ 90 neurons, Output Layer w/ 1 neuron, 20 epochs</a:t>
            </a:r>
            <a:endParaRPr sz="1600"/>
          </a:p>
          <a:p>
            <a:pPr indent="0" lvl="0" marL="0" rtl="0" algn="l">
              <a:spcBef>
                <a:spcPts val="1200"/>
              </a:spcBef>
              <a:spcAft>
                <a:spcPts val="0"/>
              </a:spcAft>
              <a:buNone/>
            </a:pPr>
            <a:r>
              <a:rPr b="1" lang="en" u="sng"/>
              <a:t>Step 2:</a:t>
            </a:r>
            <a:endParaRPr b="1" u="sng"/>
          </a:p>
          <a:p>
            <a:pPr indent="-314960" lvl="0" marL="457200" rtl="0" algn="l">
              <a:spcBef>
                <a:spcPts val="1200"/>
              </a:spcBef>
              <a:spcAft>
                <a:spcPts val="0"/>
              </a:spcAft>
              <a:buSzPct val="100000"/>
              <a:buChar char="●"/>
            </a:pPr>
            <a:r>
              <a:rPr lang="en" sz="1600"/>
              <a:t>Logistic: C =  0.01</a:t>
            </a:r>
            <a:endParaRPr sz="1600"/>
          </a:p>
          <a:p>
            <a:pPr indent="-314960" lvl="0" marL="457200" rtl="0" algn="l">
              <a:spcBef>
                <a:spcPts val="0"/>
              </a:spcBef>
              <a:spcAft>
                <a:spcPts val="0"/>
              </a:spcAft>
              <a:buSzPct val="100000"/>
              <a:buChar char="●"/>
            </a:pPr>
            <a:r>
              <a:rPr lang="en" sz="1600"/>
              <a:t>Random Forest: max depth = 10, # estimators : 50</a:t>
            </a:r>
            <a:endParaRPr sz="1600"/>
          </a:p>
          <a:p>
            <a:pPr indent="-314960" lvl="0" marL="457200" rtl="0" algn="l">
              <a:spcBef>
                <a:spcPts val="0"/>
              </a:spcBef>
              <a:spcAft>
                <a:spcPts val="0"/>
              </a:spcAft>
              <a:buSzPct val="100000"/>
              <a:buChar char="●"/>
            </a:pPr>
            <a:r>
              <a:rPr lang="en" sz="1600"/>
              <a:t>ANN: </a:t>
            </a:r>
            <a:r>
              <a:rPr lang="en" sz="1600"/>
              <a:t>Input Layer w/ 161 neurons, Hidden Layer w/ 160 neurons, Output Layer w/ 1 neuron, 80 epochs</a:t>
            </a:r>
            <a:endParaRPr sz="1600"/>
          </a:p>
          <a:p>
            <a:pPr indent="0" lvl="0" marL="0" rtl="0" algn="l">
              <a:spcBef>
                <a:spcPts val="1200"/>
              </a:spcBef>
              <a:spcAft>
                <a:spcPts val="0"/>
              </a:spcAft>
              <a:buNone/>
            </a:pPr>
            <a:r>
              <a:rPr b="1" lang="en" u="sng"/>
              <a:t>Step 3:</a:t>
            </a:r>
            <a:endParaRPr b="1" u="sng"/>
          </a:p>
          <a:p>
            <a:pPr indent="-314960" lvl="0" marL="457200" rtl="0" algn="l">
              <a:spcBef>
                <a:spcPts val="1200"/>
              </a:spcBef>
              <a:spcAft>
                <a:spcPts val="0"/>
              </a:spcAft>
              <a:buSzPct val="100000"/>
              <a:buChar char="●"/>
            </a:pPr>
            <a:r>
              <a:rPr lang="en" sz="1600"/>
              <a:t>Logistic: C = 10</a:t>
            </a:r>
            <a:endParaRPr sz="1600"/>
          </a:p>
          <a:p>
            <a:pPr indent="-314960" lvl="0" marL="457200" rtl="0" algn="l">
              <a:spcBef>
                <a:spcPts val="0"/>
              </a:spcBef>
              <a:spcAft>
                <a:spcPts val="0"/>
              </a:spcAft>
              <a:buSzPct val="100000"/>
              <a:buChar char="●"/>
            </a:pPr>
            <a:r>
              <a:rPr lang="en" sz="1600"/>
              <a:t>Random Forest: max depth = 30, # estimators : 100</a:t>
            </a:r>
            <a:endParaRPr sz="1600"/>
          </a:p>
          <a:p>
            <a:pPr indent="-314960" lvl="0" marL="457200" rtl="0" algn="l">
              <a:spcBef>
                <a:spcPts val="0"/>
              </a:spcBef>
              <a:spcAft>
                <a:spcPts val="0"/>
              </a:spcAft>
              <a:buSzPct val="100000"/>
              <a:buChar char="●"/>
            </a:pPr>
            <a:r>
              <a:rPr lang="en" sz="1600"/>
              <a:t>ANN: Input Layer w/ 162 neurons, Hidden Layer w/ 141 neurons, Output Layer w/ 1 neuron, 80 epochs</a:t>
            </a:r>
            <a:endParaRPr b="1" u="sng"/>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230" name="Google Shape;230;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ANN:</a:t>
            </a:r>
            <a:endParaRPr/>
          </a:p>
          <a:p>
            <a:pPr indent="-317500" lvl="1" marL="914400" rtl="0" algn="l">
              <a:spcBef>
                <a:spcPts val="0"/>
              </a:spcBef>
              <a:spcAft>
                <a:spcPts val="0"/>
              </a:spcAft>
              <a:buSzPts val="1400"/>
              <a:buChar char="○"/>
            </a:pPr>
            <a:r>
              <a:rPr lang="en"/>
              <a:t>Loss Function: Binary Cross-Entropy</a:t>
            </a:r>
            <a:endParaRPr/>
          </a:p>
          <a:p>
            <a:pPr indent="-317500" lvl="1" marL="914400" rtl="0" algn="l">
              <a:spcBef>
                <a:spcPts val="0"/>
              </a:spcBef>
              <a:spcAft>
                <a:spcPts val="0"/>
              </a:spcAft>
              <a:buSzPts val="1400"/>
              <a:buChar char="○"/>
            </a:pPr>
            <a:r>
              <a:rPr lang="en"/>
              <a:t>Activation Function for Hidden Layer: ReLU</a:t>
            </a:r>
            <a:endParaRPr/>
          </a:p>
          <a:p>
            <a:pPr indent="-317500" lvl="1" marL="914400" rtl="0" algn="l">
              <a:spcBef>
                <a:spcPts val="0"/>
              </a:spcBef>
              <a:spcAft>
                <a:spcPts val="0"/>
              </a:spcAft>
              <a:buSzPts val="1400"/>
              <a:buChar char="○"/>
            </a:pPr>
            <a:r>
              <a:rPr lang="en"/>
              <a:t>Activation Function for Output Layer: Sigmoid</a:t>
            </a:r>
            <a:endParaRPr/>
          </a:p>
        </p:txBody>
      </p:sp>
      <p:pic>
        <p:nvPicPr>
          <p:cNvPr id="231" name="Google Shape;231;p39"/>
          <p:cNvPicPr preferRelativeResize="0"/>
          <p:nvPr/>
        </p:nvPicPr>
        <p:blipFill>
          <a:blip r:embed="rId3">
            <a:alphaModFix/>
          </a:blip>
          <a:stretch>
            <a:fillRect/>
          </a:stretch>
        </p:blipFill>
        <p:spPr>
          <a:xfrm>
            <a:off x="311700" y="3233050"/>
            <a:ext cx="8153400" cy="1600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237" name="Google Shape;237;p40"/>
          <p:cNvSpPr txBox="1"/>
          <p:nvPr>
            <p:ph idx="1" type="body"/>
          </p:nvPr>
        </p:nvSpPr>
        <p:spPr>
          <a:xfrm>
            <a:off x="311700" y="1152475"/>
            <a:ext cx="42603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After going through each step and finding out which of the models were the best, we we calculated the precision recall curve and its f1_scores, took the highest of those to find its corresponding threshold, and inserted that threshold into the corresponding model to create the final iteration of our model.</a:t>
            </a:r>
            <a:endParaRPr/>
          </a:p>
          <a:p>
            <a:pPr indent="0" lvl="0" marL="0" rtl="0" algn="l">
              <a:spcBef>
                <a:spcPts val="1200"/>
              </a:spcBef>
              <a:spcAft>
                <a:spcPts val="1200"/>
              </a:spcAft>
              <a:buNone/>
            </a:pPr>
            <a:r>
              <a:rPr lang="en"/>
              <a:t>To do this, we utilized </a:t>
            </a:r>
            <a:r>
              <a:rPr lang="en" u="sng"/>
              <a:t>precision_recall_curve</a:t>
            </a:r>
            <a:r>
              <a:rPr lang="en"/>
              <a:t> and </a:t>
            </a:r>
            <a:r>
              <a:rPr lang="en" u="sng"/>
              <a:t>f1_score</a:t>
            </a:r>
            <a:r>
              <a:rPr lang="en"/>
              <a:t> from </a:t>
            </a:r>
            <a:r>
              <a:rPr b="1" lang="en"/>
              <a:t>sklearn.metrics.</a:t>
            </a:r>
            <a:endParaRPr b="1"/>
          </a:p>
        </p:txBody>
      </p:sp>
      <p:pic>
        <p:nvPicPr>
          <p:cNvPr id="238" name="Google Shape;238;p40"/>
          <p:cNvPicPr preferRelativeResize="0"/>
          <p:nvPr/>
        </p:nvPicPr>
        <p:blipFill>
          <a:blip r:embed="rId3">
            <a:alphaModFix/>
          </a:blip>
          <a:stretch>
            <a:fillRect/>
          </a:stretch>
        </p:blipFill>
        <p:spPr>
          <a:xfrm>
            <a:off x="4644100" y="355600"/>
            <a:ext cx="4499900" cy="41433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1"/>
          <p:cNvSpPr txBox="1"/>
          <p:nvPr>
            <p:ph type="title"/>
          </p:nvPr>
        </p:nvSpPr>
        <p:spPr>
          <a:xfrm>
            <a:off x="1258200" y="2053500"/>
            <a:ext cx="6627600" cy="103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5500"/>
              <a:t>RESULTS</a:t>
            </a:r>
            <a:endParaRPr sz="5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Formula 1?</a:t>
            </a:r>
            <a:endParaRPr/>
          </a:p>
        </p:txBody>
      </p:sp>
      <p:sp>
        <p:nvSpPr>
          <p:cNvPr id="71" name="Google Shape;71;p1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Formula 1, often abbreviated as F1, is the </a:t>
            </a:r>
            <a:r>
              <a:rPr lang="en">
                <a:highlight>
                  <a:srgbClr val="212121"/>
                </a:highlight>
              </a:rPr>
              <a:t>highest class of single-seater auto racing sanctioned by the Fédération Internationale de l'Automobile (FIA). </a:t>
            </a:r>
            <a:r>
              <a:rPr lang="en"/>
              <a:t>It's characterized by high-speed racing cars, advanced technology, and a global series of races known as Grand Prix. The term "formula" in the name refers to a set of rules that all participants' cars must comply with. These rules govern everything from the design of the cars to the specifications of the engines and other components.</a:t>
            </a:r>
            <a:endParaRPr/>
          </a:p>
        </p:txBody>
      </p:sp>
      <p:sp>
        <p:nvSpPr>
          <p:cNvPr id="72" name="Google Shape;72;p15"/>
          <p:cNvSpPr txBox="1"/>
          <p:nvPr>
            <p:ph idx="2" type="body"/>
          </p:nvPr>
        </p:nvSpPr>
        <p:spPr>
          <a:xfrm>
            <a:off x="4572000" y="1096075"/>
            <a:ext cx="4214400" cy="370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CONTENT: </a:t>
            </a:r>
            <a:r>
              <a:rPr lang="en" sz="1200"/>
              <a:t>The kaggle dataset consists of all information on the Formula 1 championships from 1950 until the latest 2023 season.</a:t>
            </a:r>
            <a:endParaRPr sz="1200"/>
          </a:p>
          <a:p>
            <a:pPr indent="0" lvl="0" marL="0" rtl="0" algn="l">
              <a:spcBef>
                <a:spcPts val="1200"/>
              </a:spcBef>
              <a:spcAft>
                <a:spcPts val="0"/>
              </a:spcAft>
              <a:buNone/>
            </a:pPr>
            <a:r>
              <a:t/>
            </a:r>
            <a:endParaRPr sz="1000"/>
          </a:p>
          <a:p>
            <a:pPr indent="0" lvl="0" marL="0" rtl="0" algn="l">
              <a:spcBef>
                <a:spcPts val="1200"/>
              </a:spcBef>
              <a:spcAft>
                <a:spcPts val="0"/>
              </a:spcAft>
              <a:buNone/>
            </a:pPr>
            <a:r>
              <a:rPr b="1" lang="en" sz="1200"/>
              <a:t>OUR GOAL: </a:t>
            </a:r>
            <a:r>
              <a:rPr lang="en" sz="1200"/>
              <a:t>The business goal is to accurately predict the outcome of a Formula 1 Championship race. We want to predict:</a:t>
            </a:r>
            <a:endParaRPr sz="1200"/>
          </a:p>
          <a:p>
            <a:pPr indent="-304800" lvl="0" marL="457200" rtl="0" algn="l">
              <a:spcBef>
                <a:spcPts val="1200"/>
              </a:spcBef>
              <a:spcAft>
                <a:spcPts val="0"/>
              </a:spcAft>
              <a:buSzPts val="1200"/>
              <a:buAutoNum type="arabicPeriod"/>
            </a:pPr>
            <a:r>
              <a:rPr lang="en" sz="1200"/>
              <a:t>Which drivers are likely to finish in the podium?</a:t>
            </a:r>
            <a:endParaRPr sz="1200"/>
          </a:p>
          <a:p>
            <a:pPr indent="0" lvl="0" marL="0" rtl="0" algn="l">
              <a:spcBef>
                <a:spcPts val="1200"/>
              </a:spcBef>
              <a:spcAft>
                <a:spcPts val="1200"/>
              </a:spcAft>
              <a:buNone/>
            </a:pPr>
            <a:r>
              <a:rPr b="1" lang="en" sz="1200"/>
              <a:t>WHY F1? </a:t>
            </a:r>
            <a:r>
              <a:rPr lang="en" sz="1200"/>
              <a:t>We thought this would be relevant since a lot of people are invested into watching the F1 Championship every year and are interested in seeing how various drivers will perform in such a high profile race.</a:t>
            </a:r>
            <a:endParaRPr sz="1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Model 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9" name="Google Shape;249;p42"/>
          <p:cNvSpPr txBox="1"/>
          <p:nvPr>
            <p:ph idx="1" type="body"/>
          </p:nvPr>
        </p:nvSpPr>
        <p:spPr>
          <a:xfrm>
            <a:off x="179625" y="1152475"/>
            <a:ext cx="28221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Logistic Regression</a:t>
            </a:r>
            <a:endParaRPr/>
          </a:p>
          <a:p>
            <a:pPr indent="-317500" lvl="1" marL="914400" rtl="0" algn="l">
              <a:spcBef>
                <a:spcPts val="0"/>
              </a:spcBef>
              <a:spcAft>
                <a:spcPts val="0"/>
              </a:spcAft>
              <a:buSzPts val="1400"/>
              <a:buChar char="○"/>
            </a:pPr>
            <a:r>
              <a:rPr lang="en"/>
              <a:t>Test Accuracy: 83.60%</a:t>
            </a:r>
            <a:endParaRPr/>
          </a:p>
          <a:p>
            <a:pPr indent="-317500" lvl="1" marL="914400" rtl="0" algn="l">
              <a:spcBef>
                <a:spcPts val="0"/>
              </a:spcBef>
              <a:spcAft>
                <a:spcPts val="0"/>
              </a:spcAft>
              <a:buSzPts val="1400"/>
              <a:buChar char="○"/>
            </a:pPr>
            <a:r>
              <a:rPr lang="en"/>
              <a:t>AUC-ROC: 0.7425</a:t>
            </a:r>
            <a:endParaRPr/>
          </a:p>
          <a:p>
            <a:pPr indent="-342900" lvl="0" marL="457200" rtl="0" algn="l">
              <a:spcBef>
                <a:spcPts val="0"/>
              </a:spcBef>
              <a:spcAft>
                <a:spcPts val="0"/>
              </a:spcAft>
              <a:buSzPts val="1800"/>
              <a:buChar char="●"/>
            </a:pPr>
            <a:r>
              <a:rPr lang="en"/>
              <a:t>Random Forest Classifier</a:t>
            </a:r>
            <a:endParaRPr/>
          </a:p>
          <a:p>
            <a:pPr indent="-317500" lvl="1" marL="914400" rtl="0" algn="l">
              <a:spcBef>
                <a:spcPts val="0"/>
              </a:spcBef>
              <a:spcAft>
                <a:spcPts val="0"/>
              </a:spcAft>
              <a:buSzPts val="1400"/>
              <a:buChar char="○"/>
            </a:pPr>
            <a:r>
              <a:rPr lang="en"/>
              <a:t>Test Accuracy: 85.23%</a:t>
            </a:r>
            <a:endParaRPr/>
          </a:p>
          <a:p>
            <a:pPr indent="-317500" lvl="1" marL="914400" rtl="0" algn="l">
              <a:spcBef>
                <a:spcPts val="0"/>
              </a:spcBef>
              <a:spcAft>
                <a:spcPts val="0"/>
              </a:spcAft>
              <a:buSzPts val="1400"/>
              <a:buChar char="○"/>
            </a:pPr>
            <a:r>
              <a:rPr lang="en"/>
              <a:t>AUC-ROC: 0.8211</a:t>
            </a:r>
            <a:endParaRPr/>
          </a:p>
          <a:p>
            <a:pPr indent="-342900" lvl="0" marL="457200" rtl="0" algn="l">
              <a:spcBef>
                <a:spcPts val="0"/>
              </a:spcBef>
              <a:spcAft>
                <a:spcPts val="0"/>
              </a:spcAft>
              <a:buSzPts val="1800"/>
              <a:buChar char="●"/>
            </a:pPr>
            <a:r>
              <a:rPr lang="en"/>
              <a:t>ANN</a:t>
            </a:r>
            <a:endParaRPr/>
          </a:p>
          <a:p>
            <a:pPr indent="-317500" lvl="1" marL="914400" rtl="0" algn="l">
              <a:spcBef>
                <a:spcPts val="0"/>
              </a:spcBef>
              <a:spcAft>
                <a:spcPts val="0"/>
              </a:spcAft>
              <a:buSzPts val="1400"/>
              <a:buChar char="○"/>
            </a:pPr>
            <a:r>
              <a:rPr lang="en"/>
              <a:t>Test Accuracy: 84.91%</a:t>
            </a:r>
            <a:endParaRPr/>
          </a:p>
          <a:p>
            <a:pPr indent="-317500" lvl="1" marL="914400" rtl="0" algn="l">
              <a:spcBef>
                <a:spcPts val="0"/>
              </a:spcBef>
              <a:spcAft>
                <a:spcPts val="0"/>
              </a:spcAft>
              <a:buSzPts val="1400"/>
              <a:buChar char="○"/>
            </a:pPr>
            <a:r>
              <a:rPr lang="en"/>
              <a:t>AUC-ROC: 0.8443</a:t>
            </a:r>
            <a:endParaRPr/>
          </a:p>
        </p:txBody>
      </p:sp>
      <p:pic>
        <p:nvPicPr>
          <p:cNvPr id="250" name="Google Shape;250;p42"/>
          <p:cNvPicPr preferRelativeResize="0"/>
          <p:nvPr/>
        </p:nvPicPr>
        <p:blipFill>
          <a:blip r:embed="rId3">
            <a:alphaModFix/>
          </a:blip>
          <a:stretch>
            <a:fillRect/>
          </a:stretch>
        </p:blipFill>
        <p:spPr>
          <a:xfrm>
            <a:off x="3556174" y="981999"/>
            <a:ext cx="4882895" cy="384048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Model 2</a:t>
            </a:r>
            <a:endParaRPr/>
          </a:p>
          <a:p>
            <a:pPr indent="0" lvl="0" marL="0" rtl="0" algn="l">
              <a:spcBef>
                <a:spcPts val="0"/>
              </a:spcBef>
              <a:spcAft>
                <a:spcPts val="0"/>
              </a:spcAft>
              <a:buNone/>
            </a:pPr>
            <a:r>
              <a:t/>
            </a:r>
            <a:endParaRPr/>
          </a:p>
        </p:txBody>
      </p:sp>
      <p:sp>
        <p:nvSpPr>
          <p:cNvPr id="256" name="Google Shape;256;p43"/>
          <p:cNvSpPr txBox="1"/>
          <p:nvPr>
            <p:ph idx="1" type="body"/>
          </p:nvPr>
        </p:nvSpPr>
        <p:spPr>
          <a:xfrm>
            <a:off x="311700" y="1152475"/>
            <a:ext cx="2884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Logistic Regression</a:t>
            </a:r>
            <a:endParaRPr/>
          </a:p>
          <a:p>
            <a:pPr indent="-317500" lvl="1" marL="914400" rtl="0" algn="l">
              <a:spcBef>
                <a:spcPts val="0"/>
              </a:spcBef>
              <a:spcAft>
                <a:spcPts val="0"/>
              </a:spcAft>
              <a:buSzPts val="1400"/>
              <a:buChar char="○"/>
            </a:pPr>
            <a:r>
              <a:rPr lang="en"/>
              <a:t>Test Accuracy: 86.43%</a:t>
            </a:r>
            <a:endParaRPr/>
          </a:p>
          <a:p>
            <a:pPr indent="-317500" lvl="1" marL="914400" rtl="0" algn="l">
              <a:spcBef>
                <a:spcPts val="0"/>
              </a:spcBef>
              <a:spcAft>
                <a:spcPts val="0"/>
              </a:spcAft>
              <a:buSzPts val="1400"/>
              <a:buChar char="○"/>
            </a:pPr>
            <a:r>
              <a:rPr lang="en"/>
              <a:t>AUC-ROC: 0.8540</a:t>
            </a:r>
            <a:endParaRPr/>
          </a:p>
          <a:p>
            <a:pPr indent="-342900" lvl="0" marL="457200" rtl="0" algn="l">
              <a:spcBef>
                <a:spcPts val="0"/>
              </a:spcBef>
              <a:spcAft>
                <a:spcPts val="0"/>
              </a:spcAft>
              <a:buSzPts val="1800"/>
              <a:buChar char="●"/>
            </a:pPr>
            <a:r>
              <a:rPr lang="en"/>
              <a:t>Random Forest Classifier</a:t>
            </a:r>
            <a:endParaRPr/>
          </a:p>
          <a:p>
            <a:pPr indent="-317500" lvl="1" marL="914400" rtl="0" algn="l">
              <a:spcBef>
                <a:spcPts val="0"/>
              </a:spcBef>
              <a:spcAft>
                <a:spcPts val="0"/>
              </a:spcAft>
              <a:buSzPts val="1400"/>
              <a:buChar char="○"/>
            </a:pPr>
            <a:r>
              <a:rPr lang="en"/>
              <a:t>Test Accuracy: 85.34%</a:t>
            </a:r>
            <a:endParaRPr/>
          </a:p>
          <a:p>
            <a:pPr indent="-317500" lvl="1" marL="914400" rtl="0" algn="l">
              <a:spcBef>
                <a:spcPts val="0"/>
              </a:spcBef>
              <a:spcAft>
                <a:spcPts val="0"/>
              </a:spcAft>
              <a:buSzPts val="1400"/>
              <a:buChar char="○"/>
            </a:pPr>
            <a:r>
              <a:rPr lang="en"/>
              <a:t>AUC-ROC: 0.8626</a:t>
            </a:r>
            <a:endParaRPr/>
          </a:p>
          <a:p>
            <a:pPr indent="-342900" lvl="0" marL="457200" rtl="0" algn="l">
              <a:spcBef>
                <a:spcPts val="0"/>
              </a:spcBef>
              <a:spcAft>
                <a:spcPts val="0"/>
              </a:spcAft>
              <a:buSzPts val="1800"/>
              <a:buChar char="●"/>
            </a:pPr>
            <a:r>
              <a:rPr lang="en"/>
              <a:t>ANN</a:t>
            </a:r>
            <a:endParaRPr/>
          </a:p>
          <a:p>
            <a:pPr indent="-317500" lvl="1" marL="914400" rtl="0" algn="l">
              <a:spcBef>
                <a:spcPts val="0"/>
              </a:spcBef>
              <a:spcAft>
                <a:spcPts val="0"/>
              </a:spcAft>
              <a:buSzPts val="1400"/>
              <a:buChar char="○"/>
            </a:pPr>
            <a:r>
              <a:rPr lang="en"/>
              <a:t>Test Accuracy: 86.68%</a:t>
            </a:r>
            <a:endParaRPr/>
          </a:p>
          <a:p>
            <a:pPr indent="-317500" lvl="1" marL="914400" rtl="0" algn="l">
              <a:spcBef>
                <a:spcPts val="0"/>
              </a:spcBef>
              <a:spcAft>
                <a:spcPts val="0"/>
              </a:spcAft>
              <a:buSzPts val="1400"/>
              <a:buChar char="○"/>
            </a:pPr>
            <a:r>
              <a:rPr lang="en"/>
              <a:t>AUC-ROC: 0.8773</a:t>
            </a:r>
            <a:endParaRPr/>
          </a:p>
        </p:txBody>
      </p:sp>
      <p:pic>
        <p:nvPicPr>
          <p:cNvPr id="257" name="Google Shape;257;p43"/>
          <p:cNvPicPr preferRelativeResize="0"/>
          <p:nvPr/>
        </p:nvPicPr>
        <p:blipFill>
          <a:blip r:embed="rId3">
            <a:alphaModFix/>
          </a:blip>
          <a:stretch>
            <a:fillRect/>
          </a:stretch>
        </p:blipFill>
        <p:spPr>
          <a:xfrm>
            <a:off x="3418275" y="1000075"/>
            <a:ext cx="4882895" cy="384048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Model 3</a:t>
            </a:r>
            <a:endParaRPr/>
          </a:p>
        </p:txBody>
      </p:sp>
      <p:sp>
        <p:nvSpPr>
          <p:cNvPr id="263" name="Google Shape;263;p44"/>
          <p:cNvSpPr txBox="1"/>
          <p:nvPr>
            <p:ph idx="1" type="body"/>
          </p:nvPr>
        </p:nvSpPr>
        <p:spPr>
          <a:xfrm>
            <a:off x="311700" y="1129250"/>
            <a:ext cx="2775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Logistic Regression</a:t>
            </a:r>
            <a:endParaRPr/>
          </a:p>
          <a:p>
            <a:pPr indent="-317500" lvl="1" marL="914400" rtl="0" algn="l">
              <a:spcBef>
                <a:spcPts val="0"/>
              </a:spcBef>
              <a:spcAft>
                <a:spcPts val="0"/>
              </a:spcAft>
              <a:buSzPts val="1400"/>
              <a:buChar char="○"/>
            </a:pPr>
            <a:r>
              <a:rPr lang="en"/>
              <a:t>Test Accuracy: 88.93%</a:t>
            </a:r>
            <a:endParaRPr/>
          </a:p>
          <a:p>
            <a:pPr indent="-317500" lvl="1" marL="914400" rtl="0" algn="l">
              <a:spcBef>
                <a:spcPts val="0"/>
              </a:spcBef>
              <a:spcAft>
                <a:spcPts val="0"/>
              </a:spcAft>
              <a:buSzPts val="1400"/>
              <a:buChar char="○"/>
            </a:pPr>
            <a:r>
              <a:rPr lang="en"/>
              <a:t>AUC-ROC: 0.9052</a:t>
            </a:r>
            <a:endParaRPr/>
          </a:p>
          <a:p>
            <a:pPr indent="-342900" lvl="0" marL="457200" rtl="0" algn="l">
              <a:spcBef>
                <a:spcPts val="0"/>
              </a:spcBef>
              <a:spcAft>
                <a:spcPts val="0"/>
              </a:spcAft>
              <a:buSzPts val="1800"/>
              <a:buChar char="●"/>
            </a:pPr>
            <a:r>
              <a:rPr lang="en"/>
              <a:t>Random Forest Classifier</a:t>
            </a:r>
            <a:endParaRPr/>
          </a:p>
          <a:p>
            <a:pPr indent="-317500" lvl="1" marL="914400" rtl="0" algn="l">
              <a:spcBef>
                <a:spcPts val="0"/>
              </a:spcBef>
              <a:spcAft>
                <a:spcPts val="0"/>
              </a:spcAft>
              <a:buSzPts val="1400"/>
              <a:buChar char="○"/>
            </a:pPr>
            <a:r>
              <a:rPr lang="en"/>
              <a:t>Test Accuracy: 87.95%</a:t>
            </a:r>
            <a:endParaRPr/>
          </a:p>
          <a:p>
            <a:pPr indent="-317500" lvl="1" marL="914400" rtl="0" algn="l">
              <a:spcBef>
                <a:spcPts val="0"/>
              </a:spcBef>
              <a:spcAft>
                <a:spcPts val="0"/>
              </a:spcAft>
              <a:buSzPts val="1400"/>
              <a:buChar char="○"/>
            </a:pPr>
            <a:r>
              <a:rPr lang="en"/>
              <a:t>AUC-ROC: 0.9137</a:t>
            </a:r>
            <a:endParaRPr/>
          </a:p>
          <a:p>
            <a:pPr indent="-342900" lvl="0" marL="457200" rtl="0" algn="l">
              <a:spcBef>
                <a:spcPts val="0"/>
              </a:spcBef>
              <a:spcAft>
                <a:spcPts val="0"/>
              </a:spcAft>
              <a:buSzPts val="1800"/>
              <a:buChar char="●"/>
            </a:pPr>
            <a:r>
              <a:rPr lang="en"/>
              <a:t>ANN</a:t>
            </a:r>
            <a:endParaRPr/>
          </a:p>
          <a:p>
            <a:pPr indent="-317500" lvl="1" marL="914400" rtl="0" algn="l">
              <a:spcBef>
                <a:spcPts val="0"/>
              </a:spcBef>
              <a:spcAft>
                <a:spcPts val="0"/>
              </a:spcAft>
              <a:buSzPts val="1400"/>
              <a:buChar char="○"/>
            </a:pPr>
            <a:r>
              <a:rPr lang="en"/>
              <a:t>Test Accuracy: 86.86%</a:t>
            </a:r>
            <a:endParaRPr/>
          </a:p>
          <a:p>
            <a:pPr indent="-317500" lvl="1" marL="914400" rtl="0" algn="l">
              <a:spcBef>
                <a:spcPts val="0"/>
              </a:spcBef>
              <a:spcAft>
                <a:spcPts val="0"/>
              </a:spcAft>
              <a:buSzPts val="1400"/>
              <a:buChar char="○"/>
            </a:pPr>
            <a:r>
              <a:rPr lang="en"/>
              <a:t>AUC-ROC: 0.9088</a:t>
            </a:r>
            <a:endParaRPr/>
          </a:p>
        </p:txBody>
      </p:sp>
      <p:pic>
        <p:nvPicPr>
          <p:cNvPr id="264" name="Google Shape;264;p44"/>
          <p:cNvPicPr preferRelativeResize="0"/>
          <p:nvPr/>
        </p:nvPicPr>
        <p:blipFill>
          <a:blip r:embed="rId3">
            <a:alphaModFix/>
          </a:blip>
          <a:stretch>
            <a:fillRect/>
          </a:stretch>
        </p:blipFill>
        <p:spPr>
          <a:xfrm>
            <a:off x="3421823" y="1017723"/>
            <a:ext cx="4887301" cy="3841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Confusion Matrix on Model 3</a:t>
            </a:r>
            <a:endParaRPr/>
          </a:p>
        </p:txBody>
      </p:sp>
      <p:pic>
        <p:nvPicPr>
          <p:cNvPr id="270" name="Google Shape;270;p45"/>
          <p:cNvPicPr preferRelativeResize="0"/>
          <p:nvPr/>
        </p:nvPicPr>
        <p:blipFill>
          <a:blip r:embed="rId3">
            <a:alphaModFix/>
          </a:blip>
          <a:stretch>
            <a:fillRect/>
          </a:stretch>
        </p:blipFill>
        <p:spPr>
          <a:xfrm>
            <a:off x="152400" y="1131555"/>
            <a:ext cx="2492399" cy="2038845"/>
          </a:xfrm>
          <a:prstGeom prst="rect">
            <a:avLst/>
          </a:prstGeom>
          <a:noFill/>
          <a:ln>
            <a:noFill/>
          </a:ln>
        </p:spPr>
      </p:pic>
      <p:pic>
        <p:nvPicPr>
          <p:cNvPr id="271" name="Google Shape;271;p45"/>
          <p:cNvPicPr preferRelativeResize="0"/>
          <p:nvPr/>
        </p:nvPicPr>
        <p:blipFill>
          <a:blip r:embed="rId4">
            <a:alphaModFix/>
          </a:blip>
          <a:stretch>
            <a:fillRect/>
          </a:stretch>
        </p:blipFill>
        <p:spPr>
          <a:xfrm>
            <a:off x="3096325" y="1150850"/>
            <a:ext cx="2492399" cy="2038825"/>
          </a:xfrm>
          <a:prstGeom prst="rect">
            <a:avLst/>
          </a:prstGeom>
          <a:noFill/>
          <a:ln>
            <a:noFill/>
          </a:ln>
        </p:spPr>
      </p:pic>
      <p:pic>
        <p:nvPicPr>
          <p:cNvPr id="272" name="Google Shape;272;p45"/>
          <p:cNvPicPr preferRelativeResize="0"/>
          <p:nvPr/>
        </p:nvPicPr>
        <p:blipFill>
          <a:blip r:embed="rId5">
            <a:alphaModFix/>
          </a:blip>
          <a:stretch>
            <a:fillRect/>
          </a:stretch>
        </p:blipFill>
        <p:spPr>
          <a:xfrm>
            <a:off x="6087400" y="1150850"/>
            <a:ext cx="2492399" cy="2038825"/>
          </a:xfrm>
          <a:prstGeom prst="rect">
            <a:avLst/>
          </a:prstGeom>
          <a:noFill/>
          <a:ln>
            <a:noFill/>
          </a:ln>
        </p:spPr>
      </p:pic>
      <p:sp>
        <p:nvSpPr>
          <p:cNvPr id="273" name="Google Shape;273;p45"/>
          <p:cNvSpPr txBox="1"/>
          <p:nvPr/>
        </p:nvSpPr>
        <p:spPr>
          <a:xfrm>
            <a:off x="6424600" y="3283975"/>
            <a:ext cx="1818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accent3"/>
                </a:solidFill>
                <a:latin typeface="Average"/>
                <a:ea typeface="Average"/>
                <a:cs typeface="Average"/>
                <a:sym typeface="Average"/>
              </a:rPr>
              <a:t>Accuracy: 87.8%</a:t>
            </a:r>
            <a:endParaRPr sz="1700">
              <a:solidFill>
                <a:schemeClr val="accent3"/>
              </a:solidFill>
              <a:latin typeface="Average"/>
              <a:ea typeface="Average"/>
              <a:cs typeface="Average"/>
              <a:sym typeface="Average"/>
            </a:endParaRPr>
          </a:p>
          <a:p>
            <a:pPr indent="0" lvl="0" marL="0" rtl="0" algn="l">
              <a:spcBef>
                <a:spcPts val="0"/>
              </a:spcBef>
              <a:spcAft>
                <a:spcPts val="0"/>
              </a:spcAft>
              <a:buNone/>
            </a:pPr>
            <a:r>
              <a:rPr lang="en" sz="1700">
                <a:solidFill>
                  <a:schemeClr val="accent3"/>
                </a:solidFill>
                <a:latin typeface="Average"/>
                <a:ea typeface="Average"/>
                <a:cs typeface="Average"/>
                <a:sym typeface="Average"/>
              </a:rPr>
              <a:t>F1 Score: 0.627</a:t>
            </a:r>
            <a:endParaRPr sz="1700">
              <a:solidFill>
                <a:schemeClr val="accent3"/>
              </a:solidFill>
              <a:latin typeface="Average"/>
              <a:ea typeface="Average"/>
              <a:cs typeface="Average"/>
              <a:sym typeface="Average"/>
            </a:endParaRPr>
          </a:p>
        </p:txBody>
      </p:sp>
      <p:sp>
        <p:nvSpPr>
          <p:cNvPr id="274" name="Google Shape;274;p45"/>
          <p:cNvSpPr txBox="1"/>
          <p:nvPr/>
        </p:nvSpPr>
        <p:spPr>
          <a:xfrm>
            <a:off x="3433525" y="3322800"/>
            <a:ext cx="1818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accent3"/>
                </a:solidFill>
                <a:latin typeface="Average"/>
                <a:ea typeface="Average"/>
                <a:cs typeface="Average"/>
                <a:sym typeface="Average"/>
              </a:rPr>
              <a:t>Accuracy: 87.0%</a:t>
            </a:r>
            <a:endParaRPr sz="1700">
              <a:solidFill>
                <a:schemeClr val="accent3"/>
              </a:solidFill>
              <a:latin typeface="Average"/>
              <a:ea typeface="Average"/>
              <a:cs typeface="Average"/>
              <a:sym typeface="Average"/>
            </a:endParaRPr>
          </a:p>
          <a:p>
            <a:pPr indent="0" lvl="0" marL="0" rtl="0" algn="l">
              <a:spcBef>
                <a:spcPts val="0"/>
              </a:spcBef>
              <a:spcAft>
                <a:spcPts val="0"/>
              </a:spcAft>
              <a:buNone/>
            </a:pPr>
            <a:r>
              <a:rPr lang="en" sz="1700">
                <a:solidFill>
                  <a:schemeClr val="accent3"/>
                </a:solidFill>
                <a:latin typeface="Average"/>
                <a:ea typeface="Average"/>
                <a:cs typeface="Average"/>
                <a:sym typeface="Average"/>
              </a:rPr>
              <a:t>F1 Score: 0.615</a:t>
            </a:r>
            <a:endParaRPr sz="1700">
              <a:solidFill>
                <a:schemeClr val="accent3"/>
              </a:solidFill>
              <a:latin typeface="Average"/>
              <a:ea typeface="Average"/>
              <a:cs typeface="Average"/>
              <a:sym typeface="Average"/>
            </a:endParaRPr>
          </a:p>
        </p:txBody>
      </p:sp>
      <p:sp>
        <p:nvSpPr>
          <p:cNvPr id="275" name="Google Shape;275;p45"/>
          <p:cNvSpPr txBox="1"/>
          <p:nvPr/>
        </p:nvSpPr>
        <p:spPr>
          <a:xfrm>
            <a:off x="489600" y="3322800"/>
            <a:ext cx="1818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accent3"/>
                </a:solidFill>
                <a:latin typeface="Average"/>
                <a:ea typeface="Average"/>
                <a:cs typeface="Average"/>
                <a:sym typeface="Average"/>
              </a:rPr>
              <a:t>Accuracy: 88.8%</a:t>
            </a:r>
            <a:endParaRPr sz="1700">
              <a:solidFill>
                <a:schemeClr val="accent3"/>
              </a:solidFill>
              <a:latin typeface="Average"/>
              <a:ea typeface="Average"/>
              <a:cs typeface="Average"/>
              <a:sym typeface="Average"/>
            </a:endParaRPr>
          </a:p>
          <a:p>
            <a:pPr indent="0" lvl="0" marL="0" rtl="0" algn="l">
              <a:spcBef>
                <a:spcPts val="0"/>
              </a:spcBef>
              <a:spcAft>
                <a:spcPts val="0"/>
              </a:spcAft>
              <a:buNone/>
            </a:pPr>
            <a:r>
              <a:rPr lang="en" sz="1700">
                <a:solidFill>
                  <a:schemeClr val="accent3"/>
                </a:solidFill>
                <a:latin typeface="Average"/>
                <a:ea typeface="Average"/>
                <a:cs typeface="Average"/>
                <a:sym typeface="Average"/>
              </a:rPr>
              <a:t>F1 Score: 0.641</a:t>
            </a:r>
            <a:endParaRPr sz="1700">
              <a:solidFill>
                <a:schemeClr val="accent3"/>
              </a:solidFill>
              <a:latin typeface="Average"/>
              <a:ea typeface="Average"/>
              <a:cs typeface="Average"/>
              <a:sym typeface="Average"/>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F1 Podium Prediction Example: 2022 Australia Grand Prix (Rnd 3)</a:t>
            </a:r>
            <a:endParaRPr/>
          </a:p>
        </p:txBody>
      </p:sp>
      <p:sp>
        <p:nvSpPr>
          <p:cNvPr id="281" name="Google Shape;281;p46"/>
          <p:cNvSpPr txBox="1"/>
          <p:nvPr>
            <p:ph idx="1" type="body"/>
          </p:nvPr>
        </p:nvSpPr>
        <p:spPr>
          <a:xfrm>
            <a:off x="150200" y="3722025"/>
            <a:ext cx="3675300" cy="11343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1200"/>
              </a:spcAft>
              <a:buNone/>
            </a:pPr>
            <a:r>
              <a:rPr lang="en"/>
              <a:t>Logistic Regression, Random Forest Classifier &amp; ANN had the same prediction result. Compared to the actual 2022 Australia GP result, our models accurately predicted the top 1 and top 2.</a:t>
            </a:r>
            <a:endParaRPr/>
          </a:p>
        </p:txBody>
      </p:sp>
      <p:pic>
        <p:nvPicPr>
          <p:cNvPr id="282" name="Google Shape;282;p46"/>
          <p:cNvPicPr preferRelativeResize="0"/>
          <p:nvPr/>
        </p:nvPicPr>
        <p:blipFill>
          <a:blip r:embed="rId3">
            <a:alphaModFix/>
          </a:blip>
          <a:stretch>
            <a:fillRect/>
          </a:stretch>
        </p:blipFill>
        <p:spPr>
          <a:xfrm>
            <a:off x="4159350" y="1152475"/>
            <a:ext cx="4672950" cy="3508626"/>
          </a:xfrm>
          <a:prstGeom prst="rect">
            <a:avLst/>
          </a:prstGeom>
          <a:noFill/>
          <a:ln>
            <a:noFill/>
          </a:ln>
        </p:spPr>
      </p:pic>
      <p:pic>
        <p:nvPicPr>
          <p:cNvPr id="283" name="Google Shape;283;p46"/>
          <p:cNvPicPr preferRelativeResize="0"/>
          <p:nvPr/>
        </p:nvPicPr>
        <p:blipFill>
          <a:blip r:embed="rId4">
            <a:alphaModFix/>
          </a:blip>
          <a:stretch>
            <a:fillRect/>
          </a:stretch>
        </p:blipFill>
        <p:spPr>
          <a:xfrm>
            <a:off x="52850" y="1152472"/>
            <a:ext cx="3981349" cy="1134300"/>
          </a:xfrm>
          <a:prstGeom prst="rect">
            <a:avLst/>
          </a:prstGeom>
          <a:noFill/>
          <a:ln>
            <a:noFill/>
          </a:ln>
        </p:spPr>
      </p:pic>
      <p:pic>
        <p:nvPicPr>
          <p:cNvPr id="284" name="Google Shape;284;p46"/>
          <p:cNvPicPr preferRelativeResize="0"/>
          <p:nvPr/>
        </p:nvPicPr>
        <p:blipFill rotWithShape="1">
          <a:blip r:embed="rId5">
            <a:alphaModFix/>
          </a:blip>
          <a:srcRect b="0" l="0" r="42136" t="0"/>
          <a:stretch/>
        </p:blipFill>
        <p:spPr>
          <a:xfrm>
            <a:off x="70225" y="2358600"/>
            <a:ext cx="3835253" cy="1291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7"/>
          <p:cNvSpPr txBox="1"/>
          <p:nvPr>
            <p:ph type="title"/>
          </p:nvPr>
        </p:nvSpPr>
        <p:spPr>
          <a:xfrm>
            <a:off x="1258200" y="2053500"/>
            <a:ext cx="6627600" cy="103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5500"/>
              <a:t>DISCUSSION</a:t>
            </a:r>
            <a:endParaRPr sz="55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a:t>
            </a:r>
            <a:endParaRPr/>
          </a:p>
        </p:txBody>
      </p:sp>
      <p:sp>
        <p:nvSpPr>
          <p:cNvPr id="295" name="Google Shape;295;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initially thought these three models would perform differently; perhaps if we increased the test size of our dataset we would have seen a difference.</a:t>
            </a:r>
            <a:endParaRPr/>
          </a:p>
          <a:p>
            <a:pPr indent="-342900" lvl="0" marL="457200" rtl="0" algn="l">
              <a:spcBef>
                <a:spcPts val="0"/>
              </a:spcBef>
              <a:spcAft>
                <a:spcPts val="0"/>
              </a:spcAft>
              <a:buSzPts val="1800"/>
              <a:buChar char="●"/>
            </a:pPr>
            <a:r>
              <a:rPr lang="en"/>
              <a:t>If given more time, we would try to utilize the other data sets and train them as well.</a:t>
            </a:r>
            <a:endParaRPr/>
          </a:p>
          <a:p>
            <a:pPr indent="-342900" lvl="0" marL="457200" rtl="0" algn="l">
              <a:spcBef>
                <a:spcPts val="0"/>
              </a:spcBef>
              <a:spcAft>
                <a:spcPts val="0"/>
              </a:spcAft>
              <a:buSzPts val="1800"/>
              <a:buChar char="●"/>
            </a:pPr>
            <a:r>
              <a:rPr lang="en"/>
              <a:t>It’s interesting to see how the ANN did not yield a higher accuracy than the other two models.</a:t>
            </a:r>
            <a:endParaRPr/>
          </a:p>
          <a:p>
            <a:pPr indent="-342900" lvl="0" marL="457200" rtl="0" algn="l">
              <a:spcBef>
                <a:spcPts val="0"/>
              </a:spcBef>
              <a:spcAft>
                <a:spcPts val="0"/>
              </a:spcAft>
              <a:buSzPts val="1800"/>
              <a:buChar char="●"/>
            </a:pPr>
            <a:r>
              <a:rPr lang="en"/>
              <a:t>The implications this project has in the real world is its usability towards other sports.</a:t>
            </a:r>
            <a:endParaRPr/>
          </a:p>
          <a:p>
            <a:pPr indent="-342900" lvl="0" marL="457200" rtl="0" algn="l">
              <a:spcBef>
                <a:spcPts val="0"/>
              </a:spcBef>
              <a:spcAft>
                <a:spcPts val="0"/>
              </a:spcAft>
              <a:buSzPts val="1800"/>
              <a:buChar char="●"/>
            </a:pPr>
            <a:r>
              <a:rPr lang="en"/>
              <a:t>Fans can use these predictions for fantasy leagues, betting, or simply to enhance their viewing experience by understanding the factors influencing race outcomes.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9"/>
          <p:cNvSpPr txBox="1"/>
          <p:nvPr>
            <p:ph type="title"/>
          </p:nvPr>
        </p:nvSpPr>
        <p:spPr>
          <a:xfrm>
            <a:off x="1258200" y="2053500"/>
            <a:ext cx="6627600" cy="103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5500"/>
              <a:t>CONCLUSION &amp; FUTURE WORK</a:t>
            </a:r>
            <a:endParaRPr sz="55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a:p>
            <a:pPr indent="0" lvl="0" marL="0" rtl="0" algn="l">
              <a:spcBef>
                <a:spcPts val="0"/>
              </a:spcBef>
              <a:spcAft>
                <a:spcPts val="0"/>
              </a:spcAft>
              <a:buNone/>
            </a:pPr>
            <a:r>
              <a:t/>
            </a:r>
            <a:endParaRPr/>
          </a:p>
        </p:txBody>
      </p:sp>
      <p:sp>
        <p:nvSpPr>
          <p:cNvPr id="306" name="Google Shape;306;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Overall our logistic regression, random forest classifier and ANN models ran similarly, though the logistic regression model has a higher accuracy of 88.93% compared to random forest’s 87.95% and ANN’s 86.86%.</a:t>
            </a:r>
            <a:endParaRPr/>
          </a:p>
          <a:p>
            <a:pPr indent="-342900" lvl="0" marL="457200" rtl="0" algn="l">
              <a:spcBef>
                <a:spcPts val="0"/>
              </a:spcBef>
              <a:spcAft>
                <a:spcPts val="0"/>
              </a:spcAft>
              <a:buSzPts val="1800"/>
              <a:buChar char="●"/>
            </a:pPr>
            <a:r>
              <a:rPr lang="en"/>
              <a:t>Based on the accuracy of our models, we conclude that the logistic regression model would be more appropriate to use for our dataset. Of course, if we are planning on adding other datasets, this might change.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and Future Work</a:t>
            </a:r>
            <a:endParaRPr/>
          </a:p>
        </p:txBody>
      </p:sp>
      <p:sp>
        <p:nvSpPr>
          <p:cNvPr id="312" name="Google Shape;312;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Neither of us were </a:t>
            </a:r>
            <a:r>
              <a:rPr lang="en"/>
              <a:t>familiar</a:t>
            </a:r>
            <a:r>
              <a:rPr lang="en"/>
              <a:t> with F1 racing at all, and while we have gained a better understanding there are still many variables to racing that our datasets did not capture (such as the weather, accident rate, etc) or variables that we did not understand that may have a significant impact on our results.</a:t>
            </a:r>
            <a:endParaRPr/>
          </a:p>
          <a:p>
            <a:pPr indent="-342900" lvl="0" marL="457200" rtl="0" algn="l">
              <a:spcBef>
                <a:spcPts val="0"/>
              </a:spcBef>
              <a:spcAft>
                <a:spcPts val="0"/>
              </a:spcAft>
              <a:buSzPts val="1800"/>
              <a:buChar char="●"/>
            </a:pPr>
            <a:r>
              <a:rPr lang="en"/>
              <a:t>For future improvements, we would incorporate more datasets that </a:t>
            </a:r>
            <a:r>
              <a:rPr lang="en"/>
              <a:t>capture</a:t>
            </a:r>
            <a:r>
              <a:rPr lang="en"/>
              <a:t> those variables into the development and training of our model.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967800" y="1995900"/>
            <a:ext cx="7208400" cy="115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5500"/>
              <a:t>BACKGROUND</a:t>
            </a:r>
            <a:endParaRPr sz="55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2"/>
          <p:cNvSpPr txBox="1"/>
          <p:nvPr>
            <p:ph type="title"/>
          </p:nvPr>
        </p:nvSpPr>
        <p:spPr>
          <a:xfrm>
            <a:off x="1258200" y="2053500"/>
            <a:ext cx="6627600" cy="103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5500"/>
              <a:t>THANK YOU</a:t>
            </a:r>
            <a:endParaRPr sz="5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Information &amp; Related Work</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Our Formula 1 project is similar to other sports-related prediction models. Using machine learning for our prediction model involves utilizing various algorithms and techniques to analyze data and make predictions about the outcomes of F1 events</a:t>
            </a:r>
            <a:endParaRPr/>
          </a:p>
          <a:p>
            <a:pPr indent="-342900" lvl="0" marL="457200" rtl="0" algn="l">
              <a:spcBef>
                <a:spcPts val="0"/>
              </a:spcBef>
              <a:spcAft>
                <a:spcPts val="0"/>
              </a:spcAft>
              <a:buSzPts val="1800"/>
              <a:buChar char="●"/>
            </a:pPr>
            <a:r>
              <a:rPr lang="en"/>
              <a:t>Sports prediction is nothing new, so there are existing solutions online </a:t>
            </a:r>
            <a:r>
              <a:rPr lang="en"/>
              <a:t>specifically</a:t>
            </a:r>
            <a:r>
              <a:rPr lang="en"/>
              <a:t> for whichever sports you’re following.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967800" y="1995900"/>
            <a:ext cx="7208400" cy="115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5500"/>
              <a:t>OBJECTIVES</a:t>
            </a:r>
            <a:endParaRPr sz="5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b="1" lang="en">
                <a:solidFill>
                  <a:schemeClr val="accent5"/>
                </a:solidFill>
              </a:rPr>
              <a:t>Data Collection</a:t>
            </a:r>
            <a:r>
              <a:rPr lang="en"/>
              <a:t> - Gather comprehensive data on various factors that can influence race outcomes.</a:t>
            </a:r>
            <a:endParaRPr/>
          </a:p>
          <a:p>
            <a:pPr indent="-342900" lvl="0" marL="457200" rtl="0" algn="l">
              <a:spcBef>
                <a:spcPts val="0"/>
              </a:spcBef>
              <a:spcAft>
                <a:spcPts val="0"/>
              </a:spcAft>
              <a:buSzPts val="1800"/>
              <a:buAutoNum type="arabicPeriod"/>
            </a:pPr>
            <a:r>
              <a:rPr b="1" lang="en">
                <a:solidFill>
                  <a:schemeClr val="accent5"/>
                </a:solidFill>
              </a:rPr>
              <a:t>Feature Engineering</a:t>
            </a:r>
            <a:r>
              <a:rPr lang="en"/>
              <a:t> - Identify relevant features from the collected data that can serve as inputs to the ML model.</a:t>
            </a:r>
            <a:endParaRPr/>
          </a:p>
          <a:p>
            <a:pPr indent="-342900" lvl="0" marL="457200" rtl="0" algn="l">
              <a:spcBef>
                <a:spcPts val="0"/>
              </a:spcBef>
              <a:spcAft>
                <a:spcPts val="0"/>
              </a:spcAft>
              <a:buSzPts val="1800"/>
              <a:buAutoNum type="arabicPeriod"/>
            </a:pPr>
            <a:r>
              <a:rPr b="1" lang="en">
                <a:solidFill>
                  <a:schemeClr val="accent5"/>
                </a:solidFill>
              </a:rPr>
              <a:t>Model Selection</a:t>
            </a:r>
            <a:r>
              <a:rPr lang="en"/>
              <a:t> - Explore and evaluate two ML algorithms suitable for the prediction task.</a:t>
            </a:r>
            <a:endParaRPr/>
          </a:p>
          <a:p>
            <a:pPr indent="-342900" lvl="0" marL="457200" rtl="0" algn="l">
              <a:spcBef>
                <a:spcPts val="0"/>
              </a:spcBef>
              <a:spcAft>
                <a:spcPts val="0"/>
              </a:spcAft>
              <a:buSzPts val="1800"/>
              <a:buAutoNum type="arabicPeriod"/>
            </a:pPr>
            <a:r>
              <a:rPr b="1" lang="en">
                <a:solidFill>
                  <a:schemeClr val="accent5"/>
                </a:solidFill>
              </a:rPr>
              <a:t>Training &amp; Validation</a:t>
            </a:r>
            <a:r>
              <a:rPr lang="en"/>
              <a:t> - Split the dataset into training and validation sets to train the ML model and assess its performance.</a:t>
            </a:r>
            <a:endParaRPr/>
          </a:p>
          <a:p>
            <a:pPr indent="-342900" lvl="0" marL="457200" rtl="0" algn="l">
              <a:spcBef>
                <a:spcPts val="0"/>
              </a:spcBef>
              <a:spcAft>
                <a:spcPts val="0"/>
              </a:spcAft>
              <a:buSzPts val="1800"/>
              <a:buAutoNum type="arabicPeriod"/>
            </a:pPr>
            <a:r>
              <a:rPr b="1" lang="en">
                <a:solidFill>
                  <a:schemeClr val="accent5"/>
                </a:solidFill>
              </a:rPr>
              <a:t>Evaluation Metrics</a:t>
            </a:r>
            <a:r>
              <a:rPr lang="en"/>
              <a:t> - Define appropriate evaluation metrics to assess the performance of the ML model.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ML Algorithm: Random Forest</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Random forest is an algorithm used for both classification and regression tasks. There are several advantages random forest have that we want to utilize for our model:</a:t>
            </a:r>
            <a:endParaRPr/>
          </a:p>
          <a:p>
            <a:pPr indent="-342900" lvl="0" marL="457200" rtl="0" algn="l">
              <a:spcBef>
                <a:spcPts val="1200"/>
              </a:spcBef>
              <a:spcAft>
                <a:spcPts val="0"/>
              </a:spcAft>
              <a:buSzPts val="1800"/>
              <a:buAutoNum type="arabicPeriod"/>
            </a:pPr>
            <a:r>
              <a:rPr lang="en"/>
              <a:t>They can handle both numerical and categorical features without </a:t>
            </a:r>
            <a:r>
              <a:rPr lang="en"/>
              <a:t>requiring</a:t>
            </a:r>
            <a:r>
              <a:rPr lang="en"/>
              <a:t> extensive preprocessing</a:t>
            </a:r>
            <a:endParaRPr/>
          </a:p>
          <a:p>
            <a:pPr indent="-342900" lvl="0" marL="457200" rtl="0" algn="l">
              <a:spcBef>
                <a:spcPts val="0"/>
              </a:spcBef>
              <a:spcAft>
                <a:spcPts val="0"/>
              </a:spcAft>
              <a:buSzPts val="1800"/>
              <a:buAutoNum type="arabicPeriod"/>
            </a:pPr>
            <a:r>
              <a:rPr lang="en"/>
              <a:t>They provide estimates of feature importance, providing us insights into the underlying relationships in the data</a:t>
            </a:r>
            <a:endParaRPr/>
          </a:p>
          <a:p>
            <a:pPr indent="-342900" lvl="0" marL="457200" rtl="0" algn="l">
              <a:spcBef>
                <a:spcPts val="0"/>
              </a:spcBef>
              <a:spcAft>
                <a:spcPts val="0"/>
              </a:spcAft>
              <a:buSzPts val="1800"/>
              <a:buAutoNum type="arabicPeriod"/>
            </a:pPr>
            <a:r>
              <a:rPr lang="en"/>
              <a:t>Relatively easy to interpret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4469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ML Algorithm: Logistic Regression</a:t>
            </a:r>
            <a:endParaRPr/>
          </a:p>
        </p:txBody>
      </p:sp>
      <p:sp>
        <p:nvSpPr>
          <p:cNvPr id="106" name="Google Shape;106;p21"/>
          <p:cNvSpPr txBox="1"/>
          <p:nvPr>
            <p:ph idx="1" type="body"/>
          </p:nvPr>
        </p:nvSpPr>
        <p:spPr>
          <a:xfrm>
            <a:off x="311700" y="1199250"/>
            <a:ext cx="3798900" cy="2745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Linear and logistic regression involves modeling the relationship between predictor variables (features) and the target variable (race outcomes). </a:t>
            </a:r>
            <a:endParaRPr/>
          </a:p>
        </p:txBody>
      </p:sp>
      <p:sp>
        <p:nvSpPr>
          <p:cNvPr id="107" name="Google Shape;107;p21"/>
          <p:cNvSpPr txBox="1"/>
          <p:nvPr>
            <p:ph type="title"/>
          </p:nvPr>
        </p:nvSpPr>
        <p:spPr>
          <a:xfrm>
            <a:off x="4919400" y="445025"/>
            <a:ext cx="3798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ML Algorithm: ANN</a:t>
            </a:r>
            <a:endParaRPr/>
          </a:p>
        </p:txBody>
      </p:sp>
      <p:sp>
        <p:nvSpPr>
          <p:cNvPr id="108" name="Google Shape;108;p21"/>
          <p:cNvSpPr txBox="1"/>
          <p:nvPr>
            <p:ph idx="1" type="body"/>
          </p:nvPr>
        </p:nvSpPr>
        <p:spPr>
          <a:xfrm>
            <a:off x="4919400" y="1152475"/>
            <a:ext cx="39129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Artificial Neural Networks have been used in various sports prediction domains. We chose to work with ANN because it offers several advantages for prediction tasks:</a:t>
            </a:r>
            <a:endParaRPr/>
          </a:p>
          <a:p>
            <a:pPr indent="-342900" lvl="0" marL="457200" rtl="0" algn="l">
              <a:spcBef>
                <a:spcPts val="1200"/>
              </a:spcBef>
              <a:spcAft>
                <a:spcPts val="0"/>
              </a:spcAft>
              <a:buSzPts val="1800"/>
              <a:buAutoNum type="arabicPeriod"/>
            </a:pPr>
            <a:r>
              <a:rPr lang="en"/>
              <a:t>Ability to capture complex nonlinear relationships in the data and their capability to learn from large datasets</a:t>
            </a:r>
            <a:endParaRPr/>
          </a:p>
          <a:p>
            <a:pPr indent="-342900" lvl="0" marL="457200" rtl="0" algn="l">
              <a:spcBef>
                <a:spcPts val="0"/>
              </a:spcBef>
              <a:spcAft>
                <a:spcPts val="0"/>
              </a:spcAft>
              <a:buSzPts val="1800"/>
              <a:buAutoNum type="arabicPeriod"/>
            </a:pPr>
            <a:r>
              <a:rPr lang="en"/>
              <a:t>Allows for flexibility in model design and customization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