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D_A4741F75.xml" ContentType="application/vnd.ms-powerpoint.comments+xml"/>
  <Override PartName="/ppt/comments/modernComment_115_C524BB91.xml" ContentType="application/vnd.ms-powerpoint.comments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1"/>
  </p:notesMasterIdLst>
  <p:sldIdLst>
    <p:sldId id="256" r:id="rId2"/>
    <p:sldId id="259" r:id="rId3"/>
    <p:sldId id="269" r:id="rId4"/>
    <p:sldId id="277" r:id="rId5"/>
    <p:sldId id="279" r:id="rId6"/>
    <p:sldId id="271" r:id="rId7"/>
    <p:sldId id="270" r:id="rId8"/>
    <p:sldId id="283" r:id="rId9"/>
    <p:sldId id="285" r:id="rId10"/>
    <p:sldId id="284" r:id="rId11"/>
    <p:sldId id="309" r:id="rId12"/>
    <p:sldId id="264" r:id="rId13"/>
    <p:sldId id="265" r:id="rId14"/>
    <p:sldId id="287" r:id="rId15"/>
    <p:sldId id="273" r:id="rId16"/>
    <p:sldId id="297" r:id="rId17"/>
    <p:sldId id="300" r:id="rId18"/>
    <p:sldId id="298" r:id="rId19"/>
    <p:sldId id="294" r:id="rId20"/>
    <p:sldId id="296" r:id="rId21"/>
    <p:sldId id="299" r:id="rId22"/>
    <p:sldId id="295" r:id="rId23"/>
    <p:sldId id="288" r:id="rId24"/>
    <p:sldId id="275" r:id="rId25"/>
    <p:sldId id="276" r:id="rId26"/>
    <p:sldId id="280" r:id="rId27"/>
    <p:sldId id="281" r:id="rId28"/>
    <p:sldId id="289" r:id="rId29"/>
    <p:sldId id="311" r:id="rId30"/>
    <p:sldId id="268" r:id="rId31"/>
    <p:sldId id="310" r:id="rId32"/>
    <p:sldId id="262" r:id="rId33"/>
    <p:sldId id="301" r:id="rId34"/>
    <p:sldId id="305" r:id="rId35"/>
    <p:sldId id="307" r:id="rId36"/>
    <p:sldId id="304" r:id="rId37"/>
    <p:sldId id="306" r:id="rId38"/>
    <p:sldId id="303" r:id="rId39"/>
    <p:sldId id="302" r:id="rId40"/>
    <p:sldId id="291" r:id="rId41"/>
    <p:sldId id="308" r:id="rId42"/>
    <p:sldId id="263" r:id="rId43"/>
    <p:sldId id="292" r:id="rId44"/>
    <p:sldId id="315" r:id="rId45"/>
    <p:sldId id="293" r:id="rId46"/>
    <p:sldId id="266" r:id="rId47"/>
    <p:sldId id="314" r:id="rId48"/>
    <p:sldId id="316" r:id="rId49"/>
    <p:sldId id="313" r:id="rId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77E610-E92E-E492-0D1F-7B9B8F01D053}" name="Tim Neumann" initials="TN" userId="S::tneumann@tudelft.nl::db95e305-809d-4921-8af2-7e05f5126994" providerId="AD"/>
  <p188:author id="{1591DCEF-D447-F1DB-AC95-4470CB4B4ACD}" name="Lukas Kingma" initials="LK" userId="S::lukaskingma@tudelft.nl::8aa6da3f-980e-49fb-9819-be1d2b0b011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A42"/>
    <a:srgbClr val="185D6E"/>
    <a:srgbClr val="25697A"/>
    <a:srgbClr val="2B7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F63A7-8E12-E62D-46C4-1FB54645BBFA}" v="52" dt="2025-06-27T09:16:50.084"/>
    <p1510:client id="{2AA11E98-EB10-FD27-5E6A-BBED991565EC}" v="132" dt="2025-06-26T21:52:01.561"/>
    <p1510:client id="{626FBDEF-6033-397C-DB66-BD2EBEB28DD6}" v="134" dt="2025-06-26T18:51:53.956"/>
    <p1510:client id="{76FCEAD4-E241-4263-BD37-F5ACF3294B4A}" v="49" dt="2025-06-27T14:53:53.750"/>
    <p1510:client id="{CCB09D90-DFBC-CB45-45EF-C2FBA48C2D08}" v="38" dt="2025-06-27T14:43:31.969"/>
    <p1510:client id="{D294A69F-F49F-5C50-A471-022E5B448524}" v="100" dt="2025-06-27T10:12:24.211"/>
    <p1510:client id="{DBE409D7-A825-F611-6D91-F6CDCC6F0315}" v="4" dt="2025-06-27T14:55:24.583"/>
    <p1510:client id="{E93DE06D-62F0-4AB9-B802-5FFCB3091286}" v="53" dt="2025-06-27T14:43:07.464"/>
    <p1510:client id="{F9E93506-CA1D-5E46-B042-AB31BA7138D0}" v="3395" dt="2025-06-27T14:27:2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omments/modernComment_10D_A4741F7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A56F19-104A-0B43-883B-E1BC2C1942CF}" authorId="{6F77E610-E92E-E492-0D1F-7B9B8F01D053}" created="2025-06-25T14:17:56.241">
    <pc:sldMkLst xmlns:pc="http://schemas.microsoft.com/office/powerpoint/2013/main/command">
      <pc:docMk/>
      <pc:sldMk cId="2759073653" sldId="269"/>
    </pc:sldMkLst>
    <p188:txBody>
      <a:bodyPr/>
      <a:lstStyle/>
      <a:p>
        <a:r>
          <a:rPr lang="en-US"/>
          <a:t>you can copy my latex Hamiltonian from the results section
</a:t>
        </a:r>
      </a:p>
    </p188:txBody>
  </p188:cm>
  <p188:cm id="{CBADDE0E-A088-4D10-8CC9-442818984856}" authorId="{1591DCEF-D447-F1DB-AC95-4470CB4B4ACD}" created="2025-06-25T20:18:24.678">
    <pc:sldMkLst xmlns:pc="http://schemas.microsoft.com/office/powerpoint/2013/main/command">
      <pc:docMk/>
      <pc:sldMk cId="2759073653" sldId="269"/>
    </pc:sldMkLst>
    <p188:replyLst>
      <p188:reply id="{5C50BCBD-F1E6-42D7-B931-BEB8269EAE34}" authorId="{1591DCEF-D447-F1DB-AC95-4470CB4B4ACD}" created="2025-06-25T20:18:57.802">
        <p188:txBody>
          <a:bodyPr/>
          <a:lstStyle/>
          <a:p>
            <a:r>
              <a:rPr lang="en-GB"/>
              <a:t>Where we measure the energy of the resulting state to find whether it is the GS</a:t>
            </a:r>
          </a:p>
        </p188:txBody>
      </p188:reply>
    </p188:replyLst>
    <p188:txBody>
      <a:bodyPr/>
      <a:lstStyle/>
      <a:p>
        <a:r>
          <a:rPr lang="en-GB"/>
          <a:t>I think you should explain that we look for a circuit which maps to the ground state of the hamiltonian. </a:t>
        </a:r>
      </a:p>
    </p188:txBody>
  </p188:cm>
</p188:cmLst>
</file>

<file path=ppt/comments/modernComment_115_C524BB9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20D201-761D-40AC-B9B3-490D3006D3F0}" authorId="{1591DCEF-D447-F1DB-AC95-4470CB4B4ACD}" created="2025-06-24T10:03:21.18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07518865" sldId="277"/>
      <ac:spMk id="4" creationId="{F8400CDA-18D3-7F89-CB55-AE7C2AF4DB47}"/>
      <ac:txMk cp="18" len="11">
        <ac:context len="49" hash="1693271851"/>
      </ac:txMk>
    </ac:txMkLst>
    <p188:pos x="3232477" y="281130"/>
    <p188:txBody>
      <a:bodyPr/>
      <a:lstStyle/>
      <a:p>
        <a:r>
          <a:rPr lang="en-GB"/>
          <a:t>Finding? Or ‘solution is lowest eigenvalue’?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6-26T19:12:50.284" authorId="{6F77E610-E92E-E492-0D1F-7B9B8F01D053}"/>
          </p223:rxn>
        </p223:reactions>
      </p:ext>
    </p188:extLst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2:24:52.0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3868 134 24575,'-9'7'0,"-2"0"0,1-1 0,-1 0 0,1-1 0,-1 0 0,-1-1 0,1 0 0,-18 3 0,4 0 0,-36 9 0,-2-3 0,-121 8 0,170-20 0,12-1 0,-4 1 0,0-1 0,0 1 0,0 0 0,0 0 0,0 1 0,-7 2 0,15 0 0,12 0 0,17 0 0,549 0 0,-311-6 0,-267 1 0,0 1 0,0 0 0,0 0 0,0 0 0,0 0 0,0 0 0,0 0 0,-1 1 0,1-1 0,0 1 0,0-1 0,0 1 0,3 1 0,-20 9 0,-46 8 0,-23-2 0,-2-3 0,-129 4 0,-178-18 0,164-3 0,-1317 3 0,1502 2 0,-56 9 0,-32 3 0,-332-14 0,218-1 0,177 4 0,-69 12 0,93-9 0,-33 6 0,33-5 0,-85 4 0,121-11 0,1 0 0,0 0 0,0-1 0,0 0 0,0-1 0,0 0 0,0 0 0,0 0 0,1-1 0,-11-5 0,14 5 0,0-1 0,-1 1 0,1-1 0,1 0 0,-1 0 0,0 0 0,1 0 0,0-1 0,0 0 0,0 1 0,1-1 0,-1 0 0,1 0 0,1 0 0,-1-1 0,-1-7 0,0 1 0,0 0 0,1 0 0,0-1 0,1 1 0,2-25 0,-1 34 0,0 0 0,0 0 0,1 0 0,-1 0 0,1 0 0,0 1 0,0-1 0,0 0 0,0 0 0,1 1 0,-1-1 0,1 1 0,-1-1 0,1 1 0,0-1 0,0 1 0,0 0 0,0 0 0,0 0 0,1 0 0,-1 0 0,1 1 0,-1-1 0,1 1 0,-1 0 0,1-1 0,0 1 0,0 0 0,5-1 0,26-1 0,1 1 0,-1 1 0,50 5 0,11 1 0,-50-5 0,-16 2 0,1-2 0,-1-1 0,1-1 0,-1-1 0,0-2 0,0-1 0,41-14 0,-56 15 0,1 1 0,0 0 0,0 0 0,1 2 0,28-2 0,83 6 0,-46 1 0,797-3 0,-833-2 0,54-10 0,-52 6 0,48-1 0,70 9 0,121-4 0,-245-3 0,65-18 0,11-2 0,-58 16 0,-14 1 0,88-2 0,25 11-1365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2:25:52.6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24575,'3'0'0,"0"1"0,1-1 0,-1 1 0,1-1 0,-1 1 0,0 0 0,1 1 0,-1-1 0,0 0 0,0 1 0,0 0 0,0 0 0,0 0 0,-1 0 0,1 0 0,0 0 0,-1 1 0,0-1 0,1 1 0,-1 0 0,0-1 0,0 1 0,-1 0 0,1 0 0,-1 1 0,1-1 0,-1 0 0,0 0 0,0 1 0,0-1 0,-1 1 0,1 3 0,2 16 0,-1 1 0,-1-1 0,-3 42 0,1-36 0,0 73 0,2-41 0,-3-1 0,-14 88 0,15-138 0,-2 4 0,0-1 0,1 0 0,1 1 0,1 23 0,0-35 0,0 1 0,0 0 0,1-1 0,-1 1 0,1-1 0,0 1 0,-1-1 0,1 1 0,1-1 0,-1 0 0,0 1 0,0-1 0,1 0 0,-1 0 0,1 0 0,0 0 0,0 0 0,0 0 0,0 0 0,0-1 0,0 1 0,0-1 0,0 0 0,1 1 0,-1-1 0,0 0 0,1 0 0,-1 0 0,1-1 0,4 2 0,27 1 0,1-1 0,-1-1 0,46-5 0,15-1 0,33 8 0,130-6 0,-192-8 0,-56 8 0,0 1 0,1 0 0,-1 1 0,1 0 0,0 0 0,-1 1 0,1 0 0,0 1 0,-1 1 0,1-1 0,12 5 0,-3 2 0,-2 0 0,27 16 0,2 2 0,-47-26 0,0 0 0,0 0 0,1 0 0,-1 0 0,0 0 0,0 0 0,0 0 0,0 0 0,0 0 0,0 0 0,0 0 0,0 0 0,1 0 0,-1 0 0,0 0 0,0 0 0,0 0 0,0 0 0,0 0 0,0 0 0,0 0 0,1 0 0,-1 0 0,0 0 0,0 0 0,0 0 0,0 0 0,0 0 0,0 0 0,0 0 0,0-1 0,0 1 0,1 0 0,-1 0 0,0 0 0,0 0 0,0 0 0,0 0 0,0 0 0,0 0 0,0 0 0,0-1 0,0 1 0,0 0 0,0 0 0,0 0 0,0 0 0,0 0 0,0 0 0,0 0 0,0 0 0,0-1 0,0 1 0,0 0 0,0 0 0,0 0 0,0 0 0,0 0 0,0 0 0,0 0 0,0-1 0,0 1 0,0 0 0,0 0 0,0 0 0,-1 0 0,-4-15 0,-9-13 0,4 10 0,1 0 0,1-1 0,0 0 0,2 0 0,0 0 0,-6-35 0,7 19 0,-3-7 0,2 0 0,1-52 0,5-94 0,-7 225 0,-2 1 0,-17 41 0,22-67 0,1-10 0,2-15 0,2-19 0,3 5 0,0 7 0,-2 1 0,0-1 0,-1-20 0,-1 37 0,0-1 0,0 1 0,-1 0 0,1 0 0,-1 0 0,1-1 0,-1 1 0,0 0 0,0 0 0,0 0 0,-1 0 0,1 0 0,-1 1 0,0-1 0,1 0 0,-1 1 0,-1-1 0,1 1 0,0-1 0,0 1 0,-1 0 0,1 0 0,-1 0 0,-5-3 0,3 4 0,1 1 0,0-1 0,0 0 0,-1 1 0,1 0 0,0 0 0,0 0 0,-1 1 0,1-1 0,-8 3 0,-47 16 0,38-12 0,-16 5-455,0 2 0,-40 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F860C-0963-D94E-B24E-AD1628D98F7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F78BF-26A7-3A4D-82AE-A0FB202D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7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F78BF-26A7-3A4D-82AE-A0FB202DB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F78BF-26A7-3A4D-82AE-A0FB202DBA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9CCD2-3A43-9D07-6380-16B50F8C8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408C06-F9F7-3FEA-273B-5D954A559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F3730-5F6F-891F-AC9A-7E61C1958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D232-4484-3373-BD99-4B93174B3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F78BF-26A7-3A4D-82AE-A0FB202DBAD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488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02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94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90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20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15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70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76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2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484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168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D_A4741F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15_C524BB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0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965508B-9A70-F746-DAD0-ED61BBF2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719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475040" cy="3685731"/>
          </a:xfrm>
        </p:spPr>
        <p:txBody>
          <a:bodyPr anchor="t">
            <a:normAutofit/>
          </a:bodyPr>
          <a:lstStyle/>
          <a:p>
            <a:pPr algn="l"/>
            <a:r>
              <a:rPr lang="es-ES" sz="6100" err="1"/>
              <a:t>Genetic</a:t>
            </a:r>
            <a:r>
              <a:rPr lang="es-ES" sz="6100"/>
              <a:t> </a:t>
            </a:r>
            <a:r>
              <a:rPr lang="es-ES" sz="6100" err="1"/>
              <a:t>Algorithms</a:t>
            </a:r>
            <a:r>
              <a:rPr lang="es-ES" sz="6100"/>
              <a:t> </a:t>
            </a:r>
            <a:r>
              <a:rPr lang="es-ES" sz="6100" err="1"/>
              <a:t>for</a:t>
            </a:r>
            <a:r>
              <a:rPr lang="es-ES" sz="6100"/>
              <a:t> Quantum </a:t>
            </a:r>
            <a:r>
              <a:rPr lang="es-ES" sz="6100" err="1"/>
              <a:t>Circuits</a:t>
            </a:r>
            <a:endParaRPr lang="es-ES" sz="61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3584453" cy="1290807"/>
          </a:xfrm>
        </p:spPr>
        <p:txBody>
          <a:bodyPr anchor="ctr">
            <a:normAutofit/>
          </a:bodyPr>
          <a:lstStyle/>
          <a:p>
            <a:pPr algn="l"/>
            <a:r>
              <a:rPr lang="es-ES" sz="2200" err="1"/>
              <a:t>By</a:t>
            </a:r>
            <a:r>
              <a:rPr lang="es-ES" sz="2200"/>
              <a:t> Arturo, </a:t>
            </a:r>
            <a:r>
              <a:rPr lang="es-ES" sz="2200" err="1"/>
              <a:t>Badr</a:t>
            </a:r>
            <a:r>
              <a:rPr lang="es-ES" sz="2200"/>
              <a:t>, Cesar, Lukas and Tim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C0C42-6DE7-A145-95C5-17B56C7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4E12C-67AD-CB43-8504-056FF6FD7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478D-8225-F802-AC22-044E1B7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Structure</a:t>
            </a:r>
            <a:endParaRPr lang="en-US" sz="3200">
              <a:latin typeface="Neue Haas Grotesk Text 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00816-3BF7-0143-F269-8BFA3804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9BAAD5CB-655A-ACE9-050B-39AF15B3C435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3F11BA59-1711-8030-D85A-59D96B56BD7B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BA08CD19-A304-1AFB-94B2-D9220ADB01C5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F0261C1-FE4D-3324-5984-2FCAE67E482A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6F9F9-5590-1C12-BD63-328806BAB310}"/>
              </a:ext>
            </a:extLst>
          </p:cNvPr>
          <p:cNvSpPr/>
          <p:nvPr/>
        </p:nvSpPr>
        <p:spPr>
          <a:xfrm>
            <a:off x="925774" y="1673094"/>
            <a:ext cx="1600200" cy="916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Set Hamiltonian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0342F7-F08B-01F5-95A6-984E03CF61EE}"/>
              </a:ext>
            </a:extLst>
          </p:cNvPr>
          <p:cNvSpPr/>
          <p:nvPr/>
        </p:nvSpPr>
        <p:spPr>
          <a:xfrm>
            <a:off x="5041102" y="1673091"/>
            <a:ext cx="1600200" cy="916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Define Fitness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F4E2E2-765E-A9E7-CC99-B9344F2EB15F}"/>
              </a:ext>
            </a:extLst>
          </p:cNvPr>
          <p:cNvSpPr/>
          <p:nvPr/>
        </p:nvSpPr>
        <p:spPr>
          <a:xfrm>
            <a:off x="6974000" y="4235994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Parent Selection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263D81-FDB0-D0CB-814B-0924493A97FB}"/>
              </a:ext>
            </a:extLst>
          </p:cNvPr>
          <p:cNvSpPr/>
          <p:nvPr/>
        </p:nvSpPr>
        <p:spPr>
          <a:xfrm>
            <a:off x="9166868" y="1673092"/>
            <a:ext cx="1600200" cy="9169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Define Genome Structure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1DE732-966E-828A-7C8D-E7CEC7C3863C}"/>
              </a:ext>
            </a:extLst>
          </p:cNvPr>
          <p:cNvSpPr/>
          <p:nvPr/>
        </p:nvSpPr>
        <p:spPr>
          <a:xfrm>
            <a:off x="4923867" y="5536915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Crossover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E8AA9B-93AA-200D-7A15-5C2069782857}"/>
              </a:ext>
            </a:extLst>
          </p:cNvPr>
          <p:cNvSpPr/>
          <p:nvPr/>
        </p:nvSpPr>
        <p:spPr>
          <a:xfrm>
            <a:off x="2827292" y="4234497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Mutations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BA1E8C-C31B-6191-D994-C75323A11F00}"/>
              </a:ext>
            </a:extLst>
          </p:cNvPr>
          <p:cNvSpPr/>
          <p:nvPr/>
        </p:nvSpPr>
        <p:spPr>
          <a:xfrm>
            <a:off x="4926802" y="3015683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Population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46DECA-DE48-61D7-DC8A-223AF81B5817}"/>
              </a:ext>
            </a:extLst>
          </p:cNvPr>
          <p:cNvCxnSpPr/>
          <p:nvPr/>
        </p:nvCxnSpPr>
        <p:spPr>
          <a:xfrm>
            <a:off x="2825063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579BBC-69F7-5B41-D546-359914851004}"/>
              </a:ext>
            </a:extLst>
          </p:cNvPr>
          <p:cNvCxnSpPr/>
          <p:nvPr/>
        </p:nvCxnSpPr>
        <p:spPr>
          <a:xfrm>
            <a:off x="6954609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8E630D-E6CC-F990-5DFC-F8C2027E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22" y="4011318"/>
            <a:ext cx="1408282" cy="135350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EF6CFA-B91E-0642-A4C6-2B2B2DE95828}"/>
              </a:ext>
            </a:extLst>
          </p:cNvPr>
          <p:cNvCxnSpPr>
            <a:cxnSpLocks/>
          </p:cNvCxnSpPr>
          <p:nvPr/>
        </p:nvCxnSpPr>
        <p:spPr>
          <a:xfrm flipH="1">
            <a:off x="6995474" y="2700737"/>
            <a:ext cx="1799305" cy="658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6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2141F-3B6E-1EFA-1438-CF51DF9B6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6030-294D-62E1-A97A-9A569193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Structure</a:t>
            </a:r>
            <a:endParaRPr lang="es-ES" sz="3200">
              <a:latin typeface="Neue Haas Grotesk Text 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8868-7E82-61E7-9F53-B1B8FD76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s-ES"/>
          </a:p>
        </p:txBody>
      </p:sp>
      <p:sp>
        <p:nvSpPr>
          <p:cNvPr id="6" name="Rechthoek 7">
            <a:extLst>
              <a:ext uri="{FF2B5EF4-FFF2-40B4-BE49-F238E27FC236}">
                <a16:creationId xmlns:a16="http://schemas.microsoft.com/office/drawing/2014/main" id="{8A917B0A-91FD-3C8C-6581-EED8C3407B69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8" name="Rechthoek 8">
            <a:extLst>
              <a:ext uri="{FF2B5EF4-FFF2-40B4-BE49-F238E27FC236}">
                <a16:creationId xmlns:a16="http://schemas.microsoft.com/office/drawing/2014/main" id="{65ECAEBE-1ABF-BFB4-DB05-50DE336F0338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9262E1A-282B-92D2-B718-E5B4EA2C2602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E7FFAE-173F-26BD-A1A2-18175A71DA0A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12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8DAFC8F-51CC-AE9F-200B-B344633A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24" y="1974324"/>
            <a:ext cx="5333956" cy="55379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rmAutofit/>
          </a:bodyPr>
          <a:lstStyle/>
          <a:p>
            <a:pPr marL="0" indent="0" algn="ctr">
              <a:buNone/>
            </a:pPr>
            <a:r>
              <a:rPr lang="es-ES" sz="2400" err="1">
                <a:solidFill>
                  <a:schemeClr val="bg1"/>
                </a:solidFill>
                <a:latin typeface="Neue Haas Grotesk Text Pro"/>
                <a:cs typeface="Times New Roman"/>
              </a:rPr>
              <a:t>Genetic</a:t>
            </a:r>
            <a:r>
              <a:rPr lang="es-ES" sz="2400">
                <a:solidFill>
                  <a:schemeClr val="bg1"/>
                </a:solidFill>
                <a:latin typeface="Neue Haas Grotesk Text Pro"/>
                <a:cs typeface="Times New Roman"/>
              </a:rPr>
              <a:t> </a:t>
            </a:r>
            <a:r>
              <a:rPr lang="es-ES" sz="2400" err="1">
                <a:solidFill>
                  <a:schemeClr val="bg1"/>
                </a:solidFill>
                <a:latin typeface="Neue Haas Grotesk Text Pro"/>
                <a:cs typeface="Times New Roman"/>
              </a:rPr>
              <a:t>Algorithm</a:t>
            </a:r>
            <a:r>
              <a:rPr lang="es-ES" sz="2400">
                <a:solidFill>
                  <a:schemeClr val="bg1"/>
                </a:solidFill>
                <a:latin typeface="Neue Haas Grotesk Text Pro"/>
                <a:cs typeface="Times New Roman"/>
              </a:rPr>
              <a:t> file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3791B3-E172-23CB-3101-BCF7F37F993F}"/>
              </a:ext>
            </a:extLst>
          </p:cNvPr>
          <p:cNvSpPr txBox="1"/>
          <p:nvPr/>
        </p:nvSpPr>
        <p:spPr>
          <a:xfrm>
            <a:off x="632812" y="2532706"/>
            <a:ext cx="5337333" cy="3535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/>
              <a:buChar char="v"/>
            </a:pP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Neue Haas Grotesk Text Pro"/>
                <a:cs typeface="Times New Roman"/>
              </a:rPr>
              <a:t>First class defines the circuits and methods (Hamiltonian, mutation, crossover, etc)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Neue Haas Grotesk Text Pro"/>
              <a:cs typeface="Times New Roman"/>
            </a:endParaRP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/>
              <a:buChar char="v"/>
            </a:pP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Neue Haas Grotesk Text Pro"/>
                <a:cs typeface="Times New Roman"/>
              </a:rPr>
              <a:t>Second class performs the evolution by selecting the parents and generating the offsprings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Neue Haas Grotesk Text Pro"/>
              <a:cs typeface="Times New Roman"/>
            </a:endParaRPr>
          </a:p>
          <a:p>
            <a:pPr algn="l"/>
            <a:endParaRPr lang="es-ES"/>
          </a:p>
        </p:txBody>
      </p:sp>
      <p:sp>
        <p:nvSpPr>
          <p:cNvPr id="17" name="Marcador de contenido 6">
            <a:extLst>
              <a:ext uri="{FF2B5EF4-FFF2-40B4-BE49-F238E27FC236}">
                <a16:creationId xmlns:a16="http://schemas.microsoft.com/office/drawing/2014/main" id="{A31182D6-0742-B58A-30EC-74D3DE2185A2}"/>
              </a:ext>
            </a:extLst>
          </p:cNvPr>
          <p:cNvSpPr txBox="1">
            <a:spLocks/>
          </p:cNvSpPr>
          <p:nvPr/>
        </p:nvSpPr>
        <p:spPr>
          <a:xfrm>
            <a:off x="5966922" y="1969177"/>
            <a:ext cx="5332897" cy="5530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400" err="1">
                <a:solidFill>
                  <a:schemeClr val="bg1"/>
                </a:solidFill>
                <a:latin typeface="Neue Haas Grotesk Text Pro"/>
                <a:cs typeface="Times New Roman"/>
              </a:rPr>
              <a:t>Main</a:t>
            </a:r>
            <a:r>
              <a:rPr lang="es-ES" sz="2400">
                <a:solidFill>
                  <a:schemeClr val="bg1"/>
                </a:solidFill>
                <a:latin typeface="Neue Haas Grotesk Text Pro"/>
                <a:cs typeface="Times New Roman"/>
              </a:rPr>
              <a:t> file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17994F7-3209-7F7F-1573-3F98DEA30DAA}"/>
              </a:ext>
            </a:extLst>
          </p:cNvPr>
          <p:cNvSpPr txBox="1">
            <a:spLocks/>
          </p:cNvSpPr>
          <p:nvPr/>
        </p:nvSpPr>
        <p:spPr>
          <a:xfrm>
            <a:off x="5975127" y="2533313"/>
            <a:ext cx="5337192" cy="3544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/>
              <a:buChar char="v"/>
            </a:pP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Neue Haas Grotesk Text Pro"/>
                <a:cs typeface="Times New Roman"/>
              </a:rPr>
              <a:t>Calls </a:t>
            </a:r>
            <a:r>
              <a:rPr lang="en-GB" sz="2400" b="1">
                <a:solidFill>
                  <a:schemeClr val="tx1">
                    <a:lumMod val="95000"/>
                    <a:lumOff val="5000"/>
                  </a:schemeClr>
                </a:solidFill>
                <a:latin typeface="Neue Haas Grotesk Text Pro"/>
                <a:cs typeface="Times New Roman"/>
              </a:rPr>
              <a:t> GA file 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Neue Haas Grotesk Text Pro"/>
                <a:cs typeface="Times New Roman"/>
              </a:rPr>
              <a:t>to execute the evolutionary algorithm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Neue Haas Grotesk Text Pro"/>
              <a:cs typeface="Times New Roman"/>
            </a:endParaRPr>
          </a:p>
          <a:p>
            <a:pPr lvl="1">
              <a:lnSpc>
                <a:spcPct val="120000"/>
              </a:lnSpc>
              <a:spcBef>
                <a:spcPts val="500"/>
              </a:spcBef>
            </a:pPr>
            <a:endParaRPr lang="en-GB" sz="2400">
              <a:solidFill>
                <a:schemeClr val="tx1">
                  <a:lumMod val="95000"/>
                  <a:lumOff val="5000"/>
                </a:schemeClr>
              </a:solidFill>
              <a:latin typeface="Neue Haas Grotesk Text Pro"/>
              <a:cs typeface="Times New Roman"/>
            </a:endParaRP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/>
              <a:buChar char="v"/>
            </a:pP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Neue Haas Grotesk Text Pro"/>
                <a:cs typeface="Times New Roman"/>
              </a:rPr>
              <a:t>Plots the energies and magnetisation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endParaRPr lang="en-GB" sz="2400">
              <a:solidFill>
                <a:schemeClr val="tx1">
                  <a:lumMod val="95000"/>
                  <a:lumOff val="5000"/>
                </a:schemeClr>
              </a:solidFill>
              <a:latin typeface="Neue Haas Grotesk Text Pr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18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1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B1A63-A8A9-0E79-419D-56A80F84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D3D4-64F2-D1E8-D191-3629B550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Tensor and circuit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4B56-323F-3B1D-EA0E-83D96FEA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68765"/>
            <a:ext cx="4650768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latin typeface="Neue Haas Grotesk Text Pro"/>
                <a:cs typeface="Times New Roman"/>
              </a:rPr>
              <a:t>Fixed number of qubits</a:t>
            </a:r>
          </a:p>
          <a:p>
            <a:r>
              <a:rPr lang="en-GB" sz="2200">
                <a:latin typeface="Neue Haas Grotesk Text Pro"/>
                <a:cs typeface="Times New Roman"/>
              </a:rPr>
              <a:t>Implemented gates: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latin typeface="Neue Haas Grotesk Text Pro"/>
                <a:cs typeface="Times New Roman"/>
              </a:rPr>
              <a:t>Identity (Id)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latin typeface="Neue Haas Grotesk Text Pro"/>
                <a:cs typeface="Times New Roman"/>
              </a:rPr>
              <a:t>Hadamard (</a:t>
            </a:r>
            <a:r>
              <a:rPr lang="en-GB" sz="2200" err="1">
                <a:latin typeface="Neue Haas Grotesk Text Pro"/>
                <a:cs typeface="Times New Roman"/>
              </a:rPr>
              <a:t>Hd</a:t>
            </a:r>
            <a:r>
              <a:rPr lang="en-GB" sz="2200">
                <a:latin typeface="Neue Haas Grotesk Text Pro"/>
                <a:cs typeface="Times New Roman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latin typeface="Neue Haas Grotesk Text Pro"/>
                <a:cs typeface="Times New Roman"/>
              </a:rPr>
              <a:t>CNOT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latin typeface="Neue Haas Grotesk Text Pro"/>
                <a:cs typeface="Times New Roman"/>
              </a:rPr>
              <a:t>X, Y, Z rotations: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GB" sz="2200">
                <a:latin typeface="Neue Haas Grotesk Text Pro"/>
                <a:cs typeface="Times New Roman"/>
              </a:rPr>
              <a:t>Three predetermined angles </a:t>
            </a:r>
          </a:p>
          <a:p>
            <a:endParaRPr lang="en-GB" sz="2200">
              <a:latin typeface="Times New Roman"/>
              <a:cs typeface="Times New Roman"/>
            </a:endParaRP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5D1B0E7B-979C-B4F3-F4E9-BAE702FE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27" y="2273018"/>
            <a:ext cx="5862311" cy="2301527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4F8322F-B0ED-4D7E-05A6-99A80D11F193}"/>
              </a:ext>
            </a:extLst>
          </p:cNvPr>
          <p:cNvCxnSpPr/>
          <p:nvPr/>
        </p:nvCxnSpPr>
        <p:spPr>
          <a:xfrm>
            <a:off x="5939425" y="4791203"/>
            <a:ext cx="4885150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4BFE256-2A6C-4FD8-FF6C-F3684A38DF85}"/>
              </a:ext>
            </a:extLst>
          </p:cNvPr>
          <p:cNvSpPr txBox="1"/>
          <p:nvPr/>
        </p:nvSpPr>
        <p:spPr>
          <a:xfrm>
            <a:off x="8016658" y="4791205"/>
            <a:ext cx="720247" cy="31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>
                <a:latin typeface="Times New Roman"/>
                <a:cs typeface="Times New Roman"/>
              </a:rPr>
              <a:t>Depth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0888F-687A-11A4-648C-12C2DADE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91FBA87F-5446-3F64-383A-E4219ACF44D5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76556DF6-1EF2-4E3B-22F0-557147FA154A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119DC08C-4371-5CEC-A202-D8DE5540C3A3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458888-A784-72A2-484B-CA72100873FE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19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BEB78-96D6-F520-7470-872D5EB7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67B-23F4-0544-F619-BFD61C46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Tensor and circuit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72E1-9189-25CF-BBB2-196B6281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24" y="3474976"/>
            <a:ext cx="7285599" cy="6374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en-GB" sz="2200">
                <a:latin typeface="Neue Haas Grotesk Text Pro"/>
                <a:cs typeface="Times New Roman"/>
              </a:rPr>
              <a:t> Initialisation: generate </a:t>
            </a:r>
            <a:r>
              <a:rPr lang="en-GB" sz="2200" i="1" err="1">
                <a:latin typeface="Neue Haas Grotesk Text Pro"/>
                <a:cs typeface="Times New Roman"/>
              </a:rPr>
              <a:t>num_circuits</a:t>
            </a:r>
            <a:r>
              <a:rPr lang="en-GB" sz="2200">
                <a:latin typeface="Neue Haas Grotesk Text Pro"/>
                <a:cs typeface="Times New Roman"/>
              </a:rPr>
              <a:t> random circuits</a:t>
            </a:r>
            <a:endParaRPr lang="es-ES" sz="2200">
              <a:latin typeface="Neue Haas Grotesk Text Pro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30D18C-648E-D0A9-2A9B-0F711EF9C905}"/>
              </a:ext>
            </a:extLst>
          </p:cNvPr>
          <p:cNvSpPr txBox="1"/>
          <p:nvPr/>
        </p:nvSpPr>
        <p:spPr>
          <a:xfrm>
            <a:off x="9325578" y="3290142"/>
            <a:ext cx="19326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  </a:t>
            </a:r>
            <a:r>
              <a:rPr lang="es-ES">
                <a:latin typeface="Times New Roman"/>
                <a:cs typeface="Times New Roman"/>
              </a:rPr>
              <a:t>  </a:t>
            </a:r>
            <a:r>
              <a:rPr lang="es-ES">
                <a:solidFill>
                  <a:srgbClr val="002060"/>
                </a:solidFill>
                <a:latin typeface="Times New Roman"/>
                <a:cs typeface="Times New Roman"/>
              </a:rPr>
              <a:t>Depth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1C7505-9879-3BB2-A08A-CBB6DF343A0B}"/>
              </a:ext>
            </a:extLst>
          </p:cNvPr>
          <p:cNvSpPr txBox="1"/>
          <p:nvPr/>
        </p:nvSpPr>
        <p:spPr>
          <a:xfrm>
            <a:off x="7531653" y="2033162"/>
            <a:ext cx="12810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" err="1">
                <a:solidFill>
                  <a:srgbClr val="002060"/>
                </a:solidFill>
                <a:latin typeface="Times New Roman"/>
                <a:cs typeface="Times New Roman"/>
              </a:rPr>
              <a:t>Number</a:t>
            </a:r>
            <a:r>
              <a:rPr lang="es-ES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endParaRPr lang="es-ES">
              <a:solidFill>
                <a:srgbClr val="002060"/>
              </a:solidFill>
              <a:latin typeface="Neue Haas Grotesk Text Pro"/>
              <a:cs typeface="Times New Roman"/>
            </a:endParaRPr>
          </a:p>
          <a:p>
            <a:pPr algn="r"/>
            <a:r>
              <a:rPr lang="es-ES" err="1">
                <a:solidFill>
                  <a:srgbClr val="002060"/>
                </a:solidFill>
                <a:latin typeface="Times New Roman"/>
                <a:cs typeface="Times New Roman"/>
              </a:rPr>
              <a:t>of</a:t>
            </a:r>
            <a:endParaRPr lang="es-ES">
              <a:solidFill>
                <a:srgbClr val="002060"/>
              </a:solidFill>
            </a:endParaRPr>
          </a:p>
          <a:p>
            <a:pPr algn="r"/>
            <a:r>
              <a:rPr lang="es-ES" err="1">
                <a:solidFill>
                  <a:srgbClr val="002060"/>
                </a:solidFill>
                <a:latin typeface="Times New Roman"/>
                <a:cs typeface="Times New Roman"/>
              </a:rPr>
              <a:t>qubits</a:t>
            </a:r>
            <a:endParaRPr lang="es-ES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7EA90-DC8F-91D9-DB2E-641C5B59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8E0A90D6-79A7-7E77-A259-5C90FCB6EE5C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A78A5B59-6777-D400-F8A5-23ED6A9F3C08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951CBD50-5FB4-5B7B-DEF0-96F97FD97912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CB6C6D-697F-EF19-D9AD-97D9918AF9B1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EB175B-3EC2-1F6F-EBEF-CE281E12E4D1}"/>
              </a:ext>
            </a:extLst>
          </p:cNvPr>
          <p:cNvSpPr txBox="1"/>
          <p:nvPr/>
        </p:nvSpPr>
        <p:spPr>
          <a:xfrm>
            <a:off x="241278" y="2499424"/>
            <a:ext cx="7057491" cy="8779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200">
                <a:latin typeface="Times New Roman"/>
                <a:cs typeface="Times New Roman"/>
              </a:rPr>
              <a:t> </a:t>
            </a:r>
            <a:r>
              <a:rPr lang="en-GB" sz="2200">
                <a:latin typeface="Neue Haas Grotesk Text Pro"/>
                <a:cs typeface="Times New Roman"/>
              </a:rPr>
              <a:t>Converted to </a:t>
            </a:r>
            <a:r>
              <a:rPr lang="en-GB" sz="2200" err="1">
                <a:latin typeface="Neue Haas Grotesk Text Pro"/>
                <a:cs typeface="Times New Roman"/>
              </a:rPr>
              <a:t>PennyLane</a:t>
            </a:r>
            <a:r>
              <a:rPr lang="en-GB" sz="2200">
                <a:latin typeface="Neue Haas Grotesk Text Pro"/>
                <a:cs typeface="Times New Roman"/>
              </a:rPr>
              <a:t> quantum circuits for evaluating their energies (fitness)</a:t>
            </a:r>
            <a:endParaRPr lang="es-ES">
              <a:latin typeface="Neue Haas Grotesk Text Pro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s-ES"/>
          </a:p>
        </p:txBody>
      </p:sp>
      <p:pic>
        <p:nvPicPr>
          <p:cNvPr id="10" name="Imagen 9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4AFED746-7A34-4E45-5079-B0CCE854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2" y="4634208"/>
            <a:ext cx="11811000" cy="128637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7BB0D07-DA6B-07A0-6BC5-5A7B8576D7E1}"/>
              </a:ext>
            </a:extLst>
          </p:cNvPr>
          <p:cNvSpPr txBox="1"/>
          <p:nvPr/>
        </p:nvSpPr>
        <p:spPr>
          <a:xfrm>
            <a:off x="236492" y="1916311"/>
            <a:ext cx="756212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>
                <a:latin typeface="Neue Haas Grotesk Text Pro"/>
                <a:cs typeface="Times New Roman"/>
              </a:rPr>
              <a:t>Circuits saved as (</a:t>
            </a:r>
            <a:r>
              <a:rPr lang="en-GB" sz="2200" i="1" err="1">
                <a:latin typeface="Neue Haas Grotesk Text Pro"/>
                <a:cs typeface="Times New Roman"/>
              </a:rPr>
              <a:t>num_qubits</a:t>
            </a:r>
            <a:r>
              <a:rPr lang="en-GB" sz="2200">
                <a:latin typeface="Neue Haas Grotesk Text Pro"/>
                <a:cs typeface="Times New Roman"/>
              </a:rPr>
              <a:t> × </a:t>
            </a:r>
            <a:r>
              <a:rPr lang="en-GB" sz="2200" i="1">
                <a:latin typeface="Neue Haas Grotesk Text Pro"/>
                <a:cs typeface="Times New Roman"/>
              </a:rPr>
              <a:t>depth</a:t>
            </a:r>
            <a:r>
              <a:rPr lang="en-GB" sz="2200">
                <a:latin typeface="Neue Haas Grotesk Text Pro"/>
                <a:cs typeface="Times New Roman"/>
              </a:rPr>
              <a:t>) tensor</a:t>
            </a:r>
            <a:endParaRPr lang="es-ES">
              <a:latin typeface="Neue Haas Grotesk Text Pro"/>
            </a:endParaRPr>
          </a:p>
        </p:txBody>
      </p:sp>
      <p:pic>
        <p:nvPicPr>
          <p:cNvPr id="14" name="Imagen 13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FC29C41A-E1D7-18EB-E43B-789BDF9A3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885" y="2011780"/>
            <a:ext cx="3192881" cy="12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0B89-7242-254E-1CF3-783F0A23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F219-FF5B-DC10-3A90-C7A60A72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endParaRPr lang="en-US">
              <a:latin typeface="Neue Haas Grotesk Text 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49E42-32F7-AAA7-0D90-8AB0A24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58A583BB-D9AC-404A-63F6-48AE4551164A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97F0FC28-7DF9-C29B-5AF2-2F889B7BF4F2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22BC4689-5629-FB73-4BB7-49A609E968D2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09D2FB2-98FA-38D0-40F6-3472F4DA8AA3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516DD-A0AA-EEBE-A2B1-D76CE7D73FE4}"/>
              </a:ext>
            </a:extLst>
          </p:cNvPr>
          <p:cNvSpPr/>
          <p:nvPr/>
        </p:nvSpPr>
        <p:spPr>
          <a:xfrm>
            <a:off x="925774" y="1673094"/>
            <a:ext cx="1600200" cy="916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Set Hamiltonian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F0491-B2D3-F310-371D-83EA1A7D6A73}"/>
              </a:ext>
            </a:extLst>
          </p:cNvPr>
          <p:cNvSpPr/>
          <p:nvPr/>
        </p:nvSpPr>
        <p:spPr>
          <a:xfrm>
            <a:off x="5041102" y="1673091"/>
            <a:ext cx="1600200" cy="916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Define Fitness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CB3B9B-AF98-22D8-9C37-4B36C4613723}"/>
              </a:ext>
            </a:extLst>
          </p:cNvPr>
          <p:cNvSpPr/>
          <p:nvPr/>
        </p:nvSpPr>
        <p:spPr>
          <a:xfrm>
            <a:off x="6974000" y="4235994"/>
            <a:ext cx="18288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Parent Selection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270691-5FBB-D553-7AB9-BE09BCAA57C2}"/>
              </a:ext>
            </a:extLst>
          </p:cNvPr>
          <p:cNvSpPr/>
          <p:nvPr/>
        </p:nvSpPr>
        <p:spPr>
          <a:xfrm>
            <a:off x="9166868" y="1673092"/>
            <a:ext cx="1600200" cy="916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Define Genome Structure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4A6F57-0A83-CAC1-692A-2D4A0B816BD1}"/>
              </a:ext>
            </a:extLst>
          </p:cNvPr>
          <p:cNvSpPr/>
          <p:nvPr/>
        </p:nvSpPr>
        <p:spPr>
          <a:xfrm>
            <a:off x="4923867" y="5536915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Crossover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5BE19C-D139-0AC5-ED28-42F7E8B373C6}"/>
              </a:ext>
            </a:extLst>
          </p:cNvPr>
          <p:cNvSpPr/>
          <p:nvPr/>
        </p:nvSpPr>
        <p:spPr>
          <a:xfrm>
            <a:off x="2827292" y="4234497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Mutations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B66721-16A7-77D4-F6E9-252BC7B2CCED}"/>
              </a:ext>
            </a:extLst>
          </p:cNvPr>
          <p:cNvSpPr/>
          <p:nvPr/>
        </p:nvSpPr>
        <p:spPr>
          <a:xfrm>
            <a:off x="4926802" y="3015683"/>
            <a:ext cx="18288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Population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268414-FB2B-3147-177E-1DA2C9515783}"/>
              </a:ext>
            </a:extLst>
          </p:cNvPr>
          <p:cNvCxnSpPr/>
          <p:nvPr/>
        </p:nvCxnSpPr>
        <p:spPr>
          <a:xfrm>
            <a:off x="2825063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2F0ACD-19F2-A4B1-4142-113D18186C49}"/>
              </a:ext>
            </a:extLst>
          </p:cNvPr>
          <p:cNvCxnSpPr/>
          <p:nvPr/>
        </p:nvCxnSpPr>
        <p:spPr>
          <a:xfrm>
            <a:off x="6954609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06E654B-BC71-9E18-A758-2D25FB5E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22" y="4011318"/>
            <a:ext cx="1408282" cy="135350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A7FDD4-0FFC-F480-5B5D-BA73B3734475}"/>
              </a:ext>
            </a:extLst>
          </p:cNvPr>
          <p:cNvCxnSpPr>
            <a:cxnSpLocks/>
          </p:cNvCxnSpPr>
          <p:nvPr/>
        </p:nvCxnSpPr>
        <p:spPr>
          <a:xfrm flipH="1">
            <a:off x="6995474" y="2700737"/>
            <a:ext cx="1799305" cy="658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5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47D04-8D65-843D-220F-B3A6E9B0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A5C603-8131-3A13-775B-BABE8316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" y="1631932"/>
            <a:ext cx="12155596" cy="4821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FEE3C-DDB8-75F7-D70A-4020680D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Parent Selection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5FC1B-E45D-3198-76FC-CA37B95D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15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0669A5B2-0672-D8FF-49EE-D4609FAC1A3B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4283BDB9-5CF4-F460-C1E0-96C19EBAE41B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E4CDD506-6E8A-0257-9BC5-1F50EA9A0906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910B0E-47D5-A142-E1D6-5B887E73004B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0ED839-3C1F-AD31-2930-E3165F6CEF2D}"/>
              </a:ext>
            </a:extLst>
          </p:cNvPr>
          <p:cNvSpPr/>
          <p:nvPr/>
        </p:nvSpPr>
        <p:spPr>
          <a:xfrm>
            <a:off x="2922348" y="2395578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Population</a:t>
            </a:r>
            <a:r>
              <a:rPr lang="nl-NL"/>
              <a:t> (</a:t>
            </a:r>
            <a:r>
              <a:rPr lang="nl-NL" err="1"/>
              <a:t>size</a:t>
            </a:r>
            <a:r>
              <a:rPr lang="nl-NL"/>
              <a:t>=100)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2D6EB6-8C7E-EC67-4C9A-7BC62FF669D0}"/>
              </a:ext>
            </a:extLst>
          </p:cNvPr>
          <p:cNvSpPr/>
          <p:nvPr/>
        </p:nvSpPr>
        <p:spPr>
          <a:xfrm>
            <a:off x="2922348" y="3316786"/>
            <a:ext cx="2194560" cy="5791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Sample 5 from </a:t>
            </a:r>
            <a:r>
              <a:rPr lang="nl-NL" err="1">
                <a:solidFill>
                  <a:schemeClr val="bg1">
                    <a:lumMod val="75000"/>
                  </a:schemeClr>
                </a:solidFill>
              </a:rPr>
              <a:t>Population</a:t>
            </a:r>
            <a:r>
              <a:rPr lang="nl-NL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B61CE-8DA7-A824-129A-A2EC6886D5F7}"/>
              </a:ext>
            </a:extLst>
          </p:cNvPr>
          <p:cNvSpPr/>
          <p:nvPr/>
        </p:nvSpPr>
        <p:spPr>
          <a:xfrm>
            <a:off x="2922348" y="4237994"/>
            <a:ext cx="2194560" cy="5791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Select Winner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C1E3E8-228E-E93B-303C-00542FBE69CA}"/>
              </a:ext>
            </a:extLst>
          </p:cNvPr>
          <p:cNvSpPr/>
          <p:nvPr/>
        </p:nvSpPr>
        <p:spPr>
          <a:xfrm>
            <a:off x="2922348" y="5159202"/>
            <a:ext cx="2194560" cy="5791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Parents </a:t>
            </a:r>
          </a:p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nl-NL" err="1">
                <a:solidFill>
                  <a:schemeClr val="bg1">
                    <a:lumMod val="75000"/>
                  </a:schemeClr>
                </a:solidFill>
              </a:rPr>
              <a:t>size</a:t>
            </a:r>
            <a:r>
              <a:rPr lang="nl-NL">
                <a:solidFill>
                  <a:schemeClr val="bg1">
                    <a:lumMod val="75000"/>
                  </a:schemeClr>
                </a:solidFill>
              </a:rPr>
              <a:t>=0)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95A14-725D-AF98-2AF5-6DBCD45F9524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019628" y="2974698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A688A5-5692-1C88-8D98-E38DC7B20DEA}"/>
              </a:ext>
            </a:extLst>
          </p:cNvPr>
          <p:cNvCxnSpPr/>
          <p:nvPr/>
        </p:nvCxnSpPr>
        <p:spPr>
          <a:xfrm>
            <a:off x="4036216" y="3895906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1233B6-99C6-B44B-B5AA-41DB3939BA92}"/>
              </a:ext>
            </a:extLst>
          </p:cNvPr>
          <p:cNvCxnSpPr/>
          <p:nvPr/>
        </p:nvCxnSpPr>
        <p:spPr>
          <a:xfrm>
            <a:off x="4019628" y="4817114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72F8C-9CF4-1A84-3E7C-11CE02B44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081843-3B05-8DF3-D24A-230903F7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" y="1631932"/>
            <a:ext cx="12155596" cy="4821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3C8A37-5B9E-5E61-B35D-6F7AE656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Parent Selection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D84F-25A6-8068-E252-3688C478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16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1B6CDF19-14F3-2D1A-8B00-279619310EE8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C7ACAF57-0C62-962B-AC6E-FD72122D914B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52E6E205-99B1-A810-0FB0-FAF195B9626C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69938DC-0BEB-6547-6D9D-246D991A7783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17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1117B6-D9D5-F01D-86E8-63FD63FD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08" y="2334209"/>
            <a:ext cx="1645920" cy="8849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59BCF6-339A-0C53-CDE2-ECD531F0D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928" y="3330242"/>
            <a:ext cx="1645920" cy="1424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0FFB88-486F-EA8F-63C8-F86A264CD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867" y="4839662"/>
            <a:ext cx="1645920" cy="11499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1D2E1F-464C-6E95-9E4D-382AC3B3A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035" y="4991108"/>
            <a:ext cx="1645920" cy="8566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E3501A-262F-4725-B41A-95AA85D62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995" y="3513035"/>
            <a:ext cx="1645920" cy="105886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531675-52F3-6D15-DDE3-3C4D31024F39}"/>
              </a:ext>
            </a:extLst>
          </p:cNvPr>
          <p:cNvSpPr/>
          <p:nvPr/>
        </p:nvSpPr>
        <p:spPr>
          <a:xfrm>
            <a:off x="2922348" y="2395578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Population</a:t>
            </a:r>
            <a:r>
              <a:rPr lang="nl-NL"/>
              <a:t> (</a:t>
            </a:r>
            <a:r>
              <a:rPr lang="nl-NL" err="1"/>
              <a:t>size</a:t>
            </a:r>
            <a:r>
              <a:rPr lang="nl-NL"/>
              <a:t>=100)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1193D4-6EEC-5405-6394-A88F994ADC9A}"/>
              </a:ext>
            </a:extLst>
          </p:cNvPr>
          <p:cNvSpPr/>
          <p:nvPr/>
        </p:nvSpPr>
        <p:spPr>
          <a:xfrm>
            <a:off x="2922348" y="3316786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Sample 5 from </a:t>
            </a:r>
            <a:r>
              <a:rPr lang="nl-NL" err="1"/>
              <a:t>Population</a:t>
            </a:r>
            <a:r>
              <a:rPr lang="nl-NL"/>
              <a:t> 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26D814-CC12-1C42-AEA4-F353F1716DA1}"/>
              </a:ext>
            </a:extLst>
          </p:cNvPr>
          <p:cNvSpPr/>
          <p:nvPr/>
        </p:nvSpPr>
        <p:spPr>
          <a:xfrm>
            <a:off x="2922348" y="4237994"/>
            <a:ext cx="2194560" cy="5791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Select Winner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056508-A2B6-8EF6-FA24-C1A1D7541C39}"/>
              </a:ext>
            </a:extLst>
          </p:cNvPr>
          <p:cNvSpPr/>
          <p:nvPr/>
        </p:nvSpPr>
        <p:spPr>
          <a:xfrm>
            <a:off x="2922348" y="5159202"/>
            <a:ext cx="2194560" cy="5791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Parents </a:t>
            </a:r>
          </a:p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nl-NL" err="1">
                <a:solidFill>
                  <a:schemeClr val="bg1">
                    <a:lumMod val="75000"/>
                  </a:schemeClr>
                </a:solidFill>
              </a:rPr>
              <a:t>size</a:t>
            </a:r>
            <a:r>
              <a:rPr lang="nl-NL">
                <a:solidFill>
                  <a:schemeClr val="bg1">
                    <a:lumMod val="75000"/>
                  </a:schemeClr>
                </a:solidFill>
              </a:rPr>
              <a:t>=0)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514068-F216-453E-4D53-BC94DC017733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019628" y="2974698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91D512-2AA4-E7C4-892F-2B2D2DA08FB6}"/>
              </a:ext>
            </a:extLst>
          </p:cNvPr>
          <p:cNvCxnSpPr/>
          <p:nvPr/>
        </p:nvCxnSpPr>
        <p:spPr>
          <a:xfrm>
            <a:off x="4036216" y="3895906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31E00B-2D6A-46AE-79C4-E8A5EB3A7B13}"/>
              </a:ext>
            </a:extLst>
          </p:cNvPr>
          <p:cNvCxnSpPr/>
          <p:nvPr/>
        </p:nvCxnSpPr>
        <p:spPr>
          <a:xfrm>
            <a:off x="4019628" y="4817114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2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065FF-44F0-B3D0-CA0C-2DA5A52D9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D06242-011A-4E8B-C10A-6599E0D9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" y="1631932"/>
            <a:ext cx="12155596" cy="4821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3A654-5C00-45AC-4A6F-614B6FA4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Parent Selection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F243-D905-6CBF-6A7C-916A01F6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17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B829DD79-8837-4291-B503-EB90D1541DB7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E147B539-93EF-5053-457B-06788366DA95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0661A7DA-374A-370F-F80A-9713B9735FEA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72B8760-8FCA-EEE8-A8A0-7BCC6F208859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6E728F-CCAB-35B0-E04D-8E6DDFBDF2AB}"/>
              </a:ext>
            </a:extLst>
          </p:cNvPr>
          <p:cNvSpPr/>
          <p:nvPr/>
        </p:nvSpPr>
        <p:spPr>
          <a:xfrm>
            <a:off x="2922348" y="2395578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Population</a:t>
            </a:r>
            <a:r>
              <a:rPr lang="nl-NL"/>
              <a:t> (</a:t>
            </a:r>
            <a:r>
              <a:rPr lang="nl-NL" err="1"/>
              <a:t>size</a:t>
            </a:r>
            <a:r>
              <a:rPr lang="nl-NL"/>
              <a:t>=100)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9FE3CB-F272-9AB3-F29B-15297FB93AC2}"/>
              </a:ext>
            </a:extLst>
          </p:cNvPr>
          <p:cNvSpPr/>
          <p:nvPr/>
        </p:nvSpPr>
        <p:spPr>
          <a:xfrm>
            <a:off x="2922348" y="3316786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Sample 5 from </a:t>
            </a:r>
            <a:r>
              <a:rPr lang="nl-NL" err="1"/>
              <a:t>Population</a:t>
            </a:r>
            <a:r>
              <a:rPr lang="nl-NL"/>
              <a:t> 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C46839-411C-7D09-A0FB-76515C825DA6}"/>
              </a:ext>
            </a:extLst>
          </p:cNvPr>
          <p:cNvSpPr/>
          <p:nvPr/>
        </p:nvSpPr>
        <p:spPr>
          <a:xfrm>
            <a:off x="2922348" y="4237994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Select Winner</a:t>
            </a:r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CE1F94-BE15-AA71-2E99-5EE44814DAAA}"/>
              </a:ext>
            </a:extLst>
          </p:cNvPr>
          <p:cNvSpPr/>
          <p:nvPr/>
        </p:nvSpPr>
        <p:spPr>
          <a:xfrm>
            <a:off x="2922348" y="5159202"/>
            <a:ext cx="2194560" cy="5791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Parents </a:t>
            </a:r>
          </a:p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nl-NL" err="1">
                <a:solidFill>
                  <a:schemeClr val="bg1">
                    <a:lumMod val="75000"/>
                  </a:schemeClr>
                </a:solidFill>
              </a:rPr>
              <a:t>size</a:t>
            </a:r>
            <a:r>
              <a:rPr lang="nl-NL">
                <a:solidFill>
                  <a:schemeClr val="bg1">
                    <a:lumMod val="75000"/>
                  </a:schemeClr>
                </a:solidFill>
              </a:rPr>
              <a:t>=0)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2D471D-105F-02D9-660C-484886D04FDF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019628" y="2974698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35F9A7-FBC5-102D-704F-CCD30842DAE9}"/>
              </a:ext>
            </a:extLst>
          </p:cNvPr>
          <p:cNvCxnSpPr/>
          <p:nvPr/>
        </p:nvCxnSpPr>
        <p:spPr>
          <a:xfrm>
            <a:off x="4036216" y="3895906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2EF61E-1B2D-BDED-E7D7-E8F345144A54}"/>
              </a:ext>
            </a:extLst>
          </p:cNvPr>
          <p:cNvCxnSpPr/>
          <p:nvPr/>
        </p:nvCxnSpPr>
        <p:spPr>
          <a:xfrm>
            <a:off x="4019628" y="4817114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730F74-928D-CB73-7A25-DE4A5951F240}"/>
              </a:ext>
            </a:extLst>
          </p:cNvPr>
          <p:cNvSpPr txBox="1"/>
          <p:nvPr/>
        </p:nvSpPr>
        <p:spPr>
          <a:xfrm>
            <a:off x="7865283" y="3651451"/>
            <a:ext cx="1838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err="1">
                <a:solidFill>
                  <a:schemeClr val="bg1"/>
                </a:solidFill>
              </a:rPr>
              <a:t>Lowest</a:t>
            </a:r>
            <a:endParaRPr lang="nl-NL" sz="2400">
              <a:solidFill>
                <a:schemeClr val="bg1"/>
              </a:solidFill>
            </a:endParaRPr>
          </a:p>
          <a:p>
            <a:pPr algn="ctr"/>
            <a:r>
              <a:rPr lang="nl-NL" sz="2400">
                <a:solidFill>
                  <a:schemeClr val="bg1"/>
                </a:solidFill>
              </a:rPr>
              <a:t>Energy?</a:t>
            </a:r>
            <a:endParaRPr lang="en-GB" sz="24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E6C60-2F44-2E24-5A33-F25BFD2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08" y="2334209"/>
            <a:ext cx="1645920" cy="8849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6BA535-05A4-F3E8-2390-2E7F3602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928" y="3330242"/>
            <a:ext cx="1645920" cy="1424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DDB0D2-D6E7-A8E0-D3B2-D13F3922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867" y="4839662"/>
            <a:ext cx="1645920" cy="11499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47CB4D-6C8C-4899-B6C4-187A93DF5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035" y="4991108"/>
            <a:ext cx="1645920" cy="8566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0A26E2-B006-2689-2D58-6551D92CC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995" y="3513035"/>
            <a:ext cx="1645920" cy="105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8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35031-2A58-0EEE-BC58-953C14BAB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A336F8-2C72-F8F0-3E7B-E28FE740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" y="1631932"/>
            <a:ext cx="12155596" cy="4821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DBA902-A19E-490A-F502-F79877E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Parent Selection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B18B8-C975-5142-5493-63B1A59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80E8BC00-064A-A2BF-DFBB-DA3A14BE4C0C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883C3D4F-8449-5A70-3EAC-DB091FDEAE35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9FBDBE41-2FF1-14D3-B3C6-0EAB108F6344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CD418C-ED03-C7AC-3358-58BED0872E48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D8C9FC-201F-4E3E-79C6-9B768F2AC860}"/>
              </a:ext>
            </a:extLst>
          </p:cNvPr>
          <p:cNvSpPr/>
          <p:nvPr/>
        </p:nvSpPr>
        <p:spPr>
          <a:xfrm>
            <a:off x="2922348" y="2395578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Population</a:t>
            </a:r>
            <a:r>
              <a:rPr lang="nl-NL"/>
              <a:t> (</a:t>
            </a:r>
            <a:r>
              <a:rPr lang="nl-NL" err="1"/>
              <a:t>size</a:t>
            </a:r>
            <a:r>
              <a:rPr lang="nl-NL"/>
              <a:t>=100)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B729A4-2C60-8804-312E-2822CDA643B6}"/>
              </a:ext>
            </a:extLst>
          </p:cNvPr>
          <p:cNvSpPr/>
          <p:nvPr/>
        </p:nvSpPr>
        <p:spPr>
          <a:xfrm>
            <a:off x="2922348" y="3316786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Sample 5 from </a:t>
            </a:r>
            <a:r>
              <a:rPr lang="nl-NL" err="1"/>
              <a:t>Population</a:t>
            </a:r>
            <a:r>
              <a:rPr lang="nl-NL"/>
              <a:t> 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2491E7-56B5-E1B2-3BF7-475D792CC12E}"/>
              </a:ext>
            </a:extLst>
          </p:cNvPr>
          <p:cNvSpPr/>
          <p:nvPr/>
        </p:nvSpPr>
        <p:spPr>
          <a:xfrm>
            <a:off x="2922348" y="4237994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Select Winner</a:t>
            </a:r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A41A3E-B7ED-8481-8D30-12E214134560}"/>
              </a:ext>
            </a:extLst>
          </p:cNvPr>
          <p:cNvSpPr/>
          <p:nvPr/>
        </p:nvSpPr>
        <p:spPr>
          <a:xfrm>
            <a:off x="2922348" y="5159202"/>
            <a:ext cx="2194560" cy="5791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Parents </a:t>
            </a:r>
          </a:p>
          <a:p>
            <a:pPr algn="ctr"/>
            <a:r>
              <a:rPr lang="nl-NL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nl-NL" err="1">
                <a:solidFill>
                  <a:schemeClr val="bg1">
                    <a:lumMod val="75000"/>
                  </a:schemeClr>
                </a:solidFill>
              </a:rPr>
              <a:t>size</a:t>
            </a:r>
            <a:r>
              <a:rPr lang="nl-NL">
                <a:solidFill>
                  <a:schemeClr val="bg1">
                    <a:lumMod val="75000"/>
                  </a:schemeClr>
                </a:solidFill>
              </a:rPr>
              <a:t>=0)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F9E8FA-9F6D-6515-B482-AD61874E4021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019628" y="2974698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C47FAE-A78A-7AFE-1AE6-B05DE5484A96}"/>
              </a:ext>
            </a:extLst>
          </p:cNvPr>
          <p:cNvCxnSpPr/>
          <p:nvPr/>
        </p:nvCxnSpPr>
        <p:spPr>
          <a:xfrm>
            <a:off x="4036216" y="3895906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7ED97A-4ED2-E0D5-0B43-E39B7D71B27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16908" y="4527554"/>
            <a:ext cx="1792959" cy="8846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334ADA9-1A83-E0B4-8003-BAEA6DC066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61708" y="2334209"/>
            <a:ext cx="1645920" cy="884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02E811-2780-5FF5-7EA9-F881F44D07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01928" y="3330242"/>
            <a:ext cx="1645920" cy="14244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4350CF-3A44-5643-FE3A-016A0B358AC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09867" y="4839662"/>
            <a:ext cx="1645920" cy="11499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B8D54F-86BE-DA61-2442-E794346458A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99035" y="4991108"/>
            <a:ext cx="1645920" cy="8566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AF4DF3-2C2B-F6BD-0394-C965BFDC103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21995" y="3513035"/>
            <a:ext cx="1645920" cy="105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3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3ADA-82B4-B2A9-4865-8809D97E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6AD1D4-37B8-0836-FA38-7C39715A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" y="1631932"/>
            <a:ext cx="12155596" cy="4821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7C6E6-503C-5774-9B53-BAC50FA8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Parent Selection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B3E1-F430-44F9-49E4-5920D4A7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2D19DB37-6176-8295-3BD6-F03401B1F47E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066FFC14-28C0-73EA-8E73-3ABD6BBA4448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8B56CF48-88A8-A79A-27F7-4CD660F377B3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369D8A-5330-8A64-0ED1-A3B875FC9966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16688E-1BF8-C9BA-9A3E-3EB36B107314}"/>
              </a:ext>
            </a:extLst>
          </p:cNvPr>
          <p:cNvSpPr/>
          <p:nvPr/>
        </p:nvSpPr>
        <p:spPr>
          <a:xfrm>
            <a:off x="2922348" y="2395578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Population</a:t>
            </a:r>
            <a:r>
              <a:rPr lang="nl-NL"/>
              <a:t> (</a:t>
            </a:r>
            <a:r>
              <a:rPr lang="nl-NL" err="1"/>
              <a:t>size</a:t>
            </a:r>
            <a:r>
              <a:rPr lang="nl-NL"/>
              <a:t>=99)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819861-FB2D-0850-6530-3E5120743930}"/>
              </a:ext>
            </a:extLst>
          </p:cNvPr>
          <p:cNvSpPr/>
          <p:nvPr/>
        </p:nvSpPr>
        <p:spPr>
          <a:xfrm>
            <a:off x="2922348" y="3316786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Sample 5 from </a:t>
            </a:r>
            <a:r>
              <a:rPr lang="nl-NL" err="1"/>
              <a:t>Population</a:t>
            </a:r>
            <a:r>
              <a:rPr lang="nl-NL"/>
              <a:t> 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B1C7FF-2F22-3CF4-5E68-7BC10393EBB8}"/>
              </a:ext>
            </a:extLst>
          </p:cNvPr>
          <p:cNvSpPr/>
          <p:nvPr/>
        </p:nvSpPr>
        <p:spPr>
          <a:xfrm>
            <a:off x="2922348" y="4237994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Select Winner</a:t>
            </a:r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F2F990-C2CE-4981-25F5-D9FFA27AA5A8}"/>
              </a:ext>
            </a:extLst>
          </p:cNvPr>
          <p:cNvSpPr/>
          <p:nvPr/>
        </p:nvSpPr>
        <p:spPr>
          <a:xfrm>
            <a:off x="2922348" y="5159202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Parents </a:t>
            </a:r>
          </a:p>
          <a:p>
            <a:pPr algn="ctr"/>
            <a:r>
              <a:rPr lang="nl-NL"/>
              <a:t>(</a:t>
            </a:r>
            <a:r>
              <a:rPr lang="nl-NL" err="1"/>
              <a:t>size</a:t>
            </a:r>
            <a:r>
              <a:rPr lang="nl-NL"/>
              <a:t>=1)</a:t>
            </a:r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0B89B8-BF6C-D044-71B9-668C30DD924F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019628" y="2974698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3527CF-925B-2C51-F33F-3A1960E466B2}"/>
              </a:ext>
            </a:extLst>
          </p:cNvPr>
          <p:cNvCxnSpPr/>
          <p:nvPr/>
        </p:nvCxnSpPr>
        <p:spPr>
          <a:xfrm>
            <a:off x="4036216" y="3895906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385597-CBDF-3915-0C75-3C0C6F9F0BC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16908" y="4527554"/>
            <a:ext cx="1792959" cy="8846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F7191ED-B5BF-4FB1-3F1D-4FE1DF6B81D1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2922348" y="2685138"/>
            <a:ext cx="12700" cy="2763624"/>
          </a:xfrm>
          <a:prstGeom prst="bentConnector3">
            <a:avLst>
              <a:gd name="adj1" fmla="val 756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524732-EBB0-D14A-93FC-85377FD06DF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5116908" y="5412181"/>
            <a:ext cx="1792959" cy="365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2BC1F1-11DF-BC6F-D406-127597CB67E3}"/>
              </a:ext>
            </a:extLst>
          </p:cNvPr>
          <p:cNvSpPr txBox="1"/>
          <p:nvPr/>
        </p:nvSpPr>
        <p:spPr>
          <a:xfrm>
            <a:off x="5116908" y="2375258"/>
            <a:ext cx="1442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>
                <a:solidFill>
                  <a:schemeClr val="bg1"/>
                </a:solidFill>
              </a:rPr>
              <a:t>Winner is </a:t>
            </a:r>
            <a:r>
              <a:rPr lang="nl-NL" sz="1100" err="1">
                <a:solidFill>
                  <a:schemeClr val="bg1"/>
                </a:solidFill>
              </a:rPr>
              <a:t>removed</a:t>
            </a:r>
            <a:r>
              <a:rPr lang="nl-NL" sz="1100">
                <a:solidFill>
                  <a:schemeClr val="bg1"/>
                </a:solidFill>
              </a:rPr>
              <a:t> </a:t>
            </a:r>
            <a:r>
              <a:rPr lang="nl-NL" sz="1100" err="1">
                <a:solidFill>
                  <a:schemeClr val="bg1"/>
                </a:solidFill>
              </a:rPr>
              <a:t>to</a:t>
            </a:r>
            <a:r>
              <a:rPr lang="nl-NL" sz="1100">
                <a:solidFill>
                  <a:schemeClr val="bg1"/>
                </a:solidFill>
              </a:rPr>
              <a:t> </a:t>
            </a:r>
            <a:r>
              <a:rPr lang="nl-NL" sz="1100" err="1">
                <a:solidFill>
                  <a:schemeClr val="bg1"/>
                </a:solidFill>
              </a:rPr>
              <a:t>avoid</a:t>
            </a:r>
            <a:r>
              <a:rPr lang="nl-NL" sz="1100">
                <a:solidFill>
                  <a:schemeClr val="bg1"/>
                </a:solidFill>
              </a:rPr>
              <a:t> </a:t>
            </a:r>
            <a:r>
              <a:rPr lang="nl-NL" sz="1100" err="1">
                <a:solidFill>
                  <a:schemeClr val="bg1"/>
                </a:solidFill>
              </a:rPr>
              <a:t>reselection</a:t>
            </a:r>
            <a:endParaRPr lang="en-GB" sz="110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960DB8A-491F-BBA8-62E7-2059D9C9E3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61708" y="2334209"/>
            <a:ext cx="1645920" cy="884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0A94D3-6F76-F09E-34BD-ED88B6054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01928" y="3330242"/>
            <a:ext cx="1645920" cy="14244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BBA350-0495-7468-115D-F9DEA935F84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09867" y="4839662"/>
            <a:ext cx="1645920" cy="11499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8A1B71-CA3F-7295-F375-F1B25A5C75B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99035" y="4991108"/>
            <a:ext cx="1645920" cy="8566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E47ACFC-A032-2D6C-9758-A870AD210F6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21995" y="3513035"/>
            <a:ext cx="1645920" cy="105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C4B45-AE42-12C1-4EA2-146F21744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1982-27B5-C229-AB88-5AD0388A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131695" cy="1147199"/>
          </a:xfrm>
        </p:spPr>
        <p:txBody>
          <a:bodyPr/>
          <a:lstStyle/>
          <a:p>
            <a:r>
              <a:rPr lang="es-ES" err="1"/>
              <a:t>Outline</a:t>
            </a:r>
            <a:r>
              <a:rPr lang="es-ES"/>
              <a:t> </a:t>
            </a:r>
            <a:endParaRPr lang="es-ES">
              <a:solidFill>
                <a:srgbClr val="0070C0"/>
              </a:solidFill>
              <a:latin typeface="Times New Roman"/>
              <a:ea typeface="Calibri"/>
              <a:cs typeface="Quir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2D16-21A0-2758-2017-DFD713BB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39120"/>
            <a:ext cx="10653579" cy="50121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sz="1800" err="1"/>
              <a:t>Introduction</a:t>
            </a:r>
            <a:r>
              <a:rPr lang="es-ES" sz="1800"/>
              <a:t> </a:t>
            </a:r>
            <a:r>
              <a:rPr lang="es-ES" sz="1800" err="1"/>
              <a:t>of</a:t>
            </a:r>
            <a:r>
              <a:rPr lang="es-ES" sz="1800"/>
              <a:t> </a:t>
            </a:r>
            <a:r>
              <a:rPr lang="es-ES" sz="1800" err="1"/>
              <a:t>the</a:t>
            </a:r>
            <a:r>
              <a:rPr lang="es-ES" sz="1800"/>
              <a:t> </a:t>
            </a:r>
            <a:r>
              <a:rPr lang="es-ES" sz="1800" err="1"/>
              <a:t>problem</a:t>
            </a:r>
            <a:r>
              <a:rPr lang="es-ES" sz="180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err="1"/>
              <a:t>Physical</a:t>
            </a:r>
            <a:r>
              <a:rPr lang="es-ES"/>
              <a:t> </a:t>
            </a:r>
            <a:r>
              <a:rPr lang="es-ES" err="1"/>
              <a:t>problem</a:t>
            </a:r>
            <a:endParaRPr lang="es-ES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/>
              <a:t>Quantum </a:t>
            </a:r>
            <a:r>
              <a:rPr lang="es-ES" err="1"/>
              <a:t>circuits</a:t>
            </a:r>
            <a:r>
              <a:rPr lang="es-ES"/>
              <a:t> and VQE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err="1"/>
              <a:t>Genetic</a:t>
            </a:r>
            <a:r>
              <a:rPr lang="es-ES"/>
              <a:t> </a:t>
            </a:r>
            <a:r>
              <a:rPr lang="es-ES" err="1"/>
              <a:t>algorithms</a:t>
            </a:r>
            <a:r>
              <a:rPr lang="es-ES"/>
              <a:t> </a:t>
            </a:r>
          </a:p>
          <a:p>
            <a:r>
              <a:rPr lang="es-ES" sz="1800" err="1"/>
              <a:t>Code</a:t>
            </a:r>
            <a:r>
              <a:rPr lang="es-ES" sz="1800"/>
              <a:t> </a:t>
            </a:r>
            <a:r>
              <a:rPr lang="es-ES" sz="1800" err="1"/>
              <a:t>implementation</a:t>
            </a:r>
            <a:endParaRPr lang="es-E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/>
              <a:t>Tensor and </a:t>
            </a:r>
            <a:r>
              <a:rPr lang="es-ES" err="1"/>
              <a:t>circuit</a:t>
            </a:r>
            <a:r>
              <a:rPr lang="es-ES"/>
              <a:t> </a:t>
            </a:r>
            <a:r>
              <a:rPr lang="es-ES" err="1"/>
              <a:t>generations</a:t>
            </a:r>
            <a:endParaRPr lang="es-ES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err="1">
                <a:solidFill>
                  <a:srgbClr val="000000"/>
                </a:solidFill>
              </a:rPr>
              <a:t>Tournament</a:t>
            </a:r>
            <a:r>
              <a:rPr lang="es-ES">
                <a:solidFill>
                  <a:srgbClr val="000000"/>
                </a:solidFill>
              </a:rPr>
              <a:t> and </a:t>
            </a:r>
            <a:r>
              <a:rPr lang="es-ES" err="1">
                <a:solidFill>
                  <a:srgbClr val="000000"/>
                </a:solidFill>
              </a:rPr>
              <a:t>selection</a:t>
            </a:r>
            <a:endParaRPr lang="es-ES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s-ES">
                <a:solidFill>
                  <a:srgbClr val="000000"/>
                </a:solidFill>
              </a:rPr>
              <a:t>Crossover</a:t>
            </a:r>
            <a:endParaRPr lang="es-ES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 err="1"/>
              <a:t>Mutations</a:t>
            </a:r>
            <a:r>
              <a:rPr lang="es-ES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err="1"/>
              <a:t>Hyperparameter</a:t>
            </a:r>
            <a:r>
              <a:rPr lang="es-ES"/>
              <a:t> </a:t>
            </a:r>
            <a:r>
              <a:rPr lang="es-ES" err="1"/>
              <a:t>Optimisation</a:t>
            </a:r>
            <a:endParaRPr lang="es-ES" err="1">
              <a:solidFill>
                <a:schemeClr val="bg1"/>
              </a:solidFill>
            </a:endParaRPr>
          </a:p>
          <a:p>
            <a:r>
              <a:rPr lang="es-ES" sz="1800" err="1"/>
              <a:t>Results</a:t>
            </a:r>
            <a:r>
              <a:rPr lang="es-ES" sz="180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err="1"/>
              <a:t>Energies</a:t>
            </a:r>
            <a:endParaRPr lang="es-ES" err="1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err="1"/>
              <a:t>Phase</a:t>
            </a:r>
            <a:r>
              <a:rPr lang="es-ES"/>
              <a:t> </a:t>
            </a:r>
            <a:r>
              <a:rPr lang="es-ES" err="1"/>
              <a:t>transition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Z </a:t>
            </a:r>
            <a:r>
              <a:rPr lang="es-ES" err="1"/>
              <a:t>magnetisation</a:t>
            </a:r>
            <a:endParaRPr lang="es-ES"/>
          </a:p>
          <a:p>
            <a:r>
              <a:rPr lang="es-ES" sz="1800" err="1"/>
              <a:t>Conclusions</a:t>
            </a:r>
            <a:endParaRPr lang="es-ES" sz="1800"/>
          </a:p>
          <a:p>
            <a:pPr lvl="1">
              <a:buFont typeface="Courier New" panose="020B0604020202020204" pitchFamily="34" charset="0"/>
              <a:buChar char="o"/>
            </a:pPr>
            <a:endParaRPr lang="es-ES"/>
          </a:p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99D2A-20F2-C402-DB36-799E7AC0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s-E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3FA246B-514A-D742-9A2C-D1290D6A05E9}"/>
              </a:ext>
            </a:extLst>
          </p:cNvPr>
          <p:cNvSpPr txBox="1">
            <a:spLocks/>
          </p:cNvSpPr>
          <p:nvPr/>
        </p:nvSpPr>
        <p:spPr>
          <a:xfrm>
            <a:off x="11784562" y="66054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057153-B650-4DEB-B370-79DDCFDCE934}" type="slidenum">
              <a:rPr lang="en-US" smtClean="0"/>
              <a:pPr/>
              <a:t>2</a:t>
            </a:fld>
            <a:endParaRPr lang="es-ES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B9330E4-D394-B3D6-A955-33CD559D200E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0" name="Rechthoek 8">
            <a:extLst>
              <a:ext uri="{FF2B5EF4-FFF2-40B4-BE49-F238E27FC236}">
                <a16:creationId xmlns:a16="http://schemas.microsoft.com/office/drawing/2014/main" id="{7854813B-0C92-A501-E4C0-29B70646D65D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2" name="Rechthoek 9">
            <a:extLst>
              <a:ext uri="{FF2B5EF4-FFF2-40B4-BE49-F238E27FC236}">
                <a16:creationId xmlns:a16="http://schemas.microsoft.com/office/drawing/2014/main" id="{2FC6C45A-2BC6-D7EB-CCBD-0E141433C116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0944AEC-A0A6-56E5-3F4F-7585E767AC8D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759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B0E8F-5C23-6235-9D23-B4BF80F12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5E11F5-1A82-A00E-1002-388A060B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" y="1631932"/>
            <a:ext cx="12155596" cy="4821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494E6-D745-5EFD-D635-CB30E9CA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Parent Selection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8CA91-446D-ED7D-30E2-FBD3F0CB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20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A74BD354-3AB5-5758-40CD-CC25DFB6E6A8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015FE041-3B58-179D-CD39-AAB982617C09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3E1E9EAD-DF03-9083-3121-FF1662D729A0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1E7183D-44F4-FA56-6FA4-C1B7280A77C1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A2E27A-7C05-12D6-1AE4-50F9529D7355}"/>
              </a:ext>
            </a:extLst>
          </p:cNvPr>
          <p:cNvSpPr/>
          <p:nvPr/>
        </p:nvSpPr>
        <p:spPr>
          <a:xfrm>
            <a:off x="2922348" y="2395578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Population</a:t>
            </a:r>
            <a:r>
              <a:rPr lang="nl-NL"/>
              <a:t> (</a:t>
            </a:r>
            <a:r>
              <a:rPr lang="nl-NL" err="1"/>
              <a:t>size</a:t>
            </a:r>
            <a:r>
              <a:rPr lang="nl-NL"/>
              <a:t>=98)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31985-DAEE-4253-8F69-1788C0994AAB}"/>
              </a:ext>
            </a:extLst>
          </p:cNvPr>
          <p:cNvSpPr/>
          <p:nvPr/>
        </p:nvSpPr>
        <p:spPr>
          <a:xfrm>
            <a:off x="2922348" y="3316786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Sample 5 from </a:t>
            </a:r>
            <a:r>
              <a:rPr lang="nl-NL" err="1"/>
              <a:t>Population</a:t>
            </a:r>
            <a:r>
              <a:rPr lang="nl-NL"/>
              <a:t> 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AA8DEE-F3E9-E2A2-77D8-233A79BB279D}"/>
              </a:ext>
            </a:extLst>
          </p:cNvPr>
          <p:cNvSpPr/>
          <p:nvPr/>
        </p:nvSpPr>
        <p:spPr>
          <a:xfrm>
            <a:off x="2922348" y="4237994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Select Winner</a:t>
            </a:r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9DBBEE-3DD9-C988-4F2F-20161233A4CB}"/>
              </a:ext>
            </a:extLst>
          </p:cNvPr>
          <p:cNvSpPr/>
          <p:nvPr/>
        </p:nvSpPr>
        <p:spPr>
          <a:xfrm>
            <a:off x="2922348" y="5159202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Parents </a:t>
            </a:r>
          </a:p>
          <a:p>
            <a:pPr algn="ctr"/>
            <a:r>
              <a:rPr lang="nl-NL"/>
              <a:t>(</a:t>
            </a:r>
            <a:r>
              <a:rPr lang="nl-NL" err="1"/>
              <a:t>size</a:t>
            </a:r>
            <a:r>
              <a:rPr lang="nl-NL"/>
              <a:t>=2)</a:t>
            </a:r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2FAD6F-DC4C-BCB9-5D39-83B36515EC11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019628" y="2974698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EA4BCF-FE6E-5B81-B222-EA510D9E4FC7}"/>
              </a:ext>
            </a:extLst>
          </p:cNvPr>
          <p:cNvCxnSpPr/>
          <p:nvPr/>
        </p:nvCxnSpPr>
        <p:spPr>
          <a:xfrm>
            <a:off x="4036216" y="3895906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EAF7BF-7C03-509F-16D4-BF802DCF10B5}"/>
              </a:ext>
            </a:extLst>
          </p:cNvPr>
          <p:cNvCxnSpPr/>
          <p:nvPr/>
        </p:nvCxnSpPr>
        <p:spPr>
          <a:xfrm>
            <a:off x="4019628" y="4817114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A8F862C-AF9F-955C-254F-8271DB51F8CC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2922348" y="2685138"/>
            <a:ext cx="12700" cy="2763624"/>
          </a:xfrm>
          <a:prstGeom prst="bentConnector3">
            <a:avLst>
              <a:gd name="adj1" fmla="val 756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6720-5754-EBD1-9CF6-AA310575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B658A-428E-A60D-01D6-C80C9EBD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" y="1631932"/>
            <a:ext cx="12155596" cy="4821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53405-85DC-044B-38DA-06D3B589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Parent Selection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DBB90-E5F3-46DA-DDB4-76386134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21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14692565-4A26-754B-BC1D-EB2079FE9DED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44BD85CD-7F4C-1F8A-EA4B-84EE25CF19BD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F5FC3912-0032-341D-8358-2F9B0D9473AB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C99B94C-89DB-E9DB-D075-CE0DB939F1E5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B59A17-520A-EDC6-4CEB-4BB26DDBBA99}"/>
              </a:ext>
            </a:extLst>
          </p:cNvPr>
          <p:cNvSpPr/>
          <p:nvPr/>
        </p:nvSpPr>
        <p:spPr>
          <a:xfrm>
            <a:off x="2922348" y="2395578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Population</a:t>
            </a:r>
            <a:r>
              <a:rPr lang="nl-NL"/>
              <a:t> (</a:t>
            </a:r>
            <a:r>
              <a:rPr lang="nl-NL" err="1"/>
              <a:t>size</a:t>
            </a:r>
            <a:r>
              <a:rPr lang="nl-NL"/>
              <a:t>=97)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E12DA1-B56D-733B-F28A-34FA9C0E0089}"/>
              </a:ext>
            </a:extLst>
          </p:cNvPr>
          <p:cNvSpPr/>
          <p:nvPr/>
        </p:nvSpPr>
        <p:spPr>
          <a:xfrm>
            <a:off x="2922348" y="3316786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Sample 5 from </a:t>
            </a:r>
            <a:r>
              <a:rPr lang="nl-NL" err="1"/>
              <a:t>Population</a:t>
            </a:r>
            <a:r>
              <a:rPr lang="nl-NL"/>
              <a:t> 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C6DEB-215F-E031-A32A-8A6B83F5BCE6}"/>
              </a:ext>
            </a:extLst>
          </p:cNvPr>
          <p:cNvSpPr/>
          <p:nvPr/>
        </p:nvSpPr>
        <p:spPr>
          <a:xfrm>
            <a:off x="2922348" y="4237994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Select Winner</a:t>
            </a:r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B7BB85-B7BF-87E1-3E33-51732E70DC44}"/>
              </a:ext>
            </a:extLst>
          </p:cNvPr>
          <p:cNvSpPr/>
          <p:nvPr/>
        </p:nvSpPr>
        <p:spPr>
          <a:xfrm>
            <a:off x="2922348" y="5159202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Parents </a:t>
            </a:r>
          </a:p>
          <a:p>
            <a:pPr algn="ctr"/>
            <a:r>
              <a:rPr lang="nl-NL"/>
              <a:t>(</a:t>
            </a:r>
            <a:r>
              <a:rPr lang="nl-NL" err="1"/>
              <a:t>size</a:t>
            </a:r>
            <a:r>
              <a:rPr lang="nl-NL"/>
              <a:t>=3)</a:t>
            </a:r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C112C8-7C3D-C1C8-E63A-97B98ECA9F4F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019628" y="2974698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961038-9CB3-FEF2-5525-B3FAC6A27521}"/>
              </a:ext>
            </a:extLst>
          </p:cNvPr>
          <p:cNvCxnSpPr/>
          <p:nvPr/>
        </p:nvCxnSpPr>
        <p:spPr>
          <a:xfrm>
            <a:off x="4036216" y="3895906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701EB4-D4E9-3B28-B828-BF7D26E1E447}"/>
              </a:ext>
            </a:extLst>
          </p:cNvPr>
          <p:cNvCxnSpPr/>
          <p:nvPr/>
        </p:nvCxnSpPr>
        <p:spPr>
          <a:xfrm>
            <a:off x="4019628" y="4817114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310E5E-8C46-7C48-B03C-2EA0B48CE0C1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2922348" y="2685138"/>
            <a:ext cx="12700" cy="2763624"/>
          </a:xfrm>
          <a:prstGeom prst="bentConnector3">
            <a:avLst>
              <a:gd name="adj1" fmla="val 756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1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D3996-A2FE-2196-BBD6-14F09BCF8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4665C5-E0D3-CE17-7E2B-610BF748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" y="1631932"/>
            <a:ext cx="12155596" cy="4821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D6D5A-0451-3E2C-99B0-DBF13184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Parent Selection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2A5E-8A78-4D6F-7E08-40374409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22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39A689BE-E68A-64D8-EDF8-DBF8D8D4B144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2A08AFA0-F00A-ABA3-E850-054FC485411D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E386E1BD-A922-235A-F40B-5777DA164E1D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F0B573C-1DD5-9A92-04BA-5AB2E11B1440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1CEBAC-B9EF-C1BA-4666-A9044294CC5B}"/>
              </a:ext>
            </a:extLst>
          </p:cNvPr>
          <p:cNvSpPr/>
          <p:nvPr/>
        </p:nvSpPr>
        <p:spPr>
          <a:xfrm>
            <a:off x="2922348" y="2395578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Population</a:t>
            </a:r>
            <a:r>
              <a:rPr lang="nl-NL"/>
              <a:t> (</a:t>
            </a:r>
            <a:r>
              <a:rPr lang="nl-NL" err="1"/>
              <a:t>size</a:t>
            </a:r>
            <a:r>
              <a:rPr lang="nl-NL"/>
              <a:t>=60)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C7B776-3FEB-0B86-DF63-6135B291CE07}"/>
              </a:ext>
            </a:extLst>
          </p:cNvPr>
          <p:cNvSpPr/>
          <p:nvPr/>
        </p:nvSpPr>
        <p:spPr>
          <a:xfrm>
            <a:off x="2922348" y="3316786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Sample 5 from </a:t>
            </a:r>
            <a:r>
              <a:rPr lang="nl-NL" err="1"/>
              <a:t>Population</a:t>
            </a:r>
            <a:r>
              <a:rPr lang="nl-NL"/>
              <a:t> 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FEE278-F945-952E-3316-D01FDA043689}"/>
              </a:ext>
            </a:extLst>
          </p:cNvPr>
          <p:cNvSpPr/>
          <p:nvPr/>
        </p:nvSpPr>
        <p:spPr>
          <a:xfrm>
            <a:off x="2922348" y="4237994"/>
            <a:ext cx="2194560" cy="579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Select Winner</a:t>
            </a:r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123764-65BA-5996-CEDA-1D0212A1BBA9}"/>
              </a:ext>
            </a:extLst>
          </p:cNvPr>
          <p:cNvSpPr/>
          <p:nvPr/>
        </p:nvSpPr>
        <p:spPr>
          <a:xfrm>
            <a:off x="2922348" y="5159202"/>
            <a:ext cx="2194560" cy="57912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Parents </a:t>
            </a:r>
          </a:p>
          <a:p>
            <a:pPr algn="ctr"/>
            <a:r>
              <a:rPr lang="nl-NL"/>
              <a:t>(</a:t>
            </a:r>
            <a:r>
              <a:rPr lang="nl-NL" err="1"/>
              <a:t>size</a:t>
            </a:r>
            <a:r>
              <a:rPr lang="nl-NL"/>
              <a:t>=40)</a:t>
            </a:r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2F2F0D-20DE-2776-EAC2-4DF173A6F03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019628" y="2974698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0AF06-BEFA-9168-1ECA-2671CBC91179}"/>
              </a:ext>
            </a:extLst>
          </p:cNvPr>
          <p:cNvCxnSpPr/>
          <p:nvPr/>
        </p:nvCxnSpPr>
        <p:spPr>
          <a:xfrm>
            <a:off x="4036216" y="3895906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DA844-8EDF-3C76-05A3-EE5004EE6053}"/>
              </a:ext>
            </a:extLst>
          </p:cNvPr>
          <p:cNvCxnSpPr/>
          <p:nvPr/>
        </p:nvCxnSpPr>
        <p:spPr>
          <a:xfrm>
            <a:off x="4019628" y="4817114"/>
            <a:ext cx="0" cy="342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BD1A1CD-34F1-BA57-710D-381F167890B7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2922348" y="2685138"/>
            <a:ext cx="12700" cy="2763624"/>
          </a:xfrm>
          <a:prstGeom prst="bentConnector3">
            <a:avLst>
              <a:gd name="adj1" fmla="val 756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4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6CEE8-E3B4-FFB2-1554-B1E94F793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5D82-FF0B-1F1C-14DD-4C3ED0ED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endParaRPr lang="en-US">
              <a:latin typeface="Neue Haas Grotesk Text 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9AAF7-ACC0-3F89-2FC8-88A8A1DC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23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36636FD7-570D-604E-FDCA-E2EB2092031E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4CB2EC17-A909-91B1-0945-59F6B10BD5CA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792147ED-7429-67F6-9C44-DDB9FA51DF20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A13DC4-CEA8-3B72-02DA-BA5A1791500A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808925-1F9E-BD54-3723-48762A2D6E67}"/>
              </a:ext>
            </a:extLst>
          </p:cNvPr>
          <p:cNvSpPr/>
          <p:nvPr/>
        </p:nvSpPr>
        <p:spPr>
          <a:xfrm>
            <a:off x="925774" y="1673094"/>
            <a:ext cx="1600200" cy="916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Set Hamiltonian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36EBBE-C3DD-0633-C7D4-1187AE8CF27A}"/>
              </a:ext>
            </a:extLst>
          </p:cNvPr>
          <p:cNvSpPr/>
          <p:nvPr/>
        </p:nvSpPr>
        <p:spPr>
          <a:xfrm>
            <a:off x="5041102" y="1673091"/>
            <a:ext cx="1600200" cy="916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Define Fitness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68B225-C71B-E936-22A0-E0D7F1802FE7}"/>
              </a:ext>
            </a:extLst>
          </p:cNvPr>
          <p:cNvSpPr/>
          <p:nvPr/>
        </p:nvSpPr>
        <p:spPr>
          <a:xfrm>
            <a:off x="6925874" y="4123699"/>
            <a:ext cx="18288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Parent Selection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7CA844-1F16-2ABF-2A61-F145908FC472}"/>
              </a:ext>
            </a:extLst>
          </p:cNvPr>
          <p:cNvSpPr/>
          <p:nvPr/>
        </p:nvSpPr>
        <p:spPr>
          <a:xfrm>
            <a:off x="9166868" y="1673092"/>
            <a:ext cx="1600200" cy="916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Define Genome Structure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6239BB-E5B5-11FB-6DB2-268CFEC7B757}"/>
              </a:ext>
            </a:extLst>
          </p:cNvPr>
          <p:cNvSpPr/>
          <p:nvPr/>
        </p:nvSpPr>
        <p:spPr>
          <a:xfrm>
            <a:off x="4931888" y="5536915"/>
            <a:ext cx="18288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Crossover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E3D9A6-76D4-7DA5-3A48-54A528BFE1A9}"/>
              </a:ext>
            </a:extLst>
          </p:cNvPr>
          <p:cNvSpPr/>
          <p:nvPr/>
        </p:nvSpPr>
        <p:spPr>
          <a:xfrm>
            <a:off x="2827292" y="4122202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Mutations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B6C152-C06A-488A-AD9A-39B2C7F30FF1}"/>
              </a:ext>
            </a:extLst>
          </p:cNvPr>
          <p:cNvSpPr/>
          <p:nvPr/>
        </p:nvSpPr>
        <p:spPr>
          <a:xfrm>
            <a:off x="4926802" y="3015683"/>
            <a:ext cx="18288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Population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9B8856-E2E5-F765-76B9-544078E66242}"/>
              </a:ext>
            </a:extLst>
          </p:cNvPr>
          <p:cNvCxnSpPr/>
          <p:nvPr/>
        </p:nvCxnSpPr>
        <p:spPr>
          <a:xfrm>
            <a:off x="2825063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1D9C61-8975-2AA4-0631-101699DF08F1}"/>
              </a:ext>
            </a:extLst>
          </p:cNvPr>
          <p:cNvCxnSpPr/>
          <p:nvPr/>
        </p:nvCxnSpPr>
        <p:spPr>
          <a:xfrm>
            <a:off x="6954609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8DED0AD-2E31-6392-5A0F-6BB3EB8CA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22" y="4011318"/>
            <a:ext cx="1408282" cy="135350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4A0B40-0BAF-8EB7-3D03-DF308277C357}"/>
              </a:ext>
            </a:extLst>
          </p:cNvPr>
          <p:cNvCxnSpPr>
            <a:cxnSpLocks/>
          </p:cNvCxnSpPr>
          <p:nvPr/>
        </p:nvCxnSpPr>
        <p:spPr>
          <a:xfrm flipH="1">
            <a:off x="6995474" y="2700737"/>
            <a:ext cx="1799305" cy="658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41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9D978-32C5-D510-6882-50C34C50B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ADE-F468-4EAC-B0FD-9ED134AF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Crossover – Two Strategies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9E7B-4987-77EB-04BA-27FD0A71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24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910BC540-F9F9-08AE-F237-F0533A14F347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599C9B55-0793-D5EE-AB28-3956F1A17D81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5B099323-4716-A15C-7659-B1712A9E3498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9A9E94D-EAB7-35C0-3E37-4A2192E3F380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51138-8273-13F0-1E39-D386BDAB7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486" y="3089757"/>
            <a:ext cx="1120903" cy="20182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1500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85867-72A9-88CF-FFEE-41107A8D3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07" y="1871336"/>
            <a:ext cx="4315293" cy="39842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B84673-9396-7F34-0575-22C9C2EA1185}"/>
                  </a:ext>
                </a:extLst>
              </p14:cNvPr>
              <p14:cNvContentPartPr/>
              <p14:nvPr/>
            </p14:nvContentPartPr>
            <p14:xfrm>
              <a:off x="4779750" y="5666550"/>
              <a:ext cx="1541520" cy="153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B84673-9396-7F34-0575-22C9C2EA11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6765" y="5603550"/>
                <a:ext cx="1667131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4B966A-6BA4-6E9B-8EE4-303F2261E9CC}"/>
                  </a:ext>
                </a:extLst>
              </p14:cNvPr>
              <p14:cNvContentPartPr/>
              <p14:nvPr/>
            </p14:nvContentPartPr>
            <p14:xfrm>
              <a:off x="3533790" y="3800340"/>
              <a:ext cx="399240" cy="296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4B966A-6BA4-6E9B-8EE4-303F2261E9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0733" y="3737340"/>
                <a:ext cx="524993" cy="421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12F7E2-173F-A71B-432E-B070BBADA254}"/>
              </a:ext>
            </a:extLst>
          </p:cNvPr>
          <p:cNvSpPr txBox="1"/>
          <p:nvPr/>
        </p:nvSpPr>
        <p:spPr>
          <a:xfrm>
            <a:off x="2166257" y="5856514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err="1"/>
              <a:t>Sünkel</a:t>
            </a:r>
            <a:r>
              <a:rPr lang="en-US" sz="700"/>
              <a:t>, L., Martyniuk, D., Mattern, D., Jung, J., &amp; Paschke, A. (2023). GA4QCO: genetic algorithm for quantum circuit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105663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74F0-B742-74AA-5997-C8831D080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89B-B4A2-A4CF-32A1-38C0E046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Strategy 1 – Blind Crossover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17599-DC49-2E75-544F-2498CB48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25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F3B72703-4B96-974D-1120-B2C2B522CEA0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393E9D8A-32AA-F075-8B9A-8820F5CDCA46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BA01AFAF-1A67-48FB-C914-C5F44FB2D002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5189D6-B5E2-DA3F-6634-7EC043E7C821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3CC7-441E-B71D-3E0F-EE83B189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Step 1: Select Random Crossover Layer</a:t>
            </a:r>
          </a:p>
          <a:p>
            <a:pPr marL="0" indent="0">
              <a:buNone/>
            </a:pPr>
            <a:r>
              <a:rPr lang="en-GB"/>
              <a:t>Step 2: Split and Recombine</a:t>
            </a:r>
          </a:p>
          <a:p>
            <a:pPr marL="0" indent="0">
              <a:buNone/>
            </a:pPr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31175-12DD-BEA6-B4CD-EA706734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420" y="2894286"/>
            <a:ext cx="5668031" cy="3063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61ADB-5302-C097-B9C5-CD15AA6C0740}"/>
              </a:ext>
            </a:extLst>
          </p:cNvPr>
          <p:cNvSpPr txBox="1"/>
          <p:nvPr/>
        </p:nvSpPr>
        <p:spPr>
          <a:xfrm>
            <a:off x="4572000" y="5954485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err="1"/>
              <a:t>Sünkel</a:t>
            </a:r>
            <a:r>
              <a:rPr lang="en-US" sz="700"/>
              <a:t>, L., Martyniuk, D., Mattern, D., Jung, J., &amp; Paschke, A. (2023). GA4QCO: genetic algorithm for quantum circuit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30783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EE1F1-FF63-4567-07E5-8E2A63F88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A7A5-02BA-EDF6-F346-C578DA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Strategy 2: Entanglement-aware Crossover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FABB1-1256-CE19-8506-EB20D8C5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26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F70B1F34-20B5-CFAA-9672-B29C775C1020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88679734-3937-D1C2-A959-464836B96A7E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3C95CFBA-DB73-D3E9-C975-BEBBAB316B89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012185-168C-1F20-BD58-5FA62C4D3B98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97B1D-3341-20A1-95B1-1999A1C6CEE4}"/>
              </a:ext>
            </a:extLst>
          </p:cNvPr>
          <p:cNvSpPr txBox="1"/>
          <p:nvPr/>
        </p:nvSpPr>
        <p:spPr>
          <a:xfrm>
            <a:off x="4818828" y="6264073"/>
            <a:ext cx="736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EAQGA: A Quantum-Enhanced Genetic Algorithm with Novel Entanglement-Aware Crossovers, Haghighi et al.,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9C4A2-623C-840B-2D99-F8C985B5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06" y="2637697"/>
            <a:ext cx="8498588" cy="158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10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BC84-B81A-A057-F436-DC559EAC2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64A4-A1FD-27FF-D9B4-3B9C2F2A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Strategy 2: Entanglement-aware Crossover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2FD9-7D0F-D93F-E7F0-C7814F47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27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125A0D2E-AE83-C3E1-4C95-5CA53ADE3E55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0005CDC4-6473-A632-1CDD-C084414B112F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D235620D-7DF0-B44E-E1BF-8FDF47F97A72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87CAF2-0A93-FEB6-50BC-A319EAC63AEC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DAD98-C1BE-7A9F-6EA4-0A2AE2D5A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10" y="1680131"/>
            <a:ext cx="10653579" cy="457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>
                <a:effectLst/>
                <a:latin typeface="fkGroteskNeue"/>
              </a:rPr>
              <a:t>Consider a five-qubit problem with the following two parent solutions:</a:t>
            </a:r>
          </a:p>
          <a:p>
            <a:endParaRPr lang="en-GB" b="0" i="0">
              <a:effectLst/>
              <a:latin typeface="fkGroteskNeue"/>
            </a:endParaRPr>
          </a:p>
          <a:p>
            <a:pPr marL="0" indent="0">
              <a:buNone/>
            </a:pPr>
            <a:endParaRPr lang="en-GB" b="0" i="0">
              <a:effectLst/>
              <a:latin typeface="fkGroteskNeue"/>
            </a:endParaRPr>
          </a:p>
          <a:p>
            <a:endParaRPr lang="en-GB">
              <a:latin typeface="fkGroteskNeue"/>
            </a:endParaRPr>
          </a:p>
          <a:p>
            <a:endParaRPr lang="en-GB" b="0" i="0">
              <a:effectLst/>
              <a:latin typeface="fkGroteskNeue"/>
            </a:endParaRPr>
          </a:p>
          <a:p>
            <a:pPr marL="0" indent="0">
              <a:buNone/>
            </a:pPr>
            <a:endParaRPr lang="en-GB">
              <a:latin typeface="fkGroteskNeue"/>
            </a:endParaRPr>
          </a:p>
          <a:p>
            <a:pPr marL="0" indent="0">
              <a:buNone/>
            </a:pPr>
            <a:r>
              <a:rPr lang="en-GB" b="0" i="0">
                <a:effectLst/>
                <a:latin typeface="fkGroteskNeue"/>
              </a:rPr>
              <a:t>Ensure highly correlated qubits remain entangled across generations</a:t>
            </a:r>
          </a:p>
          <a:p>
            <a:endParaRPr lang="en-GB"/>
          </a:p>
          <a:p>
            <a:pPr marL="0" indent="0">
              <a:buNone/>
            </a:pPr>
            <a:endParaRPr lang="nl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4F32-B3A2-C7EF-3AA4-A6AD5AA8A5FE}"/>
              </a:ext>
            </a:extLst>
          </p:cNvPr>
          <p:cNvSpPr txBox="1"/>
          <p:nvPr/>
        </p:nvSpPr>
        <p:spPr>
          <a:xfrm>
            <a:off x="4818828" y="6264073"/>
            <a:ext cx="736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EAQGA: A Quantum-Enhanced Genetic Algorithm with Novel Entanglement-Aware Crossovers, Haghighi et al.,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83C30-487B-0181-9D2A-8385A17A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21" y="2271659"/>
            <a:ext cx="2065632" cy="23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0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1D124-50DF-EA44-006F-638089A01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9D34-F7FC-9495-27B7-F5F0A2B8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Strategy 2 – Entanglement-aware Crossover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A475-8D60-5C0D-DD09-9ED3EFEA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28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D9A3DB07-BFD3-C713-26C9-3171F20BCF34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8D401C65-0F2E-4810-C5FD-685AEA273CB8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16E63B39-737D-0DAB-AC4A-E0297B741007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C2CE57-EF9D-B906-DB73-75780DDDAB7A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29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96F65-E9A3-972A-9CA4-608A9742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Step 1: Find Compatible Blocks – i.e. blocks with equal entanglement generation</a:t>
            </a:r>
          </a:p>
          <a:p>
            <a:pPr marL="0" indent="0">
              <a:buNone/>
            </a:pPr>
            <a:r>
              <a:rPr lang="en-GB"/>
              <a:t>Step 2: Select Compatible Crossover Layer</a:t>
            </a:r>
          </a:p>
          <a:p>
            <a:pPr marL="0" indent="0">
              <a:buNone/>
            </a:pPr>
            <a:r>
              <a:rPr lang="en-GB"/>
              <a:t>Step 3: Split and Recombine</a:t>
            </a:r>
          </a:p>
          <a:p>
            <a:pPr marL="0" indent="0">
              <a:buNone/>
            </a:pPr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169792-27F2-4FF5-9904-43BB0CE4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91" y="3082118"/>
            <a:ext cx="5668031" cy="3063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E7C097-7BC5-99E8-C883-0DF1E8873A81}"/>
              </a:ext>
            </a:extLst>
          </p:cNvPr>
          <p:cNvSpPr txBox="1"/>
          <p:nvPr/>
        </p:nvSpPr>
        <p:spPr>
          <a:xfrm>
            <a:off x="7750628" y="6150428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err="1"/>
              <a:t>Sünkel</a:t>
            </a:r>
            <a:r>
              <a:rPr lang="en-US" sz="700"/>
              <a:t>, L., Martyniuk, D., Mattern, D., Jung, J., &amp; Paschke, A. (2023). GA4QCO: genetic algorithm for quantum circuit optimization.</a:t>
            </a:r>
          </a:p>
        </p:txBody>
      </p:sp>
    </p:spTree>
    <p:extLst>
      <p:ext uri="{BB962C8B-B14F-4D97-AF65-F5344CB8AC3E}">
        <p14:creationId xmlns:p14="http://schemas.microsoft.com/office/powerpoint/2010/main" val="436398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A2374-DC30-D8D7-4013-4A2C2B49D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6141-2BC6-3FA4-1030-BFE83EF3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endParaRPr lang="en-US">
              <a:latin typeface="Neue Haas Grotesk Text 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6BE3-0A9D-F621-4B3F-BF6B8776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29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8F01D4CE-7A77-7791-C8EE-8312C79D82C0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EEE661D1-145D-DB4D-4A6A-232EDB6691E2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1216CD5E-1111-6040-608B-1C1CF0FBC9C4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E4620EB-DB26-1CA6-62F7-725248CF4205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A4F43-ACD7-3455-24FE-D8B90763A8BD}"/>
              </a:ext>
            </a:extLst>
          </p:cNvPr>
          <p:cNvSpPr/>
          <p:nvPr/>
        </p:nvSpPr>
        <p:spPr>
          <a:xfrm>
            <a:off x="925774" y="1673094"/>
            <a:ext cx="1600200" cy="916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Set Hamiltonian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ECEE13-B21D-EFFE-0774-4C977E60CDBB}"/>
              </a:ext>
            </a:extLst>
          </p:cNvPr>
          <p:cNvSpPr/>
          <p:nvPr/>
        </p:nvSpPr>
        <p:spPr>
          <a:xfrm>
            <a:off x="5041102" y="1673091"/>
            <a:ext cx="1600200" cy="916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Define Fitness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0CEF41-6390-812A-09DB-ADAE046AB977}"/>
              </a:ext>
            </a:extLst>
          </p:cNvPr>
          <p:cNvSpPr/>
          <p:nvPr/>
        </p:nvSpPr>
        <p:spPr>
          <a:xfrm>
            <a:off x="6925874" y="4235994"/>
            <a:ext cx="18288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Parent Selection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E51D26-FA25-8839-9803-EDFE3B3BB52F}"/>
              </a:ext>
            </a:extLst>
          </p:cNvPr>
          <p:cNvSpPr/>
          <p:nvPr/>
        </p:nvSpPr>
        <p:spPr>
          <a:xfrm>
            <a:off x="9166868" y="1673092"/>
            <a:ext cx="1600200" cy="916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Define Genome Structure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136999-1FB2-1009-E3D5-9D82948ED1CE}"/>
              </a:ext>
            </a:extLst>
          </p:cNvPr>
          <p:cNvSpPr/>
          <p:nvPr/>
        </p:nvSpPr>
        <p:spPr>
          <a:xfrm>
            <a:off x="4931888" y="5536915"/>
            <a:ext cx="18288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Crossover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FD74C-4576-593A-8B1F-5C2EC6CABB93}"/>
              </a:ext>
            </a:extLst>
          </p:cNvPr>
          <p:cNvSpPr/>
          <p:nvPr/>
        </p:nvSpPr>
        <p:spPr>
          <a:xfrm>
            <a:off x="2827292" y="4234497"/>
            <a:ext cx="1828800" cy="914400"/>
          </a:xfrm>
          <a:prstGeom prst="rect">
            <a:avLst/>
          </a:prstGeom>
          <a:solidFill>
            <a:srgbClr val="FA9A4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Mutations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05645A-1669-9CFC-96F9-FF83E092B48B}"/>
              </a:ext>
            </a:extLst>
          </p:cNvPr>
          <p:cNvSpPr/>
          <p:nvPr/>
        </p:nvSpPr>
        <p:spPr>
          <a:xfrm>
            <a:off x="4926802" y="3015683"/>
            <a:ext cx="18288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Population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2D3301-0044-3D64-6A01-C0A39C5D2020}"/>
              </a:ext>
            </a:extLst>
          </p:cNvPr>
          <p:cNvCxnSpPr/>
          <p:nvPr/>
        </p:nvCxnSpPr>
        <p:spPr>
          <a:xfrm>
            <a:off x="2825063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10EC75-5CC7-A766-6CEB-AE439A56D7FD}"/>
              </a:ext>
            </a:extLst>
          </p:cNvPr>
          <p:cNvCxnSpPr/>
          <p:nvPr/>
        </p:nvCxnSpPr>
        <p:spPr>
          <a:xfrm>
            <a:off x="6954609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73F907F-CD7D-C101-2A4A-392E6DE0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22" y="4011318"/>
            <a:ext cx="1408282" cy="135350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A8F3C4-361E-5997-B280-55A8604C9E3A}"/>
              </a:ext>
            </a:extLst>
          </p:cNvPr>
          <p:cNvCxnSpPr>
            <a:cxnSpLocks/>
          </p:cNvCxnSpPr>
          <p:nvPr/>
        </p:nvCxnSpPr>
        <p:spPr>
          <a:xfrm flipH="1">
            <a:off x="6995474" y="2700737"/>
            <a:ext cx="1799305" cy="658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E260D-5DCF-9B12-115F-B807E32F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DC9F-A2D9-74B5-EC90-1354C468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Introduction</a:t>
            </a:r>
            <a:br>
              <a:rPr lang="en-US" u="sng">
                <a:latin typeface="Neue Haas Grotesk Text Pro"/>
              </a:rPr>
            </a:br>
            <a:r>
              <a:rPr lang="en-US" sz="3200">
                <a:latin typeface="Neue Haas Grotesk Text Pro"/>
                <a:cs typeface="Times New Roman"/>
              </a:rPr>
              <a:t>Physics Problem At Hand</a:t>
            </a:r>
            <a:endParaRPr lang="en-US">
              <a:latin typeface="Neue Haas Grotesk Tex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E512-848B-D623-522C-F12576B6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79650"/>
            <a:ext cx="5027304" cy="555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latin typeface="Times New Roman"/>
                <a:cs typeface="Times New Roman"/>
              </a:rPr>
              <a:t>  </a:t>
            </a:r>
            <a:r>
              <a:rPr lang="en-GB" sz="1800">
                <a:latin typeface="Neue Haas Grotesk Text Pro"/>
                <a:cs typeface="Times New Roman"/>
              </a:rPr>
              <a:t>Transverse-Field Ising model</a:t>
            </a:r>
            <a:endParaRPr lang="en-US" sz="1800">
              <a:latin typeface="Neue Haas Grotesk Text Pro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200" b="1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88355-105C-A24B-A744-85705F10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804FB096-AFAA-EE3F-85C2-B1B3D420DFC1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01FEA390-CE23-1B2A-7230-586CFCFE5E52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AA7EC973-E3FF-CC75-B099-3C942F6247B2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0F4D11-7708-6DDB-9AF1-58E6B9E3EF2E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AEBFF-DC33-2628-366A-CDF36883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38" y="2280860"/>
            <a:ext cx="3871686" cy="1123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D798A3-81A8-1E62-8ADA-FC7F23E85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738" y="3609431"/>
            <a:ext cx="6724046" cy="1852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01F92-7F7E-8C9B-950A-770B5EDBC2C0}"/>
              </a:ext>
            </a:extLst>
          </p:cNvPr>
          <p:cNvSpPr txBox="1"/>
          <p:nvPr/>
        </p:nvSpPr>
        <p:spPr>
          <a:xfrm>
            <a:off x="612321" y="2835727"/>
            <a:ext cx="4288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>
                <a:latin typeface="Neue Haas Grotesk Text Pro"/>
                <a:cs typeface="Times New Roman"/>
              </a:rPr>
              <a:t>Maps computational problems</a:t>
            </a:r>
            <a:endParaRPr lang="en-US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2759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7D4D4-9C1C-EC5D-163A-0E49D554D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F74F-3A61-CFDC-44AA-6777CE8E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Mutations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9EE523-AC93-4B14-C4DE-9013183BD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8631" y="1685067"/>
            <a:ext cx="7465259" cy="474443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32CAA-DD89-A532-A35D-571AB56C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30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D2101DD4-DB7D-AF47-F2CD-F9C88867F84B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E29AFB61-4BB3-C457-92A1-D3CDD9B3AE5F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E26DF094-8812-2A07-16F9-56E8C1827142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8251FB2-41A8-6677-540A-71B95ABE2870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202129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96888-56FF-CAFF-2B55-DD3C2B08D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969A-2EC3-A044-CF12-61C92755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>
                <a:latin typeface="Neue Haas Grotesk Text Pro"/>
                <a:cs typeface="Times New Roman"/>
              </a:rPr>
              <a:t>Code Implementation</a:t>
            </a:r>
            <a:br>
              <a:rPr lang="en-GB" u="sng"/>
            </a:br>
            <a:r>
              <a:rPr lang="en-GB" sz="3200">
                <a:latin typeface="Neue Haas Grotesk Text Pro"/>
                <a:cs typeface="Times New Roman"/>
              </a:rPr>
              <a:t>Hyperparameter optimisation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C335-A622-9D88-4700-4731ABF3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31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4E7FEFC5-2905-1872-4875-63A4A25C3BB1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A6DC740F-D032-27A0-7072-3522C3900B43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BFD65B83-249B-53E5-8375-7565B0CE7EC8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5F43409-C063-544C-DDB4-B8FEE831F83F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090F14-AF9B-8762-78A8-CCFE1288E06D}"/>
              </a:ext>
            </a:extLst>
          </p:cNvPr>
          <p:cNvSpPr txBox="1"/>
          <p:nvPr/>
        </p:nvSpPr>
        <p:spPr>
          <a:xfrm>
            <a:off x="333042" y="1957684"/>
            <a:ext cx="1680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s-ES" sz="2400">
                <a:latin typeface="Neue Haas Grotesk Text Pro"/>
                <a:cs typeface="Times New Roman"/>
              </a:rPr>
              <a:t>h=0.32</a:t>
            </a:r>
            <a:endParaRPr lang="es-ES">
              <a:latin typeface="Neue Haas Grotesk Text Pro"/>
            </a:endParaRPr>
          </a:p>
        </p:txBody>
      </p:sp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7761BC1C-37E5-7FBA-9CFF-0DD5E7F4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68" y="2632910"/>
            <a:ext cx="5859379" cy="3517232"/>
          </a:xfrm>
          <a:prstGeom prst="rect">
            <a:avLst/>
          </a:prstGeom>
        </p:spPr>
      </p:pic>
      <p:pic>
        <p:nvPicPr>
          <p:cNvPr id="8" name="Imagen 7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2F257814-B77D-85E0-575C-EE261E99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27" y="2632910"/>
            <a:ext cx="5803232" cy="3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80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9D44C-5E76-A432-B29F-C5D9FE7F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019A-5010-E3E6-CC6C-4D86FBBA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Results</a:t>
            </a:r>
            <a:endParaRPr lang="es-ES" u="sng">
              <a:latin typeface="Neue Haas Grotesk Tex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4E02-F9A6-76A3-EF54-B30A640B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r>
              <a:rPr lang="en-US"/>
              <a:t>Can Evolutionary Algorithms be used to find ground state energies?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Can we replicate the phase transition of the transverse-field Ising Hamiltonian?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40A18-15DF-1904-DD39-3B33B419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32</a:t>
            </a:fld>
            <a:endParaRPr lang="es-ES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C8EF3E1-5C65-44BC-580D-F39E774C246B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53DD718-A5FE-1B59-ECCC-38511C96DB37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41FF09D-3E57-2EDE-804A-E759B58D399A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80B5F6-5056-E017-F00B-9E74DBBDCDA7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004337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AA043-C03E-6D9F-0C30-A9A2316B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CF0CC-F6DE-0DD7-4640-4DC6F77B7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Can Evolutionary Algorithms be used to find ground state energies?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Recall: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We measure (and </a:t>
                </a:r>
                <a:r>
                  <a:rPr lang="en-US" err="1"/>
                  <a:t>optimise</a:t>
                </a:r>
                <a:r>
                  <a:rPr lang="en-US"/>
                  <a:t>) energy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/>
                  <a:t>  by changing gates rather than angles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CF0CC-F6DE-0DD7-4640-4DC6F77B7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9ACCE-D703-B519-02CE-4E622D18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33</a:t>
            </a:fld>
            <a:endParaRPr lang="es-E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DBBC75-4AEE-AD8A-F472-303D8B192CC1}"/>
              </a:ext>
            </a:extLst>
          </p:cNvPr>
          <p:cNvSpPr txBox="1">
            <a:spLocks/>
          </p:cNvSpPr>
          <p:nvPr/>
        </p:nvSpPr>
        <p:spPr>
          <a:xfrm>
            <a:off x="610439" y="579562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>
                <a:latin typeface="Neue Haas Grotesk Text Pro"/>
                <a:cs typeface="Times New Roman"/>
              </a:rPr>
              <a:t>Results</a:t>
            </a:r>
            <a:endParaRPr lang="es-ES" u="sng">
              <a:latin typeface="Neue Haas Grotesk Text Pro"/>
            </a:endParaRPr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170EE8C-7AA6-417B-0623-4F43B9F6B56F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6" name="Rechthoek 8">
            <a:extLst>
              <a:ext uri="{FF2B5EF4-FFF2-40B4-BE49-F238E27FC236}">
                <a16:creationId xmlns:a16="http://schemas.microsoft.com/office/drawing/2014/main" id="{9A079FB0-2DCE-244A-5B04-D5B8B337F4D6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7" name="Rechthoek 9">
            <a:extLst>
              <a:ext uri="{FF2B5EF4-FFF2-40B4-BE49-F238E27FC236}">
                <a16:creationId xmlns:a16="http://schemas.microsoft.com/office/drawing/2014/main" id="{D25DD967-4A5A-5EB3-8E9B-61D93FBF7DB7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9D54A2-4A5D-3CCD-B2D3-2A71638F63D9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231671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B046E-4814-8C53-A8A8-0E5D872F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E180D-08E3-9A40-C65B-22EAB042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34</a:t>
            </a:fld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313A1-78B2-0A28-E785-80B7B14F181D}"/>
              </a:ext>
            </a:extLst>
          </p:cNvPr>
          <p:cNvSpPr txBox="1"/>
          <p:nvPr/>
        </p:nvSpPr>
        <p:spPr>
          <a:xfrm>
            <a:off x="6333067" y="113853"/>
            <a:ext cx="57912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Can Evolutionary Algorithms be used to find ground state energies?</a:t>
            </a:r>
          </a:p>
          <a:p>
            <a:endParaRPr 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D5EB81-709A-D877-DFAD-62D9DD07080F}"/>
                  </a:ext>
                </a:extLst>
              </p:cNvPr>
              <p:cNvSpPr txBox="1"/>
              <p:nvPr/>
            </p:nvSpPr>
            <p:spPr>
              <a:xfrm>
                <a:off x="1871795" y="5884518"/>
                <a:ext cx="81352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Energy </a:t>
                </a:r>
                <a:r>
                  <a:rPr lang="en-US" sz="1600" err="1"/>
                  <a:t>optimisation</a:t>
                </a:r>
                <a:r>
                  <a:rPr lang="en-US" sz="1600"/>
                  <a:t> over GA generations for four qubits, averaged over five runs.</a:t>
                </a:r>
              </a:p>
              <a:p>
                <a:pPr algn="ctr"/>
                <a:r>
                  <a:rPr lang="en-US" sz="1600"/>
                  <a:t>Left: result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=0.63</m:t>
                    </m:r>
                  </m:oMath>
                </a14:m>
                <a:r>
                  <a:rPr lang="en-US" sz="1600"/>
                  <a:t>, Right: result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=2.05</m:t>
                    </m:r>
                  </m:oMath>
                </a14:m>
                <a:r>
                  <a:rPr lang="en-US" sz="160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D5EB81-709A-D877-DFAD-62D9DD07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95" y="5884518"/>
                <a:ext cx="8135283" cy="584775"/>
              </a:xfrm>
              <a:prstGeom prst="rect">
                <a:avLst/>
              </a:prstGeom>
              <a:blipFill>
                <a:blip r:embed="rId2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B76459A-D3BE-F11A-6EB0-4D0930A66D40}"/>
              </a:ext>
            </a:extLst>
          </p:cNvPr>
          <p:cNvSpPr txBox="1">
            <a:spLocks/>
          </p:cNvSpPr>
          <p:nvPr/>
        </p:nvSpPr>
        <p:spPr>
          <a:xfrm>
            <a:off x="765048" y="590605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>
                <a:latin typeface="Neue Haas Grotesk Text Pro"/>
                <a:cs typeface="Times New Roman"/>
              </a:rPr>
              <a:t>Results</a:t>
            </a:r>
            <a:endParaRPr lang="es-ES" u="sng">
              <a:latin typeface="Neue Haas Grotesk Text Pro"/>
            </a:endParaRPr>
          </a:p>
        </p:txBody>
      </p:sp>
      <p:pic>
        <p:nvPicPr>
          <p:cNvPr id="27" name="Picture 26" descr="A graph of energy and evolution&#10;&#10;AI-generated content may be incorrect.">
            <a:extLst>
              <a:ext uri="{FF2B5EF4-FFF2-40B4-BE49-F238E27FC236}">
                <a16:creationId xmlns:a16="http://schemas.microsoft.com/office/drawing/2014/main" id="{B53DDABE-246E-E052-888B-88F386C4E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4" y="1092200"/>
            <a:ext cx="3115733" cy="4673599"/>
          </a:xfrm>
          <a:prstGeom prst="rect">
            <a:avLst/>
          </a:prstGeom>
        </p:spPr>
      </p:pic>
      <p:pic>
        <p:nvPicPr>
          <p:cNvPr id="31" name="Picture 30" descr="A graph of energy and evolution&#10;&#10;AI-generated content may be incorrect.">
            <a:extLst>
              <a:ext uri="{FF2B5EF4-FFF2-40B4-BE49-F238E27FC236}">
                <a16:creationId xmlns:a16="http://schemas.microsoft.com/office/drawing/2014/main" id="{E387AD1C-B38F-6876-5065-B83DB61A3F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61" y="1092200"/>
            <a:ext cx="3115733" cy="4673600"/>
          </a:xfrm>
          <a:prstGeom prst="rect">
            <a:avLst/>
          </a:prstGeom>
        </p:spPr>
      </p:pic>
      <p:sp>
        <p:nvSpPr>
          <p:cNvPr id="32" name="Rechthoek 7">
            <a:extLst>
              <a:ext uri="{FF2B5EF4-FFF2-40B4-BE49-F238E27FC236}">
                <a16:creationId xmlns:a16="http://schemas.microsoft.com/office/drawing/2014/main" id="{9B1E239F-F365-8B7C-5973-ACA15BA8E841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33" name="Rechthoek 8">
            <a:extLst>
              <a:ext uri="{FF2B5EF4-FFF2-40B4-BE49-F238E27FC236}">
                <a16:creationId xmlns:a16="http://schemas.microsoft.com/office/drawing/2014/main" id="{CC88806C-79DA-368F-3A5E-A4A56C8DAEA9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34" name="Rechthoek 9">
            <a:extLst>
              <a:ext uri="{FF2B5EF4-FFF2-40B4-BE49-F238E27FC236}">
                <a16:creationId xmlns:a16="http://schemas.microsoft.com/office/drawing/2014/main" id="{8B9C379D-6497-FD3D-E84D-53AE31F04260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D0BB1A13-5B2A-0F9D-8BCA-208270C0A332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46158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261C-BE6A-2EED-FD0D-33C58A126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1CEC-D16B-4266-F913-5EAE23AF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582223"/>
            <a:ext cx="10653578" cy="1132258"/>
          </a:xfrm>
        </p:spPr>
        <p:txBody>
          <a:bodyPr/>
          <a:lstStyle/>
          <a:p>
            <a:r>
              <a:rPr lang="en-US" u="sng">
                <a:latin typeface="Neue Haas Grotesk Text Pro"/>
                <a:cs typeface="Times New Roman"/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A2CFB-5140-67C0-E8B5-5AB4764F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35</a:t>
            </a:fld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C6A37-CCD9-B43F-EA6A-4A3FACBA9082}"/>
              </a:ext>
            </a:extLst>
          </p:cNvPr>
          <p:cNvSpPr txBox="1"/>
          <p:nvPr/>
        </p:nvSpPr>
        <p:spPr>
          <a:xfrm>
            <a:off x="6333067" y="113853"/>
            <a:ext cx="57912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Can Evolutionary Algorithms be used to find ground state energies?</a:t>
            </a:r>
          </a:p>
          <a:p>
            <a:endParaRPr 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CC5BF2-B51E-E50C-114D-BC139F8E4A11}"/>
                  </a:ext>
                </a:extLst>
              </p:cNvPr>
              <p:cNvSpPr txBox="1"/>
              <p:nvPr/>
            </p:nvSpPr>
            <p:spPr>
              <a:xfrm>
                <a:off x="1672568" y="5952251"/>
                <a:ext cx="85337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Energy </a:t>
                </a:r>
                <a:r>
                  <a:rPr lang="en-US" sz="1600" err="1"/>
                  <a:t>optimisation</a:t>
                </a:r>
                <a:r>
                  <a:rPr lang="en-US" sz="1600"/>
                  <a:t> over GA generations (+VQE) for four qubits, averaged over five runs.</a:t>
                </a:r>
              </a:p>
              <a:p>
                <a:pPr algn="ctr"/>
                <a:r>
                  <a:rPr lang="en-US" sz="1600"/>
                  <a:t>Right: result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=2.05</m:t>
                    </m:r>
                  </m:oMath>
                </a14:m>
                <a:r>
                  <a:rPr lang="en-US" sz="160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CC5BF2-B51E-E50C-114D-BC139F8E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68" y="5952251"/>
                <a:ext cx="8533738" cy="830997"/>
              </a:xfrm>
              <a:prstGeom prst="rect">
                <a:avLst/>
              </a:prstGeom>
              <a:blipFill>
                <a:blip r:embed="rId2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of energy and evolution&#10;&#10;AI-generated content may be incorrect.">
            <a:extLst>
              <a:ext uri="{FF2B5EF4-FFF2-40B4-BE49-F238E27FC236}">
                <a16:creationId xmlns:a16="http://schemas.microsoft.com/office/drawing/2014/main" id="{601C18E5-DE38-7AE3-1285-4A33DEE23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18" y="703396"/>
            <a:ext cx="3233079" cy="4849619"/>
          </a:xfrm>
          <a:prstGeom prst="rect">
            <a:avLst/>
          </a:prstGeom>
        </p:spPr>
      </p:pic>
      <p:sp>
        <p:nvSpPr>
          <p:cNvPr id="12" name="Rechthoek 7">
            <a:extLst>
              <a:ext uri="{FF2B5EF4-FFF2-40B4-BE49-F238E27FC236}">
                <a16:creationId xmlns:a16="http://schemas.microsoft.com/office/drawing/2014/main" id="{2F693B84-2CF4-A2EE-88C9-BB617A00ECEC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4" name="Rechthoek 8">
            <a:extLst>
              <a:ext uri="{FF2B5EF4-FFF2-40B4-BE49-F238E27FC236}">
                <a16:creationId xmlns:a16="http://schemas.microsoft.com/office/drawing/2014/main" id="{5C8732AA-38B6-199E-D4EF-53318E722081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6" name="Rechthoek 9">
            <a:extLst>
              <a:ext uri="{FF2B5EF4-FFF2-40B4-BE49-F238E27FC236}">
                <a16:creationId xmlns:a16="http://schemas.microsoft.com/office/drawing/2014/main" id="{EBA93976-5EA4-4419-8E30-29DD5C13728B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638E4DE-2448-E899-752D-4CC9642E4030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9913C5-5FB7-48B9-5B58-290F200A9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05" y="2028845"/>
            <a:ext cx="5386983" cy="25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46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24E69-9C6F-5703-5B24-3ED0640F4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B4DF-2F4D-ACB3-B00A-B1056E56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36</a:t>
            </a:fld>
            <a:endParaRPr lang="es-ES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A858D18B-BA0C-1A4D-AB62-092928EA9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67" y="1496291"/>
            <a:ext cx="7772400" cy="1771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AA069-C50F-70E7-06D3-297300A28173}"/>
              </a:ext>
            </a:extLst>
          </p:cNvPr>
          <p:cNvSpPr txBox="1"/>
          <p:nvPr/>
        </p:nvSpPr>
        <p:spPr>
          <a:xfrm>
            <a:off x="6333067" y="113853"/>
            <a:ext cx="57912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Can Evolutionary Algorithms be used to find ground state energies?</a:t>
            </a:r>
          </a:p>
          <a:p>
            <a:endParaRPr lang="en-US" sz="10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8BA09-A96D-617F-0786-494AC4B0E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82" y="3649812"/>
            <a:ext cx="3966707" cy="178097"/>
          </a:xfrm>
          <a:prstGeom prst="rect">
            <a:avLst/>
          </a:prstGeom>
        </p:spPr>
      </p:pic>
      <p:pic>
        <p:nvPicPr>
          <p:cNvPr id="11" name="Picture 10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DEE4ACC7-62F0-E52C-5E28-4EDC20524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32" y="3897882"/>
            <a:ext cx="2477168" cy="23476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BF49289-96B8-B3F0-5BAF-0A78D526FB84}"/>
              </a:ext>
            </a:extLst>
          </p:cNvPr>
          <p:cNvSpPr txBox="1">
            <a:spLocks/>
          </p:cNvSpPr>
          <p:nvPr/>
        </p:nvSpPr>
        <p:spPr>
          <a:xfrm>
            <a:off x="698787" y="66791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>
                <a:latin typeface="Neue Haas Grotesk Text Pro"/>
                <a:cs typeface="Times New Roman"/>
              </a:rPr>
              <a:t>Results</a:t>
            </a:r>
            <a:endParaRPr lang="es-ES" u="sng">
              <a:latin typeface="Neue Haas Grotesk Text Pro"/>
            </a:endParaRPr>
          </a:p>
        </p:txBody>
      </p:sp>
      <p:sp>
        <p:nvSpPr>
          <p:cNvPr id="12" name="Rechthoek 7">
            <a:extLst>
              <a:ext uri="{FF2B5EF4-FFF2-40B4-BE49-F238E27FC236}">
                <a16:creationId xmlns:a16="http://schemas.microsoft.com/office/drawing/2014/main" id="{701E56F5-43EE-EC2F-1A00-ADDD8C62AA5F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3" name="Rechthoek 8">
            <a:extLst>
              <a:ext uri="{FF2B5EF4-FFF2-40B4-BE49-F238E27FC236}">
                <a16:creationId xmlns:a16="http://schemas.microsoft.com/office/drawing/2014/main" id="{415D8376-08CF-08DC-7A73-DF070A3453F4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4" name="Rechthoek 9">
            <a:extLst>
              <a:ext uri="{FF2B5EF4-FFF2-40B4-BE49-F238E27FC236}">
                <a16:creationId xmlns:a16="http://schemas.microsoft.com/office/drawing/2014/main" id="{CFEB3A8A-0599-9DE7-80F0-0EBBE3BD4C2D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F01E10A-C771-09B5-E7E6-5045EF9B9A6C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60DCC-1A18-D2AF-3D0E-9736CC0E3494}"/>
              </a:ext>
            </a:extLst>
          </p:cNvPr>
          <p:cNvSpPr txBox="1"/>
          <p:nvPr/>
        </p:nvSpPr>
        <p:spPr>
          <a:xfrm>
            <a:off x="6690255" y="6253407"/>
            <a:ext cx="736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Quantum resources of quantum and classical variational methods, Spriggs et al., 2024</a:t>
            </a:r>
          </a:p>
        </p:txBody>
      </p:sp>
    </p:spTree>
    <p:extLst>
      <p:ext uri="{BB962C8B-B14F-4D97-AF65-F5344CB8AC3E}">
        <p14:creationId xmlns:p14="http://schemas.microsoft.com/office/powerpoint/2010/main" val="1258786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3CE7F-DB6A-8418-E82C-0D92B402C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0773-8390-7786-5542-8C596823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Neue Haas Grotesk Text Pro"/>
                <a:cs typeface="Times New Roman"/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7A483-0705-11AD-022A-F95DE116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37</a:t>
            </a:fld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5438E-8FBE-7D12-BF36-B73CF4AE8674}"/>
              </a:ext>
            </a:extLst>
          </p:cNvPr>
          <p:cNvSpPr txBox="1"/>
          <p:nvPr/>
        </p:nvSpPr>
        <p:spPr>
          <a:xfrm>
            <a:off x="6333067" y="113853"/>
            <a:ext cx="57912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Can Evolutionary Algorithms be used to find ground state energies?</a:t>
            </a:r>
          </a:p>
          <a:p>
            <a:endParaRPr lang="en-US" sz="1050"/>
          </a:p>
        </p:txBody>
      </p:sp>
      <p:pic>
        <p:nvPicPr>
          <p:cNvPr id="11" name="Picture 10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137F8795-71E8-A790-F92B-9A5EC6236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0" y="1982159"/>
            <a:ext cx="3647950" cy="3457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73A282-FADB-1941-0AD7-31ADB762B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5" t="-5134" b="-1"/>
          <a:stretch>
            <a:fillRect/>
          </a:stretch>
        </p:blipFill>
        <p:spPr>
          <a:xfrm>
            <a:off x="3103625" y="1587277"/>
            <a:ext cx="726089" cy="187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4E8759-9973-8A82-5105-5D036D4CAB88}"/>
                  </a:ext>
                </a:extLst>
              </p:cNvPr>
              <p:cNvSpPr txBox="1"/>
              <p:nvPr/>
            </p:nvSpPr>
            <p:spPr>
              <a:xfrm>
                <a:off x="1871795" y="5884518"/>
                <a:ext cx="81352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Energy and energy difference to GS vs. transverse-field strength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/>
                  <a:t>. </a:t>
                </a:r>
              </a:p>
              <a:p>
                <a:pPr algn="ctr"/>
                <a:r>
                  <a:rPr lang="en-US" sz="1600"/>
                  <a:t>Left: VQE result on eight qubits, Right: EA (+VQE) result on eight qubits.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4E8759-9973-8A82-5105-5D036D4C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95" y="5884518"/>
                <a:ext cx="8135283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graph of energy and energy&#10;&#10;AI-generated content may be incorrect.">
            <a:extLst>
              <a:ext uri="{FF2B5EF4-FFF2-40B4-BE49-F238E27FC236}">
                <a16:creationId xmlns:a16="http://schemas.microsoft.com/office/drawing/2014/main" id="{89647AB1-43A6-FBC5-CE87-D730447FE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4"/>
          <a:stretch>
            <a:fillRect/>
          </a:stretch>
        </p:blipFill>
        <p:spPr>
          <a:xfrm>
            <a:off x="6333067" y="1308100"/>
            <a:ext cx="3245239" cy="4241800"/>
          </a:xfrm>
          <a:prstGeom prst="rect">
            <a:avLst/>
          </a:prstGeom>
        </p:spPr>
      </p:pic>
      <p:sp>
        <p:nvSpPr>
          <p:cNvPr id="14" name="Rechthoek 7">
            <a:extLst>
              <a:ext uri="{FF2B5EF4-FFF2-40B4-BE49-F238E27FC236}">
                <a16:creationId xmlns:a16="http://schemas.microsoft.com/office/drawing/2014/main" id="{7E191D23-4941-84F5-8F0F-182CFEFF87CB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5" name="Rechthoek 8">
            <a:extLst>
              <a:ext uri="{FF2B5EF4-FFF2-40B4-BE49-F238E27FC236}">
                <a16:creationId xmlns:a16="http://schemas.microsoft.com/office/drawing/2014/main" id="{A0C9CC71-7B80-9EB4-3E3A-BA80F67FA821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6" name="Rechthoek 9">
            <a:extLst>
              <a:ext uri="{FF2B5EF4-FFF2-40B4-BE49-F238E27FC236}">
                <a16:creationId xmlns:a16="http://schemas.microsoft.com/office/drawing/2014/main" id="{0CA5E421-FFB7-476B-C937-1EC86E57E427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81CBA2E-4CC8-54A5-2673-CE4BD8DABDC4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66123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EC84-335C-B204-F7ED-F3F4BCA28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898B-3555-9648-6814-9783B9D0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r>
              <a:rPr lang="en-US"/>
              <a:t>Can Evolutionary Algorithms be used to find ground state energies?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Yes, either as a stand-alone approach or as ansatz for VQE </a:t>
            </a:r>
            <a:r>
              <a:rPr lang="en-US" err="1">
                <a:solidFill>
                  <a:srgbClr val="00B050"/>
                </a:solidFill>
              </a:rPr>
              <a:t>optimisation</a:t>
            </a:r>
            <a:r>
              <a:rPr lang="en-US">
                <a:solidFill>
                  <a:srgbClr val="00B050"/>
                </a:solidFill>
              </a:rPr>
              <a:t>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Can we replicate the phase transition of the transverse-field Ising Hamiltonian?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F158E-7A05-25A3-7449-1B8F8979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Results</a:t>
            </a:r>
            <a:endParaRPr lang="es-ES">
              <a:latin typeface="Neue Haas Grotesk Text 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DD3DA-FAF0-1350-AE9F-573507A1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38</a:t>
            </a:fld>
            <a:endParaRPr lang="es-ES"/>
          </a:p>
        </p:txBody>
      </p:sp>
      <p:pic>
        <p:nvPicPr>
          <p:cNvPr id="6" name="Graphic 5" descr="Checkbox Ticked with solid fill">
            <a:extLst>
              <a:ext uri="{FF2B5EF4-FFF2-40B4-BE49-F238E27FC236}">
                <a16:creationId xmlns:a16="http://schemas.microsoft.com/office/drawing/2014/main" id="{030730B2-C661-A568-D32A-EBDAEEB7D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2510" y="2639292"/>
            <a:ext cx="558800" cy="558800"/>
          </a:xfrm>
          <a:prstGeom prst="rect">
            <a:avLst/>
          </a:prstGeom>
        </p:spPr>
      </p:pic>
      <p:sp>
        <p:nvSpPr>
          <p:cNvPr id="7" name="Rechthoek 7">
            <a:extLst>
              <a:ext uri="{FF2B5EF4-FFF2-40B4-BE49-F238E27FC236}">
                <a16:creationId xmlns:a16="http://schemas.microsoft.com/office/drawing/2014/main" id="{099D5ACD-0212-A2D5-DBFA-F8FC25308985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8" name="Rechthoek 8">
            <a:extLst>
              <a:ext uri="{FF2B5EF4-FFF2-40B4-BE49-F238E27FC236}">
                <a16:creationId xmlns:a16="http://schemas.microsoft.com/office/drawing/2014/main" id="{ED56F6F4-034A-BE69-6B5E-D3DA320D4614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9" name="Rechthoek 9">
            <a:extLst>
              <a:ext uri="{FF2B5EF4-FFF2-40B4-BE49-F238E27FC236}">
                <a16:creationId xmlns:a16="http://schemas.microsoft.com/office/drawing/2014/main" id="{A88CF81C-5BCC-748B-11A5-74B70BFBDED9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0BD650D-3A53-EE94-7CD1-59DDE930A96D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504397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610AE-2E3D-5F38-813E-41FDD81E2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65C3-4AFB-210B-C7D6-03F62DB0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Results</a:t>
            </a:r>
            <a:endParaRPr lang="es-ES">
              <a:latin typeface="Neue Haas Grotesk Text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0A9-F6E2-BB49-45CD-DBE2FF1E7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1428149"/>
                <a:ext cx="10653579" cy="459382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Can we replicate the phase transition of the transverse-field Ising Hamiltonian?</a:t>
                </a:r>
              </a:p>
              <a:p>
                <a:pPr marL="0" indent="0">
                  <a:buNone/>
                </a:pPr>
                <a:r>
                  <a:rPr lang="en-US"/>
                  <a:t>Recall: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Quantum phase transition in (absolute)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 - </a:t>
                </a:r>
                <a:r>
                  <a:rPr lang="en-US" err="1"/>
                  <a:t>magnetisation</a:t>
                </a:r>
                <a:r>
                  <a:rPr lang="en-US"/>
                  <a:t> 		           at </a:t>
                </a:r>
              </a:p>
              <a:p>
                <a:pPr marL="0" indent="0">
                  <a:buNone/>
                </a:pPr>
                <a:r>
                  <a:rPr lang="en-US"/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/>
                  <a:t>  	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Ordered phase (ferromagnetic regime)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/>
                  <a:t>,  disordered phase for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0A9-F6E2-BB49-45CD-DBE2FF1E7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428149"/>
                <a:ext cx="10653579" cy="4593828"/>
              </a:xfrm>
              <a:blipFill>
                <a:blip r:embed="rId2"/>
                <a:stretch>
                  <a:fillRect l="-630" t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1BB0-0F0E-325B-D3E9-BB1215C3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39</a:t>
            </a:fld>
            <a:endParaRPr lang="es-E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09039DC-1EA7-1DDA-25CC-BF65E8D42FE1}"/>
              </a:ext>
            </a:extLst>
          </p:cNvPr>
          <p:cNvSpPr/>
          <p:nvPr/>
        </p:nvSpPr>
        <p:spPr>
          <a:xfrm>
            <a:off x="5624052" y="4554312"/>
            <a:ext cx="630767" cy="220133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hthoek 7">
            <a:extLst>
              <a:ext uri="{FF2B5EF4-FFF2-40B4-BE49-F238E27FC236}">
                <a16:creationId xmlns:a16="http://schemas.microsoft.com/office/drawing/2014/main" id="{B9C9212D-23B3-5E72-D7D4-FE17BCBF874E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7" name="Rechthoek 8">
            <a:extLst>
              <a:ext uri="{FF2B5EF4-FFF2-40B4-BE49-F238E27FC236}">
                <a16:creationId xmlns:a16="http://schemas.microsoft.com/office/drawing/2014/main" id="{9AAFB579-6F32-6D6A-95A4-E6BDA47B0CD1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8" name="Rechthoek 9">
            <a:extLst>
              <a:ext uri="{FF2B5EF4-FFF2-40B4-BE49-F238E27FC236}">
                <a16:creationId xmlns:a16="http://schemas.microsoft.com/office/drawing/2014/main" id="{2A482946-B2DE-A80F-B946-9387A7C1882D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7D4D6B-1447-45A9-E7AA-3B8A22664493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40</a:t>
            </a:r>
          </a:p>
        </p:txBody>
      </p:sp>
      <p:pic>
        <p:nvPicPr>
          <p:cNvPr id="13" name="Picture 12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B0C3B250-EA99-ED58-3DA5-E60D8866D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71" y="3665312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8A8C0-5578-8F1D-98D4-66E2FB13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316E-5308-7951-265E-15CBD76C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Introduction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Physics Problem At Hand</a:t>
            </a:r>
            <a:endParaRPr lang="en-US">
              <a:latin typeface="Neue Haas Grotesk Text 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B90A0-BAD2-25D6-4349-25E48215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717CCB9B-84E4-B089-7F78-D37FE7B6FEF3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0BBE2341-A7C2-A505-9EF3-ACCB928FADDB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96BFB75A-873F-CD43-CE79-C20B13B723A3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F5C410E-D278-F233-23FE-ACCC83CFA44F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85640A-2B5B-275A-A78D-0B62B971C7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31" r="-398" b="2894"/>
          <a:stretch>
            <a:fillRect/>
          </a:stretch>
        </p:blipFill>
        <p:spPr>
          <a:xfrm>
            <a:off x="1254168" y="2306446"/>
            <a:ext cx="3577256" cy="2615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79C8B6-5CDA-13FD-FDBD-59EECFAF4C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9" t="6296" r="608" b="741"/>
          <a:stretch>
            <a:fillRect/>
          </a:stretch>
        </p:blipFill>
        <p:spPr>
          <a:xfrm>
            <a:off x="7595406" y="2305377"/>
            <a:ext cx="3310454" cy="262250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AB59ADA-A74D-ECD2-BFF7-1EC7A910DBEA}"/>
              </a:ext>
            </a:extLst>
          </p:cNvPr>
          <p:cNvSpPr/>
          <p:nvPr/>
        </p:nvSpPr>
        <p:spPr>
          <a:xfrm>
            <a:off x="5820894" y="3500648"/>
            <a:ext cx="1004372" cy="2373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39C8A-BEA6-8EC1-B6A1-F35B3910CF52}"/>
              </a:ext>
            </a:extLst>
          </p:cNvPr>
          <p:cNvSpPr txBox="1"/>
          <p:nvPr/>
        </p:nvSpPr>
        <p:spPr>
          <a:xfrm>
            <a:off x="1669376" y="525607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Solution found by minimizing loss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00CDA-18D3-7F89-CB55-AE7C2AF4DB47}"/>
              </a:ext>
            </a:extLst>
          </p:cNvPr>
          <p:cNvSpPr txBox="1"/>
          <p:nvPr/>
        </p:nvSpPr>
        <p:spPr>
          <a:xfrm>
            <a:off x="7587923" y="5256070"/>
            <a:ext cx="33173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Solution found by calculating lowest eigenvalue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951E2-6526-3EB9-919E-255539D2F4DB}"/>
              </a:ext>
            </a:extLst>
          </p:cNvPr>
          <p:cNvSpPr txBox="1"/>
          <p:nvPr/>
        </p:nvSpPr>
        <p:spPr>
          <a:xfrm>
            <a:off x="1278016" y="4924736"/>
            <a:ext cx="274319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00" i="1"/>
              <a:t>https://sketchplanations.com/the-travelling-salesman-problem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BE860-4945-4F3F-6A6B-9FE3F4C60124}"/>
              </a:ext>
            </a:extLst>
          </p:cNvPr>
          <p:cNvSpPr txBox="1"/>
          <p:nvPr/>
        </p:nvSpPr>
        <p:spPr>
          <a:xfrm>
            <a:off x="7593221" y="5018680"/>
            <a:ext cx="274319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i="1"/>
              <a:t>E. </a:t>
            </a:r>
            <a:r>
              <a:rPr lang="en-US" sz="700" i="1" err="1"/>
              <a:t>Greplova</a:t>
            </a:r>
            <a:r>
              <a:rPr lang="en-US" sz="700" i="1"/>
              <a:t>: AP3751 Lecture 1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307518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9D784-1628-BDA5-99C4-80FB9B5D4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CCEE-3392-55F8-5CB1-AD0FDF7F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Results – Phase Transition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98438E-3B8B-B97E-FC02-8DD367616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5" y="1396511"/>
                <a:ext cx="10653579" cy="45938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phase transition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98438E-3B8B-B97E-FC02-8DD367616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5" y="1396511"/>
                <a:ext cx="10653579" cy="4593828"/>
              </a:xfr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25DD-8C86-8E6B-8C4B-BC9B4C1A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40</a:t>
            </a:fld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8C4FE-FA05-8945-CB66-B306E06E2D62}"/>
              </a:ext>
            </a:extLst>
          </p:cNvPr>
          <p:cNvSpPr txBox="1"/>
          <p:nvPr/>
        </p:nvSpPr>
        <p:spPr>
          <a:xfrm>
            <a:off x="5418667" y="113853"/>
            <a:ext cx="67056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Can we replicate the phase transition of the transverse-field Ising Hamiltonian?</a:t>
            </a:r>
          </a:p>
          <a:p>
            <a:endParaRPr 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151764-1642-213B-E137-CFE596BDAC56}"/>
                  </a:ext>
                </a:extLst>
              </p:cNvPr>
              <p:cNvSpPr txBox="1"/>
              <p:nvPr/>
            </p:nvSpPr>
            <p:spPr>
              <a:xfrm>
                <a:off x="1415620" y="5746416"/>
                <a:ext cx="93944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Absolute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/>
                  <a:t>-</a:t>
                </a:r>
                <a:r>
                  <a:rPr lang="en-US" sz="1600" err="1"/>
                  <a:t>magnetisation</a:t>
                </a:r>
                <a:r>
                  <a:rPr lang="en-US" sz="1600"/>
                  <a:t> vs. transverse-field strength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/>
                  <a:t> for various system sizes.</a:t>
                </a:r>
              </a:p>
              <a:p>
                <a:pPr algn="ctr"/>
                <a:r>
                  <a:rPr lang="en-US" sz="1600"/>
                  <a:t> All results incl. VQE </a:t>
                </a:r>
                <a:r>
                  <a:rPr lang="en-US" sz="1600" err="1"/>
                  <a:t>optimisation</a:t>
                </a:r>
                <a:r>
                  <a:rPr lang="en-US" sz="1600"/>
                  <a:t>, and are averaged over 25, three and one run, respectively.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151764-1642-213B-E137-CFE596BD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620" y="5746416"/>
                <a:ext cx="9394432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with blue lines&#10;&#10;AI-generated content may be incorrect.">
            <a:extLst>
              <a:ext uri="{FF2B5EF4-FFF2-40B4-BE49-F238E27FC236}">
                <a16:creationId xmlns:a16="http://schemas.microsoft.com/office/drawing/2014/main" id="{536C5D2F-FDDC-F221-1A12-621A387363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t="11596" r="7140" b="5628"/>
          <a:stretch>
            <a:fillRect/>
          </a:stretch>
        </p:blipFill>
        <p:spPr>
          <a:xfrm>
            <a:off x="458184" y="2514929"/>
            <a:ext cx="3376777" cy="2275865"/>
          </a:xfrm>
          <a:prstGeom prst="rect">
            <a:avLst/>
          </a:prstGeom>
        </p:spPr>
      </p:pic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2F6350B9-11CF-F0DE-152A-5826CCFF6A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 t="11845" r="8508" b="6267"/>
          <a:stretch>
            <a:fillRect/>
          </a:stretch>
        </p:blipFill>
        <p:spPr>
          <a:xfrm>
            <a:off x="4335777" y="2558731"/>
            <a:ext cx="3334058" cy="2269387"/>
          </a:xfrm>
          <a:prstGeom prst="rect">
            <a:avLst/>
          </a:prstGeom>
        </p:spPr>
      </p:pic>
      <p:pic>
        <p:nvPicPr>
          <p:cNvPr id="14" name="Picture 13" descr="A graph with a line&#10;&#10;AI-generated content may be incorrect.">
            <a:extLst>
              <a:ext uri="{FF2B5EF4-FFF2-40B4-BE49-F238E27FC236}">
                <a16:creationId xmlns:a16="http://schemas.microsoft.com/office/drawing/2014/main" id="{59C5E149-92E2-8657-5046-BDE5B1EAC6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" t="11751" r="9392" b="5473"/>
          <a:stretch>
            <a:fillRect/>
          </a:stretch>
        </p:blipFill>
        <p:spPr>
          <a:xfrm>
            <a:off x="8335960" y="2566971"/>
            <a:ext cx="3296202" cy="2301950"/>
          </a:xfrm>
          <a:prstGeom prst="rect">
            <a:avLst/>
          </a:prstGeom>
        </p:spPr>
      </p:pic>
      <p:sp>
        <p:nvSpPr>
          <p:cNvPr id="15" name="Rechthoek 7">
            <a:extLst>
              <a:ext uri="{FF2B5EF4-FFF2-40B4-BE49-F238E27FC236}">
                <a16:creationId xmlns:a16="http://schemas.microsoft.com/office/drawing/2014/main" id="{DB6CE4E0-5042-C22F-F78B-234D81FEF4B5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6" name="Rechthoek 8">
            <a:extLst>
              <a:ext uri="{FF2B5EF4-FFF2-40B4-BE49-F238E27FC236}">
                <a16:creationId xmlns:a16="http://schemas.microsoft.com/office/drawing/2014/main" id="{31613FC0-7CCC-67C4-976C-1F46CE5AC5F0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7" name="Rechthoek 9">
            <a:extLst>
              <a:ext uri="{FF2B5EF4-FFF2-40B4-BE49-F238E27FC236}">
                <a16:creationId xmlns:a16="http://schemas.microsoft.com/office/drawing/2014/main" id="{CD1638D7-1E96-78A6-4F5C-F02D37225543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C0EA7E5-BA59-AAF9-78D4-2CBB4BCDA9A0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41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83185F-D791-47E7-62BE-26663DDB76F2}"/>
                  </a:ext>
                </a:extLst>
              </p:cNvPr>
              <p:cNvSpPr txBox="1"/>
              <p:nvPr/>
            </p:nvSpPr>
            <p:spPr>
              <a:xfrm rot="16200000">
                <a:off x="-301259" y="3492779"/>
                <a:ext cx="1149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83185F-D791-47E7-62BE-26663DDB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01259" y="3492779"/>
                <a:ext cx="11495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E0AD19-10E0-46F8-BDFC-17AABC28C2EF}"/>
                  </a:ext>
                </a:extLst>
              </p:cNvPr>
              <p:cNvSpPr txBox="1"/>
              <p:nvPr/>
            </p:nvSpPr>
            <p:spPr>
              <a:xfrm>
                <a:off x="5428026" y="4937753"/>
                <a:ext cx="1149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E0AD19-10E0-46F8-BDFC-17AABC28C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026" y="4937753"/>
                <a:ext cx="11495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F451DC-C413-A8D2-931E-77CAD66065CC}"/>
                  </a:ext>
                </a:extLst>
              </p:cNvPr>
              <p:cNvSpPr txBox="1"/>
              <p:nvPr/>
            </p:nvSpPr>
            <p:spPr>
              <a:xfrm>
                <a:off x="1124339" y="2141086"/>
                <a:ext cx="2191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/>
                  <a:t> vs.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/>
                  <a:t>five qubits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F451DC-C413-A8D2-931E-77CAD6606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39" y="2141086"/>
                <a:ext cx="2191161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4BE2FB-8DC7-B777-839E-446CF9B03A79}"/>
                  </a:ext>
                </a:extLst>
              </p:cNvPr>
              <p:cNvSpPr txBox="1"/>
              <p:nvPr/>
            </p:nvSpPr>
            <p:spPr>
              <a:xfrm>
                <a:off x="5017255" y="2157785"/>
                <a:ext cx="2191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/>
                  <a:t> vs.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/>
                  <a:t>six qubits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4BE2FB-8DC7-B777-839E-446CF9B03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255" y="2157785"/>
                <a:ext cx="2191161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4C44A4-A6BD-8712-7CAD-C01D010ACDFE}"/>
                  </a:ext>
                </a:extLst>
              </p:cNvPr>
              <p:cNvSpPr txBox="1"/>
              <p:nvPr/>
            </p:nvSpPr>
            <p:spPr>
              <a:xfrm>
                <a:off x="8848449" y="2144146"/>
                <a:ext cx="252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/>
                  <a:t> vs.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/>
                  <a:t>eight qubits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4C44A4-A6BD-8712-7CAD-C01D010A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449" y="2144146"/>
                <a:ext cx="2523515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C0AF0E-4772-12F9-5AAB-57B2F246C8C5}"/>
                  </a:ext>
                </a:extLst>
              </p:cNvPr>
              <p:cNvSpPr txBox="1"/>
              <p:nvPr/>
            </p:nvSpPr>
            <p:spPr>
              <a:xfrm>
                <a:off x="1645141" y="4932314"/>
                <a:ext cx="1149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C0AF0E-4772-12F9-5AAB-57B2F246C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41" y="4932314"/>
                <a:ext cx="11495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9A56B8-6575-0EDC-D29D-4EAAA37B3650}"/>
                  </a:ext>
                </a:extLst>
              </p:cNvPr>
              <p:cNvSpPr txBox="1"/>
              <p:nvPr/>
            </p:nvSpPr>
            <p:spPr>
              <a:xfrm>
                <a:off x="9535430" y="4929788"/>
                <a:ext cx="1149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9A56B8-6575-0EDC-D29D-4EAAA37B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430" y="4929788"/>
                <a:ext cx="11495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7D2CE2-DF8E-D515-13CA-1262DB4E629B}"/>
                  </a:ext>
                </a:extLst>
              </p:cNvPr>
              <p:cNvSpPr txBox="1"/>
              <p:nvPr/>
            </p:nvSpPr>
            <p:spPr>
              <a:xfrm rot="16200000">
                <a:off x="3508223" y="3504749"/>
                <a:ext cx="1149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7D2CE2-DF8E-D515-13CA-1262DB4E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08223" y="3504749"/>
                <a:ext cx="114955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C61CA4-0502-D714-8251-635CFAF370A3}"/>
                  </a:ext>
                </a:extLst>
              </p:cNvPr>
              <p:cNvSpPr txBox="1"/>
              <p:nvPr/>
            </p:nvSpPr>
            <p:spPr>
              <a:xfrm rot="16200000">
                <a:off x="7417994" y="3533280"/>
                <a:ext cx="1149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C61CA4-0502-D714-8251-635CFAF37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17994" y="3533280"/>
                <a:ext cx="11495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484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60E5D-2AC8-597E-FE96-6AE5596A4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4562B-A245-92F3-0AB2-4D19CA85E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/>
              </a:p>
              <a:p>
                <a:pPr marL="0" indent="0">
                  <a:buNone/>
                </a:pPr>
                <a:r>
                  <a:rPr lang="en-US"/>
                  <a:t>Can Evolutionary Algorithms be used to find ground state energies?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B050"/>
                    </a:solidFill>
                  </a:rPr>
                  <a:t>Yes, either as a stand-alone approach or as ansatz for VQE </a:t>
                </a:r>
                <a:r>
                  <a:rPr lang="en-US" err="1">
                    <a:solidFill>
                      <a:srgbClr val="00B050"/>
                    </a:solidFill>
                  </a:rPr>
                  <a:t>optimisation</a:t>
                </a:r>
                <a:r>
                  <a:rPr lang="en-US">
                    <a:solidFill>
                      <a:srgbClr val="00B050"/>
                    </a:solidFill>
                  </a:rPr>
                  <a:t>.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Can we replicate the phase transition of the transverse-field Ising Hamiltonian?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B050"/>
                    </a:solidFill>
                  </a:rPr>
                  <a:t>The absolute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>
                    <a:solidFill>
                      <a:srgbClr val="00B050"/>
                    </a:solidFill>
                  </a:rPr>
                  <a:t>-</a:t>
                </a:r>
                <a:r>
                  <a:rPr lang="en-US" err="1">
                    <a:solidFill>
                      <a:srgbClr val="00B050"/>
                    </a:solidFill>
                  </a:rPr>
                  <a:t>magnetisation</a:t>
                </a:r>
                <a:r>
                  <a:rPr lang="en-US">
                    <a:solidFill>
                      <a:srgbClr val="00B050"/>
                    </a:solidFill>
                  </a:rPr>
                  <a:t> shows a (smeared) phase transition.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4562B-A245-92F3-0AB2-4D19CA85E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A461383-5DF7-8793-63FA-D440C88F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Results</a:t>
            </a:r>
            <a:endParaRPr lang="es-ES">
              <a:latin typeface="Neue Haas Grotesk Text 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75DC0-2554-D14C-79C3-3850DFAF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41</a:t>
            </a:fld>
            <a:endParaRPr lang="es-ES"/>
          </a:p>
        </p:txBody>
      </p:sp>
      <p:pic>
        <p:nvPicPr>
          <p:cNvPr id="5" name="Graphic 4" descr="Checkbox Ticked with solid fill">
            <a:extLst>
              <a:ext uri="{FF2B5EF4-FFF2-40B4-BE49-F238E27FC236}">
                <a16:creationId xmlns:a16="http://schemas.microsoft.com/office/drawing/2014/main" id="{FF8BC25E-4876-441D-D495-2B28A0275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2510" y="2639292"/>
            <a:ext cx="558800" cy="558800"/>
          </a:xfrm>
          <a:prstGeom prst="rect">
            <a:avLst/>
          </a:prstGeom>
        </p:spPr>
      </p:pic>
      <p:pic>
        <p:nvPicPr>
          <p:cNvPr id="6" name="Graphic 5" descr="Checkbox Ticked with solid fill">
            <a:extLst>
              <a:ext uri="{FF2B5EF4-FFF2-40B4-BE49-F238E27FC236}">
                <a16:creationId xmlns:a16="http://schemas.microsoft.com/office/drawing/2014/main" id="{A843A248-5610-5012-8FA8-7BFD60A7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4554" y="4601111"/>
            <a:ext cx="558800" cy="558800"/>
          </a:xfrm>
          <a:prstGeom prst="rect">
            <a:avLst/>
          </a:prstGeom>
        </p:spPr>
      </p:pic>
      <p:sp>
        <p:nvSpPr>
          <p:cNvPr id="7" name="Rechthoek 7">
            <a:extLst>
              <a:ext uri="{FF2B5EF4-FFF2-40B4-BE49-F238E27FC236}">
                <a16:creationId xmlns:a16="http://schemas.microsoft.com/office/drawing/2014/main" id="{CF029270-A9F3-849B-E31B-02042B75E475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8" name="Rechthoek 8">
            <a:extLst>
              <a:ext uri="{FF2B5EF4-FFF2-40B4-BE49-F238E27FC236}">
                <a16:creationId xmlns:a16="http://schemas.microsoft.com/office/drawing/2014/main" id="{ECD7118C-C7D7-EB78-F0F6-A00955FF5851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9" name="Rechthoek 9">
            <a:extLst>
              <a:ext uri="{FF2B5EF4-FFF2-40B4-BE49-F238E27FC236}">
                <a16:creationId xmlns:a16="http://schemas.microsoft.com/office/drawing/2014/main" id="{D4876D1E-B62C-EA1C-41ED-F7DC7D41B55A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2CC20-DAC7-D6E1-5985-726B886DDE4F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83831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1E1B4-752A-2E35-AC98-DDC02449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062-72BA-573E-31A6-E32C70F5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Conclusion</a:t>
            </a:r>
            <a:endParaRPr lang="es-ES">
              <a:latin typeface="Neue Haas Grotesk Tex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3705-A4DF-5483-5D43-18002A8F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Evolution-inspired principles of selection, crossover and mutation are applicable finding ground state energies and identifying phase transitions</a:t>
            </a:r>
          </a:p>
          <a:p>
            <a:r>
              <a:rPr lang="en-US" dirty="0"/>
              <a:t>Genetic Algorithms rely on Exploration (mutation) vs. Exploitation (selection)</a:t>
            </a:r>
            <a:r>
              <a:rPr lang="en-US" i="1" dirty="0"/>
              <a:t> </a:t>
            </a:r>
            <a:r>
              <a:rPr lang="en-US" dirty="0"/>
              <a:t>trade-off to optimize gates rather than angles </a:t>
            </a:r>
            <a:endParaRPr lang="en-US" i="1" dirty="0"/>
          </a:p>
          <a:p>
            <a:r>
              <a:rPr lang="en-US" dirty="0"/>
              <a:t>GAs can act as an ansatz for VQE </a:t>
            </a:r>
            <a:r>
              <a:rPr lang="en-US" dirty="0" err="1"/>
              <a:t>optimisation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AD530-D1DB-BB0F-ADC3-3AF5DF74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42</a:t>
            </a:fld>
            <a:endParaRPr lang="es-ES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3C10F580-17A1-2B7F-F4D9-0F57230B2130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6" name="Rechthoek 8">
            <a:extLst>
              <a:ext uri="{FF2B5EF4-FFF2-40B4-BE49-F238E27FC236}">
                <a16:creationId xmlns:a16="http://schemas.microsoft.com/office/drawing/2014/main" id="{E59D5490-89B3-E4FE-6A2D-685BA091D8B7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7" name="Rechthoek 9">
            <a:extLst>
              <a:ext uri="{FF2B5EF4-FFF2-40B4-BE49-F238E27FC236}">
                <a16:creationId xmlns:a16="http://schemas.microsoft.com/office/drawing/2014/main" id="{B8CCAF00-8DE7-689F-43FA-BA0273F38F67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E963A-1B3B-74F1-E338-47E02BB974FF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618114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4B01-32B9-3A17-D0CE-3E0A6625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Limitations &amp; Future Work	</a:t>
            </a:r>
            <a:endParaRPr lang="es-ES">
              <a:latin typeface="Neue Haas Grotesk Text Pro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1818-4A0E-5755-B3ED-BD32B0A7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Inherently probabilistic approach, no convergence guarantees</a:t>
            </a:r>
          </a:p>
          <a:p>
            <a:r>
              <a:rPr lang="en-US"/>
              <a:t>Noise-free setting (but handling of sampling uncertainty)</a:t>
            </a:r>
          </a:p>
          <a:p>
            <a:r>
              <a:rPr lang="en-US"/>
              <a:t>(Over-)Reliance on fixed set of angles; could be alleviated by weight-agnostic* models </a:t>
            </a:r>
          </a:p>
          <a:p>
            <a:r>
              <a:rPr lang="en-US"/>
              <a:t>Abundance of hyperparameters to investigate (also with respect to scaling)</a:t>
            </a:r>
          </a:p>
          <a:p>
            <a:r>
              <a:rPr lang="en-US"/>
              <a:t>Scalable approach due to gradient-free design (?)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F87A-3363-C682-2BB0-DD626A2D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43</a:t>
            </a:fld>
            <a:endParaRPr lang="en-US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A38025D5-7C18-D0F4-CA9C-2647865BC4B2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6" name="Rechthoek 8">
            <a:extLst>
              <a:ext uri="{FF2B5EF4-FFF2-40B4-BE49-F238E27FC236}">
                <a16:creationId xmlns:a16="http://schemas.microsoft.com/office/drawing/2014/main" id="{6C996AB3-9DDA-14D5-08C7-EADBA57ED9F2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7" name="Rechthoek 9">
            <a:extLst>
              <a:ext uri="{FF2B5EF4-FFF2-40B4-BE49-F238E27FC236}">
                <a16:creationId xmlns:a16="http://schemas.microsoft.com/office/drawing/2014/main" id="{ABEF88E3-3704-A185-1C1C-0D7BD9643318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18528A-2AF2-7FAB-A719-290C9B15CC55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44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E25A9-0CCE-0D18-BB52-F66E52423967}"/>
              </a:ext>
            </a:extLst>
          </p:cNvPr>
          <p:cNvSpPr txBox="1"/>
          <p:nvPr/>
        </p:nvSpPr>
        <p:spPr>
          <a:xfrm>
            <a:off x="7924624" y="6205494"/>
            <a:ext cx="736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* cf. Weight Agnostic Neural Networks, Gaier and Ha, 2019</a:t>
            </a:r>
          </a:p>
        </p:txBody>
      </p:sp>
    </p:spTree>
    <p:extLst>
      <p:ext uri="{BB962C8B-B14F-4D97-AF65-F5344CB8AC3E}">
        <p14:creationId xmlns:p14="http://schemas.microsoft.com/office/powerpoint/2010/main" val="4045558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01AF-77C6-178E-F363-DDE1EDF9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44</a:t>
            </a:fld>
            <a:endParaRPr lang="en-US"/>
          </a:p>
        </p:txBody>
      </p:sp>
      <p:sp>
        <p:nvSpPr>
          <p:cNvPr id="7" name="Rechthoek 7">
            <a:extLst>
              <a:ext uri="{FF2B5EF4-FFF2-40B4-BE49-F238E27FC236}">
                <a16:creationId xmlns:a16="http://schemas.microsoft.com/office/drawing/2014/main" id="{F1A8C329-D267-15AF-700E-F78DEDCF4A75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8" name="Rechthoek 8">
            <a:extLst>
              <a:ext uri="{FF2B5EF4-FFF2-40B4-BE49-F238E27FC236}">
                <a16:creationId xmlns:a16="http://schemas.microsoft.com/office/drawing/2014/main" id="{7E67C555-EF55-D685-43A6-EB03302C6111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9" name="Rechthoek 9">
            <a:extLst>
              <a:ext uri="{FF2B5EF4-FFF2-40B4-BE49-F238E27FC236}">
                <a16:creationId xmlns:a16="http://schemas.microsoft.com/office/drawing/2014/main" id="{A4D75101-96CA-346B-B168-76D4FAB03F72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E61533A-EA4C-A3F4-7E5D-E98717BC8D48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45</a:t>
            </a:r>
          </a:p>
        </p:txBody>
      </p:sp>
      <p:pic>
        <p:nvPicPr>
          <p:cNvPr id="14" name="Content Placeholder 13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9AAE313D-3B3A-04AC-C620-DE91113B4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8" y="452497"/>
            <a:ext cx="8439487" cy="4740826"/>
          </a:xfrm>
        </p:spPr>
      </p:pic>
    </p:spTree>
    <p:extLst>
      <p:ext uri="{BB962C8B-B14F-4D97-AF65-F5344CB8AC3E}">
        <p14:creationId xmlns:p14="http://schemas.microsoft.com/office/powerpoint/2010/main" val="3316744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D09A8-A30E-FDE9-BE4B-2E67E145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47C972E4-8A64-2564-578D-3DE4662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719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6725DA-E4F8-CE71-0942-6423730A9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475040" cy="3685731"/>
          </a:xfrm>
        </p:spPr>
        <p:txBody>
          <a:bodyPr anchor="t">
            <a:normAutofit/>
          </a:bodyPr>
          <a:lstStyle/>
          <a:p>
            <a:pPr algn="l"/>
            <a:r>
              <a:rPr lang="es-ES" sz="6100" err="1"/>
              <a:t>Genetic</a:t>
            </a:r>
            <a:r>
              <a:rPr lang="es-ES" sz="6100"/>
              <a:t> </a:t>
            </a:r>
            <a:r>
              <a:rPr lang="es-ES" sz="6100" err="1"/>
              <a:t>Algorithms</a:t>
            </a:r>
            <a:r>
              <a:rPr lang="es-ES" sz="6100"/>
              <a:t> </a:t>
            </a:r>
            <a:r>
              <a:rPr lang="es-ES" sz="6100" err="1"/>
              <a:t>for</a:t>
            </a:r>
            <a:r>
              <a:rPr lang="es-ES" sz="6100"/>
              <a:t> Quantum </a:t>
            </a:r>
            <a:r>
              <a:rPr lang="es-ES" sz="6100" err="1"/>
              <a:t>Circuits</a:t>
            </a:r>
            <a:endParaRPr lang="es-ES" sz="61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A2BF3-4301-41EC-A77C-0D899D96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5108453" cy="1290807"/>
          </a:xfrm>
        </p:spPr>
        <p:txBody>
          <a:bodyPr anchor="ctr">
            <a:normAutofit/>
          </a:bodyPr>
          <a:lstStyle/>
          <a:p>
            <a:pPr algn="l"/>
            <a:r>
              <a:rPr lang="es-ES" sz="2200" err="1"/>
              <a:t>By</a:t>
            </a:r>
            <a:r>
              <a:rPr lang="es-ES" sz="2200"/>
              <a:t> Arturo, </a:t>
            </a:r>
            <a:r>
              <a:rPr lang="es-ES" sz="2200" err="1"/>
              <a:t>Badr</a:t>
            </a:r>
            <a:r>
              <a:rPr lang="es-ES" sz="2200"/>
              <a:t>, Cesar, Lukas and Tim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289C-0DD6-F7AF-37C5-76BD0042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734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C5ED6-5ADF-CD12-C73A-46561D2B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E7FB-41BF-1785-D38D-20D5BE49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Appendix: 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Gate encoding</a:t>
            </a:r>
          </a:p>
        </p:txBody>
      </p:sp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620F22E3-F253-CDB7-E5F8-9524A72A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401"/>
            <a:ext cx="12192000" cy="43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0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09DC5-C00F-0BF6-E557-A20BD4ABF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63AB-0FD6-36CB-313F-71BE27B9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Appendix: Code Implementation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FF6E-22EE-1F58-94D3-75ADB02F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latin typeface="Times New Roman"/>
                <a:cs typeface="Times New Roman"/>
              </a:rPr>
              <a:t>With a certain probability (</a:t>
            </a:r>
            <a:r>
              <a:rPr lang="en-GB" sz="2200" i="1">
                <a:latin typeface="Times New Roman"/>
                <a:cs typeface="Times New Roman"/>
              </a:rPr>
              <a:t>rate</a:t>
            </a:r>
            <a:r>
              <a:rPr lang="en-GB" sz="2200">
                <a:latin typeface="Times New Roman"/>
                <a:cs typeface="Times New Roman"/>
              </a:rPr>
              <a:t>) a mutation is performed in each quantum circuit</a:t>
            </a:r>
          </a:p>
          <a:p>
            <a:r>
              <a:rPr lang="en-GB" sz="2200">
                <a:latin typeface="Times New Roman"/>
                <a:cs typeface="Times New Roman"/>
              </a:rPr>
              <a:t>A portion of them are made to mutate to a single-qubit gate: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latin typeface="Times New Roman"/>
                <a:cs typeface="Times New Roman"/>
              </a:rPr>
              <a:t>If a CNOT is detected for the mutation, then the two qubits involved will be mutated to two (different) single-qubit gates</a:t>
            </a:r>
          </a:p>
          <a:p>
            <a:r>
              <a:rPr lang="en-GB" sz="2200">
                <a:latin typeface="Times New Roman"/>
                <a:cs typeface="Times New Roman"/>
              </a:rPr>
              <a:t>The other portion of these mutations will be to generate CNOTs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latin typeface="Times New Roman"/>
                <a:cs typeface="Times New Roman"/>
              </a:rPr>
              <a:t>Take a random qubit and a random neighbour to generate a CNOT between them</a:t>
            </a:r>
          </a:p>
        </p:txBody>
      </p:sp>
    </p:spTree>
    <p:extLst>
      <p:ext uri="{BB962C8B-B14F-4D97-AF65-F5344CB8AC3E}">
        <p14:creationId xmlns:p14="http://schemas.microsoft.com/office/powerpoint/2010/main" val="2624857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DDAE2-6C05-5860-8BDC-244EA2980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CC0D-1165-43FA-99A0-05B8E372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Appendix: Hyperparameters</a:t>
            </a:r>
            <a:br>
              <a:rPr lang="en-US" u="sng"/>
            </a:br>
            <a:endParaRPr lang="en-US" sz="3200" dirty="0">
              <a:latin typeface="Neue Haas Grotesk Text Pro"/>
              <a:cs typeface="Times New Roman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F4C082-D26E-208F-E592-692D54C5B5DD}"/>
              </a:ext>
            </a:extLst>
          </p:cNvPr>
          <p:cNvSpPr/>
          <p:nvPr/>
        </p:nvSpPr>
        <p:spPr>
          <a:xfrm>
            <a:off x="1538835" y="2573867"/>
            <a:ext cx="6919365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5C7370-54BB-1300-2C96-48871508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46" y="1793330"/>
            <a:ext cx="9232633" cy="35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25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E2678-7F30-152C-8E61-F66362C5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8629F-68BE-491C-8169-8847A0DD37FE}"/>
                  </a:ext>
                </a:extLst>
              </p:cNvPr>
              <p:cNvSpPr txBox="1"/>
              <p:nvPr/>
            </p:nvSpPr>
            <p:spPr>
              <a:xfrm>
                <a:off x="3018697" y="5937722"/>
                <a:ext cx="67518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Neue Haas Grotesk Text Pro" panose="020B0504020202020204" pitchFamily="34" charset="77"/>
                    <a:cs typeface="Times New Roman" panose="02020603050405020304" pitchFamily="18" charset="0"/>
                  </a:rPr>
                  <a:t>Energy and energy difference to GS vs. transverse-field strength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>
                    <a:latin typeface="Neue Haas Grotesk Text Pro" panose="020B0504020202020204" pitchFamily="34" charset="77"/>
                    <a:cs typeface="Times New Roman" panose="02020603050405020304" pitchFamily="18" charset="0"/>
                  </a:rPr>
                  <a:t>. </a:t>
                </a:r>
              </a:p>
              <a:p>
                <a:pPr algn="ctr"/>
                <a:r>
                  <a:rPr lang="en-US" sz="1600">
                    <a:latin typeface="Neue Haas Grotesk Text Pro" panose="020B0504020202020204" pitchFamily="34" charset="77"/>
                    <a:cs typeface="Times New Roman" panose="02020603050405020304" pitchFamily="18" charset="0"/>
                  </a:rPr>
                  <a:t>EA + VQE result on five qubits over 25 iterations.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8629F-68BE-491C-8169-8847A0DD3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97" y="5937722"/>
                <a:ext cx="6751835" cy="584775"/>
              </a:xfrm>
              <a:prstGeom prst="rect">
                <a:avLst/>
              </a:prstGeom>
              <a:blipFill>
                <a:blip r:embed="rId2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energy and energy&#10;&#10;AI-generated content may be incorrect.">
            <a:extLst>
              <a:ext uri="{FF2B5EF4-FFF2-40B4-BE49-F238E27FC236}">
                <a16:creationId xmlns:a16="http://schemas.microsoft.com/office/drawing/2014/main" id="{5336E13F-DF06-2001-308F-5E75FC5C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9"/>
          <a:stretch>
            <a:fillRect/>
          </a:stretch>
        </p:blipFill>
        <p:spPr>
          <a:xfrm>
            <a:off x="4404969" y="1422428"/>
            <a:ext cx="3373735" cy="43786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895792-0B85-BDA2-3B74-9C59C068F74A}"/>
              </a:ext>
            </a:extLst>
          </p:cNvPr>
          <p:cNvSpPr txBox="1">
            <a:spLocks/>
          </p:cNvSpPr>
          <p:nvPr/>
        </p:nvSpPr>
        <p:spPr>
          <a:xfrm>
            <a:off x="765048" y="7010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>
                <a:latin typeface="Neue Haas Grotesk Text Pro"/>
                <a:cs typeface="Times New Roman"/>
              </a:rPr>
              <a:t>Results</a:t>
            </a:r>
            <a:endParaRPr lang="es-ES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170698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DE32F-9A0A-6785-9F33-B6DB3FC7B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47A9-B6A8-A4D3-0946-2E87F226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Introduction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Physics Problem At Hand</a:t>
            </a:r>
            <a:endParaRPr lang="en-US">
              <a:latin typeface="Neue Haas Grotesk Tex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3314-2A46-AF37-1E8E-428D2232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68765"/>
            <a:ext cx="5027304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latin typeface="Neue Haas Grotesk Text Pro"/>
                <a:cs typeface="Times New Roman"/>
              </a:rPr>
              <a:t>Transverse-Field Ising model</a:t>
            </a:r>
            <a:endParaRPr lang="en-US" sz="1800">
              <a:latin typeface="Neue Haas Grotesk Text Pro"/>
              <a:cs typeface="Times New Roman"/>
            </a:endParaRPr>
          </a:p>
          <a:p>
            <a:r>
              <a:rPr lang="en-GB" sz="1800">
                <a:latin typeface="Neue Haas Grotesk Text Pro"/>
                <a:cs typeface="Times New Roman"/>
              </a:rPr>
              <a:t>Maps computational problems</a:t>
            </a:r>
          </a:p>
          <a:p>
            <a:r>
              <a:rPr lang="en-GB" sz="1800">
                <a:latin typeface="Neue Haas Grotesk Text Pro"/>
                <a:cs typeface="Times New Roman"/>
              </a:rPr>
              <a:t>Solution: Finding lowest eigenvalue</a:t>
            </a:r>
          </a:p>
          <a:p>
            <a:r>
              <a:rPr lang="en-GB" sz="1800">
                <a:latin typeface="Neue Haas Grotesk Text Pro"/>
                <a:cs typeface="Times New Roman"/>
              </a:rPr>
              <a:t>Exponential scaling with system size</a:t>
            </a:r>
          </a:p>
          <a:p>
            <a:endParaRPr lang="en-GB" sz="2200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200" b="1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C4310-4EB9-2BFB-704B-7066BCF7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BB6C19DE-D89E-3841-CC3D-0E3AAFCBA782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011BFA29-0458-3AC4-EFDF-3857E398266D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4CAB393E-9D34-5E0C-1C69-869F2B3E9C57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521193E-77E6-73E1-47CC-D9DAF1218A83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93161-7728-4240-51FF-1631091A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38" y="2280860"/>
            <a:ext cx="3871686" cy="1123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D43E28-7DF4-6274-D6E5-4860E076A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738" y="3639911"/>
            <a:ext cx="6724046" cy="18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85FC6-FC8C-E2B7-10D5-176769FC9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352F-FA02-5F23-50E9-2F0AB259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u="sng">
                <a:latin typeface="Neue Haas Grotesk Text Pro"/>
                <a:cs typeface="Times New Roman"/>
              </a:rPr>
              <a:t>Introduction</a:t>
            </a:r>
            <a:br>
              <a:rPr lang="en-US" u="sng">
                <a:latin typeface="Neue Haas Grotesk Text Pro"/>
                <a:cs typeface="Times New Roman"/>
              </a:rPr>
            </a:br>
            <a:r>
              <a:rPr lang="en-US">
                <a:latin typeface="Neue Haas Grotesk Text Pro"/>
                <a:cs typeface="Times New Roman"/>
              </a:rPr>
              <a:t>Existing Solutions: VQE</a:t>
            </a:r>
            <a:br>
              <a:rPr lang="en-US" u="sng"/>
            </a:br>
            <a:endParaRPr lang="en-US" u="sng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ED4A2-559A-3F55-BC89-E0F387CD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315CA828-5BEA-484E-62BD-5B3D13E508BB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E7BBF978-0DC4-F119-A9E5-B2B1DB7CA591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459D7965-3364-076C-13AE-678878BB5ADC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AC955B7-FDDC-C17D-76AA-9BF912307813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7D0958-DACE-2998-712D-C95970C3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42" y="1626514"/>
            <a:ext cx="7766138" cy="361541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54E33FD-CA7E-D572-2B31-4D50C649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0400" y="5598601"/>
            <a:ext cx="6509550" cy="1107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 b="1">
                <a:latin typeface="Neue Haas Grotesk Text Pro"/>
                <a:cs typeface="Times New Roman"/>
              </a:rPr>
              <a:t>Need for automated circuit optimization</a:t>
            </a:r>
            <a:endParaRPr lang="en-US">
              <a:latin typeface="Neue Haas Grotesk Text Pro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200" b="1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0C272-D9B4-230D-141C-E5A6592347DB}"/>
              </a:ext>
            </a:extLst>
          </p:cNvPr>
          <p:cNvSpPr txBox="1"/>
          <p:nvPr/>
        </p:nvSpPr>
        <p:spPr>
          <a:xfrm>
            <a:off x="4835978" y="224245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Update Gates</a:t>
            </a:r>
          </a:p>
        </p:txBody>
      </p:sp>
    </p:spTree>
    <p:extLst>
      <p:ext uri="{BB962C8B-B14F-4D97-AF65-F5344CB8AC3E}">
        <p14:creationId xmlns:p14="http://schemas.microsoft.com/office/powerpoint/2010/main" val="11767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B6FAB-FBCA-8629-2E1F-B415CF264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B58F-DB54-24C4-9559-1B1F889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Introduction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 Genetic Algorithms</a:t>
            </a:r>
            <a:endParaRPr lang="en-US">
              <a:latin typeface="Neue Haas Grotesk Tex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294B-B8BA-8E30-8A65-772BF346B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68765"/>
            <a:ext cx="5027304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latin typeface="Neue Haas Grotesk Text Pro"/>
                <a:cs typeface="Times New Roman"/>
              </a:rPr>
              <a:t>Evolution theory</a:t>
            </a:r>
          </a:p>
          <a:p>
            <a:r>
              <a:rPr lang="en-GB" sz="1800">
                <a:latin typeface="Neue Haas Grotesk Text Pro"/>
                <a:cs typeface="Times New Roman"/>
              </a:rPr>
              <a:t>Survival of the fittest</a:t>
            </a:r>
          </a:p>
          <a:p>
            <a:r>
              <a:rPr lang="en-GB" sz="1800">
                <a:latin typeface="Neue Haas Grotesk Text Pro"/>
                <a:cs typeface="Times New Roman"/>
              </a:rPr>
              <a:t>Crossover/Mutations</a:t>
            </a:r>
          </a:p>
          <a:p>
            <a:endParaRPr lang="en-GB" sz="1800">
              <a:latin typeface="Neue Haas Grotesk Text Pro"/>
              <a:cs typeface="Times New Roman"/>
            </a:endParaRPr>
          </a:p>
          <a:p>
            <a:pPr marL="0" indent="0">
              <a:buNone/>
            </a:pPr>
            <a:r>
              <a:rPr lang="en-GB" sz="1800" b="1">
                <a:latin typeface="Neue Haas Grotesk Text Pro"/>
                <a:cs typeface="Times New Roman"/>
              </a:rPr>
              <a:t>General Advantages</a:t>
            </a:r>
            <a:endParaRPr lang="en-US" sz="1800">
              <a:latin typeface="Neue Haas Grotesk Text Pro"/>
              <a:cs typeface="Times New Roman"/>
            </a:endParaRPr>
          </a:p>
          <a:p>
            <a:r>
              <a:rPr lang="en-GB" sz="1800" b="1">
                <a:latin typeface="Neue Haas Grotesk Text Pro"/>
                <a:cs typeface="Times New Roman"/>
              </a:rPr>
              <a:t>No gradient information</a:t>
            </a:r>
            <a:endParaRPr lang="en-GB" sz="1800">
              <a:latin typeface="Neue Haas Grotesk Text Pro"/>
              <a:cs typeface="Times New Roman"/>
            </a:endParaRPr>
          </a:p>
          <a:p>
            <a:r>
              <a:rPr lang="en-GB" sz="1800" b="1">
                <a:latin typeface="Neue Haas Grotesk Text Pro"/>
                <a:cs typeface="Times New Roman"/>
              </a:rPr>
              <a:t>Naturally handles discrete problems</a:t>
            </a:r>
            <a:endParaRPr lang="en-GB" sz="1800">
              <a:latin typeface="Neue Haas Grotesk Text 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568B1-B672-6F4C-52CA-834F7619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1616C682-F012-6541-6F2C-7395499C9A1C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C4703B4D-2D0A-A6E7-C7C6-7D4C76284FD4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620FC2B0-E2D9-55B1-08D7-00CBBB8A69C1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F54EF5-D2AE-28DF-8C20-9D6919B905A9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8923C3-EC7A-03C2-8334-38FA347A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13" y="1822667"/>
            <a:ext cx="6799025" cy="32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96772-BA31-F0DD-8C58-360F2398B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855-DBBE-346B-3A12-0BB36F00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Introduction</a:t>
            </a:r>
            <a:br>
              <a:rPr lang="en-US"/>
            </a:br>
            <a:r>
              <a:rPr lang="en-US" sz="3200">
                <a:latin typeface="Neue Haas Grotesk Text Pro"/>
                <a:cs typeface="Times New Roman"/>
              </a:rPr>
              <a:t>Genetic Algorithm</a:t>
            </a:r>
            <a:endParaRPr lang="en-US" sz="3200">
              <a:latin typeface="Neue Haas Grotesk Text 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4D032-653F-B09C-714A-C56C4549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B586A147-1431-4A46-2F67-C0BB64948C89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E713FD15-708E-E305-8B8F-2075BA450B46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610F8C39-398C-9BDF-99A8-9F88F97A03C6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4A6B8A8-F2CF-EDF3-79B5-5CBA8E5BE326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FF0E8-093C-5157-94D5-4D6424F50D08}"/>
              </a:ext>
            </a:extLst>
          </p:cNvPr>
          <p:cNvSpPr/>
          <p:nvPr/>
        </p:nvSpPr>
        <p:spPr>
          <a:xfrm>
            <a:off x="925774" y="1673094"/>
            <a:ext cx="1600200" cy="9169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Set Hamiltonian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FDC5AB-3830-369C-B008-5D1DB823F472}"/>
              </a:ext>
            </a:extLst>
          </p:cNvPr>
          <p:cNvSpPr/>
          <p:nvPr/>
        </p:nvSpPr>
        <p:spPr>
          <a:xfrm>
            <a:off x="5041102" y="1673091"/>
            <a:ext cx="1600200" cy="916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Define Fitness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5F131E-6686-B759-B8FA-E7569AEA6B46}"/>
              </a:ext>
            </a:extLst>
          </p:cNvPr>
          <p:cNvSpPr/>
          <p:nvPr/>
        </p:nvSpPr>
        <p:spPr>
          <a:xfrm>
            <a:off x="6982021" y="4227973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Parent Selection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EC3D82-E088-6C6C-8ADC-77C2BD905C78}"/>
              </a:ext>
            </a:extLst>
          </p:cNvPr>
          <p:cNvSpPr/>
          <p:nvPr/>
        </p:nvSpPr>
        <p:spPr>
          <a:xfrm>
            <a:off x="9166868" y="1673092"/>
            <a:ext cx="1600200" cy="916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Define Genome Structure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D92B97-BD4F-3D4A-7BF5-F299AF7A1820}"/>
              </a:ext>
            </a:extLst>
          </p:cNvPr>
          <p:cNvSpPr/>
          <p:nvPr/>
        </p:nvSpPr>
        <p:spPr>
          <a:xfrm>
            <a:off x="4931887" y="5536916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Crossover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DE739F-FF83-527C-48D5-75F25F6346D6}"/>
              </a:ext>
            </a:extLst>
          </p:cNvPr>
          <p:cNvSpPr/>
          <p:nvPr/>
        </p:nvSpPr>
        <p:spPr>
          <a:xfrm>
            <a:off x="2803229" y="4234497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Mutations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EF444D-9D09-D135-B639-6906BBAEA81B}"/>
              </a:ext>
            </a:extLst>
          </p:cNvPr>
          <p:cNvSpPr/>
          <p:nvPr/>
        </p:nvSpPr>
        <p:spPr>
          <a:xfrm>
            <a:off x="4926802" y="3015683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Population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B722B-1D5F-C65B-C5C8-672DC81A74F0}"/>
              </a:ext>
            </a:extLst>
          </p:cNvPr>
          <p:cNvCxnSpPr/>
          <p:nvPr/>
        </p:nvCxnSpPr>
        <p:spPr>
          <a:xfrm>
            <a:off x="2825063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9D2444-F502-06F1-C4F5-4D54CD660217}"/>
              </a:ext>
            </a:extLst>
          </p:cNvPr>
          <p:cNvCxnSpPr/>
          <p:nvPr/>
        </p:nvCxnSpPr>
        <p:spPr>
          <a:xfrm>
            <a:off x="6954609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3A9A598-0F83-F12C-9C7B-37F655BA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22" y="4011318"/>
            <a:ext cx="1408282" cy="135350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C35992-A474-649A-C56F-91E6483E346F}"/>
              </a:ext>
            </a:extLst>
          </p:cNvPr>
          <p:cNvCxnSpPr>
            <a:cxnSpLocks/>
          </p:cNvCxnSpPr>
          <p:nvPr/>
        </p:nvCxnSpPr>
        <p:spPr>
          <a:xfrm flipH="1">
            <a:off x="6995474" y="2700737"/>
            <a:ext cx="1799305" cy="658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5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0A6FA-6C49-7747-AB31-F378211AA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48EE-4D13-CCFD-3696-687AD1A7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latin typeface="Neue Haas Grotesk Text Pro"/>
                <a:cs typeface="Times New Roman"/>
              </a:rPr>
              <a:t>Introduction</a:t>
            </a:r>
            <a:br>
              <a:rPr lang="en-US" u="sng"/>
            </a:br>
            <a:r>
              <a:rPr lang="en-US" sz="3200">
                <a:latin typeface="Neue Haas Grotesk Text Pro"/>
                <a:cs typeface="Times New Roman"/>
              </a:rPr>
              <a:t>Genetic Algorithm</a:t>
            </a:r>
            <a:endParaRPr lang="en-US">
              <a:latin typeface="Neue Haas Grotesk Text Pr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023A1-6073-E8CA-3682-47B71297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s-ES"/>
          </a:p>
        </p:txBody>
      </p:sp>
      <p:sp>
        <p:nvSpPr>
          <p:cNvPr id="9" name="Rechthoek 7">
            <a:extLst>
              <a:ext uri="{FF2B5EF4-FFF2-40B4-BE49-F238E27FC236}">
                <a16:creationId xmlns:a16="http://schemas.microsoft.com/office/drawing/2014/main" id="{68176C96-E8D2-55DF-F78E-62D81984C516}"/>
              </a:ext>
            </a:extLst>
          </p:cNvPr>
          <p:cNvSpPr/>
          <p:nvPr/>
        </p:nvSpPr>
        <p:spPr>
          <a:xfrm>
            <a:off x="-1504" y="6522020"/>
            <a:ext cx="4023927" cy="353717"/>
          </a:xfrm>
          <a:prstGeom prst="rect">
            <a:avLst/>
          </a:prstGeom>
          <a:solidFill>
            <a:srgbClr val="185D6E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AI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</a:t>
            </a:r>
            <a:r>
              <a:rPr lang="nl-NL" err="1">
                <a:latin typeface="Times New Roman"/>
                <a:cs typeface="Times New Roman"/>
              </a:rPr>
              <a:t>Physicists</a:t>
            </a:r>
            <a:r>
              <a:rPr lang="nl-NL">
                <a:latin typeface="Times New Roman"/>
                <a:cs typeface="Times New Roman"/>
              </a:rPr>
              <a:t> (AP3751)</a:t>
            </a:r>
          </a:p>
        </p:txBody>
      </p:sp>
      <p:sp>
        <p:nvSpPr>
          <p:cNvPr id="11" name="Rechthoek 8">
            <a:extLst>
              <a:ext uri="{FF2B5EF4-FFF2-40B4-BE49-F238E27FC236}">
                <a16:creationId xmlns:a16="http://schemas.microsoft.com/office/drawing/2014/main" id="{76E5DE39-B69E-0784-6D33-5C3016E6C9F1}"/>
              </a:ext>
            </a:extLst>
          </p:cNvPr>
          <p:cNvSpPr/>
          <p:nvPr/>
        </p:nvSpPr>
        <p:spPr>
          <a:xfrm>
            <a:off x="4019628" y="6522900"/>
            <a:ext cx="4017332" cy="357348"/>
          </a:xfrm>
          <a:prstGeom prst="rect">
            <a:avLst/>
          </a:prstGeom>
          <a:solidFill>
            <a:srgbClr val="2B7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GA </a:t>
            </a:r>
            <a:r>
              <a:rPr lang="nl-NL" err="1">
                <a:latin typeface="Times New Roman"/>
                <a:cs typeface="Times New Roman"/>
              </a:rPr>
              <a:t>for</a:t>
            </a:r>
            <a:r>
              <a:rPr lang="nl-NL">
                <a:latin typeface="Times New Roman"/>
                <a:cs typeface="Times New Roman"/>
              </a:rPr>
              <a:t> Quantum Circuits</a:t>
            </a: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16001504-C11A-6B36-838B-0BFCCAA9641B}"/>
              </a:ext>
            </a:extLst>
          </p:cNvPr>
          <p:cNvSpPr/>
          <p:nvPr/>
        </p:nvSpPr>
        <p:spPr>
          <a:xfrm>
            <a:off x="8031938" y="6519892"/>
            <a:ext cx="4156540" cy="357348"/>
          </a:xfrm>
          <a:prstGeom prst="rect">
            <a:avLst/>
          </a:prstGeom>
          <a:solidFill>
            <a:srgbClr val="256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>
                <a:latin typeface="Times New Roman"/>
                <a:cs typeface="Times New Roman"/>
              </a:rPr>
              <a:t>27 </a:t>
            </a:r>
            <a:r>
              <a:rPr lang="nl-NL" err="1">
                <a:latin typeface="Times New Roman"/>
                <a:cs typeface="Times New Roman"/>
              </a:rPr>
              <a:t>June</a:t>
            </a:r>
            <a:r>
              <a:rPr lang="nl-NL">
                <a:latin typeface="Times New Roman"/>
                <a:cs typeface="Times New Roman"/>
              </a:rPr>
              <a:t> 2025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3FC2CE4-5216-C02F-C772-693F6A517BB9}"/>
              </a:ext>
            </a:extLst>
          </p:cNvPr>
          <p:cNvSpPr>
            <a:spLocks noGrp="1"/>
          </p:cNvSpPr>
          <p:nvPr/>
        </p:nvSpPr>
        <p:spPr>
          <a:xfrm>
            <a:off x="9438452" y="65256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143A6-307A-DAE5-A548-4E8A91F6165C}"/>
              </a:ext>
            </a:extLst>
          </p:cNvPr>
          <p:cNvSpPr/>
          <p:nvPr/>
        </p:nvSpPr>
        <p:spPr>
          <a:xfrm>
            <a:off x="925774" y="1673094"/>
            <a:ext cx="1600200" cy="916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Set Hamiltonian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2F6D5E-4635-95E7-6CF0-05154500E98E}"/>
              </a:ext>
            </a:extLst>
          </p:cNvPr>
          <p:cNvSpPr/>
          <p:nvPr/>
        </p:nvSpPr>
        <p:spPr>
          <a:xfrm>
            <a:off x="5041102" y="1673091"/>
            <a:ext cx="1600200" cy="916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Define Fitness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6EC739-F3F9-E5EE-D832-06E19B4E1833}"/>
              </a:ext>
            </a:extLst>
          </p:cNvPr>
          <p:cNvSpPr/>
          <p:nvPr/>
        </p:nvSpPr>
        <p:spPr>
          <a:xfrm>
            <a:off x="6982021" y="4235994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Parent Selection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189D0D-BE8B-28C7-F27D-860B297380E4}"/>
              </a:ext>
            </a:extLst>
          </p:cNvPr>
          <p:cNvSpPr/>
          <p:nvPr/>
        </p:nvSpPr>
        <p:spPr>
          <a:xfrm>
            <a:off x="9166868" y="1673092"/>
            <a:ext cx="1600200" cy="916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Define Genome Structure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051580-0C1A-B83A-509B-20BBAEE6CC56}"/>
              </a:ext>
            </a:extLst>
          </p:cNvPr>
          <p:cNvSpPr/>
          <p:nvPr/>
        </p:nvSpPr>
        <p:spPr>
          <a:xfrm>
            <a:off x="4931887" y="5536915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Crossover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80C163-79F9-E736-02D3-28C0E40A3D9C}"/>
              </a:ext>
            </a:extLst>
          </p:cNvPr>
          <p:cNvSpPr/>
          <p:nvPr/>
        </p:nvSpPr>
        <p:spPr>
          <a:xfrm>
            <a:off x="2827291" y="4234497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Mutations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48EAC4-8B2E-FDCB-AB09-487E6E4F9AB3}"/>
              </a:ext>
            </a:extLst>
          </p:cNvPr>
          <p:cNvSpPr/>
          <p:nvPr/>
        </p:nvSpPr>
        <p:spPr>
          <a:xfrm>
            <a:off x="4926802" y="3015683"/>
            <a:ext cx="1828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Population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D0347-B584-1D77-E9B5-49AA55DD5E32}"/>
              </a:ext>
            </a:extLst>
          </p:cNvPr>
          <p:cNvCxnSpPr/>
          <p:nvPr/>
        </p:nvCxnSpPr>
        <p:spPr>
          <a:xfrm>
            <a:off x="2825063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0CEE2A-CB09-3B97-DE6F-4E3387558639}"/>
              </a:ext>
            </a:extLst>
          </p:cNvPr>
          <p:cNvCxnSpPr/>
          <p:nvPr/>
        </p:nvCxnSpPr>
        <p:spPr>
          <a:xfrm>
            <a:off x="6954609" y="2131587"/>
            <a:ext cx="179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EC3D6A0-E75F-1E6B-D2D0-08833545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22" y="4011318"/>
            <a:ext cx="1408282" cy="135350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051923-D2F9-C033-0D52-13AF4F6679D0}"/>
              </a:ext>
            </a:extLst>
          </p:cNvPr>
          <p:cNvCxnSpPr>
            <a:cxnSpLocks/>
          </p:cNvCxnSpPr>
          <p:nvPr/>
        </p:nvCxnSpPr>
        <p:spPr>
          <a:xfrm flipH="1">
            <a:off x="6995474" y="2700737"/>
            <a:ext cx="1799305" cy="658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7946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2167</Words>
  <Application>Microsoft Office PowerPoint</Application>
  <PresentationFormat>Panorámica</PresentationFormat>
  <Paragraphs>517</Paragraphs>
  <Slides>49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9" baseType="lpstr">
      <vt:lpstr>Aptos</vt:lpstr>
      <vt:lpstr>Arial</vt:lpstr>
      <vt:lpstr>Arial,Sans-Serif</vt:lpstr>
      <vt:lpstr>Cambria Math</vt:lpstr>
      <vt:lpstr>Courier New</vt:lpstr>
      <vt:lpstr>fkGroteskNeue</vt:lpstr>
      <vt:lpstr>Neue Haas Grotesk Text Pro</vt:lpstr>
      <vt:lpstr>Times New Roman</vt:lpstr>
      <vt:lpstr>Wingdings</vt:lpstr>
      <vt:lpstr>VanillaVTI</vt:lpstr>
      <vt:lpstr>Genetic Algorithms for Quantum Circuits</vt:lpstr>
      <vt:lpstr>Outline </vt:lpstr>
      <vt:lpstr>Introduction Physics Problem At Hand</vt:lpstr>
      <vt:lpstr>Introduction Physics Problem At Hand</vt:lpstr>
      <vt:lpstr>Introduction Physics Problem At Hand</vt:lpstr>
      <vt:lpstr>Introduction Existing Solutions: VQE </vt:lpstr>
      <vt:lpstr>Introduction  Genetic Algorithms</vt:lpstr>
      <vt:lpstr>Introduction Genetic Algorithm</vt:lpstr>
      <vt:lpstr>Introduction Genetic Algorithm</vt:lpstr>
      <vt:lpstr>Code Implementation Structure</vt:lpstr>
      <vt:lpstr>Code Implementation Structure</vt:lpstr>
      <vt:lpstr>Code Implementation Tensor and circuit generation</vt:lpstr>
      <vt:lpstr>Code Implementation Tensor and circuit generation</vt:lpstr>
      <vt:lpstr>Code Implementation</vt:lpstr>
      <vt:lpstr>Code Implementation Parent Selection</vt:lpstr>
      <vt:lpstr>Code Implementation Parent Selection</vt:lpstr>
      <vt:lpstr>Code Implementation Parent Selection</vt:lpstr>
      <vt:lpstr>Code Implementation Parent Selection</vt:lpstr>
      <vt:lpstr>Code Implementation Parent Selection</vt:lpstr>
      <vt:lpstr>Code Implementation Parent Selection</vt:lpstr>
      <vt:lpstr>Code Implementation Parent Selection</vt:lpstr>
      <vt:lpstr>Code Implementation Parent Selection</vt:lpstr>
      <vt:lpstr>Code Implementation</vt:lpstr>
      <vt:lpstr>Code Implementation Crossover – Two Strategies</vt:lpstr>
      <vt:lpstr>Code Implementation Strategy 1 – Blind Crossover</vt:lpstr>
      <vt:lpstr>Code Implementation Strategy 2: Entanglement-aware Crossover</vt:lpstr>
      <vt:lpstr>Code Implementation Strategy 2: Entanglement-aware Crossover</vt:lpstr>
      <vt:lpstr>Code Implementation Strategy 2 – Entanglement-aware Crossover</vt:lpstr>
      <vt:lpstr>Code Implementation</vt:lpstr>
      <vt:lpstr>Code Implementation Mutations</vt:lpstr>
      <vt:lpstr>Code Implementation Hyperparameter optimisation</vt:lpstr>
      <vt:lpstr>Results</vt:lpstr>
      <vt:lpstr>Presentación de PowerPoint</vt:lpstr>
      <vt:lpstr>Presentación de PowerPoint</vt:lpstr>
      <vt:lpstr>Results</vt:lpstr>
      <vt:lpstr>Presentación de PowerPoint</vt:lpstr>
      <vt:lpstr>Results</vt:lpstr>
      <vt:lpstr>Results</vt:lpstr>
      <vt:lpstr>Results</vt:lpstr>
      <vt:lpstr>Results – Phase Transition</vt:lpstr>
      <vt:lpstr>Results</vt:lpstr>
      <vt:lpstr>Conclusion</vt:lpstr>
      <vt:lpstr>Limitations &amp; Future Work </vt:lpstr>
      <vt:lpstr>Presentación de PowerPoint</vt:lpstr>
      <vt:lpstr>Genetic Algorithms for Quantum Circuits</vt:lpstr>
      <vt:lpstr>Appendix: Code Implementation Gate encoding</vt:lpstr>
      <vt:lpstr>Appendix: Code Implementation Mutations</vt:lpstr>
      <vt:lpstr>Appendix: Hyperparameters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Hernando</dc:creator>
  <cp:lastModifiedBy>Cesar Hernando de la Fuente</cp:lastModifiedBy>
  <cp:revision>2</cp:revision>
  <dcterms:created xsi:type="dcterms:W3CDTF">2025-06-12T09:36:31Z</dcterms:created>
  <dcterms:modified xsi:type="dcterms:W3CDTF">2025-06-29T19:39:35Z</dcterms:modified>
</cp:coreProperties>
</file>