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7" r:id="rId2"/>
    <p:sldId id="268" r:id="rId3"/>
    <p:sldId id="269" r:id="rId4"/>
    <p:sldId id="270" r:id="rId5"/>
    <p:sldId id="271" r:id="rId6"/>
    <p:sldId id="272" r:id="rId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6" d="100"/>
          <a:sy n="66" d="100"/>
        </p:scale>
        <p:origin x="66" y="180"/>
      </p:cViewPr>
      <p:guideLst/>
    </p:cSldViewPr>
  </p:slideViewPr>
  <p:notesTextViewPr>
    <p:cViewPr>
      <p:scale>
        <a:sx n="1" d="1"/>
        <a:sy n="1" d="1"/>
      </p:scale>
      <p:origin x="0" y="0"/>
    </p:cViewPr>
  </p:notesText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233B83-B6D0-418E-B98E-4952F3282A56}" type="datetime1">
              <a:rPr lang="es-ES" smtClean="0"/>
              <a:t>29/03/2022</a:t>
            </a:fld>
            <a:endParaRPr lang="es-ES"/>
          </a:p>
        </p:txBody>
      </p:sp>
      <p:sp>
        <p:nvSpPr>
          <p:cNvPr id="4" name="Marcador de pie de página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C078EF9-7F2B-4B20-A25C-9E80C16977B9}" type="slidenum">
              <a:rPr lang="es-ES" smtClean="0"/>
              <a:t>‹Nº›</a:t>
            </a:fld>
            <a:endParaRPr lang="es-ES"/>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9813A5A-3BC6-4270-9AE1-7A53DFC90DEC}" type="datetime1">
              <a:rPr lang="es-ES" noProof="0" smtClean="0"/>
              <a:t>29/03/2022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AAF9CF-D1E5-49FD-94F7-B246BB67E246}" type="slidenum">
              <a:rPr lang="es-ES" noProof="0" smtClean="0"/>
              <a:t>‹Nº›</a:t>
            </a:fld>
            <a:endParaRPr lang="es-ES" noProof="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AAF9CF-D1E5-49FD-94F7-B246BB67E246}" type="slidenum">
              <a:rPr lang="es-ES" noProof="0" smtClean="0"/>
              <a:t>1</a:t>
            </a:fld>
            <a:endParaRPr lang="es-ES" noProof="0"/>
          </a:p>
        </p:txBody>
      </p:sp>
    </p:spTree>
    <p:extLst>
      <p:ext uri="{BB962C8B-B14F-4D97-AF65-F5344CB8AC3E}">
        <p14:creationId xmlns:p14="http://schemas.microsoft.com/office/powerpoint/2010/main" val="3554711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0"/>
            <a:ext cx="10840914" cy="1260000"/>
          </a:xfrm>
        </p:spPr>
        <p:txBody>
          <a:bodyPr rtlCol="0" anchor="ctr" anchorCtr="0">
            <a:normAutofit/>
          </a:bodyPr>
          <a:lstStyle>
            <a:lvl1pPr>
              <a:defRPr sz="3000"/>
            </a:lvl1pPr>
          </a:lstStyle>
          <a:p>
            <a:pPr rtl="0"/>
            <a:r>
              <a:rPr lang="es-ES" noProof="0"/>
              <a:t>Haga clic para modificar el estilo de título del patrón</a:t>
            </a:r>
          </a:p>
        </p:txBody>
      </p:sp>
      <p:sp>
        <p:nvSpPr>
          <p:cNvPr id="3" name="Marcador de contenido 2"/>
          <p:cNvSpPr>
            <a:spLocks noGrp="1"/>
          </p:cNvSpPr>
          <p:nvPr>
            <p:ph idx="1"/>
          </p:nvPr>
        </p:nvSpPr>
        <p:spPr>
          <a:xfrm>
            <a:off x="685801" y="1869601"/>
            <a:ext cx="10840914" cy="3921600"/>
          </a:xfrm>
        </p:spPr>
        <p:txBody>
          <a:bodyPr rtlCol="0" anchor="t" anchorCtr="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98F2F863-F080-4BC3-A3C7-A33C770BC2F3}" type="datetime1">
              <a:rPr lang="es-ES" noProof="0" smtClean="0"/>
              <a:t>29/03/2022</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número de diapositiva 5"/>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cxnSp>
        <p:nvCxnSpPr>
          <p:cNvPr id="8" name="Conector recto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cabezado de la sección">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1" y="609601"/>
            <a:ext cx="10840913" cy="3124199"/>
          </a:xfrm>
        </p:spPr>
        <p:txBody>
          <a:bodyPr rtlCol="0" anchor="ctr">
            <a:normAutofit/>
          </a:bodyPr>
          <a:lstStyle>
            <a:lvl1pPr algn="l">
              <a:defRPr sz="3000" b="0" cap="none"/>
            </a:lvl1pPr>
          </a:lstStyle>
          <a:p>
            <a:pPr rtl="0"/>
            <a:r>
              <a:rPr lang="es-ES" noProof="0"/>
              <a:t>HAGA CLIC PARA EDITAR EL ESTILO DEL TÍTULO DEL PATRÓN</a:t>
            </a:r>
          </a:p>
        </p:txBody>
      </p:sp>
      <p:sp>
        <p:nvSpPr>
          <p:cNvPr id="3" name="Marcador de texto 2"/>
          <p:cNvSpPr>
            <a:spLocks noGrp="1"/>
          </p:cNvSpPr>
          <p:nvPr>
            <p:ph type="body" idx="1"/>
          </p:nvPr>
        </p:nvSpPr>
        <p:spPr>
          <a:xfrm>
            <a:off x="685800" y="3733800"/>
            <a:ext cx="10840914" cy="2057400"/>
          </a:xfrm>
        </p:spPr>
        <p:txBody>
          <a:bodyPr rtlCol="0"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DCEDE662-50AF-41FC-8F39-BAF961B50A30}" type="datetime1">
              <a:rPr lang="es-ES" noProof="0" smtClean="0"/>
              <a:t>29/03/2022</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número de diapositiva 5"/>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0"/>
            <a:ext cx="10840914" cy="1260000"/>
          </a:xfrm>
        </p:spPr>
        <p:txBody>
          <a:bodyPr rtlCol="0">
            <a:normAutofit/>
          </a:bodyPr>
          <a:lstStyle>
            <a:lvl1pPr>
              <a:defRPr sz="3000"/>
            </a:lvl1pPr>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09AC63EB-39BE-4E95-9DFE-D14A3D6BEB7B}" type="datetime1">
              <a:rPr lang="es-ES" noProof="0" smtClean="0"/>
              <a:t>29/03/2022</a:t>
            </a:fld>
            <a:endParaRPr lang="es-ES" noProof="0"/>
          </a:p>
        </p:txBody>
      </p:sp>
      <p:sp>
        <p:nvSpPr>
          <p:cNvPr id="4" name="Marcador de pie de página 3"/>
          <p:cNvSpPr>
            <a:spLocks noGrp="1"/>
          </p:cNvSpPr>
          <p:nvPr>
            <p:ph type="ftr" sz="quarter" idx="11"/>
          </p:nvPr>
        </p:nvSpPr>
        <p:spPr/>
        <p:txBody>
          <a:bodyPr rtlCol="0"/>
          <a:lstStyle/>
          <a:p>
            <a:pPr rtl="0"/>
            <a:r>
              <a:rPr lang="es-ES" noProof="0"/>
              <a:t>Agregar un pie de página</a:t>
            </a:r>
          </a:p>
        </p:txBody>
      </p:sp>
      <p:sp>
        <p:nvSpPr>
          <p:cNvPr id="5" name="Marcador de número de diapositiva 4"/>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Marcador de fecha 1"/>
          <p:cNvSpPr>
            <a:spLocks noGrp="1"/>
          </p:cNvSpPr>
          <p:nvPr>
            <p:ph type="dt" sz="half" idx="10"/>
          </p:nvPr>
        </p:nvSpPr>
        <p:spPr/>
        <p:txBody>
          <a:bodyPr rtlCol="0"/>
          <a:lstStyle/>
          <a:p>
            <a:pPr rtl="0"/>
            <a:fld id="{172B8AD2-7362-4876-8731-B922CF9D9D1E}" type="datetime1">
              <a:rPr lang="es-ES" noProof="0" smtClean="0"/>
              <a:t>29/03/2022</a:t>
            </a:fld>
            <a:endParaRPr lang="es-ES" noProof="0"/>
          </a:p>
        </p:txBody>
      </p:sp>
      <p:sp>
        <p:nvSpPr>
          <p:cNvPr id="3" name="Marcador de pie de página 2"/>
          <p:cNvSpPr>
            <a:spLocks noGrp="1"/>
          </p:cNvSpPr>
          <p:nvPr>
            <p:ph type="ftr" sz="quarter" idx="11"/>
          </p:nvPr>
        </p:nvSpPr>
        <p:spPr/>
        <p:txBody>
          <a:bodyPr rtlCol="0"/>
          <a:lstStyle/>
          <a:p>
            <a:pPr rtl="0"/>
            <a:r>
              <a:rPr lang="es-ES" noProof="0"/>
              <a:t>Agregar un pie de página</a:t>
            </a:r>
          </a:p>
        </p:txBody>
      </p:sp>
      <p:sp>
        <p:nvSpPr>
          <p:cNvPr id="4" name="Marcador de número de diapositiva 3"/>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Imagen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ítulo 1"/>
          <p:cNvSpPr>
            <a:spLocks noGrp="1"/>
          </p:cNvSpPr>
          <p:nvPr>
            <p:ph type="ctrTitle"/>
          </p:nvPr>
        </p:nvSpPr>
        <p:spPr>
          <a:xfrm>
            <a:off x="2476500" y="2716272"/>
            <a:ext cx="8683625" cy="2421464"/>
          </a:xfrm>
        </p:spPr>
        <p:txBody>
          <a:bodyPr rtlCol="0" anchor="b">
            <a:normAutofit/>
          </a:bodyPr>
          <a:lstStyle>
            <a:lvl1pPr algn="r">
              <a:defRPr sz="4800">
                <a:effectLst/>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2476500" y="5137736"/>
            <a:ext cx="8683625" cy="732840"/>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8932558" y="5870575"/>
            <a:ext cx="1600200" cy="377825"/>
          </a:xfrm>
        </p:spPr>
        <p:txBody>
          <a:bodyPr rtlCol="0"/>
          <a:lstStyle/>
          <a:p>
            <a:pPr rtl="0"/>
            <a:fld id="{15E1E895-E870-4556-8665-5DE714DEB164}" type="datetime1">
              <a:rPr lang="es-ES" noProof="0" smtClean="0"/>
              <a:t>29/03/2022</a:t>
            </a:fld>
            <a:endParaRPr lang="es-ES" noProof="0"/>
          </a:p>
        </p:txBody>
      </p:sp>
      <p:sp>
        <p:nvSpPr>
          <p:cNvPr id="5" name="Marcador de pie de página 4"/>
          <p:cNvSpPr>
            <a:spLocks noGrp="1"/>
          </p:cNvSpPr>
          <p:nvPr>
            <p:ph type="ftr" sz="quarter" idx="11"/>
          </p:nvPr>
        </p:nvSpPr>
        <p:spPr>
          <a:xfrm>
            <a:off x="3962399" y="5870575"/>
            <a:ext cx="4893958" cy="377825"/>
          </a:xfrm>
        </p:spPr>
        <p:txBody>
          <a:bodyPr rtlCol="0"/>
          <a:lstStyle/>
          <a:p>
            <a:pPr rtl="0"/>
            <a:r>
              <a:rPr lang="es-ES" noProof="0"/>
              <a:t>Agregar un pie de página</a:t>
            </a:r>
          </a:p>
        </p:txBody>
      </p:sp>
      <p:sp>
        <p:nvSpPr>
          <p:cNvPr id="6" name="Marcador de número de diapositiva 5"/>
          <p:cNvSpPr>
            <a:spLocks noGrp="1"/>
          </p:cNvSpPr>
          <p:nvPr>
            <p:ph type="sldNum" sz="quarter" idx="12"/>
          </p:nvPr>
        </p:nvSpPr>
        <p:spPr>
          <a:xfrm>
            <a:off x="10608958" y="5870575"/>
            <a:ext cx="551167" cy="377825"/>
          </a:xfrm>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ítulo 1"/>
          <p:cNvSpPr>
            <a:spLocks noGrp="1"/>
          </p:cNvSpPr>
          <p:nvPr>
            <p:ph type="title"/>
          </p:nvPr>
        </p:nvSpPr>
        <p:spPr>
          <a:xfrm>
            <a:off x="552450" y="1874308"/>
            <a:ext cx="3814235" cy="1260000"/>
          </a:xfrm>
        </p:spPr>
        <p:txBody>
          <a:bodyPr rtlCol="0" anchor="ctr" anchorCtr="0">
            <a:noAutofit/>
          </a:bodyPr>
          <a:lstStyle>
            <a:lvl1pPr algn="r">
              <a:defRPr sz="3000" b="0"/>
            </a:lvl1pPr>
          </a:lstStyle>
          <a:p>
            <a:pPr rtl="0"/>
            <a:r>
              <a:rPr lang="es-ES" noProof="0"/>
              <a:t>Haga clic para modificar el estilo de título del patrón</a:t>
            </a:r>
          </a:p>
        </p:txBody>
      </p:sp>
      <p:sp>
        <p:nvSpPr>
          <p:cNvPr id="3" name="Marcador de contenido 2"/>
          <p:cNvSpPr>
            <a:spLocks noGrp="1"/>
          </p:cNvSpPr>
          <p:nvPr>
            <p:ph idx="1"/>
          </p:nvPr>
        </p:nvSpPr>
        <p:spPr>
          <a:xfrm>
            <a:off x="4648200" y="0"/>
            <a:ext cx="7543800" cy="6856214"/>
          </a:xfrm>
        </p:spPr>
        <p:txBody>
          <a:bodyPr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552450" y="3134308"/>
            <a:ext cx="3814235" cy="2016600"/>
          </a:xfrm>
        </p:spPr>
        <p:txBody>
          <a:bodyPr rtlCol="0"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AF512E87-1843-45B8-8BC1-B617A4B373C3}" type="datetime1">
              <a:rPr lang="es-ES" noProof="0" smtClean="0"/>
              <a:t>29/03/2022</a:t>
            </a:fld>
            <a:endParaRPr lang="es-ES" noProof="0"/>
          </a:p>
        </p:txBody>
      </p:sp>
      <p:sp>
        <p:nvSpPr>
          <p:cNvPr id="6" name="Marcador de pie de página 5"/>
          <p:cNvSpPr>
            <a:spLocks noGrp="1"/>
          </p:cNvSpPr>
          <p:nvPr>
            <p:ph type="ftr" sz="quarter" idx="11"/>
          </p:nvPr>
        </p:nvSpPr>
        <p:spPr/>
        <p:txBody>
          <a:bodyPr rtlCol="0"/>
          <a:lstStyle/>
          <a:p>
            <a:pPr rtl="0"/>
            <a:r>
              <a:rPr lang="es-ES" noProof="0"/>
              <a:t>Agregar un pie de página</a:t>
            </a:r>
          </a:p>
        </p:txBody>
      </p:sp>
      <p:sp>
        <p:nvSpPr>
          <p:cNvPr id="7" name="Marcador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y descripción de título">
    <p:spTree>
      <p:nvGrpSpPr>
        <p:cNvPr id="1" name=""/>
        <p:cNvGrpSpPr/>
        <p:nvPr/>
      </p:nvGrpSpPr>
      <p:grpSpPr>
        <a:xfrm>
          <a:off x="0" y="0"/>
          <a:ext cx="0" cy="0"/>
          <a:chOff x="0" y="0"/>
          <a:chExt cx="0" cy="0"/>
        </a:xfrm>
      </p:grpSpPr>
      <p:pic>
        <p:nvPicPr>
          <p:cNvPr id="11" name="Imagen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840914" cy="1260000"/>
          </a:xfrm>
        </p:spPr>
        <p:txBody>
          <a:bodyPr rtlCol="0" anchor="ctr" anchorCtr="0">
            <a:normAutofit/>
          </a:bodyPr>
          <a:lstStyle>
            <a:lvl1pPr>
              <a:defRPr sz="3000"/>
            </a:lvl1pPr>
          </a:lstStyle>
          <a:p>
            <a:pPr rtl="0"/>
            <a:r>
              <a:rPr lang="es-ES" noProof="0"/>
              <a:t>Haga clic para modificar el estilo de título del patrón</a:t>
            </a:r>
          </a:p>
        </p:txBody>
      </p:sp>
      <p:sp>
        <p:nvSpPr>
          <p:cNvPr id="3" name="Marcador de texto 2"/>
          <p:cNvSpPr>
            <a:spLocks noGrp="1"/>
          </p:cNvSpPr>
          <p:nvPr>
            <p:ph type="body" idx="1"/>
          </p:nvPr>
        </p:nvSpPr>
        <p:spPr>
          <a:xfrm>
            <a:off x="685799" y="1881824"/>
            <a:ext cx="10840914" cy="1032826"/>
          </a:xfrm>
        </p:spPr>
        <p:txBody>
          <a:bodyPr rtlCol="0"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7" name="Marcador de fecha 6"/>
          <p:cNvSpPr>
            <a:spLocks noGrp="1"/>
          </p:cNvSpPr>
          <p:nvPr>
            <p:ph type="dt" sz="half" idx="10"/>
          </p:nvPr>
        </p:nvSpPr>
        <p:spPr/>
        <p:txBody>
          <a:bodyPr rtlCol="0"/>
          <a:lstStyle/>
          <a:p>
            <a:pPr rtl="0"/>
            <a:fld id="{85EF3746-C198-4D65-84FA-2AA777BBB469}" type="datetime1">
              <a:rPr lang="es-ES" noProof="0" smtClean="0"/>
              <a:t>29/03/2022</a:t>
            </a:fld>
            <a:endParaRPr lang="es-ES" noProof="0"/>
          </a:p>
        </p:txBody>
      </p:sp>
      <p:sp>
        <p:nvSpPr>
          <p:cNvPr id="8" name="Marcador de pie de página 7"/>
          <p:cNvSpPr>
            <a:spLocks noGrp="1"/>
          </p:cNvSpPr>
          <p:nvPr>
            <p:ph type="ftr" sz="quarter" idx="11"/>
          </p:nvPr>
        </p:nvSpPr>
        <p:spPr/>
        <p:txBody>
          <a:bodyPr rtlCol="0"/>
          <a:lstStyle/>
          <a:p>
            <a:pPr rtl="0"/>
            <a:r>
              <a:rPr lang="es-ES" noProof="0"/>
              <a:t>Agregar un pie de página</a:t>
            </a:r>
          </a:p>
        </p:txBody>
      </p:sp>
      <p:sp>
        <p:nvSpPr>
          <p:cNvPr id="6" name="Marcador de texto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Haga clic para modificar los estilos de texto del patrón</a:t>
            </a:r>
          </a:p>
        </p:txBody>
      </p:sp>
      <p:sp>
        <p:nvSpPr>
          <p:cNvPr id="9" name="Marcador de número de diapositiva 8"/>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
        <p:nvSpPr>
          <p:cNvPr id="12" name="Marcador de texto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texto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Haga clic para modificar los estilos de texto del patrón</a:t>
            </a:r>
          </a:p>
        </p:txBody>
      </p:sp>
      <p:sp>
        <p:nvSpPr>
          <p:cNvPr id="21" name="Marcador de texto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Haga clic para modificar los estilos de texto del patrón</a:t>
            </a:r>
          </a:p>
        </p:txBody>
      </p:sp>
      <p:sp>
        <p:nvSpPr>
          <p:cNvPr id="19" name="Marcador de texto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Haga clic para modificar los estilos de texto del patrón</a:t>
            </a:r>
          </a:p>
        </p:txBody>
      </p:sp>
      <p:sp>
        <p:nvSpPr>
          <p:cNvPr id="18" name="Marcador de texto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ítulo 1"/>
          <p:cNvSpPr>
            <a:spLocks noGrp="1"/>
          </p:cNvSpPr>
          <p:nvPr>
            <p:ph type="title"/>
          </p:nvPr>
        </p:nvSpPr>
        <p:spPr>
          <a:xfrm>
            <a:off x="1457326" y="995967"/>
            <a:ext cx="6238874" cy="1260000"/>
          </a:xfrm>
        </p:spPr>
        <p:txBody>
          <a:bodyPr rtlCol="0" anchor="ctr" anchorCtr="0">
            <a:noAutofit/>
          </a:bodyPr>
          <a:lstStyle>
            <a:lvl1pPr algn="r">
              <a:defRPr sz="30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085849" y="2255967"/>
            <a:ext cx="6610351" cy="3476618"/>
          </a:xfrm>
        </p:spPr>
        <p:txBody>
          <a:bodyPr rtlCol="0"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7E88A2E-5C46-4691-B090-988B80D53E95}" type="datetime1">
              <a:rPr lang="es-ES" noProof="0" smtClean="0"/>
              <a:t>29/03/2022</a:t>
            </a:fld>
            <a:endParaRPr lang="es-ES" noProof="0"/>
          </a:p>
        </p:txBody>
      </p:sp>
      <p:sp>
        <p:nvSpPr>
          <p:cNvPr id="6" name="Marcador de pie de página 5"/>
          <p:cNvSpPr>
            <a:spLocks noGrp="1"/>
          </p:cNvSpPr>
          <p:nvPr>
            <p:ph type="ftr" sz="quarter" idx="11"/>
          </p:nvPr>
        </p:nvSpPr>
        <p:spPr/>
        <p:txBody>
          <a:bodyPr rtlCol="0"/>
          <a:lstStyle/>
          <a:p>
            <a:pPr rtl="0"/>
            <a:r>
              <a:rPr lang="es-ES" noProof="0"/>
              <a:t>Agregar un pie de página</a:t>
            </a:r>
          </a:p>
        </p:txBody>
      </p:sp>
      <p:sp>
        <p:nvSpPr>
          <p:cNvPr id="7" name="Marcador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n con leyenda a la derech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ítulo 1"/>
          <p:cNvSpPr>
            <a:spLocks noGrp="1"/>
          </p:cNvSpPr>
          <p:nvPr>
            <p:ph type="title"/>
          </p:nvPr>
        </p:nvSpPr>
        <p:spPr>
          <a:xfrm>
            <a:off x="6657974" y="995968"/>
            <a:ext cx="4848225" cy="1260000"/>
          </a:xfrm>
        </p:spPr>
        <p:txBody>
          <a:bodyPr rtlCol="0" anchor="ctr" anchorCtr="0">
            <a:normAutofit/>
          </a:bodyPr>
          <a:lstStyle>
            <a:lvl1pPr algn="l">
              <a:defRPr sz="30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6657974" y="2255968"/>
            <a:ext cx="4848225" cy="3476617"/>
          </a:xfrm>
        </p:spPr>
        <p:txBody>
          <a:bodyPr rtlCol="0"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5F6AAA79-353A-4D8B-B197-078C2ECDF591}" type="datetime1">
              <a:rPr lang="es-ES" noProof="0" smtClean="0"/>
              <a:t>29/03/2022</a:t>
            </a:fld>
            <a:endParaRPr lang="es-ES" noProof="0"/>
          </a:p>
        </p:txBody>
      </p:sp>
      <p:sp>
        <p:nvSpPr>
          <p:cNvPr id="6" name="Marcador de pie de página 5"/>
          <p:cNvSpPr>
            <a:spLocks noGrp="1"/>
          </p:cNvSpPr>
          <p:nvPr>
            <p:ph type="ftr" sz="quarter" idx="11"/>
          </p:nvPr>
        </p:nvSpPr>
        <p:spPr/>
        <p:txBody>
          <a:bodyPr rtlCol="0"/>
          <a:lstStyle/>
          <a:p>
            <a:pPr rtl="0"/>
            <a:r>
              <a:rPr lang="es-ES" noProof="0"/>
              <a:t>Agregar un pie de página</a:t>
            </a:r>
          </a:p>
        </p:txBody>
      </p:sp>
      <p:sp>
        <p:nvSpPr>
          <p:cNvPr id="7" name="Marcador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6" name="Imagen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Cuadro de texto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1" name="Cuadro de texto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2" name="Título 1"/>
          <p:cNvSpPr>
            <a:spLocks noGrp="1"/>
          </p:cNvSpPr>
          <p:nvPr>
            <p:ph type="title" hasCustomPrompt="1"/>
          </p:nvPr>
        </p:nvSpPr>
        <p:spPr>
          <a:xfrm>
            <a:off x="1320801" y="609601"/>
            <a:ext cx="9550399" cy="2743199"/>
          </a:xfrm>
        </p:spPr>
        <p:txBody>
          <a:bodyPr rtlCol="0" anchor="ctr">
            <a:normAutofit/>
          </a:bodyPr>
          <a:lstStyle>
            <a:lvl1pPr algn="ctr">
              <a:defRPr sz="3000" b="0" i="1" cap="none">
                <a:solidFill>
                  <a:schemeClr val="tx1"/>
                </a:solidFill>
              </a:defRPr>
            </a:lvl1pPr>
          </a:lstStyle>
          <a:p>
            <a:pPr rtl="0"/>
            <a:r>
              <a:rPr lang="es-ES" noProof="0"/>
              <a:t>HAGA CLIC PARA EDITAR EL ESTILO DEL TÍTULO DEL PATRÓN</a:t>
            </a:r>
          </a:p>
        </p:txBody>
      </p:sp>
      <p:sp>
        <p:nvSpPr>
          <p:cNvPr id="10" name="Marcador de texto 9"/>
          <p:cNvSpPr>
            <a:spLocks noGrp="1"/>
          </p:cNvSpPr>
          <p:nvPr>
            <p:ph type="body" sz="quarter" idx="13"/>
          </p:nvPr>
        </p:nvSpPr>
        <p:spPr>
          <a:xfrm>
            <a:off x="1426408" y="3352800"/>
            <a:ext cx="9339184" cy="381000"/>
          </a:xfrm>
        </p:spPr>
        <p:txBody>
          <a:bodyPr rtlCol="0"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7" name="Rectángulo: Esquinas redondeada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texto 2"/>
          <p:cNvSpPr>
            <a:spLocks noGrp="1"/>
          </p:cNvSpPr>
          <p:nvPr>
            <p:ph type="body" idx="1"/>
          </p:nvPr>
        </p:nvSpPr>
        <p:spPr>
          <a:xfrm>
            <a:off x="1857375" y="4021138"/>
            <a:ext cx="8486775" cy="1760537"/>
          </a:xfrm>
        </p:spPr>
        <p:txBody>
          <a:bodyPr rtlCol="0"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27F807C0-159D-4023-B2CD-EF2E4FDF4E3C}" type="datetime1">
              <a:rPr lang="es-ES" noProof="0" smtClean="0"/>
              <a:t>29/03/2022</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número de diapositiva 5"/>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1" name="Imagen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599"/>
            <a:ext cx="10840914" cy="1260000"/>
          </a:xfrm>
        </p:spPr>
        <p:txBody>
          <a:bodyPr rtlCol="0">
            <a:normAutofit/>
          </a:bodyPr>
          <a:lstStyle>
            <a:lvl1pPr>
              <a:defRPr sz="3000"/>
            </a:lvl1pPr>
          </a:lstStyle>
          <a:p>
            <a:pPr rtl="0"/>
            <a:r>
              <a:rPr lang="es-ES" noProof="0"/>
              <a:t>Haga clic para modificar el estilo de título del patrón</a:t>
            </a:r>
          </a:p>
        </p:txBody>
      </p:sp>
      <p:sp>
        <p:nvSpPr>
          <p:cNvPr id="3" name="Marcador de texto 2"/>
          <p:cNvSpPr>
            <a:spLocks noGrp="1"/>
          </p:cNvSpPr>
          <p:nvPr>
            <p:ph type="body" idx="1"/>
          </p:nvPr>
        </p:nvSpPr>
        <p:spPr>
          <a:xfrm>
            <a:off x="685799" y="1869599"/>
            <a:ext cx="5202071" cy="916228"/>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298270" y="1869599"/>
            <a:ext cx="5228444" cy="916228"/>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A9E6FEE0-0507-4CAC-8F13-F69AF8DA6DE7}" type="datetime1">
              <a:rPr lang="es-ES" noProof="0" smtClean="0"/>
              <a:t>29/03/2022</a:t>
            </a:fld>
            <a:endParaRPr lang="es-ES" noProof="0"/>
          </a:p>
        </p:txBody>
      </p:sp>
      <p:sp>
        <p:nvSpPr>
          <p:cNvPr id="8" name="Marcador de pie de página 7"/>
          <p:cNvSpPr>
            <a:spLocks noGrp="1"/>
          </p:cNvSpPr>
          <p:nvPr>
            <p:ph type="ftr" sz="quarter" idx="11"/>
          </p:nvPr>
        </p:nvSpPr>
        <p:spPr/>
        <p:txBody>
          <a:bodyPr rtlCol="0"/>
          <a:lstStyle/>
          <a:p>
            <a:pPr rtl="0"/>
            <a:r>
              <a:rPr lang="es-ES" noProof="0"/>
              <a:t>Agregar un pie de página</a:t>
            </a:r>
          </a:p>
        </p:txBody>
      </p:sp>
      <p:sp>
        <p:nvSpPr>
          <p:cNvPr id="9" name="Marcador de número de diapositiva 8"/>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cxnSp>
        <p:nvCxnSpPr>
          <p:cNvPr id="12" name="Conector recto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0"/>
            <a:ext cx="10840914" cy="1260000"/>
          </a:xfrm>
        </p:spPr>
        <p:txBody>
          <a:bodyPr rtlCol="0">
            <a:normAutofit/>
          </a:bodyPr>
          <a:lstStyle>
            <a:lvl1pPr>
              <a:defRPr sz="3000"/>
            </a:lvl1pPr>
          </a:lstStyle>
          <a:p>
            <a:pPr rtl="0"/>
            <a:r>
              <a:rPr lang="es-ES" noProof="0"/>
              <a:t>Haga clic para modificar el estilo de título del patrón</a:t>
            </a:r>
          </a:p>
        </p:txBody>
      </p:sp>
      <p:sp>
        <p:nvSpPr>
          <p:cNvPr id="9" name="Rectángulo: Esquinas redondeada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contenido 2"/>
          <p:cNvSpPr>
            <a:spLocks noGrp="1"/>
          </p:cNvSpPr>
          <p:nvPr>
            <p:ph sz="half" idx="1"/>
          </p:nvPr>
        </p:nvSpPr>
        <p:spPr>
          <a:xfrm>
            <a:off x="685802" y="1869600"/>
            <a:ext cx="5040000" cy="3921601"/>
          </a:xfrm>
          <a:prstGeom prst="roundRect">
            <a:avLst>
              <a:gd name="adj" fmla="val 1970"/>
            </a:avLst>
          </a:prstGeom>
          <a:ln w="28575">
            <a:noFill/>
          </a:ln>
          <a:effectLst/>
        </p:spPr>
        <p:txBody>
          <a:bodyPr rtlCol="0" anchor="t" anchorCtr="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488644" y="1869601"/>
            <a:ext cx="5040000" cy="3921600"/>
          </a:xfrm>
          <a:prstGeom prst="roundRect">
            <a:avLst>
              <a:gd name="adj" fmla="val 2211"/>
            </a:avLst>
          </a:prstGeom>
          <a:ln w="28575">
            <a:noFill/>
          </a:ln>
          <a:effectLst/>
        </p:spPr>
        <p:txBody>
          <a:bodyPr rtlCol="0" anchor="t" anchorCtr="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CA76311-DCB1-48C0-BDFB-1E9BDDD89382}" type="datetime1">
              <a:rPr lang="es-ES" noProof="0" smtClean="0"/>
              <a:t>29/03/2022</a:t>
            </a:fld>
            <a:endParaRPr lang="es-ES" noProof="0"/>
          </a:p>
        </p:txBody>
      </p:sp>
      <p:sp>
        <p:nvSpPr>
          <p:cNvPr id="6" name="Marcador de pie de página 5"/>
          <p:cNvSpPr>
            <a:spLocks noGrp="1"/>
          </p:cNvSpPr>
          <p:nvPr>
            <p:ph type="ftr" sz="quarter" idx="11"/>
          </p:nvPr>
        </p:nvSpPr>
        <p:spPr/>
        <p:txBody>
          <a:bodyPr rtlCol="0"/>
          <a:lstStyle/>
          <a:p>
            <a:pPr rtl="0"/>
            <a:r>
              <a:rPr lang="es-ES" noProof="0"/>
              <a:t>Agregar un pie de página</a:t>
            </a:r>
          </a:p>
        </p:txBody>
      </p:sp>
      <p:sp>
        <p:nvSpPr>
          <p:cNvPr id="7" name="Marcador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cxnSp>
        <p:nvCxnSpPr>
          <p:cNvPr id="10" name="Conector recto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CBC0D6D7-4DEE-4433-B569-99887D0E56FC}" type="datetime1">
              <a:rPr lang="es-ES" noProof="0" smtClean="0"/>
              <a:t>29/03/2022</a:t>
            </a:fld>
            <a:endParaRPr lang="es-ES" noProof="0"/>
          </a:p>
        </p:txBody>
      </p:sp>
      <p:sp>
        <p:nvSpPr>
          <p:cNvPr id="5" name="Marcador de pie de pá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r>
              <a:rPr lang="es-ES" noProof="0"/>
              <a:t>Agregar un pie de página</a:t>
            </a:r>
          </a:p>
        </p:txBody>
      </p:sp>
      <p:sp>
        <p:nvSpPr>
          <p:cNvPr id="6" name="Marcador de número de diapositiva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www.stackscale.com/es/blog/centos-linux/#CentOS_Linux_y_Red_Hat_Enterprise_Linux_RHEL" TargetMode="External"/><Relationship Id="rId4" Type="http://schemas.openxmlformats.org/officeDocument/2006/relationships/hyperlink" Target="https://www.redhat.com/en/technologies/linux-platforms/enterprise-linu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zorinos.com/download11.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sourceforge.net/projects/zorin-os/files/11/zorin-os-11-lite-32.iso/download" TargetMode="External"/><Relationship Id="rId5" Type="http://schemas.openxmlformats.org/officeDocument/2006/relationships/hyperlink" Target="https://sourceforge.net/projects/zorin-os/files/11/zorin-os-11-core-64.iso/download" TargetMode="External"/><Relationship Id="rId4" Type="http://schemas.openxmlformats.org/officeDocument/2006/relationships/hyperlink" Target="https://sourceforge.net/projects/zorin-os/files/11/zorin-os-11-core-32.iso/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305F2-4D75-4D76-BA59-F00627AB838F}"/>
              </a:ext>
            </a:extLst>
          </p:cNvPr>
          <p:cNvSpPr>
            <a:spLocks noGrp="1"/>
          </p:cNvSpPr>
          <p:nvPr>
            <p:ph type="title"/>
          </p:nvPr>
        </p:nvSpPr>
        <p:spPr/>
        <p:txBody>
          <a:bodyPr rtlCol="0"/>
          <a:lstStyle/>
          <a:p>
            <a:pPr rtl="0"/>
            <a:r>
              <a:rPr lang="es-ES" dirty="0"/>
              <a:t>Que es un sistema operativo</a:t>
            </a:r>
          </a:p>
        </p:txBody>
      </p:sp>
      <p:sp>
        <p:nvSpPr>
          <p:cNvPr id="5" name="Cuadro de texto 4">
            <a:extLst>
              <a:ext uri="{FF2B5EF4-FFF2-40B4-BE49-F238E27FC236}">
                <a16:creationId xmlns:a16="http://schemas.microsoft.com/office/drawing/2014/main" id="{C964FC16-E9FB-469F-90C3-177A60236474}"/>
              </a:ext>
            </a:extLst>
          </p:cNvPr>
          <p:cNvSpPr txBox="1"/>
          <p:nvPr/>
        </p:nvSpPr>
        <p:spPr>
          <a:xfrm>
            <a:off x="6284016" y="609599"/>
            <a:ext cx="419100" cy="1107996"/>
          </a:xfrm>
          <a:prstGeom prst="rect">
            <a:avLst/>
          </a:prstGeom>
          <a:noFill/>
        </p:spPr>
        <p:txBody>
          <a:bodyPr wrap="square" rtlCol="0">
            <a:spAutoFit/>
          </a:bodyPr>
          <a:lstStyle/>
          <a:p>
            <a:pPr rtl="0"/>
            <a:r>
              <a:rPr lang="es-ES" sz="6600" b="1" dirty="0"/>
              <a:t>?</a:t>
            </a:r>
          </a:p>
        </p:txBody>
      </p:sp>
      <p:sp>
        <p:nvSpPr>
          <p:cNvPr id="3" name="Marcador de contenido 2">
            <a:extLst>
              <a:ext uri="{FF2B5EF4-FFF2-40B4-BE49-F238E27FC236}">
                <a16:creationId xmlns:a16="http://schemas.microsoft.com/office/drawing/2014/main" id="{88CB4E0E-ECE5-4628-8AFC-87C9EFB0840C}"/>
              </a:ext>
            </a:extLst>
          </p:cNvPr>
          <p:cNvSpPr>
            <a:spLocks noGrp="1"/>
          </p:cNvSpPr>
          <p:nvPr>
            <p:ph idx="1"/>
          </p:nvPr>
        </p:nvSpPr>
        <p:spPr>
          <a:xfrm>
            <a:off x="685801" y="1869601"/>
            <a:ext cx="10840914" cy="1260000"/>
          </a:xfrm>
        </p:spPr>
        <p:txBody>
          <a:bodyPr rtlCol="0"/>
          <a:lstStyle/>
          <a:p>
            <a:pPr rtl="0"/>
            <a:r>
              <a:rPr lang="es-MX" b="1" i="1" dirty="0">
                <a:solidFill>
                  <a:schemeClr val="tx1">
                    <a:lumMod val="95000"/>
                  </a:schemeClr>
                </a:solidFill>
                <a:effectLst/>
                <a:latin typeface="Bahnschrift" panose="020B0502040204020203" pitchFamily="34" charset="0"/>
              </a:rPr>
              <a:t>El sistema operativo administra los recursos ofrecidos por el hardware y actúa como un intermediario entre la computadora y su usuario. Además proporciona un ambiente en donde el usuario pueda ejecutar programas en una forma conveniente y eficiente.</a:t>
            </a:r>
            <a:endParaRPr lang="es-ES" b="1" i="1" dirty="0">
              <a:solidFill>
                <a:schemeClr val="tx1">
                  <a:lumMod val="95000"/>
                </a:schemeClr>
              </a:solidFill>
              <a:latin typeface="Bahnschrift" panose="020B0502040204020203" pitchFamily="34" charset="0"/>
            </a:endParaRPr>
          </a:p>
        </p:txBody>
      </p:sp>
      <p:sp>
        <p:nvSpPr>
          <p:cNvPr id="4" name="CuadroTexto 3">
            <a:extLst>
              <a:ext uri="{FF2B5EF4-FFF2-40B4-BE49-F238E27FC236}">
                <a16:creationId xmlns:a16="http://schemas.microsoft.com/office/drawing/2014/main" id="{4275FDF0-A256-4580-8E60-3B850793148D}"/>
              </a:ext>
            </a:extLst>
          </p:cNvPr>
          <p:cNvSpPr txBox="1"/>
          <p:nvPr/>
        </p:nvSpPr>
        <p:spPr>
          <a:xfrm>
            <a:off x="685801" y="2989736"/>
            <a:ext cx="10718332" cy="1477328"/>
          </a:xfrm>
          <a:prstGeom prst="rect">
            <a:avLst/>
          </a:prstGeom>
          <a:noFill/>
        </p:spPr>
        <p:txBody>
          <a:bodyPr wrap="square" rtlCol="0">
            <a:spAutoFit/>
          </a:bodyPr>
          <a:lstStyle/>
          <a:p>
            <a:pPr algn="l"/>
            <a:r>
              <a:rPr lang="es-MX" b="1" i="1" dirty="0">
                <a:solidFill>
                  <a:schemeClr val="tx1">
                    <a:lumMod val="95000"/>
                  </a:schemeClr>
                </a:solidFill>
                <a:effectLst/>
                <a:latin typeface="Bahnschrift" panose="020B0502040204020203" pitchFamily="34" charset="0"/>
              </a:rPr>
              <a:t>  Los nombres de algunos sistemas operativos por lo general son reconocidos por el sufijo OS, por       sus siglas en inglés </a:t>
            </a:r>
            <a:r>
              <a:rPr lang="es-MX" b="1" i="1" dirty="0" err="1">
                <a:solidFill>
                  <a:schemeClr val="tx1">
                    <a:lumMod val="95000"/>
                  </a:schemeClr>
                </a:solidFill>
                <a:effectLst/>
                <a:latin typeface="Bahnschrift" panose="020B0502040204020203" pitchFamily="34" charset="0"/>
              </a:rPr>
              <a:t>operating</a:t>
            </a:r>
            <a:r>
              <a:rPr lang="es-MX" b="1" i="1" dirty="0">
                <a:solidFill>
                  <a:schemeClr val="tx1">
                    <a:lumMod val="95000"/>
                  </a:schemeClr>
                </a:solidFill>
                <a:effectLst/>
                <a:latin typeface="Bahnschrift" panose="020B0502040204020203" pitchFamily="34" charset="0"/>
              </a:rPr>
              <a:t> </a:t>
            </a:r>
            <a:r>
              <a:rPr lang="es-MX" b="1" i="1" dirty="0" err="1">
                <a:solidFill>
                  <a:schemeClr val="tx1">
                    <a:lumMod val="95000"/>
                  </a:schemeClr>
                </a:solidFill>
                <a:effectLst/>
                <a:latin typeface="Bahnschrift" panose="020B0502040204020203" pitchFamily="34" charset="0"/>
              </a:rPr>
              <a:t>system</a:t>
            </a:r>
            <a:r>
              <a:rPr lang="es-MX" b="1" i="1" dirty="0">
                <a:solidFill>
                  <a:schemeClr val="tx1">
                    <a:lumMod val="95000"/>
                  </a:schemeClr>
                </a:solidFill>
                <a:effectLst/>
                <a:latin typeface="Bahnschrift" panose="020B0502040204020203" pitchFamily="34" charset="0"/>
              </a:rPr>
              <a:t>. Por ejemplo: MS-DOS, iOS, MacOS. Normalmente, el sistema operativo es el software básico creado por la compañía que construye la computadora.</a:t>
            </a:r>
          </a:p>
          <a:p>
            <a:br>
              <a:rPr lang="es-MX" dirty="0"/>
            </a:br>
            <a:endParaRPr lang="es-HN" dirty="0"/>
          </a:p>
        </p:txBody>
      </p:sp>
      <p:pic>
        <p:nvPicPr>
          <p:cNvPr id="6" name="Imagen 5">
            <a:extLst>
              <a:ext uri="{FF2B5EF4-FFF2-40B4-BE49-F238E27FC236}">
                <a16:creationId xmlns:a16="http://schemas.microsoft.com/office/drawing/2014/main" id="{5FAC3037-E18A-48A7-A0D0-A027E7D33BA6}"/>
              </a:ext>
            </a:extLst>
          </p:cNvPr>
          <p:cNvPicPr>
            <a:picLocks noChangeAspect="1"/>
          </p:cNvPicPr>
          <p:nvPr/>
        </p:nvPicPr>
        <p:blipFill>
          <a:blip r:embed="rId3"/>
          <a:stretch>
            <a:fillRect/>
          </a:stretch>
        </p:blipFill>
        <p:spPr>
          <a:xfrm>
            <a:off x="63690" y="1633952"/>
            <a:ext cx="12192000" cy="5243959"/>
          </a:xfrm>
          <a:prstGeom prst="rect">
            <a:avLst/>
          </a:prstGeom>
          <a:effectLst>
            <a:glow>
              <a:schemeClr val="accent1">
                <a:alpha val="41000"/>
              </a:schemeClr>
            </a:glow>
            <a:softEdge rad="76200"/>
          </a:effectLst>
        </p:spPr>
      </p:pic>
      <p:pic>
        <p:nvPicPr>
          <p:cNvPr id="8" name="Imagen 7">
            <a:extLst>
              <a:ext uri="{FF2B5EF4-FFF2-40B4-BE49-F238E27FC236}">
                <a16:creationId xmlns:a16="http://schemas.microsoft.com/office/drawing/2014/main" id="{D005611F-00CE-4EAD-9994-59BCA8B960BC}"/>
              </a:ext>
            </a:extLst>
          </p:cNvPr>
          <p:cNvPicPr>
            <a:picLocks noChangeAspect="1"/>
          </p:cNvPicPr>
          <p:nvPr/>
        </p:nvPicPr>
        <p:blipFill>
          <a:blip r:embed="rId4"/>
          <a:stretch>
            <a:fillRect/>
          </a:stretch>
        </p:blipFill>
        <p:spPr>
          <a:xfrm>
            <a:off x="10307515" y="-319522"/>
            <a:ext cx="2438400" cy="2438400"/>
          </a:xfrm>
          <a:prstGeom prst="rect">
            <a:avLst/>
          </a:prstGeom>
        </p:spPr>
      </p:pic>
    </p:spTree>
    <p:extLst>
      <p:ext uri="{BB962C8B-B14F-4D97-AF65-F5344CB8AC3E}">
        <p14:creationId xmlns:p14="http://schemas.microsoft.com/office/powerpoint/2010/main" val="86265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4CD74A5-579F-4911-888D-BD9D8C0DCB77}"/>
              </a:ext>
            </a:extLst>
          </p:cNvPr>
          <p:cNvPicPr>
            <a:picLocks noChangeAspect="1"/>
          </p:cNvPicPr>
          <p:nvPr/>
        </p:nvPicPr>
        <p:blipFill>
          <a:blip r:embed="rId2"/>
          <a:stretch>
            <a:fillRect/>
          </a:stretch>
        </p:blipFill>
        <p:spPr>
          <a:xfrm>
            <a:off x="63690" y="1633952"/>
            <a:ext cx="12192000" cy="5243959"/>
          </a:xfrm>
          <a:prstGeom prst="rect">
            <a:avLst/>
          </a:prstGeom>
          <a:effectLst>
            <a:glow>
              <a:schemeClr val="accent1">
                <a:alpha val="41000"/>
              </a:schemeClr>
            </a:glow>
            <a:softEdge rad="76200"/>
          </a:effectLst>
        </p:spPr>
      </p:pic>
      <p:sp>
        <p:nvSpPr>
          <p:cNvPr id="3" name="Subtítulo 2">
            <a:extLst>
              <a:ext uri="{FF2B5EF4-FFF2-40B4-BE49-F238E27FC236}">
                <a16:creationId xmlns:a16="http://schemas.microsoft.com/office/drawing/2014/main" id="{02E20156-AD66-430E-8987-BB1FFBC69390}"/>
              </a:ext>
            </a:extLst>
          </p:cNvPr>
          <p:cNvSpPr>
            <a:spLocks noGrp="1"/>
          </p:cNvSpPr>
          <p:nvPr>
            <p:ph type="subTitle" idx="1"/>
          </p:nvPr>
        </p:nvSpPr>
        <p:spPr>
          <a:xfrm>
            <a:off x="2199861" y="406710"/>
            <a:ext cx="6482106" cy="732840"/>
          </a:xfrm>
        </p:spPr>
        <p:txBody>
          <a:bodyPr/>
          <a:lstStyle/>
          <a:p>
            <a:r>
              <a:rPr lang="es-HN" b="1" dirty="0"/>
              <a:t>Cuales son los tipos de sistema operativos</a:t>
            </a:r>
          </a:p>
        </p:txBody>
      </p:sp>
      <p:cxnSp>
        <p:nvCxnSpPr>
          <p:cNvPr id="6" name="Conector recto 5">
            <a:extLst>
              <a:ext uri="{FF2B5EF4-FFF2-40B4-BE49-F238E27FC236}">
                <a16:creationId xmlns:a16="http://schemas.microsoft.com/office/drawing/2014/main" id="{0D22183A-2AE1-4C07-948E-5B1FDA59E818}"/>
              </a:ext>
            </a:extLst>
          </p:cNvPr>
          <p:cNvCxnSpPr/>
          <p:nvPr/>
        </p:nvCxnSpPr>
        <p:spPr>
          <a:xfrm>
            <a:off x="-39757" y="914264"/>
            <a:ext cx="12192000" cy="0"/>
          </a:xfrm>
          <a:prstGeom prst="line">
            <a:avLst/>
          </a:prstGeom>
          <a:ln>
            <a:solidFill>
              <a:schemeClr val="tx1">
                <a:lumMod val="95000"/>
              </a:schemeClr>
            </a:solidFill>
          </a:ln>
        </p:spPr>
        <p:style>
          <a:lnRef idx="3">
            <a:schemeClr val="dk1"/>
          </a:lnRef>
          <a:fillRef idx="0">
            <a:schemeClr val="dk1"/>
          </a:fillRef>
          <a:effectRef idx="2">
            <a:schemeClr val="dk1"/>
          </a:effectRef>
          <a:fontRef idx="minor">
            <a:schemeClr val="tx1"/>
          </a:fontRef>
        </p:style>
      </p:cxnSp>
      <p:sp>
        <p:nvSpPr>
          <p:cNvPr id="7" name="CuadroTexto 6">
            <a:extLst>
              <a:ext uri="{FF2B5EF4-FFF2-40B4-BE49-F238E27FC236}">
                <a16:creationId xmlns:a16="http://schemas.microsoft.com/office/drawing/2014/main" id="{5F851015-A1DF-4376-9A48-2DA48F101F0B}"/>
              </a:ext>
            </a:extLst>
          </p:cNvPr>
          <p:cNvSpPr txBox="1"/>
          <p:nvPr/>
        </p:nvSpPr>
        <p:spPr>
          <a:xfrm>
            <a:off x="0" y="1139550"/>
            <a:ext cx="11940209" cy="5170646"/>
          </a:xfrm>
          <a:prstGeom prst="rect">
            <a:avLst/>
          </a:prstGeom>
          <a:noFill/>
        </p:spPr>
        <p:txBody>
          <a:bodyPr wrap="square" rtlCol="0">
            <a:spAutoFit/>
          </a:bodyPr>
          <a:lstStyle/>
          <a:p>
            <a:pPr marL="342900" indent="-342900">
              <a:buAutoNum type="arabicParenR"/>
            </a:pPr>
            <a:r>
              <a:rPr lang="es-HN" b="1" i="0" dirty="0">
                <a:solidFill>
                  <a:schemeClr val="tx1">
                    <a:lumMod val="95000"/>
                  </a:schemeClr>
                </a:solidFill>
                <a:effectLst/>
                <a:latin typeface="OpenSans"/>
              </a:rPr>
              <a:t>Sistema monoprocesador</a:t>
            </a:r>
            <a:r>
              <a:rPr lang="es-HN" i="0" dirty="0">
                <a:solidFill>
                  <a:schemeClr val="tx1">
                    <a:lumMod val="95000"/>
                  </a:schemeClr>
                </a:solidFill>
                <a:effectLst/>
                <a:latin typeface="OpenSans"/>
              </a:rPr>
              <a:t>:</a:t>
            </a:r>
            <a:r>
              <a:rPr lang="es-MX" i="0" dirty="0">
                <a:solidFill>
                  <a:schemeClr val="tx1">
                    <a:lumMod val="95000"/>
                  </a:schemeClr>
                </a:solidFill>
                <a:effectLst/>
                <a:latin typeface="DroidSerif"/>
              </a:rPr>
              <a:t>En el sistema monoprocesador existe una sola unidad de procesamiento central (CPU) capaz de ejecutar una serie de instrucciones de índole general.</a:t>
            </a:r>
          </a:p>
          <a:p>
            <a:pPr algn="l"/>
            <a:endParaRPr lang="es-MX" i="0" dirty="0">
              <a:solidFill>
                <a:schemeClr val="tx1">
                  <a:lumMod val="95000"/>
                </a:schemeClr>
              </a:solidFill>
              <a:effectLst/>
              <a:latin typeface="OpenSans"/>
            </a:endParaRPr>
          </a:p>
          <a:p>
            <a:pPr algn="l"/>
            <a:r>
              <a:rPr lang="es-MX" b="1" dirty="0">
                <a:solidFill>
                  <a:schemeClr val="tx1">
                    <a:lumMod val="95000"/>
                  </a:schemeClr>
                </a:solidFill>
                <a:latin typeface="OpenSans"/>
              </a:rPr>
              <a:t>2) </a:t>
            </a:r>
            <a:r>
              <a:rPr lang="es-MX" b="1" i="0" dirty="0">
                <a:solidFill>
                  <a:schemeClr val="tx1">
                    <a:lumMod val="95000"/>
                  </a:schemeClr>
                </a:solidFill>
                <a:effectLst/>
                <a:latin typeface="OpenSans"/>
              </a:rPr>
              <a:t>Sistemas multiprocesadores: </a:t>
            </a:r>
            <a:r>
              <a:rPr lang="es-MX" i="0" dirty="0">
                <a:solidFill>
                  <a:schemeClr val="tx1">
                    <a:lumMod val="95000"/>
                  </a:schemeClr>
                </a:solidFill>
                <a:effectLst/>
                <a:latin typeface="DroidSerif"/>
              </a:rPr>
              <a:t>También llamados sistemas paralelos o estrechamente acoplados, los sistemas multiprocesadores tienen dos o mas CPU que comparten buses y a veces el reloj, la memoria y los dispositivos periféricos.</a:t>
            </a:r>
          </a:p>
          <a:p>
            <a:endParaRPr lang="es-MX" b="1" dirty="0">
              <a:solidFill>
                <a:schemeClr val="tx1">
                  <a:lumMod val="95000"/>
                </a:schemeClr>
              </a:solidFill>
              <a:latin typeface="DroidSerif"/>
            </a:endParaRPr>
          </a:p>
          <a:p>
            <a:r>
              <a:rPr lang="es-MX" b="1" dirty="0">
                <a:solidFill>
                  <a:schemeClr val="tx1">
                    <a:lumMod val="95000"/>
                  </a:schemeClr>
                </a:solidFill>
                <a:latin typeface="DroidSerif"/>
              </a:rPr>
              <a:t>3)</a:t>
            </a:r>
            <a:r>
              <a:rPr lang="es-HN" b="1" i="0" dirty="0">
                <a:solidFill>
                  <a:srgbClr val="404040"/>
                </a:solidFill>
                <a:effectLst/>
                <a:latin typeface="OpenSans"/>
              </a:rPr>
              <a:t> </a:t>
            </a:r>
            <a:r>
              <a:rPr lang="es-HN" b="1" i="0" dirty="0">
                <a:solidFill>
                  <a:schemeClr val="tx1">
                    <a:lumMod val="95000"/>
                  </a:schemeClr>
                </a:solidFill>
                <a:effectLst/>
                <a:latin typeface="OpenSans"/>
              </a:rPr>
              <a:t>Sistemas distribuidos:</a:t>
            </a:r>
            <a:r>
              <a:rPr lang="es-MX" i="0" dirty="0">
                <a:solidFill>
                  <a:schemeClr val="tx1">
                    <a:lumMod val="95000"/>
                  </a:schemeClr>
                </a:solidFill>
                <a:effectLst/>
                <a:latin typeface="DroidSerif"/>
              </a:rPr>
              <a:t>Un sistema distribuido presenta una colección de procesadores que no comparten memoria o reloj, y se comunican por una red interconectada</a:t>
            </a:r>
          </a:p>
          <a:p>
            <a:endParaRPr lang="es-MX" sz="1200" i="0" dirty="0">
              <a:solidFill>
                <a:schemeClr val="tx1">
                  <a:lumMod val="95000"/>
                </a:schemeClr>
              </a:solidFill>
              <a:effectLst/>
              <a:latin typeface="DroidSerif"/>
            </a:endParaRPr>
          </a:p>
          <a:p>
            <a:r>
              <a:rPr lang="es-MX" dirty="0">
                <a:solidFill>
                  <a:schemeClr val="tx1">
                    <a:lumMod val="95000"/>
                  </a:schemeClr>
                </a:solidFill>
                <a:latin typeface="DroidSerif"/>
              </a:rPr>
              <a:t>4)</a:t>
            </a:r>
            <a:r>
              <a:rPr lang="es-HN" b="1" i="0" dirty="0">
                <a:solidFill>
                  <a:srgbClr val="404040"/>
                </a:solidFill>
                <a:effectLst/>
                <a:latin typeface="OpenSans"/>
              </a:rPr>
              <a:t> </a:t>
            </a:r>
            <a:r>
              <a:rPr lang="es-HN" b="1" i="0" dirty="0">
                <a:solidFill>
                  <a:schemeClr val="tx1">
                    <a:lumMod val="95000"/>
                  </a:schemeClr>
                </a:solidFill>
                <a:effectLst/>
                <a:latin typeface="OpenSans"/>
              </a:rPr>
              <a:t>Sistemas operativos de equipos portátiles:</a:t>
            </a:r>
            <a:r>
              <a:rPr lang="es-MX" b="0" i="0" dirty="0">
                <a:solidFill>
                  <a:schemeClr val="tx1">
                    <a:lumMod val="95000"/>
                  </a:schemeClr>
                </a:solidFill>
                <a:effectLst/>
                <a:latin typeface="DroidSerif"/>
              </a:rPr>
              <a:t>Los equipos portátiles de mano en este caso se refiere a aquellos dispositivos de pequeñas dimensiones que pueden ser manipulados con una mano, como por ejemplos las tabletas, los teléfonos inteligentes y las </a:t>
            </a:r>
            <a:r>
              <a:rPr lang="es-MX" b="0" i="1" dirty="0">
                <a:solidFill>
                  <a:schemeClr val="tx1">
                    <a:lumMod val="95000"/>
                  </a:schemeClr>
                </a:solidFill>
                <a:effectLst/>
                <a:latin typeface="DroidSerif"/>
              </a:rPr>
              <a:t>notebook</a:t>
            </a:r>
            <a:r>
              <a:rPr lang="es-MX" b="0" i="0" dirty="0">
                <a:solidFill>
                  <a:schemeClr val="tx1">
                    <a:lumMod val="95000"/>
                  </a:schemeClr>
                </a:solidFill>
                <a:effectLst/>
                <a:latin typeface="DroidSerif"/>
              </a:rPr>
              <a:t>. Adicionalmente, los sistemas operativos de teléfonos deben adicionar componentes para las comunicaciones y la interfase.</a:t>
            </a:r>
            <a:endParaRPr lang="es-HN" b="1" i="0" dirty="0">
              <a:solidFill>
                <a:schemeClr val="tx1">
                  <a:lumMod val="95000"/>
                </a:schemeClr>
              </a:solidFill>
              <a:effectLst/>
              <a:latin typeface="OpenSans"/>
            </a:endParaRPr>
          </a:p>
          <a:p>
            <a:endParaRPr lang="es-HN" sz="1200" i="0" dirty="0">
              <a:solidFill>
                <a:schemeClr val="tx1">
                  <a:lumMod val="95000"/>
                </a:schemeClr>
              </a:solidFill>
              <a:effectLst/>
              <a:latin typeface="OpenSans"/>
            </a:endParaRPr>
          </a:p>
          <a:p>
            <a:r>
              <a:rPr lang="es-HN" b="1" dirty="0">
                <a:solidFill>
                  <a:schemeClr val="tx1">
                    <a:lumMod val="95000"/>
                  </a:schemeClr>
                </a:solidFill>
                <a:latin typeface="OpenSans"/>
              </a:rPr>
              <a:t>5)</a:t>
            </a:r>
            <a:r>
              <a:rPr lang="es-MX" b="1" i="0" dirty="0">
                <a:solidFill>
                  <a:srgbClr val="404040"/>
                </a:solidFill>
                <a:effectLst/>
                <a:latin typeface="OpenSans"/>
              </a:rPr>
              <a:t> </a:t>
            </a:r>
            <a:r>
              <a:rPr lang="es-MX" b="1" i="0" dirty="0">
                <a:solidFill>
                  <a:schemeClr val="tx1">
                    <a:lumMod val="95000"/>
                  </a:schemeClr>
                </a:solidFill>
                <a:effectLst/>
                <a:latin typeface="OpenSans"/>
              </a:rPr>
              <a:t>Sistemas operativos empotrados o en tiempo-real: </a:t>
            </a:r>
            <a:r>
              <a:rPr lang="es-MX" b="0" i="0" dirty="0">
                <a:solidFill>
                  <a:schemeClr val="tx1">
                    <a:lumMod val="95000"/>
                  </a:schemeClr>
                </a:solidFill>
                <a:effectLst/>
                <a:latin typeface="DroidSerif"/>
              </a:rPr>
              <a:t>Los sistemas empotrados o de tiempo-real son los sistemas operativos instalados en los dispositivos médicos, electrónicos, electrodomésticos, automóviles, entre otros. Se encargan de tareas específicas del equipo en cuestión como</a:t>
            </a:r>
            <a:endParaRPr lang="es-MX" b="1" i="0" dirty="0">
              <a:solidFill>
                <a:schemeClr val="tx1">
                  <a:lumMod val="95000"/>
                </a:schemeClr>
              </a:solidFill>
              <a:effectLst/>
              <a:latin typeface="OpenSans"/>
            </a:endParaRPr>
          </a:p>
          <a:p>
            <a:r>
              <a:rPr lang="es-HN" b="1" i="0" dirty="0">
                <a:solidFill>
                  <a:schemeClr val="tx1">
                    <a:lumMod val="95000"/>
                  </a:schemeClr>
                </a:solidFill>
                <a:effectLst/>
                <a:latin typeface="OpenSans"/>
              </a:rPr>
              <a:t> </a:t>
            </a:r>
          </a:p>
          <a:p>
            <a:endParaRPr lang="es-HN" dirty="0"/>
          </a:p>
        </p:txBody>
      </p:sp>
      <p:pic>
        <p:nvPicPr>
          <p:cNvPr id="10" name="Imagen 9">
            <a:extLst>
              <a:ext uri="{FF2B5EF4-FFF2-40B4-BE49-F238E27FC236}">
                <a16:creationId xmlns:a16="http://schemas.microsoft.com/office/drawing/2014/main" id="{7F41C6AE-BF71-457C-A01F-C7435EFFA736}"/>
              </a:ext>
            </a:extLst>
          </p:cNvPr>
          <p:cNvPicPr>
            <a:picLocks noChangeAspect="1"/>
          </p:cNvPicPr>
          <p:nvPr/>
        </p:nvPicPr>
        <p:blipFill>
          <a:blip r:embed="rId3"/>
          <a:stretch>
            <a:fillRect/>
          </a:stretch>
        </p:blipFill>
        <p:spPr>
          <a:xfrm>
            <a:off x="10307515" y="-319522"/>
            <a:ext cx="2438400" cy="2438400"/>
          </a:xfrm>
          <a:prstGeom prst="rect">
            <a:avLst/>
          </a:prstGeom>
        </p:spPr>
      </p:pic>
    </p:spTree>
    <p:extLst>
      <p:ext uri="{BB962C8B-B14F-4D97-AF65-F5344CB8AC3E}">
        <p14:creationId xmlns:p14="http://schemas.microsoft.com/office/powerpoint/2010/main" val="305204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EE232FE5-0303-4B34-B8C5-7F43B8A542E5}"/>
              </a:ext>
            </a:extLst>
          </p:cNvPr>
          <p:cNvPicPr>
            <a:picLocks noChangeAspect="1"/>
          </p:cNvPicPr>
          <p:nvPr/>
        </p:nvPicPr>
        <p:blipFill>
          <a:blip r:embed="rId2"/>
          <a:stretch>
            <a:fillRect/>
          </a:stretch>
        </p:blipFill>
        <p:spPr>
          <a:xfrm>
            <a:off x="63690" y="1633952"/>
            <a:ext cx="12192000" cy="5243959"/>
          </a:xfrm>
          <a:prstGeom prst="rect">
            <a:avLst/>
          </a:prstGeom>
          <a:effectLst>
            <a:glow>
              <a:schemeClr val="accent1">
                <a:alpha val="41000"/>
              </a:schemeClr>
            </a:glow>
            <a:softEdge rad="76200"/>
          </a:effectLst>
        </p:spPr>
      </p:pic>
      <p:sp>
        <p:nvSpPr>
          <p:cNvPr id="4" name="CuadroTexto 3">
            <a:extLst>
              <a:ext uri="{FF2B5EF4-FFF2-40B4-BE49-F238E27FC236}">
                <a16:creationId xmlns:a16="http://schemas.microsoft.com/office/drawing/2014/main" id="{BE3FBD00-0740-48ED-90D2-141FF98FF199}"/>
              </a:ext>
            </a:extLst>
          </p:cNvPr>
          <p:cNvSpPr txBox="1"/>
          <p:nvPr/>
        </p:nvSpPr>
        <p:spPr>
          <a:xfrm>
            <a:off x="3684105" y="238539"/>
            <a:ext cx="4571999" cy="523220"/>
          </a:xfrm>
          <a:prstGeom prst="rect">
            <a:avLst/>
          </a:prstGeom>
          <a:noFill/>
        </p:spPr>
        <p:txBody>
          <a:bodyPr wrap="square" rtlCol="0">
            <a:spAutoFit/>
          </a:bodyPr>
          <a:lstStyle/>
          <a:p>
            <a:r>
              <a:rPr lang="es-HN" sz="2800" b="1" dirty="0"/>
              <a:t>Versiones de Windows </a:t>
            </a:r>
          </a:p>
        </p:txBody>
      </p:sp>
      <p:cxnSp>
        <p:nvCxnSpPr>
          <p:cNvPr id="6" name="Conector recto 5">
            <a:extLst>
              <a:ext uri="{FF2B5EF4-FFF2-40B4-BE49-F238E27FC236}">
                <a16:creationId xmlns:a16="http://schemas.microsoft.com/office/drawing/2014/main" id="{C1278D2C-8902-4061-BF5E-D0889729DAEB}"/>
              </a:ext>
            </a:extLst>
          </p:cNvPr>
          <p:cNvCxnSpPr/>
          <p:nvPr/>
        </p:nvCxnSpPr>
        <p:spPr>
          <a:xfrm>
            <a:off x="0" y="788264"/>
            <a:ext cx="1219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81EF1DC2-B67C-4F02-B75B-2803B9A2EB63}"/>
              </a:ext>
            </a:extLst>
          </p:cNvPr>
          <p:cNvSpPr txBox="1"/>
          <p:nvPr/>
        </p:nvSpPr>
        <p:spPr>
          <a:xfrm>
            <a:off x="198782" y="1736034"/>
            <a:ext cx="12192000" cy="4678204"/>
          </a:xfrm>
          <a:prstGeom prst="rect">
            <a:avLst/>
          </a:prstGeom>
          <a:noFill/>
        </p:spPr>
        <p:txBody>
          <a:bodyPr wrap="square" rtlCol="0">
            <a:spAutoFit/>
          </a:bodyPr>
          <a:lstStyle/>
          <a:p>
            <a:pPr algn="l" fontAlgn="base"/>
            <a:r>
              <a:rPr lang="es-HN" dirty="0">
                <a:solidFill>
                  <a:schemeClr val="tx1">
                    <a:lumMod val="95000"/>
                  </a:schemeClr>
                </a:solidFill>
                <a:latin typeface="Lato" panose="020F0502020204030203" pitchFamily="34" charset="0"/>
              </a:rPr>
              <a:t>1)</a:t>
            </a:r>
            <a:r>
              <a:rPr lang="es-HN" b="1" i="0" dirty="0">
                <a:solidFill>
                  <a:schemeClr val="tx1">
                    <a:lumMod val="95000"/>
                  </a:schemeClr>
                </a:solidFill>
                <a:effectLst/>
                <a:latin typeface="Lato" panose="020F0502020204030203" pitchFamily="34" charset="0"/>
              </a:rPr>
              <a:t>Windows XP : </a:t>
            </a:r>
            <a:r>
              <a:rPr lang="es-MX" sz="1600" b="0" i="0" dirty="0">
                <a:solidFill>
                  <a:schemeClr val="tx1">
                    <a:lumMod val="95000"/>
                  </a:schemeClr>
                </a:solidFill>
                <a:effectLst/>
                <a:latin typeface="Lato" panose="020F0502020204030203" pitchFamily="34" charset="0"/>
              </a:rPr>
              <a:t>Es una de las versiones más exitosas de Windows, y Microsoft le dio soporte hasta el año 2014.</a:t>
            </a:r>
          </a:p>
          <a:p>
            <a:pPr algn="l" fontAlgn="base"/>
            <a:r>
              <a:rPr lang="es-MX" sz="1600" b="0" i="0" dirty="0">
                <a:solidFill>
                  <a:schemeClr val="tx1">
                    <a:lumMod val="95000"/>
                  </a:schemeClr>
                </a:solidFill>
                <a:effectLst/>
                <a:latin typeface="Lato" panose="020F0502020204030203" pitchFamily="34" charset="0"/>
              </a:rPr>
              <a:t>Entre sus características podemos citar un espectacular rediseño, con una estética limpia, y un funcionamiento eficaz y con pocos errores.</a:t>
            </a:r>
          </a:p>
          <a:p>
            <a:pPr algn="l" fontAlgn="base"/>
            <a:endParaRPr lang="es-MX" sz="1600" b="0" i="0" dirty="0">
              <a:solidFill>
                <a:schemeClr val="tx1">
                  <a:lumMod val="95000"/>
                </a:schemeClr>
              </a:solidFill>
              <a:effectLst/>
              <a:latin typeface="Lato" panose="020F0502020204030203" pitchFamily="34" charset="0"/>
            </a:endParaRPr>
          </a:p>
          <a:p>
            <a:pPr fontAlgn="base"/>
            <a:r>
              <a:rPr lang="es-MX" sz="1600" b="1" dirty="0">
                <a:solidFill>
                  <a:schemeClr val="tx1">
                    <a:lumMod val="95000"/>
                  </a:schemeClr>
                </a:solidFill>
                <a:latin typeface="Lato" panose="020F0502020204030203" pitchFamily="34" charset="0"/>
              </a:rPr>
              <a:t>2)</a:t>
            </a:r>
            <a:r>
              <a:rPr lang="es-HN" sz="1600" b="1" i="0" dirty="0">
                <a:solidFill>
                  <a:srgbClr val="3F3F3F"/>
                </a:solidFill>
                <a:effectLst/>
                <a:latin typeface="Lato" panose="020F0502020204030203" pitchFamily="34" charset="0"/>
              </a:rPr>
              <a:t> </a:t>
            </a:r>
            <a:r>
              <a:rPr lang="es-HN" sz="1600" b="1" i="0" dirty="0">
                <a:solidFill>
                  <a:schemeClr val="tx1">
                    <a:lumMod val="95000"/>
                  </a:schemeClr>
                </a:solidFill>
                <a:effectLst/>
                <a:latin typeface="Lato" panose="020F0502020204030203" pitchFamily="34" charset="0"/>
              </a:rPr>
              <a:t>Windows Vista </a:t>
            </a:r>
            <a:r>
              <a:rPr lang="es-HN" b="1" i="0" dirty="0">
                <a:solidFill>
                  <a:schemeClr val="tx1">
                    <a:lumMod val="95000"/>
                  </a:schemeClr>
                </a:solidFill>
                <a:effectLst/>
                <a:latin typeface="Lato" panose="020F0502020204030203" pitchFamily="34" charset="0"/>
              </a:rPr>
              <a:t>: </a:t>
            </a:r>
            <a:r>
              <a:rPr lang="es-MX" sz="1600" b="0" i="0" dirty="0">
                <a:solidFill>
                  <a:schemeClr val="tx1">
                    <a:lumMod val="95000"/>
                  </a:schemeClr>
                </a:solidFill>
                <a:effectLst/>
                <a:latin typeface="Lato" panose="020F0502020204030203" pitchFamily="34" charset="0"/>
              </a:rPr>
              <a:t>Después del gran éxito de Windows XP, y a pesar de los años transcurridos entre las dos versiones, la gente no recibió con gran entusiasmo Windows Vista</a:t>
            </a:r>
            <a:r>
              <a:rPr lang="es-MX" sz="1600" b="0" i="0" dirty="0">
                <a:solidFill>
                  <a:srgbClr val="666666"/>
                </a:solidFill>
                <a:effectLst/>
                <a:latin typeface="Lato" panose="020F0502020204030203" pitchFamily="34" charset="0"/>
              </a:rPr>
              <a:t>.</a:t>
            </a:r>
          </a:p>
          <a:p>
            <a:pPr fontAlgn="base"/>
            <a:endParaRPr lang="es-MX" sz="1400" b="0" i="0" dirty="0">
              <a:solidFill>
                <a:srgbClr val="666666"/>
              </a:solidFill>
              <a:effectLst/>
              <a:latin typeface="Lato" panose="020F0502020204030203" pitchFamily="34" charset="0"/>
            </a:endParaRPr>
          </a:p>
          <a:p>
            <a:pPr fontAlgn="base"/>
            <a:r>
              <a:rPr lang="es-MX" sz="1600" b="1" dirty="0">
                <a:solidFill>
                  <a:schemeClr val="tx1">
                    <a:lumMod val="95000"/>
                  </a:schemeClr>
                </a:solidFill>
                <a:latin typeface="Lato" panose="020F0502020204030203" pitchFamily="34" charset="0"/>
              </a:rPr>
              <a:t>3)</a:t>
            </a:r>
            <a:r>
              <a:rPr lang="es-HN" sz="1600" b="1" i="0" dirty="0">
                <a:solidFill>
                  <a:schemeClr val="tx1">
                    <a:lumMod val="95000"/>
                  </a:schemeClr>
                </a:solidFill>
                <a:effectLst/>
                <a:latin typeface="Lato" panose="020F0502020204030203" pitchFamily="34" charset="0"/>
              </a:rPr>
              <a:t> Windows 7 :</a:t>
            </a:r>
            <a:r>
              <a:rPr lang="es-MX" sz="1600" b="0" i="0" dirty="0">
                <a:solidFill>
                  <a:schemeClr val="tx1">
                    <a:lumMod val="95000"/>
                  </a:schemeClr>
                </a:solidFill>
                <a:effectLst/>
                <a:latin typeface="Lato" panose="020F0502020204030203" pitchFamily="34" charset="0"/>
              </a:rPr>
              <a:t>Además de los cambios gráficos inherentes a cada nueva versión, y mejoras importantes en el rendimiento, estabilidad y experiencia de usuario, se introduce una nueva barra de tareas, y Windows </a:t>
            </a:r>
            <a:r>
              <a:rPr lang="es-MX" sz="1600" b="0" i="0" dirty="0" err="1">
                <a:solidFill>
                  <a:schemeClr val="tx1">
                    <a:lumMod val="95000"/>
                  </a:schemeClr>
                </a:solidFill>
                <a:effectLst/>
                <a:latin typeface="Lato" panose="020F0502020204030203" pitchFamily="34" charset="0"/>
              </a:rPr>
              <a:t>Touch</a:t>
            </a:r>
            <a:r>
              <a:rPr lang="es-MX" sz="1600" b="0" i="0" dirty="0">
                <a:solidFill>
                  <a:schemeClr val="tx1">
                    <a:lumMod val="95000"/>
                  </a:schemeClr>
                </a:solidFill>
                <a:effectLst/>
                <a:latin typeface="Lato" panose="020F0502020204030203" pitchFamily="34" charset="0"/>
              </a:rPr>
              <a:t>, haciéndolo compatible con pantallas táctiles.</a:t>
            </a:r>
            <a:endParaRPr lang="es-HN" sz="1600" b="0" i="0" dirty="0">
              <a:solidFill>
                <a:schemeClr val="tx1">
                  <a:lumMod val="95000"/>
                </a:schemeClr>
              </a:solidFill>
              <a:effectLst/>
              <a:latin typeface="Lato" panose="020F0502020204030203" pitchFamily="34" charset="0"/>
            </a:endParaRPr>
          </a:p>
          <a:p>
            <a:pPr fontAlgn="base"/>
            <a:endParaRPr lang="es-HN" sz="1600" b="0" i="0" dirty="0">
              <a:solidFill>
                <a:schemeClr val="tx1">
                  <a:lumMod val="95000"/>
                </a:schemeClr>
              </a:solidFill>
              <a:effectLst/>
              <a:latin typeface="Lato" panose="020F0502020204030203" pitchFamily="34" charset="0"/>
            </a:endParaRPr>
          </a:p>
          <a:p>
            <a:pPr fontAlgn="base"/>
            <a:r>
              <a:rPr lang="es-HN" sz="1600" b="1" i="0" dirty="0">
                <a:solidFill>
                  <a:schemeClr val="tx1">
                    <a:lumMod val="95000"/>
                  </a:schemeClr>
                </a:solidFill>
                <a:effectLst/>
                <a:latin typeface="Lato" panose="020F0502020204030203" pitchFamily="34" charset="0"/>
              </a:rPr>
              <a:t>4) Windows 8 : </a:t>
            </a:r>
            <a:r>
              <a:rPr lang="es-MX" sz="1600" b="0" i="0" dirty="0">
                <a:solidFill>
                  <a:schemeClr val="tx1">
                    <a:lumMod val="95000"/>
                  </a:schemeClr>
                </a:solidFill>
                <a:effectLst/>
                <a:latin typeface="Lato" panose="020F0502020204030203" pitchFamily="34" charset="0"/>
              </a:rPr>
              <a:t>Supuso una ruptura en muchos aspectos respecto de las versiones anteriores. La novedad más destacada fue la eliminación del botón de inicio, lo que fue considerado como un gran error por la mayoría de los usuarios.</a:t>
            </a:r>
            <a:endParaRPr lang="es-HN" sz="1600" b="0" i="0" dirty="0">
              <a:solidFill>
                <a:schemeClr val="tx1">
                  <a:lumMod val="95000"/>
                </a:schemeClr>
              </a:solidFill>
              <a:effectLst/>
              <a:latin typeface="Lato" panose="020F0502020204030203" pitchFamily="34" charset="0"/>
            </a:endParaRPr>
          </a:p>
          <a:p>
            <a:pPr algn="l" fontAlgn="base"/>
            <a:endParaRPr lang="es-MX" sz="1600" b="0" i="0" dirty="0">
              <a:solidFill>
                <a:schemeClr val="tx1">
                  <a:lumMod val="95000"/>
                </a:schemeClr>
              </a:solidFill>
              <a:effectLst/>
              <a:latin typeface="Lato" panose="020F0502020204030203" pitchFamily="34" charset="0"/>
            </a:endParaRPr>
          </a:p>
          <a:p>
            <a:pPr fontAlgn="base"/>
            <a:r>
              <a:rPr lang="es-MX" sz="1600" dirty="0">
                <a:solidFill>
                  <a:schemeClr val="tx1">
                    <a:lumMod val="95000"/>
                  </a:schemeClr>
                </a:solidFill>
                <a:latin typeface="Lato" panose="020F0502020204030203" pitchFamily="34" charset="0"/>
              </a:rPr>
              <a:t>5)</a:t>
            </a:r>
            <a:r>
              <a:rPr lang="es-HN" sz="1600" b="1" i="0" dirty="0">
                <a:solidFill>
                  <a:srgbClr val="3F3F3F"/>
                </a:solidFill>
                <a:effectLst/>
                <a:latin typeface="Lato" panose="020F0502020204030203" pitchFamily="34" charset="0"/>
              </a:rPr>
              <a:t> </a:t>
            </a:r>
            <a:r>
              <a:rPr lang="es-HN" sz="1600" b="1" i="0" dirty="0">
                <a:solidFill>
                  <a:schemeClr val="tx1">
                    <a:lumMod val="95000"/>
                  </a:schemeClr>
                </a:solidFill>
                <a:effectLst/>
                <a:latin typeface="Lato" panose="020F0502020204030203" pitchFamily="34" charset="0"/>
              </a:rPr>
              <a:t>Windows 10 :</a:t>
            </a:r>
            <a:r>
              <a:rPr lang="es-MX" sz="1600" b="0" i="0" dirty="0">
                <a:solidFill>
                  <a:schemeClr val="tx1">
                    <a:lumMod val="95000"/>
                  </a:schemeClr>
                </a:solidFill>
                <a:effectLst/>
                <a:latin typeface="Lato" panose="020F0502020204030203" pitchFamily="34" charset="0"/>
              </a:rPr>
              <a:t>Es la última versión del sistema operativo. Se caracteriza por ir lanzando actualizaciones masivas periódicamente, añadiendo mejoras y nuevas funciones.</a:t>
            </a:r>
            <a:endParaRPr lang="es-HN" sz="1600" b="0" i="0" dirty="0">
              <a:solidFill>
                <a:schemeClr val="tx1">
                  <a:lumMod val="95000"/>
                </a:schemeClr>
              </a:solidFill>
              <a:effectLst/>
              <a:latin typeface="Lato" panose="020F0502020204030203" pitchFamily="34" charset="0"/>
            </a:endParaRPr>
          </a:p>
          <a:p>
            <a:pPr algn="l" fontAlgn="base"/>
            <a:endParaRPr lang="es-MX" sz="1600" b="0" i="0" dirty="0">
              <a:solidFill>
                <a:schemeClr val="tx1">
                  <a:lumMod val="95000"/>
                </a:schemeClr>
              </a:solidFill>
              <a:effectLst/>
              <a:latin typeface="Lato" panose="020F0502020204030203" pitchFamily="34" charset="0"/>
            </a:endParaRPr>
          </a:p>
          <a:p>
            <a:endParaRPr lang="es-HN" b="0" i="0" dirty="0">
              <a:solidFill>
                <a:schemeClr val="tx1">
                  <a:lumMod val="95000"/>
                </a:schemeClr>
              </a:solidFill>
              <a:effectLst/>
              <a:latin typeface="Lato" panose="020F0502020204030203" pitchFamily="34" charset="0"/>
            </a:endParaRPr>
          </a:p>
          <a:p>
            <a:endParaRPr lang="es-HN" dirty="0"/>
          </a:p>
        </p:txBody>
      </p:sp>
      <p:pic>
        <p:nvPicPr>
          <p:cNvPr id="10" name="Imagen 9">
            <a:extLst>
              <a:ext uri="{FF2B5EF4-FFF2-40B4-BE49-F238E27FC236}">
                <a16:creationId xmlns:a16="http://schemas.microsoft.com/office/drawing/2014/main" id="{A676E0C7-32D6-4DB0-8570-006A908B5242}"/>
              </a:ext>
            </a:extLst>
          </p:cNvPr>
          <p:cNvPicPr>
            <a:picLocks noChangeAspect="1"/>
          </p:cNvPicPr>
          <p:nvPr/>
        </p:nvPicPr>
        <p:blipFill>
          <a:blip r:embed="rId3"/>
          <a:stretch>
            <a:fillRect/>
          </a:stretch>
        </p:blipFill>
        <p:spPr>
          <a:xfrm>
            <a:off x="10307515" y="-319522"/>
            <a:ext cx="2438400" cy="2438400"/>
          </a:xfrm>
          <a:prstGeom prst="rect">
            <a:avLst/>
          </a:prstGeom>
        </p:spPr>
      </p:pic>
    </p:spTree>
    <p:extLst>
      <p:ext uri="{BB962C8B-B14F-4D97-AF65-F5344CB8AC3E}">
        <p14:creationId xmlns:p14="http://schemas.microsoft.com/office/powerpoint/2010/main" val="411630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D00B349-8308-4504-8E8E-D0BCE911FE0E}"/>
              </a:ext>
            </a:extLst>
          </p:cNvPr>
          <p:cNvPicPr>
            <a:picLocks noChangeAspect="1"/>
          </p:cNvPicPr>
          <p:nvPr/>
        </p:nvPicPr>
        <p:blipFill>
          <a:blip r:embed="rId2"/>
          <a:stretch>
            <a:fillRect/>
          </a:stretch>
        </p:blipFill>
        <p:spPr>
          <a:xfrm>
            <a:off x="10499899" y="-327849"/>
            <a:ext cx="1961801" cy="1961801"/>
          </a:xfrm>
          <a:prstGeom prst="rect">
            <a:avLst/>
          </a:prstGeom>
        </p:spPr>
      </p:pic>
      <p:pic>
        <p:nvPicPr>
          <p:cNvPr id="8" name="Imagen 7">
            <a:extLst>
              <a:ext uri="{FF2B5EF4-FFF2-40B4-BE49-F238E27FC236}">
                <a16:creationId xmlns:a16="http://schemas.microsoft.com/office/drawing/2014/main" id="{CFB90919-97AC-4DCF-9993-37A4113360BA}"/>
              </a:ext>
            </a:extLst>
          </p:cNvPr>
          <p:cNvPicPr>
            <a:picLocks noChangeAspect="1"/>
          </p:cNvPicPr>
          <p:nvPr/>
        </p:nvPicPr>
        <p:blipFill>
          <a:blip r:embed="rId3"/>
          <a:stretch>
            <a:fillRect/>
          </a:stretch>
        </p:blipFill>
        <p:spPr>
          <a:xfrm>
            <a:off x="63690" y="1633952"/>
            <a:ext cx="12192000" cy="5243959"/>
          </a:xfrm>
          <a:prstGeom prst="rect">
            <a:avLst/>
          </a:prstGeom>
          <a:effectLst>
            <a:glow>
              <a:schemeClr val="accent1">
                <a:alpha val="41000"/>
              </a:schemeClr>
            </a:glow>
            <a:softEdge rad="76200"/>
          </a:effectLst>
        </p:spPr>
      </p:pic>
      <p:sp>
        <p:nvSpPr>
          <p:cNvPr id="4" name="CuadroTexto 3">
            <a:extLst>
              <a:ext uri="{FF2B5EF4-FFF2-40B4-BE49-F238E27FC236}">
                <a16:creationId xmlns:a16="http://schemas.microsoft.com/office/drawing/2014/main" id="{843CC360-C5DE-4FA1-B576-EBDC58F24387}"/>
              </a:ext>
            </a:extLst>
          </p:cNvPr>
          <p:cNvSpPr txBox="1"/>
          <p:nvPr/>
        </p:nvSpPr>
        <p:spPr>
          <a:xfrm>
            <a:off x="3552846" y="1"/>
            <a:ext cx="8334354" cy="461665"/>
          </a:xfrm>
          <a:prstGeom prst="rect">
            <a:avLst/>
          </a:prstGeom>
          <a:noFill/>
        </p:spPr>
        <p:txBody>
          <a:bodyPr wrap="square" rtlCol="0">
            <a:spAutoFit/>
          </a:bodyPr>
          <a:lstStyle/>
          <a:p>
            <a:r>
              <a:rPr lang="es-HN" sz="2400" b="1" dirty="0"/>
              <a:t>Versiones para  Linux</a:t>
            </a:r>
          </a:p>
        </p:txBody>
      </p:sp>
      <p:cxnSp>
        <p:nvCxnSpPr>
          <p:cNvPr id="5" name="Conector recto 4">
            <a:extLst>
              <a:ext uri="{FF2B5EF4-FFF2-40B4-BE49-F238E27FC236}">
                <a16:creationId xmlns:a16="http://schemas.microsoft.com/office/drawing/2014/main" id="{A9C12AED-4039-4103-90C6-D7BC424E309B}"/>
              </a:ext>
            </a:extLst>
          </p:cNvPr>
          <p:cNvCxnSpPr/>
          <p:nvPr/>
        </p:nvCxnSpPr>
        <p:spPr>
          <a:xfrm>
            <a:off x="0" y="788264"/>
            <a:ext cx="1219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CuadroTexto 5">
            <a:extLst>
              <a:ext uri="{FF2B5EF4-FFF2-40B4-BE49-F238E27FC236}">
                <a16:creationId xmlns:a16="http://schemas.microsoft.com/office/drawing/2014/main" id="{729434FA-8D48-488B-9B06-9AF4187D7935}"/>
              </a:ext>
            </a:extLst>
          </p:cNvPr>
          <p:cNvSpPr txBox="1"/>
          <p:nvPr/>
        </p:nvSpPr>
        <p:spPr>
          <a:xfrm>
            <a:off x="0" y="901149"/>
            <a:ext cx="12192000" cy="5016758"/>
          </a:xfrm>
          <a:prstGeom prst="rect">
            <a:avLst/>
          </a:prstGeom>
          <a:noFill/>
        </p:spPr>
        <p:txBody>
          <a:bodyPr wrap="square" rtlCol="0">
            <a:spAutoFit/>
          </a:bodyPr>
          <a:lstStyle/>
          <a:p>
            <a:r>
              <a:rPr lang="es-HN" b="1" dirty="0">
                <a:latin typeface="Nolan-Regular"/>
              </a:rPr>
              <a:t>1</a:t>
            </a:r>
            <a:r>
              <a:rPr lang="es-HN" b="1" dirty="0">
                <a:solidFill>
                  <a:srgbClr val="6B9F25"/>
                </a:solidFill>
                <a:latin typeface="Nolan-Regular"/>
              </a:rPr>
              <a:t> </a:t>
            </a:r>
            <a:r>
              <a:rPr lang="es-HN" b="1" dirty="0" err="1">
                <a:latin typeface="Nolan-Regular"/>
              </a:rPr>
              <a:t>ubuntu</a:t>
            </a:r>
            <a:r>
              <a:rPr lang="es-HN" b="1" dirty="0">
                <a:latin typeface="Nolan-Regular"/>
              </a:rPr>
              <a:t>:</a:t>
            </a:r>
            <a:r>
              <a:rPr lang="es-MX" b="0" i="0" dirty="0">
                <a:effectLst/>
                <a:latin typeface="Bahnschrift" panose="020B0502040204020203" pitchFamily="34" charset="0"/>
              </a:rPr>
              <a:t>es una distribución de Linux basada en Debian. Está desarrollada por Canonical y una comunidad de desarrolladores. Tiene tres ediciones oficiales: </a:t>
            </a:r>
            <a:r>
              <a:rPr lang="es-MX" b="0" i="1" dirty="0">
                <a:effectLst/>
                <a:latin typeface="Bahnschrift" panose="020B0502040204020203" pitchFamily="34" charset="0"/>
              </a:rPr>
              <a:t>Desktop</a:t>
            </a:r>
            <a:r>
              <a:rPr lang="es-MX" b="0" i="0" dirty="0">
                <a:effectLst/>
                <a:latin typeface="Bahnschrift" panose="020B0502040204020203" pitchFamily="34" charset="0"/>
              </a:rPr>
              <a:t>, </a:t>
            </a:r>
            <a:r>
              <a:rPr lang="es-MX" b="0" i="1" dirty="0">
                <a:effectLst/>
                <a:latin typeface="Bahnschrift" panose="020B0502040204020203" pitchFamily="34" charset="0"/>
              </a:rPr>
              <a:t>Server</a:t>
            </a:r>
            <a:r>
              <a:rPr lang="es-MX" b="0" i="0" dirty="0">
                <a:effectLst/>
                <a:latin typeface="Bahnschrift" panose="020B0502040204020203" pitchFamily="34" charset="0"/>
              </a:rPr>
              <a:t> y </a:t>
            </a:r>
            <a:r>
              <a:rPr lang="es-MX" b="0" i="1" dirty="0">
                <a:effectLst/>
                <a:latin typeface="Bahnschrift" panose="020B0502040204020203" pitchFamily="34" charset="0"/>
              </a:rPr>
              <a:t>Core</a:t>
            </a:r>
            <a:r>
              <a:rPr lang="es-MX" b="0" i="0" dirty="0">
                <a:effectLst/>
                <a:latin typeface="Bahnschrift" panose="020B0502040204020203" pitchFamily="34" charset="0"/>
              </a:rPr>
              <a:t>, que pueden ejecutarse tanto en ordenador como en una máquina virtual.</a:t>
            </a:r>
          </a:p>
          <a:p>
            <a:endParaRPr lang="es-MX" b="0" i="0" dirty="0">
              <a:effectLst/>
              <a:latin typeface="Bahnschrift" panose="020B0502040204020203" pitchFamily="34" charset="0"/>
            </a:endParaRPr>
          </a:p>
          <a:p>
            <a:r>
              <a:rPr lang="es-MX" dirty="0">
                <a:latin typeface="Nolan-Regular"/>
              </a:rPr>
              <a:t>2</a:t>
            </a:r>
            <a:r>
              <a:rPr lang="es-HN" b="1" dirty="0">
                <a:latin typeface="Nolan-Regular"/>
              </a:rPr>
              <a:t> </a:t>
            </a:r>
            <a:r>
              <a:rPr lang="es-HN" b="1" i="0" dirty="0">
                <a:effectLst/>
                <a:latin typeface="Nolan-Regular"/>
              </a:rPr>
              <a:t>Debian</a:t>
            </a:r>
            <a:r>
              <a:rPr lang="es-HN" sz="1600" b="1" i="0" dirty="0">
                <a:effectLst/>
                <a:latin typeface="Bahnschrift" panose="020B0502040204020203" pitchFamily="34" charset="0"/>
              </a:rPr>
              <a:t>: </a:t>
            </a:r>
            <a:r>
              <a:rPr lang="es-MX" sz="1600" b="0" i="0" dirty="0">
                <a:effectLst/>
                <a:latin typeface="Bahnschrift" panose="020B0502040204020203" pitchFamily="34" charset="0"/>
              </a:rPr>
              <a:t>es un sistema operativo (OS) de código abierto. Esta distribución fue anunciada inicialmente por Ian Murdock en 1993 como «Debian Linux </a:t>
            </a:r>
            <a:r>
              <a:rPr lang="es-MX" sz="1600" b="0" i="0" dirty="0" err="1">
                <a:effectLst/>
                <a:latin typeface="Bahnschrift" panose="020B0502040204020203" pitchFamily="34" charset="0"/>
              </a:rPr>
              <a:t>Release</a:t>
            </a:r>
            <a:r>
              <a:rPr lang="es-MX" sz="1600" b="0" i="0" dirty="0">
                <a:effectLst/>
                <a:latin typeface="Bahnschrift" panose="020B0502040204020203" pitchFamily="34" charset="0"/>
              </a:rPr>
              <a:t>». El proyecto Debian es una comunidad de desarrolladores y usuarios que mantienen el OS GNU basado en software de código abierto. Actualmente, los sistemas Debian utilizan el </a:t>
            </a:r>
            <a:r>
              <a:rPr lang="es-MX" sz="1600" b="0" i="0" dirty="0" err="1">
                <a:effectLst/>
                <a:latin typeface="Bahnschrift" panose="020B0502040204020203" pitchFamily="34" charset="0"/>
              </a:rPr>
              <a:t>kernel</a:t>
            </a:r>
            <a:r>
              <a:rPr lang="es-MX" sz="1600" b="0" i="0" dirty="0">
                <a:effectLst/>
                <a:latin typeface="Bahnschrift" panose="020B0502040204020203" pitchFamily="34" charset="0"/>
              </a:rPr>
              <a:t> de Linux o el </a:t>
            </a:r>
            <a:r>
              <a:rPr lang="es-MX" sz="1600" b="0" i="0" dirty="0" err="1">
                <a:effectLst/>
                <a:latin typeface="Bahnschrift" panose="020B0502040204020203" pitchFamily="34" charset="0"/>
              </a:rPr>
              <a:t>kernel</a:t>
            </a:r>
            <a:r>
              <a:rPr lang="es-MX" sz="1600" b="0" i="0" dirty="0">
                <a:effectLst/>
                <a:latin typeface="Bahnschrift" panose="020B0502040204020203" pitchFamily="34" charset="0"/>
              </a:rPr>
              <a:t> de FreeBSD. Sin embargo, también están trabajando en ofrecer Debian para otros </a:t>
            </a:r>
            <a:r>
              <a:rPr lang="es-MX" sz="1600" b="0" i="0" dirty="0" err="1">
                <a:effectLst/>
                <a:latin typeface="Bahnschrift" panose="020B0502040204020203" pitchFamily="34" charset="0"/>
              </a:rPr>
              <a:t>kernels</a:t>
            </a:r>
            <a:r>
              <a:rPr lang="es-MX" sz="1600" b="0" i="0" dirty="0">
                <a:effectLst/>
                <a:latin typeface="Bahnschrift" panose="020B0502040204020203" pitchFamily="34" charset="0"/>
              </a:rPr>
              <a:t>. Principalmente, GNU Hurd.</a:t>
            </a:r>
          </a:p>
          <a:p>
            <a:endParaRPr lang="es-MX" sz="1600" b="0" i="0" dirty="0">
              <a:effectLst/>
              <a:latin typeface="Bahnschrift" panose="020B0502040204020203" pitchFamily="34" charset="0"/>
            </a:endParaRPr>
          </a:p>
          <a:p>
            <a:r>
              <a:rPr lang="es-MX" sz="1600" dirty="0">
                <a:latin typeface="Bahnschrift" panose="020B0502040204020203" pitchFamily="34" charset="0"/>
              </a:rPr>
              <a:t>3</a:t>
            </a:r>
            <a:r>
              <a:rPr lang="es-HN" sz="1600" b="1" i="0" dirty="0">
                <a:effectLst/>
                <a:latin typeface="Nolan-Regular"/>
              </a:rPr>
              <a:t>CentOS</a:t>
            </a:r>
            <a:r>
              <a:rPr lang="es-HN" sz="1600" i="0" dirty="0">
                <a:effectLst/>
                <a:latin typeface="Bahnschrift" panose="020B0502040204020203" pitchFamily="34" charset="0"/>
              </a:rPr>
              <a:t>:</a:t>
            </a:r>
            <a:r>
              <a:rPr lang="es-MX" sz="1600" i="0" dirty="0">
                <a:effectLst/>
                <a:latin typeface="Bahnschrift" panose="020B0502040204020203" pitchFamily="34" charset="0"/>
              </a:rPr>
              <a:t>es una distribución de Linux basada en el código fuente de la distribución comercial Red </a:t>
            </a:r>
            <a:r>
              <a:rPr lang="es-MX" sz="1600" i="0" dirty="0" err="1">
                <a:effectLst/>
                <a:latin typeface="Bahnschrift" panose="020B0502040204020203" pitchFamily="34" charset="0"/>
              </a:rPr>
              <a:t>Hat</a:t>
            </a:r>
            <a:r>
              <a:rPr lang="es-MX" sz="1600" i="0" dirty="0">
                <a:effectLst/>
                <a:latin typeface="Bahnschrift" panose="020B0502040204020203" pitchFamily="34" charset="0"/>
              </a:rPr>
              <a:t> Enterprise Linux (RHEL). Se lanzó en 2004 y está respaldado por una creciente comunidad.</a:t>
            </a:r>
            <a:endParaRPr lang="es-HN" sz="1600" i="0" dirty="0">
              <a:effectLst/>
              <a:latin typeface="Bahnschrift" panose="020B0502040204020203" pitchFamily="34" charset="0"/>
            </a:endParaRPr>
          </a:p>
          <a:p>
            <a:endParaRPr lang="es-HN" sz="1600" b="1" i="0" dirty="0">
              <a:effectLst/>
              <a:latin typeface="Bahnschrift" panose="020B0502040204020203" pitchFamily="34" charset="0"/>
            </a:endParaRPr>
          </a:p>
          <a:p>
            <a:r>
              <a:rPr lang="es-HN" sz="1600" b="1" i="0" dirty="0">
                <a:effectLst/>
                <a:latin typeface="Bahnschrift" panose="020B0502040204020203" pitchFamily="34" charset="0"/>
              </a:rPr>
              <a:t>4)</a:t>
            </a:r>
            <a:r>
              <a:rPr lang="es-MX" sz="1600" b="0" i="0" dirty="0">
                <a:solidFill>
                  <a:srgbClr val="282828"/>
                </a:solidFill>
                <a:effectLst/>
                <a:latin typeface="Nolan-Bold"/>
              </a:rPr>
              <a:t> </a:t>
            </a:r>
            <a:r>
              <a:rPr lang="es-MX" sz="1600" b="1" i="0" dirty="0">
                <a:effectLst/>
                <a:latin typeface="Nolan-Bold"/>
              </a:rPr>
              <a:t>Red </a:t>
            </a:r>
            <a:r>
              <a:rPr lang="es-MX" sz="1600" b="1" i="0" dirty="0" err="1">
                <a:effectLst/>
                <a:latin typeface="Nolan-Bold"/>
              </a:rPr>
              <a:t>Hat</a:t>
            </a:r>
            <a:r>
              <a:rPr lang="es-MX" sz="1600" b="1" i="0" dirty="0">
                <a:effectLst/>
                <a:latin typeface="Nolan-Bold"/>
              </a:rPr>
              <a:t> Enterprise Linux</a:t>
            </a:r>
            <a:r>
              <a:rPr lang="es-MX" sz="1600" b="1" i="0" dirty="0">
                <a:effectLst/>
                <a:latin typeface="Nolan-Regular"/>
              </a:rPr>
              <a:t> </a:t>
            </a:r>
            <a:r>
              <a:rPr lang="es-MX" sz="1600" b="1" i="0" dirty="0">
                <a:effectLst/>
                <a:latin typeface="Bahnschrift" panose="020B0502040204020203" pitchFamily="34" charset="0"/>
              </a:rPr>
              <a:t>:</a:t>
            </a:r>
            <a:r>
              <a:rPr lang="es-MX" sz="1600" b="0" i="0" dirty="0">
                <a:solidFill>
                  <a:srgbClr val="282828"/>
                </a:solidFill>
                <a:effectLst/>
                <a:latin typeface="Bahnschrift" panose="020B0502040204020203" pitchFamily="34" charset="0"/>
              </a:rPr>
              <a:t>(</a:t>
            </a:r>
            <a:r>
              <a:rPr lang="es-MX" sz="1600" b="0" i="0" u="none" strike="noStrike" dirty="0">
                <a:effectLst/>
                <a:latin typeface="Bahnschrift" panose="020B0502040204020203" pitchFamily="34" charset="0"/>
                <a:hlinkClick r:id="rId4">
                  <a:extLst>
                    <a:ext uri="{A12FA001-AC4F-418D-AE19-62706E023703}">
                      <ahyp:hlinkClr xmlns:ahyp="http://schemas.microsoft.com/office/drawing/2018/hyperlinkcolor" val="tx"/>
                    </a:ext>
                  </a:extLst>
                </a:hlinkClick>
              </a:rPr>
              <a:t>RHEL</a:t>
            </a:r>
            <a:r>
              <a:rPr lang="es-MX" sz="1600" b="0" i="0" dirty="0">
                <a:effectLst/>
                <a:latin typeface="Bahnschrift" panose="020B0502040204020203" pitchFamily="34" charset="0"/>
              </a:rPr>
              <a:t>) es una distribución comercial de Linux desarrollada por Red </a:t>
            </a:r>
            <a:r>
              <a:rPr lang="es-MX" sz="1600" b="0" i="0" dirty="0" err="1">
                <a:effectLst/>
                <a:latin typeface="Bahnschrift" panose="020B0502040204020203" pitchFamily="34" charset="0"/>
              </a:rPr>
              <a:t>Hat</a:t>
            </a:r>
            <a:r>
              <a:rPr lang="es-MX" sz="1600" b="0" i="0" dirty="0">
                <a:effectLst/>
                <a:latin typeface="Bahnschrift" panose="020B0502040204020203" pitchFamily="34" charset="0"/>
              </a:rPr>
              <a:t>. Tiene una versión de servidor y una versión de escritorio. Como utiliza un software de código abierto, publicado bajo Licencia Pública General, ponen el código a disposición del público a través de CentOS.</a:t>
            </a:r>
            <a:r>
              <a:rPr lang="es-MX" sz="1600" b="0" i="0" u="none" strike="noStrike" dirty="0">
                <a:solidFill>
                  <a:srgbClr val="6B9F25"/>
                </a:solidFill>
                <a:effectLst/>
                <a:latin typeface="Bahnschrift" panose="020B0502040204020203" pitchFamily="34" charset="0"/>
                <a:hlinkClick r:id="rId5">
                  <a:extLst>
                    <a:ext uri="{A12FA001-AC4F-418D-AE19-62706E023703}">
                      <ahyp:hlinkClr xmlns:ahyp="http://schemas.microsoft.com/office/drawing/2018/hyperlinkcolor" val="tx"/>
                    </a:ext>
                  </a:extLst>
                </a:hlinkClick>
              </a:rPr>
              <a:t> </a:t>
            </a:r>
            <a:r>
              <a:rPr lang="es-MX" sz="1600" b="1" i="0" u="none" strike="noStrike" dirty="0">
                <a:effectLst/>
                <a:latin typeface="Bahnschrift" panose="020B0502040204020203" pitchFamily="34" charset="0"/>
                <a:hlinkClick r:id="rId5">
                  <a:extLst>
                    <a:ext uri="{A12FA001-AC4F-418D-AE19-62706E023703}">
                      <ahyp:hlinkClr xmlns:ahyp="http://schemas.microsoft.com/office/drawing/2018/hyperlinkcolor" val="tx"/>
                    </a:ext>
                  </a:extLst>
                </a:hlinkClick>
              </a:rPr>
              <a:t>Red </a:t>
            </a:r>
            <a:r>
              <a:rPr lang="es-MX" sz="1600" b="1" i="0" u="none" strike="noStrike" dirty="0" err="1">
                <a:effectLst/>
                <a:latin typeface="Bahnschrift" panose="020B0502040204020203" pitchFamily="34" charset="0"/>
                <a:hlinkClick r:id="rId5">
                  <a:extLst>
                    <a:ext uri="{A12FA001-AC4F-418D-AE19-62706E023703}">
                      <ahyp:hlinkClr xmlns:ahyp="http://schemas.microsoft.com/office/drawing/2018/hyperlinkcolor" val="tx"/>
                    </a:ext>
                  </a:extLst>
                </a:hlinkClick>
              </a:rPr>
              <a:t>Hat</a:t>
            </a:r>
            <a:r>
              <a:rPr lang="es-MX" sz="1600" b="1" i="0" u="none" strike="noStrike" dirty="0">
                <a:effectLst/>
                <a:latin typeface="Bahnschrift" panose="020B0502040204020203" pitchFamily="34" charset="0"/>
                <a:hlinkClick r:id="rId5">
                  <a:extLst>
                    <a:ext uri="{A12FA001-AC4F-418D-AE19-62706E023703}">
                      <ahyp:hlinkClr xmlns:ahyp="http://schemas.microsoft.com/office/drawing/2018/hyperlinkcolor" val="tx"/>
                    </a:ext>
                  </a:extLst>
                </a:hlinkClick>
              </a:rPr>
              <a:t> ha patrocinado el proyecto CentOS</a:t>
            </a:r>
            <a:r>
              <a:rPr lang="es-MX" sz="1600" b="1" i="0" dirty="0">
                <a:effectLst/>
                <a:latin typeface="Bahnschrift" panose="020B0502040204020203" pitchFamily="34" charset="0"/>
              </a:rPr>
              <a:t> </a:t>
            </a:r>
            <a:r>
              <a:rPr lang="es-MX" sz="1600" b="0" i="0" dirty="0">
                <a:effectLst/>
                <a:latin typeface="Bahnschrift" panose="020B0502040204020203" pitchFamily="34" charset="0"/>
              </a:rPr>
              <a:t>desde 2014.</a:t>
            </a:r>
            <a:endParaRPr lang="es-HN" sz="1600" b="1" i="0" dirty="0">
              <a:effectLst/>
              <a:latin typeface="Bahnschrift" panose="020B0502040204020203" pitchFamily="34" charset="0"/>
            </a:endParaRPr>
          </a:p>
          <a:p>
            <a:endParaRPr lang="es-HN" sz="1600" b="1" i="0" dirty="0">
              <a:effectLst/>
              <a:latin typeface="Bahnschrift" panose="020B0502040204020203" pitchFamily="34" charset="0"/>
            </a:endParaRPr>
          </a:p>
          <a:p>
            <a:r>
              <a:rPr lang="es-HN" b="1" dirty="0"/>
              <a:t>5: </a:t>
            </a:r>
            <a:r>
              <a:rPr lang="es-HN" b="1" dirty="0" err="1"/>
              <a:t>gentoo</a:t>
            </a:r>
            <a:r>
              <a:rPr lang="es-HN" b="1" dirty="0">
                <a:latin typeface="Bahnschrift" panose="020B0502040204020203" pitchFamily="34" charset="0"/>
              </a:rPr>
              <a:t>: </a:t>
            </a:r>
            <a:r>
              <a:rPr lang="es-MX" b="0" i="0" dirty="0">
                <a:effectLst/>
                <a:latin typeface="Bahnschrift" panose="020B0502040204020203" pitchFamily="34" charset="0"/>
              </a:rPr>
              <a:t>es una distribución de Linux con un modelo de </a:t>
            </a:r>
            <a:r>
              <a:rPr lang="es-MX" b="0" i="1" dirty="0" err="1">
                <a:effectLst/>
                <a:latin typeface="Bahnschrift" panose="020B0502040204020203" pitchFamily="34" charset="0"/>
              </a:rPr>
              <a:t>rolling</a:t>
            </a:r>
            <a:r>
              <a:rPr lang="es-MX" b="0" i="1" dirty="0">
                <a:effectLst/>
                <a:latin typeface="Bahnschrift" panose="020B0502040204020203" pitchFamily="34" charset="0"/>
              </a:rPr>
              <a:t> </a:t>
            </a:r>
            <a:r>
              <a:rPr lang="es-MX" b="0" i="1" dirty="0" err="1">
                <a:effectLst/>
                <a:latin typeface="Bahnschrift" panose="020B0502040204020203" pitchFamily="34" charset="0"/>
              </a:rPr>
              <a:t>release</a:t>
            </a:r>
            <a:r>
              <a:rPr lang="es-MX" b="0" i="0" dirty="0">
                <a:effectLst/>
                <a:latin typeface="Bahnschrift" panose="020B0502040204020203" pitchFamily="34" charset="0"/>
              </a:rPr>
              <a:t> (liberación continua). Gentoo Linux fue creado originalmente por Daniel Robbins. Recibe su nombre del, que se caracteriza por nadar rápido, como un guiño a su potencial.</a:t>
            </a:r>
            <a:endParaRPr lang="es-HN" b="1" dirty="0">
              <a:latin typeface="Bahnschrift" panose="020B0502040204020203" pitchFamily="34" charset="0"/>
            </a:endParaRPr>
          </a:p>
        </p:txBody>
      </p:sp>
    </p:spTree>
    <p:extLst>
      <p:ext uri="{BB962C8B-B14F-4D97-AF65-F5344CB8AC3E}">
        <p14:creationId xmlns:p14="http://schemas.microsoft.com/office/powerpoint/2010/main" val="283814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AEA59333-D1D7-49D3-89F5-FDE8FAF6923B}"/>
              </a:ext>
            </a:extLst>
          </p:cNvPr>
          <p:cNvPicPr>
            <a:picLocks noChangeAspect="1"/>
          </p:cNvPicPr>
          <p:nvPr/>
        </p:nvPicPr>
        <p:blipFill>
          <a:blip r:embed="rId2"/>
          <a:stretch>
            <a:fillRect/>
          </a:stretch>
        </p:blipFill>
        <p:spPr>
          <a:xfrm>
            <a:off x="10307515" y="-319522"/>
            <a:ext cx="2438400" cy="2438400"/>
          </a:xfrm>
          <a:prstGeom prst="rect">
            <a:avLst/>
          </a:prstGeom>
        </p:spPr>
      </p:pic>
      <p:pic>
        <p:nvPicPr>
          <p:cNvPr id="9" name="Imagen 8">
            <a:extLst>
              <a:ext uri="{FF2B5EF4-FFF2-40B4-BE49-F238E27FC236}">
                <a16:creationId xmlns:a16="http://schemas.microsoft.com/office/drawing/2014/main" id="{B19DA55F-4A17-41CC-9912-9533BF333A15}"/>
              </a:ext>
            </a:extLst>
          </p:cNvPr>
          <p:cNvPicPr>
            <a:picLocks noChangeAspect="1"/>
          </p:cNvPicPr>
          <p:nvPr/>
        </p:nvPicPr>
        <p:blipFill>
          <a:blip r:embed="rId3"/>
          <a:stretch>
            <a:fillRect/>
          </a:stretch>
        </p:blipFill>
        <p:spPr>
          <a:xfrm>
            <a:off x="63690" y="1633952"/>
            <a:ext cx="12192000" cy="5243959"/>
          </a:xfrm>
          <a:prstGeom prst="rect">
            <a:avLst/>
          </a:prstGeom>
          <a:effectLst>
            <a:glow>
              <a:schemeClr val="accent1">
                <a:alpha val="41000"/>
              </a:schemeClr>
            </a:glow>
            <a:softEdge rad="76200"/>
          </a:effectLst>
        </p:spPr>
      </p:pic>
      <p:sp>
        <p:nvSpPr>
          <p:cNvPr id="4" name="CuadroTexto 3">
            <a:extLst>
              <a:ext uri="{FF2B5EF4-FFF2-40B4-BE49-F238E27FC236}">
                <a16:creationId xmlns:a16="http://schemas.microsoft.com/office/drawing/2014/main" id="{DE06CA78-7CFA-47AC-B522-80D2843A2111}"/>
              </a:ext>
            </a:extLst>
          </p:cNvPr>
          <p:cNvSpPr txBox="1"/>
          <p:nvPr/>
        </p:nvSpPr>
        <p:spPr>
          <a:xfrm>
            <a:off x="4574275" y="122830"/>
            <a:ext cx="3343702" cy="461665"/>
          </a:xfrm>
          <a:prstGeom prst="rect">
            <a:avLst/>
          </a:prstGeom>
          <a:noFill/>
        </p:spPr>
        <p:txBody>
          <a:bodyPr wrap="square" rtlCol="0">
            <a:spAutoFit/>
          </a:bodyPr>
          <a:lstStyle/>
          <a:p>
            <a:r>
              <a:rPr lang="es-HN" sz="2400" b="1" dirty="0"/>
              <a:t>Versiones de </a:t>
            </a:r>
            <a:r>
              <a:rPr lang="es-HN" sz="2400" b="1" dirty="0" err="1"/>
              <a:t>android</a:t>
            </a:r>
            <a:endParaRPr lang="es-HN" sz="2400" b="1" dirty="0"/>
          </a:p>
        </p:txBody>
      </p:sp>
      <p:cxnSp>
        <p:nvCxnSpPr>
          <p:cNvPr id="6" name="Conector recto 5">
            <a:extLst>
              <a:ext uri="{FF2B5EF4-FFF2-40B4-BE49-F238E27FC236}">
                <a16:creationId xmlns:a16="http://schemas.microsoft.com/office/drawing/2014/main" id="{D1F3E9A3-3F3B-4525-B4B4-B1FB15059EE1}"/>
              </a:ext>
            </a:extLst>
          </p:cNvPr>
          <p:cNvCxnSpPr/>
          <p:nvPr/>
        </p:nvCxnSpPr>
        <p:spPr>
          <a:xfrm>
            <a:off x="0" y="611790"/>
            <a:ext cx="1219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7DCC9C86-3439-4834-8505-F7D418904559}"/>
              </a:ext>
            </a:extLst>
          </p:cNvPr>
          <p:cNvSpPr txBox="1"/>
          <p:nvPr/>
        </p:nvSpPr>
        <p:spPr>
          <a:xfrm>
            <a:off x="122830" y="914400"/>
            <a:ext cx="11573301" cy="4801314"/>
          </a:xfrm>
          <a:prstGeom prst="rect">
            <a:avLst/>
          </a:prstGeom>
          <a:noFill/>
        </p:spPr>
        <p:txBody>
          <a:bodyPr wrap="square" rtlCol="0">
            <a:spAutoFit/>
          </a:bodyPr>
          <a:lstStyle/>
          <a:p>
            <a:r>
              <a:rPr lang="es-MX" b="1" i="0" dirty="0">
                <a:effectLst/>
                <a:latin typeface="arial" panose="020B0604020202020204" pitchFamily="34" charset="0"/>
              </a:rPr>
              <a:t>Android 1.5 </a:t>
            </a:r>
            <a:r>
              <a:rPr lang="es-MX" b="1" i="0" dirty="0" err="1">
                <a:effectLst/>
                <a:latin typeface="arial" panose="020B0604020202020204" pitchFamily="34" charset="0"/>
              </a:rPr>
              <a:t>Cupcake</a:t>
            </a:r>
            <a:r>
              <a:rPr lang="es-MX" b="1" i="0" dirty="0">
                <a:effectLst/>
                <a:latin typeface="arial" panose="020B0604020202020204" pitchFamily="34" charset="0"/>
              </a:rPr>
              <a:t> fue la tercera versión de Android desarrollada por Google, un lanzamiento mayor de la plataforma para los teléfonos inteligentes con Android, empezando en mayo de 2009</a:t>
            </a:r>
          </a:p>
          <a:p>
            <a:endParaRPr lang="es-MX" b="1" dirty="0">
              <a:latin typeface="arial" panose="020B0604020202020204" pitchFamily="34" charset="0"/>
            </a:endParaRPr>
          </a:p>
          <a:p>
            <a:r>
              <a:rPr lang="es-MX" b="1" i="0" dirty="0">
                <a:effectLst/>
                <a:latin typeface="arial" panose="020B0604020202020204" pitchFamily="34" charset="0"/>
              </a:rPr>
              <a:t>Android Donut, también conocido como Android 1.6, es la cuarta versión del sistema operativo móvil de código abierto Android desarrollado por Google, que ya no es compatible</a:t>
            </a:r>
          </a:p>
          <a:p>
            <a:endParaRPr lang="es-MX" b="1" dirty="0">
              <a:solidFill>
                <a:srgbClr val="4D5156"/>
              </a:solidFill>
              <a:latin typeface="arial" panose="020B0604020202020204" pitchFamily="34" charset="0"/>
            </a:endParaRPr>
          </a:p>
          <a:p>
            <a:r>
              <a:rPr lang="es-MX" b="1" i="0" dirty="0">
                <a:effectLst/>
                <a:latin typeface="arial" panose="020B0604020202020204" pitchFamily="34" charset="0"/>
              </a:rPr>
              <a:t>Android </a:t>
            </a:r>
            <a:r>
              <a:rPr lang="es-MX" b="1" i="0" dirty="0" err="1">
                <a:effectLst/>
                <a:latin typeface="arial" panose="020B0604020202020204" pitchFamily="34" charset="0"/>
              </a:rPr>
              <a:t>Eclair</a:t>
            </a:r>
            <a:r>
              <a:rPr lang="es-MX" b="1" i="0" dirty="0">
                <a:effectLst/>
                <a:latin typeface="arial" panose="020B0604020202020204" pitchFamily="34" charset="0"/>
              </a:rPr>
              <a:t> es un nombre en clave del sistema operativo móvil Android desarrollado por Google y el quinto sistema operativo para Android, y para las versiones 2.0 a 2.1 que ya no son compatibles. Presentado el 26 de octubre de 2009</a:t>
            </a:r>
            <a:r>
              <a:rPr lang="es-MX" b="0" i="0" dirty="0">
                <a:solidFill>
                  <a:srgbClr val="4D5156"/>
                </a:solidFill>
                <a:effectLst/>
                <a:latin typeface="arial" panose="020B0604020202020204" pitchFamily="34" charset="0"/>
              </a:rPr>
              <a:t>,.</a:t>
            </a:r>
          </a:p>
          <a:p>
            <a:endParaRPr lang="es-MX" dirty="0">
              <a:solidFill>
                <a:srgbClr val="4D5156"/>
              </a:solidFill>
              <a:latin typeface="arial" panose="020B0604020202020204" pitchFamily="34" charset="0"/>
            </a:endParaRPr>
          </a:p>
          <a:p>
            <a:r>
              <a:rPr lang="es-MX" b="1" i="0" dirty="0">
                <a:effectLst/>
                <a:latin typeface="arial" panose="020B0604020202020204" pitchFamily="34" charset="0"/>
              </a:rPr>
              <a:t>Android </a:t>
            </a:r>
            <a:r>
              <a:rPr lang="es-MX" b="1" i="0" dirty="0" err="1">
                <a:effectLst/>
                <a:latin typeface="arial" panose="020B0604020202020204" pitchFamily="34" charset="0"/>
              </a:rPr>
              <a:t>Froyo</a:t>
            </a:r>
            <a:r>
              <a:rPr lang="es-MX" b="1" i="0" dirty="0">
                <a:effectLst/>
                <a:latin typeface="arial" panose="020B0604020202020204" pitchFamily="34" charset="0"/>
              </a:rPr>
              <a:t> es la sexta versión de Android y es un nombre en clave del sistema operativo móvil Android desarrollado por Google, que abarca las versiones 2.2 y 2.2.3.​ Estas versiones ya no son compatibles. Fue presentado el 20 de mayo de 2010 durante la conferencia Google</a:t>
            </a:r>
          </a:p>
          <a:p>
            <a:endParaRPr lang="es-MX" b="1" dirty="0">
              <a:latin typeface="arial" panose="020B0604020202020204" pitchFamily="34" charset="0"/>
            </a:endParaRPr>
          </a:p>
          <a:p>
            <a:r>
              <a:rPr lang="es-MX" b="1" i="0" dirty="0">
                <a:effectLst/>
                <a:latin typeface="arial" panose="020B0604020202020204" pitchFamily="34" charset="0"/>
              </a:rPr>
              <a:t>Android Honeycomb es el nombre en clave de la octava versión de Android, diseñado para dispositivos con tamaños de pantalla más grandes, particularmente tabletas. Ya no es compatible. Honeycomb debutó con Motorola Xoom en febrero de 2011.​​ </a:t>
            </a:r>
            <a:endParaRPr lang="es-HN" b="1" dirty="0"/>
          </a:p>
        </p:txBody>
      </p:sp>
    </p:spTree>
    <p:extLst>
      <p:ext uri="{BB962C8B-B14F-4D97-AF65-F5344CB8AC3E}">
        <p14:creationId xmlns:p14="http://schemas.microsoft.com/office/powerpoint/2010/main" val="21399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3868D89A-2D1F-40E6-8F60-E2071097F449}"/>
              </a:ext>
            </a:extLst>
          </p:cNvPr>
          <p:cNvPicPr>
            <a:picLocks noChangeAspect="1"/>
          </p:cNvPicPr>
          <p:nvPr/>
        </p:nvPicPr>
        <p:blipFill>
          <a:blip r:embed="rId2"/>
          <a:stretch>
            <a:fillRect/>
          </a:stretch>
        </p:blipFill>
        <p:spPr>
          <a:xfrm>
            <a:off x="10523178" y="-319523"/>
            <a:ext cx="1953474" cy="1953474"/>
          </a:xfrm>
          <a:prstGeom prst="rect">
            <a:avLst/>
          </a:prstGeom>
        </p:spPr>
      </p:pic>
      <p:pic>
        <p:nvPicPr>
          <p:cNvPr id="10" name="Imagen 9">
            <a:extLst>
              <a:ext uri="{FF2B5EF4-FFF2-40B4-BE49-F238E27FC236}">
                <a16:creationId xmlns:a16="http://schemas.microsoft.com/office/drawing/2014/main" id="{0DE4E8BC-E2CE-43E1-9BD3-99CF1793DA22}"/>
              </a:ext>
            </a:extLst>
          </p:cNvPr>
          <p:cNvPicPr>
            <a:picLocks noChangeAspect="1"/>
          </p:cNvPicPr>
          <p:nvPr/>
        </p:nvPicPr>
        <p:blipFill>
          <a:blip r:embed="rId3"/>
          <a:stretch>
            <a:fillRect/>
          </a:stretch>
        </p:blipFill>
        <p:spPr>
          <a:xfrm>
            <a:off x="63690" y="1633952"/>
            <a:ext cx="12192000" cy="5243959"/>
          </a:xfrm>
          <a:prstGeom prst="rect">
            <a:avLst/>
          </a:prstGeom>
          <a:effectLst>
            <a:glow>
              <a:schemeClr val="accent1">
                <a:alpha val="41000"/>
              </a:schemeClr>
            </a:glow>
            <a:softEdge rad="76200"/>
          </a:effectLst>
        </p:spPr>
      </p:pic>
      <p:sp>
        <p:nvSpPr>
          <p:cNvPr id="4" name="CuadroTexto 3">
            <a:extLst>
              <a:ext uri="{FF2B5EF4-FFF2-40B4-BE49-F238E27FC236}">
                <a16:creationId xmlns:a16="http://schemas.microsoft.com/office/drawing/2014/main" id="{5710352F-D1C8-45C8-9F8E-3F9B2CC5D48D}"/>
              </a:ext>
            </a:extLst>
          </p:cNvPr>
          <p:cNvSpPr txBox="1"/>
          <p:nvPr/>
        </p:nvSpPr>
        <p:spPr>
          <a:xfrm>
            <a:off x="2210937" y="2238233"/>
            <a:ext cx="3261815" cy="873457"/>
          </a:xfrm>
          <a:prstGeom prst="rect">
            <a:avLst/>
          </a:prstGeom>
          <a:noFill/>
          <a:scene3d>
            <a:camera prst="orthographicFront"/>
            <a:lightRig rig="threePt" dir="t"/>
          </a:scene3d>
          <a:sp3d>
            <a:bevelT/>
          </a:sp3d>
        </p:spPr>
        <p:txBody>
          <a:bodyPr wrap="square" rtlCol="0">
            <a:spAutoFit/>
          </a:bodyPr>
          <a:lstStyle/>
          <a:p>
            <a:endParaRPr lang="es-HN" dirty="0"/>
          </a:p>
        </p:txBody>
      </p:sp>
      <p:sp>
        <p:nvSpPr>
          <p:cNvPr id="5" name="CuadroTexto 4">
            <a:extLst>
              <a:ext uri="{FF2B5EF4-FFF2-40B4-BE49-F238E27FC236}">
                <a16:creationId xmlns:a16="http://schemas.microsoft.com/office/drawing/2014/main" id="{7B5EE0C1-DF27-46AB-91E5-C90123E7C2DE}"/>
              </a:ext>
            </a:extLst>
          </p:cNvPr>
          <p:cNvSpPr txBox="1"/>
          <p:nvPr/>
        </p:nvSpPr>
        <p:spPr>
          <a:xfrm>
            <a:off x="4233081" y="109183"/>
            <a:ext cx="3725838" cy="738664"/>
          </a:xfrm>
          <a:prstGeom prst="rect">
            <a:avLst/>
          </a:prstGeom>
          <a:noFill/>
        </p:spPr>
        <p:txBody>
          <a:bodyPr wrap="square" rtlCol="0">
            <a:spAutoFit/>
          </a:bodyPr>
          <a:lstStyle/>
          <a:p>
            <a:r>
              <a:rPr lang="es-HN" sz="2400" b="1" dirty="0"/>
              <a:t>Versiones de </a:t>
            </a:r>
            <a:r>
              <a:rPr lang="es-HN" sz="2400" b="1" i="0" dirty="0" err="1">
                <a:effectLst/>
                <a:latin typeface="-apple-system"/>
              </a:rPr>
              <a:t>Zorin</a:t>
            </a:r>
            <a:r>
              <a:rPr lang="es-HN" sz="2400" b="1" i="0" dirty="0">
                <a:effectLst/>
                <a:latin typeface="-apple-system"/>
              </a:rPr>
              <a:t> OS </a:t>
            </a:r>
          </a:p>
          <a:p>
            <a:endParaRPr lang="es-HN" dirty="0"/>
          </a:p>
        </p:txBody>
      </p:sp>
      <p:cxnSp>
        <p:nvCxnSpPr>
          <p:cNvPr id="7" name="Conector recto 6">
            <a:extLst>
              <a:ext uri="{FF2B5EF4-FFF2-40B4-BE49-F238E27FC236}">
                <a16:creationId xmlns:a16="http://schemas.microsoft.com/office/drawing/2014/main" id="{CEFEDD59-C605-40F0-B3D5-238E3F27FA94}"/>
              </a:ext>
            </a:extLst>
          </p:cNvPr>
          <p:cNvCxnSpPr/>
          <p:nvPr/>
        </p:nvCxnSpPr>
        <p:spPr>
          <a:xfrm>
            <a:off x="174171" y="682388"/>
            <a:ext cx="1219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CuadroTexto 7">
            <a:extLst>
              <a:ext uri="{FF2B5EF4-FFF2-40B4-BE49-F238E27FC236}">
                <a16:creationId xmlns:a16="http://schemas.microsoft.com/office/drawing/2014/main" id="{DD76724E-C8F5-4647-AE9D-471F287ECEB2}"/>
              </a:ext>
            </a:extLst>
          </p:cNvPr>
          <p:cNvSpPr txBox="1"/>
          <p:nvPr/>
        </p:nvSpPr>
        <p:spPr>
          <a:xfrm>
            <a:off x="63690" y="682388"/>
            <a:ext cx="11646090" cy="5786199"/>
          </a:xfrm>
          <a:prstGeom prst="rect">
            <a:avLst/>
          </a:prstGeom>
          <a:noFill/>
        </p:spPr>
        <p:txBody>
          <a:bodyPr wrap="square" rtlCol="0">
            <a:spAutoFit/>
          </a:bodyPr>
          <a:lstStyle/>
          <a:p>
            <a:pPr algn="l" fontAlgn="base"/>
            <a:r>
              <a:rPr lang="es-MX" sz="1600" b="1" i="0" dirty="0">
                <a:effectLst/>
                <a:latin typeface="Bahnschrift" panose="020B0502040204020203" pitchFamily="34" charset="0"/>
              </a:rPr>
              <a:t>Zorin OS 11 versión </a:t>
            </a:r>
            <a:r>
              <a:rPr lang="es-MX" sz="1600" b="1" i="0" dirty="0" err="1">
                <a:effectLst/>
                <a:latin typeface="Bahnschrift" panose="020B0502040204020203" pitchFamily="34" charset="0"/>
              </a:rPr>
              <a:t>core</a:t>
            </a:r>
            <a:endParaRPr lang="es-MX" sz="1600" b="1" i="0" dirty="0">
              <a:effectLst/>
              <a:latin typeface="Bahnschrift" panose="020B0502040204020203" pitchFamily="34" charset="0"/>
            </a:endParaRPr>
          </a:p>
          <a:p>
            <a:pPr algn="l" fontAlgn="base"/>
            <a:endParaRPr lang="es-MX" sz="1600" b="1" i="0" dirty="0">
              <a:effectLst/>
              <a:latin typeface="Bahnschrift" panose="020B0502040204020203" pitchFamily="34" charset="0"/>
            </a:endParaRPr>
          </a:p>
          <a:p>
            <a:pPr algn="l" fontAlgn="base"/>
            <a:r>
              <a:rPr lang="es-MX" sz="1600" b="1" i="0" dirty="0">
                <a:effectLst/>
                <a:latin typeface="Bahnschrift" panose="020B0502040204020203" pitchFamily="34" charset="0"/>
              </a:rPr>
              <a:t>Esta es la versión más básica de todas y está destinada a un uso muy básico de un ordenador personal, un uso que no va más allá de navegar por Internet, leer el correo y editar alguna foto. Es una versión gratuita y está disponible tanto en </a:t>
            </a:r>
            <a:r>
              <a:rPr lang="es-MX" sz="1600" b="1" i="0" dirty="0">
                <a:effectLst/>
                <a:latin typeface="Bahnschrift" panose="020B0502040204020203" pitchFamily="34" charset="0"/>
                <a:hlinkClick r:id="rId4">
                  <a:extLst>
                    <a:ext uri="{A12FA001-AC4F-418D-AE19-62706E023703}">
                      <ahyp:hlinkClr xmlns:ahyp="http://schemas.microsoft.com/office/drawing/2018/hyperlinkcolor" val="tx"/>
                    </a:ext>
                  </a:extLst>
                </a:hlinkClick>
              </a:rPr>
              <a:t>32 </a:t>
            </a:r>
            <a:r>
              <a:rPr lang="es-MX" sz="1600" b="1" i="0" dirty="0">
                <a:effectLst/>
                <a:latin typeface="Bahnschrift" panose="020B0502040204020203" pitchFamily="34" charset="0"/>
              </a:rPr>
              <a:t>como en</a:t>
            </a:r>
            <a:r>
              <a:rPr lang="es-MX" sz="1600" b="1" i="0" dirty="0">
                <a:effectLst/>
                <a:latin typeface="Bahnschrift" panose="020B0502040204020203" pitchFamily="34" charset="0"/>
                <a:hlinkClick r:id="rId5">
                  <a:extLst>
                    <a:ext uri="{A12FA001-AC4F-418D-AE19-62706E023703}">
                      <ahyp:hlinkClr xmlns:ahyp="http://schemas.microsoft.com/office/drawing/2018/hyperlinkcolor" val="tx"/>
                    </a:ext>
                  </a:extLst>
                </a:hlinkClick>
              </a:rPr>
              <a:t> 64 bits</a:t>
            </a:r>
            <a:r>
              <a:rPr lang="es-MX" sz="1600" b="1" i="0" dirty="0">
                <a:effectLst/>
                <a:latin typeface="Bahnschrift" panose="020B0502040204020203" pitchFamily="34" charset="0"/>
              </a:rPr>
              <a:t>, ocupando aproximadamente 1,5 Gigas.</a:t>
            </a:r>
          </a:p>
          <a:p>
            <a:pPr algn="l" fontAlgn="base"/>
            <a:endParaRPr lang="es-MX" sz="1600" b="1" i="0" dirty="0">
              <a:effectLst/>
              <a:latin typeface="Bahnschrift" panose="020B0502040204020203" pitchFamily="34" charset="0"/>
            </a:endParaRPr>
          </a:p>
          <a:p>
            <a:pPr algn="l" fontAlgn="base"/>
            <a:r>
              <a:rPr lang="es-MX" sz="1600" b="1" i="0" dirty="0">
                <a:effectLst/>
                <a:latin typeface="Bahnschrift" panose="020B0502040204020203" pitchFamily="34" charset="0"/>
              </a:rPr>
              <a:t>Zorin OS 11 versión lite</a:t>
            </a:r>
          </a:p>
          <a:p>
            <a:pPr algn="l" fontAlgn="base"/>
            <a:endParaRPr lang="es-MX" sz="1600" b="1" i="0" dirty="0">
              <a:effectLst/>
              <a:latin typeface="Bahnschrift" panose="020B0502040204020203" pitchFamily="34" charset="0"/>
            </a:endParaRPr>
          </a:p>
          <a:p>
            <a:pPr algn="l" fontAlgn="base"/>
            <a:r>
              <a:rPr lang="es-MX" sz="1600" b="1" i="0" dirty="0">
                <a:effectLst/>
                <a:latin typeface="Bahnschrift" panose="020B0502040204020203" pitchFamily="34" charset="0"/>
              </a:rPr>
              <a:t>Esta es la versión de Zorin exclusiva de equipos de bajos recursos, lo cual consigue gracias a su escritorio </a:t>
            </a:r>
            <a:r>
              <a:rPr lang="es-MX" sz="1600" b="1" i="0" dirty="0" err="1">
                <a:effectLst/>
                <a:latin typeface="Bahnschrift" panose="020B0502040204020203" pitchFamily="34" charset="0"/>
              </a:rPr>
              <a:t>Lxde</a:t>
            </a:r>
            <a:r>
              <a:rPr lang="es-MX" sz="1600" b="1" i="0" dirty="0">
                <a:effectLst/>
                <a:latin typeface="Bahnschrift" panose="020B0502040204020203" pitchFamily="34" charset="0"/>
              </a:rPr>
              <a:t>(está basada en Lubuntu 15.10) y se ha creado para que la gente que se ha quedado sin el soporte de Windows XP pueda tener un sistema operativo actualizado sin tener que cambiar de ordenador. La ISO solo está en </a:t>
            </a:r>
            <a:r>
              <a:rPr lang="es-MX" sz="1600" b="1" i="0" dirty="0">
                <a:effectLst/>
                <a:latin typeface="Bahnschrift" panose="020B0502040204020203" pitchFamily="34" charset="0"/>
                <a:hlinkClick r:id="rId6">
                  <a:extLst>
                    <a:ext uri="{A12FA001-AC4F-418D-AE19-62706E023703}">
                      <ahyp:hlinkClr xmlns:ahyp="http://schemas.microsoft.com/office/drawing/2018/hyperlinkcolor" val="tx"/>
                    </a:ext>
                  </a:extLst>
                </a:hlinkClick>
              </a:rPr>
              <a:t>32 bits </a:t>
            </a:r>
            <a:r>
              <a:rPr lang="es-MX" sz="1600" b="1" i="0" dirty="0">
                <a:effectLst/>
                <a:latin typeface="Bahnschrift" panose="020B0502040204020203" pitchFamily="34" charset="0"/>
              </a:rPr>
              <a:t>y ocupa 1 GB, siendo también gratuita.</a:t>
            </a:r>
          </a:p>
          <a:p>
            <a:pPr algn="l" fontAlgn="base"/>
            <a:endParaRPr lang="es-MX" sz="1600" b="1" i="0" dirty="0">
              <a:effectLst/>
              <a:latin typeface="Bahnschrift" panose="020B0502040204020203" pitchFamily="34" charset="0"/>
            </a:endParaRPr>
          </a:p>
          <a:p>
            <a:pPr algn="l" fontAlgn="base"/>
            <a:r>
              <a:rPr lang="es-MX" sz="1600" b="1" i="0" dirty="0">
                <a:effectLst/>
                <a:latin typeface="Bahnschrift" panose="020B0502040204020203" pitchFamily="34" charset="0"/>
              </a:rPr>
              <a:t>Zorin 11 OS versión </a:t>
            </a:r>
            <a:r>
              <a:rPr lang="es-MX" sz="1600" b="1" i="0" dirty="0" err="1">
                <a:effectLst/>
                <a:latin typeface="Bahnschrift" panose="020B0502040204020203" pitchFamily="34" charset="0"/>
              </a:rPr>
              <a:t>business</a:t>
            </a:r>
            <a:endParaRPr lang="es-MX" sz="1600" b="1" i="0" dirty="0">
              <a:effectLst/>
              <a:latin typeface="Bahnschrift" panose="020B0502040204020203" pitchFamily="34" charset="0"/>
            </a:endParaRPr>
          </a:p>
          <a:p>
            <a:pPr algn="l" fontAlgn="base"/>
            <a:endParaRPr lang="es-MX" sz="1600" b="1" i="0" dirty="0">
              <a:effectLst/>
              <a:latin typeface="Bahnschrift" panose="020B0502040204020203" pitchFamily="34" charset="0"/>
            </a:endParaRPr>
          </a:p>
          <a:p>
            <a:pPr algn="l" fontAlgn="base"/>
            <a:r>
              <a:rPr lang="es-MX" sz="1600" b="1" i="0" dirty="0">
                <a:effectLst/>
                <a:latin typeface="Bahnschrift" panose="020B0502040204020203" pitchFamily="34" charset="0"/>
              </a:rPr>
              <a:t>Llegamos a la primera versión de pago de Zorin, es decir, a la versión para empresas. Por el módico precio de 9 dólares, podremos tener un sistema operativo preparado con software para empresas, como por ejemplo bases de datos, programas contables… El pago se hace por PayPal y a través de la </a:t>
            </a:r>
            <a:r>
              <a:rPr lang="es-MX" sz="1600" b="1" i="0" dirty="0">
                <a:solidFill>
                  <a:srgbClr val="6B9F25"/>
                </a:solidFill>
                <a:effectLst/>
                <a:latin typeface="Bahnschrift" panose="020B0502040204020203" pitchFamily="34" charset="0"/>
                <a:hlinkClick r:id="rId7">
                  <a:extLst>
                    <a:ext uri="{A12FA001-AC4F-418D-AE19-62706E023703}">
                      <ahyp:hlinkClr xmlns:ahyp="http://schemas.microsoft.com/office/drawing/2018/hyperlinkcolor" val="tx"/>
                    </a:ext>
                  </a:extLst>
                </a:hlinkClick>
              </a:rPr>
              <a:t>página oficial de </a:t>
            </a:r>
            <a:r>
              <a:rPr lang="es-MX" sz="1600" b="1" i="0" dirty="0">
                <a:effectLst/>
                <a:latin typeface="Bahnschrift" panose="020B0502040204020203" pitchFamily="34" charset="0"/>
                <a:hlinkClick r:id="rId7">
                  <a:extLst>
                    <a:ext uri="{A12FA001-AC4F-418D-AE19-62706E023703}">
                      <ahyp:hlinkClr xmlns:ahyp="http://schemas.microsoft.com/office/drawing/2018/hyperlinkcolor" val="tx"/>
                    </a:ext>
                  </a:extLst>
                </a:hlinkClick>
              </a:rPr>
              <a:t>Zorin</a:t>
            </a:r>
            <a:r>
              <a:rPr lang="es-MX" sz="1600" b="1" i="0" dirty="0">
                <a:effectLst/>
                <a:latin typeface="Bahnschrift" panose="020B0502040204020203" pitchFamily="34" charset="0"/>
              </a:rPr>
              <a:t>.</a:t>
            </a:r>
          </a:p>
          <a:p>
            <a:pPr algn="l" fontAlgn="base"/>
            <a:r>
              <a:rPr lang="es-MX" sz="1600" b="1" i="0" dirty="0">
                <a:effectLst/>
                <a:latin typeface="Bahnschrift" panose="020B0502040204020203" pitchFamily="34" charset="0"/>
              </a:rPr>
              <a:t>Zorin OS 11 versión </a:t>
            </a:r>
            <a:r>
              <a:rPr lang="es-MX" sz="1600" b="1" i="0" dirty="0" err="1">
                <a:effectLst/>
                <a:latin typeface="Bahnschrift" panose="020B0502040204020203" pitchFamily="34" charset="0"/>
              </a:rPr>
              <a:t>ultimate</a:t>
            </a:r>
            <a:endParaRPr lang="es-MX" sz="1600" b="1" i="0" dirty="0">
              <a:effectLst/>
              <a:latin typeface="Bahnschrift" panose="020B0502040204020203" pitchFamily="34" charset="0"/>
            </a:endParaRPr>
          </a:p>
          <a:p>
            <a:pPr algn="l" fontAlgn="base"/>
            <a:endParaRPr lang="es-MX" sz="1600" b="1" i="0" dirty="0">
              <a:effectLst/>
              <a:latin typeface="Bahnschrift" panose="020B0502040204020203" pitchFamily="34" charset="0"/>
            </a:endParaRPr>
          </a:p>
          <a:p>
            <a:pPr algn="l" fontAlgn="base"/>
            <a:r>
              <a:rPr lang="es-MX" sz="1600" b="1" i="0" dirty="0">
                <a:effectLst/>
                <a:latin typeface="Bahnschrift" panose="020B0502040204020203" pitchFamily="34" charset="0"/>
              </a:rPr>
              <a:t>La versión más avanzada de Zorin es la </a:t>
            </a:r>
            <a:r>
              <a:rPr lang="es-MX" sz="1600" b="1" i="0" dirty="0" err="1">
                <a:effectLst/>
                <a:latin typeface="Bahnschrift" panose="020B0502040204020203" pitchFamily="34" charset="0"/>
              </a:rPr>
              <a:t>ultimate</a:t>
            </a:r>
            <a:r>
              <a:rPr lang="es-MX" sz="1600" b="1" i="0" dirty="0">
                <a:effectLst/>
                <a:latin typeface="Bahnschrift" panose="020B0502040204020203" pitchFamily="34" charset="0"/>
              </a:rPr>
              <a:t>, ya que tiene las características más avanzadas de todas las versiones, estando preparado incluso para jugar. Su inconveniente es el costo, que es de 10 dólares, realizando también el pago a través de PayPal en su </a:t>
            </a:r>
            <a:r>
              <a:rPr lang="es-MX" sz="1600" b="1" i="0" dirty="0">
                <a:effectLst/>
                <a:latin typeface="Bahnschrift" panose="020B0502040204020203" pitchFamily="34" charset="0"/>
                <a:hlinkClick r:id="rId7">
                  <a:extLst>
                    <a:ext uri="{A12FA001-AC4F-418D-AE19-62706E023703}">
                      <ahyp:hlinkClr xmlns:ahyp="http://schemas.microsoft.com/office/drawing/2018/hyperlinkcolor" val="tx"/>
                    </a:ext>
                  </a:extLst>
                </a:hlinkClick>
              </a:rPr>
              <a:t>página oficial.</a:t>
            </a:r>
            <a:endParaRPr lang="es-MX" sz="1600" b="1" i="0" dirty="0">
              <a:effectLst/>
              <a:latin typeface="Bahnschrift" panose="020B0502040204020203" pitchFamily="34" charset="0"/>
            </a:endParaRPr>
          </a:p>
          <a:p>
            <a:endParaRPr lang="es-HN" dirty="0"/>
          </a:p>
        </p:txBody>
      </p:sp>
    </p:spTree>
    <p:extLst>
      <p:ext uri="{BB962C8B-B14F-4D97-AF65-F5344CB8AC3E}">
        <p14:creationId xmlns:p14="http://schemas.microsoft.com/office/powerpoint/2010/main" val="4130958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Office_60957917_TF22736411_Win32" id="{C8ED91A2-883A-4FE9-817B-B440AD390F80}" vid="{0A6B9333-370E-4991-9328-8ECC0ED82A7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Evento famoso en una presentación de historia</Template>
  <TotalTime>64</TotalTime>
  <Words>1274</Words>
  <Application>Microsoft Office PowerPoint</Application>
  <PresentationFormat>Panorámica</PresentationFormat>
  <Paragraphs>64</Paragraphs>
  <Slides>6</Slides>
  <Notes>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6</vt:i4>
      </vt:variant>
    </vt:vector>
  </HeadingPairs>
  <TitlesOfParts>
    <vt:vector size="18" baseType="lpstr">
      <vt:lpstr>-apple-system</vt:lpstr>
      <vt:lpstr>Arial</vt:lpstr>
      <vt:lpstr>Arial</vt:lpstr>
      <vt:lpstr>Bahnschrift</vt:lpstr>
      <vt:lpstr>Calibri</vt:lpstr>
      <vt:lpstr>Corbel</vt:lpstr>
      <vt:lpstr>DroidSerif</vt:lpstr>
      <vt:lpstr>Lato</vt:lpstr>
      <vt:lpstr>Nolan-Bold</vt:lpstr>
      <vt:lpstr>Nolan-Regular</vt:lpstr>
      <vt:lpstr>OpenSans</vt:lpstr>
      <vt:lpstr>Celestial</vt:lpstr>
      <vt:lpstr>Que es un sistema operativo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un sistema operativo</dc:title>
  <dc:creator>cesar pineda</dc:creator>
  <cp:lastModifiedBy>cesar pineda</cp:lastModifiedBy>
  <cp:revision>1</cp:revision>
  <dcterms:created xsi:type="dcterms:W3CDTF">2022-03-29T19:54:30Z</dcterms:created>
  <dcterms:modified xsi:type="dcterms:W3CDTF">2022-03-29T20:59:29Z</dcterms:modified>
</cp:coreProperties>
</file>