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4" r:id="rId8"/>
    <p:sldId id="262" r:id="rId9"/>
    <p:sldId id="267" r:id="rId10"/>
    <p:sldId id="265" r:id="rId11"/>
  </p:sldIdLst>
  <p:sldSz cx="18300700" cy="10299700"/>
  <p:notesSz cx="18300700" cy="102997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74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10286997"/>
                </a:moveTo>
                <a:lnTo>
                  <a:pt x="9143999" y="10286997"/>
                </a:lnTo>
                <a:lnTo>
                  <a:pt x="9143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7"/>
            <a:ext cx="6467474" cy="800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91978" y="3250311"/>
            <a:ext cx="2580716" cy="30726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99313" y="3631310"/>
            <a:ext cx="3264408" cy="2477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2965" y="1494193"/>
            <a:ext cx="1441476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y29783.com/normas-sectoriales-seguridad-salud-trabajo/#Sector_Industri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BC8FF-6CA9-4475-8B88-993CBECE0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8300700" cy="10299699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34329B-6136-48AF-9F03-579BCFC77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1568450"/>
            <a:ext cx="6065306" cy="42808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652A8E-8063-464A-AAC2-8EB71D313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4743416"/>
            <a:ext cx="6304252" cy="28575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50118D0-A337-42D1-A5AB-5AEF97A0AC5C}"/>
              </a:ext>
            </a:extLst>
          </p:cNvPr>
          <p:cNvSpPr/>
          <p:nvPr/>
        </p:nvSpPr>
        <p:spPr>
          <a:xfrm>
            <a:off x="806450" y="825402"/>
            <a:ext cx="11353800" cy="20649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600" b="1" i="1" u="sng" dirty="0">
                <a:solidFill>
                  <a:schemeClr val="tx1"/>
                </a:solidFill>
              </a:rPr>
              <a:t>EL DS-42F</a:t>
            </a:r>
            <a:endParaRPr lang="es-PE" sz="9600" b="1" i="1" u="sng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6FEBF81-8D64-48D3-84A9-D9A80B895CDE}"/>
              </a:ext>
            </a:extLst>
          </p:cNvPr>
          <p:cNvSpPr/>
          <p:nvPr/>
        </p:nvSpPr>
        <p:spPr>
          <a:xfrm>
            <a:off x="996950" y="7822645"/>
            <a:ext cx="10203394" cy="154095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CARRERA : ING. DE SOFWARE CON I.A.</a:t>
            </a:r>
            <a:endParaRPr lang="es-PE" sz="4000" dirty="0">
              <a:solidFill>
                <a:schemeClr val="tx1"/>
              </a:solidFill>
            </a:endParaRPr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B86B14FE-0FAD-46F4-A794-E5E128362D4B}"/>
              </a:ext>
            </a:extLst>
          </p:cNvPr>
          <p:cNvSpPr/>
          <p:nvPr/>
        </p:nvSpPr>
        <p:spPr>
          <a:xfrm>
            <a:off x="0" y="1"/>
            <a:ext cx="18300700" cy="10299699"/>
          </a:xfrm>
          <a:prstGeom prst="frame">
            <a:avLst>
              <a:gd name="adj1" fmla="val 8225"/>
            </a:avLst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E67D1E8-C126-4A79-AFD7-79512A9E0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4865761"/>
            <a:ext cx="2143125" cy="21431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3877E4E-E443-4D94-A8FD-38D7F80448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7"/>
            <a:ext cx="806450" cy="8064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B1C4BFA-629A-4BDF-9C41-E55E607A88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50" y="0"/>
            <a:ext cx="806450" cy="8064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3BB1087-7233-49D2-B960-25AD18C049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3250"/>
            <a:ext cx="806450" cy="8064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1077B4F-FE6C-44A0-875A-A4384B7255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267" y="9493249"/>
            <a:ext cx="806450" cy="806450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FB8D2889-650B-4AE6-9BEE-DF33DBC39D07}"/>
              </a:ext>
            </a:extLst>
          </p:cNvPr>
          <p:cNvSpPr/>
          <p:nvPr/>
        </p:nvSpPr>
        <p:spPr>
          <a:xfrm>
            <a:off x="11664950" y="3526367"/>
            <a:ext cx="5092458" cy="5029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INTEGRANTES: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CESAR CUBAS     001590172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LEONARDO CAMPOS     001590180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OSMAR TINOCO   001590165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LAZALO </a:t>
            </a:r>
            <a:r>
              <a:rPr lang="es-MX">
                <a:solidFill>
                  <a:schemeClr val="tx1"/>
                </a:solidFill>
              </a:rPr>
              <a:t>OSORIO    001587612</a:t>
            </a:r>
            <a:endParaRPr lang="es-MX" dirty="0">
              <a:solidFill>
                <a:schemeClr val="tx1"/>
              </a:solidFill>
            </a:endParaRPr>
          </a:p>
          <a:p>
            <a:pPr algn="ctr"/>
            <a:r>
              <a:rPr lang="es-MX" dirty="0"/>
              <a:t>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6816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7924F9-3FD5-4111-9B6B-A5EA88588977}"/>
              </a:ext>
            </a:extLst>
          </p:cNvPr>
          <p:cNvSpPr/>
          <p:nvPr/>
        </p:nvSpPr>
        <p:spPr>
          <a:xfrm>
            <a:off x="0" y="0"/>
            <a:ext cx="18300700" cy="1029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230A4C-4618-46F2-8A7E-5C0270D6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7122" y="7578996"/>
            <a:ext cx="4486455" cy="1477328"/>
          </a:xfrm>
        </p:spPr>
        <p:txBody>
          <a:bodyPr/>
          <a:lstStyle/>
          <a:p>
            <a:r>
              <a:rPr lang="es-MX" sz="9600" dirty="0">
                <a:solidFill>
                  <a:schemeClr val="accent6">
                    <a:lumMod val="75000"/>
                  </a:schemeClr>
                </a:solidFill>
              </a:rPr>
              <a:t>GRACIAS</a:t>
            </a:r>
            <a:endParaRPr lang="es-PE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835580-F03A-4858-ABC2-C091F364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0" y="1206500"/>
            <a:ext cx="7620000" cy="5904660"/>
          </a:xfrm>
          <a:prstGeom prst="rect">
            <a:avLst/>
          </a:prstGeom>
        </p:spPr>
      </p:pic>
      <p:sp>
        <p:nvSpPr>
          <p:cNvPr id="8" name="Marco 7">
            <a:extLst>
              <a:ext uri="{FF2B5EF4-FFF2-40B4-BE49-F238E27FC236}">
                <a16:creationId xmlns:a16="http://schemas.microsoft.com/office/drawing/2014/main" id="{36E3FD6E-6CFD-40D1-9615-8D298ECE71AB}"/>
              </a:ext>
            </a:extLst>
          </p:cNvPr>
          <p:cNvSpPr/>
          <p:nvPr/>
        </p:nvSpPr>
        <p:spPr>
          <a:xfrm>
            <a:off x="0" y="0"/>
            <a:ext cx="18300700" cy="10299700"/>
          </a:xfrm>
          <a:prstGeom prst="frame">
            <a:avLst>
              <a:gd name="adj1" fmla="val 773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C2C98A-605A-4E88-A440-9AE520A88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6450" cy="8064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C3DC0A4-8C1F-49A7-A35B-0C70099B44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50" y="9493250"/>
            <a:ext cx="806450" cy="8064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89B18D3-75ED-4D41-B936-C4B40D939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9967"/>
            <a:ext cx="806450" cy="8064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F08BBA1-F813-4E18-AEFA-706EC05CE0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133" y="0"/>
            <a:ext cx="806450" cy="8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8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0898" y="1253090"/>
            <a:ext cx="9545320" cy="7097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45"/>
              </a:spcBef>
            </a:pPr>
            <a:r>
              <a:rPr sz="9200" b="1" spc="-55" dirty="0">
                <a:solidFill>
                  <a:srgbClr val="FFFFFF"/>
                </a:solidFill>
                <a:latin typeface="Palatino Linotype"/>
                <a:cs typeface="Palatino Linotype"/>
              </a:rPr>
              <a:t>Normativa </a:t>
            </a:r>
            <a:r>
              <a:rPr sz="9200" b="1" spc="-335" dirty="0">
                <a:solidFill>
                  <a:srgbClr val="FFFFFF"/>
                </a:solidFill>
                <a:latin typeface="Palatino Linotype"/>
                <a:cs typeface="Palatino Linotype"/>
              </a:rPr>
              <a:t>y </a:t>
            </a:r>
            <a:r>
              <a:rPr sz="9200" b="1" spc="-3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9200" b="1" spc="-40" dirty="0">
                <a:solidFill>
                  <a:srgbClr val="FFFFFF"/>
                </a:solidFill>
                <a:latin typeface="Palatino Linotype"/>
                <a:cs typeface="Palatino Linotype"/>
              </a:rPr>
              <a:t>Aplicación</a:t>
            </a:r>
            <a:r>
              <a:rPr sz="9200" b="1" spc="-2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9200" b="1" spc="-95" dirty="0">
                <a:solidFill>
                  <a:srgbClr val="FFFFFF"/>
                </a:solidFill>
                <a:latin typeface="Palatino Linotype"/>
                <a:cs typeface="Palatino Linotype"/>
              </a:rPr>
              <a:t>del</a:t>
            </a:r>
            <a:r>
              <a:rPr sz="9200" b="1" spc="-1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9200" b="1" spc="-370" dirty="0">
                <a:solidFill>
                  <a:srgbClr val="FFFFFF"/>
                </a:solidFill>
                <a:latin typeface="Palatino Linotype"/>
                <a:cs typeface="Palatino Linotype"/>
              </a:rPr>
              <a:t>DS </a:t>
            </a:r>
            <a:r>
              <a:rPr sz="9200" b="1" spc="-22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9200" b="1" spc="490" dirty="0">
                <a:solidFill>
                  <a:srgbClr val="FFFFFF"/>
                </a:solidFill>
                <a:latin typeface="Palatino Linotype"/>
                <a:cs typeface="Palatino Linotype"/>
              </a:rPr>
              <a:t>42-F: </a:t>
            </a:r>
            <a:r>
              <a:rPr sz="9200" b="1" spc="25" dirty="0">
                <a:solidFill>
                  <a:srgbClr val="FFFFFF"/>
                </a:solidFill>
                <a:latin typeface="Palatino Linotype"/>
                <a:cs typeface="Palatino Linotype"/>
              </a:rPr>
              <a:t>Seguridad </a:t>
            </a:r>
            <a:r>
              <a:rPr sz="9200" b="1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9200" b="1" spc="60" dirty="0">
                <a:solidFill>
                  <a:srgbClr val="FFFFFF"/>
                </a:solidFill>
                <a:latin typeface="Palatino Linotype"/>
                <a:cs typeface="Palatino Linotype"/>
              </a:rPr>
              <a:t>Industrial </a:t>
            </a:r>
            <a:r>
              <a:rPr sz="9200" b="1" spc="10" dirty="0">
                <a:solidFill>
                  <a:srgbClr val="FFFFFF"/>
                </a:solidFill>
                <a:latin typeface="Palatino Linotype"/>
                <a:cs typeface="Palatino Linotype"/>
              </a:rPr>
              <a:t>en </a:t>
            </a:r>
            <a:r>
              <a:rPr sz="9200" b="1" spc="-80" dirty="0">
                <a:solidFill>
                  <a:srgbClr val="FFFFFF"/>
                </a:solidFill>
                <a:latin typeface="Palatino Linotype"/>
                <a:cs typeface="Palatino Linotype"/>
              </a:rPr>
              <a:t>el </a:t>
            </a:r>
            <a:r>
              <a:rPr sz="9200" b="1" spc="-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9200" b="1" spc="200" dirty="0">
                <a:solidFill>
                  <a:srgbClr val="FFFFFF"/>
                </a:solidFill>
                <a:latin typeface="Palatino Linotype"/>
                <a:cs typeface="Palatino Linotype"/>
              </a:rPr>
              <a:t>Sector</a:t>
            </a:r>
            <a:r>
              <a:rPr sz="9200" b="1" spc="-3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9200" b="1" spc="60" dirty="0">
                <a:solidFill>
                  <a:srgbClr val="FFFFFF"/>
                </a:solidFill>
                <a:latin typeface="Palatino Linotype"/>
                <a:cs typeface="Palatino Linotype"/>
              </a:rPr>
              <a:t>Industrial</a:t>
            </a:r>
            <a:endParaRPr sz="9200" dirty="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04126B-8DD6-43F4-BB03-7C256BDC34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3889"/>
            <a:ext cx="1334998" cy="10442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621CB6-A3E6-44A5-ACA6-70668C8D7D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0" y="9457564"/>
            <a:ext cx="806450" cy="8064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318AAFC-F217-4935-A87E-4F4C7BA5768E}"/>
              </a:ext>
            </a:extLst>
          </p:cNvPr>
          <p:cNvSpPr/>
          <p:nvPr/>
        </p:nvSpPr>
        <p:spPr>
          <a:xfrm>
            <a:off x="1927974" y="9382767"/>
            <a:ext cx="4419600" cy="80645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CARRERA : ING. DE SOFWARE CON I.A.</a:t>
            </a:r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5" y="1484668"/>
            <a:ext cx="622554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110" dirty="0"/>
              <a:t>Int</a:t>
            </a:r>
            <a:r>
              <a:rPr sz="4400" spc="30" dirty="0"/>
              <a:t>r</a:t>
            </a:r>
            <a:r>
              <a:rPr sz="4400" spc="60" dirty="0"/>
              <a:t>oducción</a:t>
            </a:r>
            <a:r>
              <a:rPr sz="4400" spc="-70" dirty="0"/>
              <a:t> </a:t>
            </a:r>
            <a:r>
              <a:rPr sz="4400" dirty="0"/>
              <a:t>al</a:t>
            </a:r>
            <a:r>
              <a:rPr sz="4400" spc="-70" dirty="0"/>
              <a:t> </a:t>
            </a:r>
            <a:r>
              <a:rPr sz="4400" spc="-165" dirty="0"/>
              <a:t>DS</a:t>
            </a:r>
            <a:r>
              <a:rPr sz="4400" spc="-175" dirty="0"/>
              <a:t> </a:t>
            </a:r>
            <a:r>
              <a:rPr sz="4400" spc="340" dirty="0"/>
              <a:t>42</a:t>
            </a:r>
            <a:r>
              <a:rPr sz="4400" spc="190" dirty="0"/>
              <a:t>-</a:t>
            </a:r>
            <a:r>
              <a:rPr sz="4400" spc="165" dirty="0"/>
              <a:t>F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10217150" y="2940050"/>
            <a:ext cx="6007735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50" dirty="0">
                <a:latin typeface="Verdana"/>
                <a:cs typeface="Verdana"/>
              </a:rPr>
              <a:t>El </a:t>
            </a:r>
            <a:r>
              <a:rPr lang="es-PE" sz="2450" b="1" dirty="0">
                <a:latin typeface="SimSun" panose="02010600030101010101" pitchFamily="2" charset="-122"/>
                <a:ea typeface="SimSun" panose="02010600030101010101" pitchFamily="2" charset="-122"/>
                <a:cs typeface="Verdana"/>
              </a:rPr>
              <a:t>DS </a:t>
            </a:r>
            <a:r>
              <a:rPr lang="es-PE" sz="2450" b="1" spc="-30" dirty="0">
                <a:latin typeface="SimSun" panose="02010600030101010101" pitchFamily="2" charset="-122"/>
                <a:ea typeface="SimSun" panose="02010600030101010101" pitchFamily="2" charset="-122"/>
                <a:cs typeface="Verdana"/>
              </a:rPr>
              <a:t>42-F </a:t>
            </a:r>
            <a:r>
              <a:rPr lang="es-ES" sz="2450" spc="30" dirty="0">
                <a:latin typeface="Verdana"/>
                <a:cs typeface="Verdana"/>
              </a:rPr>
              <a:t>establece </a:t>
            </a:r>
            <a:r>
              <a:rPr sz="2450" spc="35" dirty="0" err="1">
                <a:latin typeface="Verdana"/>
                <a:cs typeface="Verdana"/>
              </a:rPr>
              <a:t>lineamientos</a:t>
            </a:r>
            <a:r>
              <a:rPr sz="2450" spc="3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esen</a:t>
            </a:r>
            <a:r>
              <a:rPr sz="2450" spc="20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iales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segu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70" dirty="0">
                <a:latin typeface="Verdana"/>
                <a:cs typeface="Verdana"/>
              </a:rPr>
              <a:t>idad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indust</a:t>
            </a:r>
            <a:r>
              <a:rPr sz="2450" spc="1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ial  </a:t>
            </a:r>
            <a:r>
              <a:rPr sz="2450" spc="75" dirty="0">
                <a:latin typeface="Verdana"/>
                <a:cs typeface="Verdana"/>
              </a:rPr>
              <a:t>en </a:t>
            </a:r>
            <a:r>
              <a:rPr sz="2450" spc="10" dirty="0">
                <a:latin typeface="Verdana"/>
                <a:cs typeface="Verdana"/>
              </a:rPr>
              <a:t>el </a:t>
            </a:r>
            <a:r>
              <a:rPr sz="2450" spc="15" dirty="0">
                <a:latin typeface="Verdana"/>
                <a:cs typeface="Verdana"/>
              </a:rPr>
              <a:t>sector </a:t>
            </a:r>
            <a:r>
              <a:rPr sz="2450" spc="-15" dirty="0">
                <a:latin typeface="Verdana"/>
                <a:cs typeface="Verdana"/>
              </a:rPr>
              <a:t>industrial. </a:t>
            </a:r>
            <a:r>
              <a:rPr sz="2450" spc="-20" dirty="0">
                <a:latin typeface="Verdana"/>
                <a:cs typeface="Verdana"/>
              </a:rPr>
              <a:t>Su </a:t>
            </a:r>
            <a:r>
              <a:rPr sz="2450" dirty="0">
                <a:latin typeface="Verdana"/>
                <a:cs typeface="Verdana"/>
              </a:rPr>
              <a:t>objetivo </a:t>
            </a:r>
            <a:r>
              <a:rPr sz="2450" spc="-20" dirty="0">
                <a:latin typeface="Verdana"/>
                <a:cs typeface="Verdana"/>
              </a:rPr>
              <a:t>es </a:t>
            </a:r>
            <a:r>
              <a:rPr sz="2450" spc="-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ga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5" dirty="0">
                <a:latin typeface="Verdana"/>
                <a:cs typeface="Verdana"/>
              </a:rPr>
              <a:t>antizar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un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ambien</a:t>
            </a:r>
            <a:r>
              <a:rPr sz="2450" spc="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65" dirty="0">
                <a:latin typeface="Verdana"/>
                <a:cs typeface="Verdana"/>
              </a:rPr>
              <a:t>a</a:t>
            </a:r>
            <a:r>
              <a:rPr sz="2450" spc="60" dirty="0">
                <a:latin typeface="Verdana"/>
                <a:cs typeface="Verdana"/>
              </a:rPr>
              <a:t>b</a:t>
            </a:r>
            <a:r>
              <a:rPr sz="2450" spc="-35" dirty="0">
                <a:latin typeface="Verdana"/>
                <a:cs typeface="Verdana"/>
              </a:rPr>
              <a:t>ajo  </a:t>
            </a:r>
            <a:r>
              <a:rPr sz="2450" spc="40" dirty="0">
                <a:latin typeface="Verdana"/>
                <a:cs typeface="Verdana"/>
              </a:rPr>
              <a:t>segu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minimizar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35" dirty="0">
                <a:latin typeface="Verdana"/>
                <a:cs typeface="Verdana"/>
              </a:rPr>
              <a:t>iesgos.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En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esta 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esenta</a:t>
            </a:r>
            <a:r>
              <a:rPr sz="2450" spc="15" dirty="0">
                <a:latin typeface="Verdana"/>
                <a:cs typeface="Verdana"/>
              </a:rPr>
              <a:t>c</a:t>
            </a:r>
            <a:r>
              <a:rPr sz="2450" spc="-50" dirty="0">
                <a:latin typeface="Verdana"/>
                <a:cs typeface="Verdana"/>
              </a:rPr>
              <a:t>ión,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20" dirty="0">
                <a:latin typeface="Verdana"/>
                <a:cs typeface="Verdana"/>
              </a:rPr>
              <a:t>xplo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65" dirty="0">
                <a:latin typeface="Verdana"/>
                <a:cs typeface="Verdana"/>
              </a:rPr>
              <a:t>emos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su  </a:t>
            </a:r>
            <a:r>
              <a:rPr sz="2450" spc="50" dirty="0">
                <a:latin typeface="Verdana"/>
                <a:cs typeface="Verdana"/>
              </a:rPr>
              <a:t>no</a:t>
            </a:r>
            <a:r>
              <a:rPr sz="2450" spc="10" dirty="0">
                <a:latin typeface="Verdana"/>
                <a:cs typeface="Verdana"/>
              </a:rPr>
              <a:t>r</a:t>
            </a:r>
            <a:r>
              <a:rPr sz="2450" spc="30" dirty="0">
                <a:latin typeface="Verdana"/>
                <a:cs typeface="Verdana"/>
              </a:rPr>
              <a:t>mati</a:t>
            </a:r>
            <a:r>
              <a:rPr sz="2450" spc="-1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aplica</a:t>
            </a:r>
            <a:r>
              <a:rPr sz="2450" spc="3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ión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en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di</a:t>
            </a:r>
            <a:r>
              <a:rPr sz="2450" spc="-3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er</a:t>
            </a:r>
            <a:r>
              <a:rPr sz="2450" spc="-45" dirty="0">
                <a:latin typeface="Verdana"/>
                <a:cs typeface="Verdana"/>
              </a:rPr>
              <a:t>sas  </a:t>
            </a:r>
            <a:r>
              <a:rPr sz="2450" spc="-20" dirty="0">
                <a:latin typeface="Verdana"/>
                <a:cs typeface="Verdana"/>
              </a:rPr>
              <a:t>industrias.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A07AD3-9A99-4DF6-9910-FC08CE6C4C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50" y="9601200"/>
            <a:ext cx="806450" cy="806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5D39E00-2DA2-464C-91B9-49980C82A6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214" y="9249144"/>
            <a:ext cx="1334998" cy="104420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B8E6CEC3-77BF-4361-83C4-71A97E1A3FB9}"/>
              </a:ext>
            </a:extLst>
          </p:cNvPr>
          <p:cNvSpPr/>
          <p:nvPr/>
        </p:nvSpPr>
        <p:spPr>
          <a:xfrm>
            <a:off x="11456165" y="9480550"/>
            <a:ext cx="4419600" cy="80645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CARRERA : ING. DE SOFWARE CON I.A.</a:t>
            </a:r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1929117"/>
            <a:ext cx="6362065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0" spc="-75" dirty="0"/>
              <a:t>Objeti</a:t>
            </a:r>
            <a:r>
              <a:rPr sz="5000" spc="-310" dirty="0"/>
              <a:t>v</a:t>
            </a:r>
            <a:r>
              <a:rPr sz="5000" spc="80" dirty="0"/>
              <a:t>os</a:t>
            </a:r>
            <a:r>
              <a:rPr sz="5000" spc="-80" dirty="0"/>
              <a:t> </a:t>
            </a:r>
            <a:r>
              <a:rPr sz="5000" spc="-40" dirty="0"/>
              <a:t>del</a:t>
            </a:r>
            <a:r>
              <a:rPr sz="5000" spc="-80" dirty="0"/>
              <a:t> </a:t>
            </a:r>
            <a:r>
              <a:rPr sz="5000" spc="-190" dirty="0"/>
              <a:t>DS</a:t>
            </a:r>
            <a:r>
              <a:rPr sz="5000" spc="-195" dirty="0"/>
              <a:t> </a:t>
            </a:r>
            <a:r>
              <a:rPr sz="5000" spc="385" dirty="0"/>
              <a:t>42</a:t>
            </a:r>
            <a:r>
              <a:rPr sz="5000" spc="215" dirty="0"/>
              <a:t>-</a:t>
            </a:r>
            <a:r>
              <a:rPr sz="5000" spc="185" dirty="0"/>
              <a:t>F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1423717" y="3573459"/>
            <a:ext cx="6349365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80"/>
              </a:spcBef>
            </a:pPr>
            <a:r>
              <a:rPr sz="2450" spc="7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os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20" dirty="0">
                <a:latin typeface="Verdana"/>
                <a:cs typeface="Verdana"/>
              </a:rPr>
              <a:t>r</a:t>
            </a:r>
            <a:r>
              <a:rPr sz="2450" spc="70" dirty="0">
                <a:latin typeface="Verdana"/>
                <a:cs typeface="Verdana"/>
              </a:rPr>
              <a:t>in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40" dirty="0">
                <a:latin typeface="Verdana"/>
                <a:cs typeface="Verdana"/>
              </a:rPr>
              <a:t>i</a:t>
            </a:r>
            <a:r>
              <a:rPr sz="2450" spc="9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ales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objeti</a:t>
            </a:r>
            <a:r>
              <a:rPr sz="2450" spc="-40" dirty="0">
                <a:latin typeface="Verdana"/>
                <a:cs typeface="Verdana"/>
              </a:rPr>
              <a:t>v</a:t>
            </a:r>
            <a:r>
              <a:rPr sz="2450" spc="-5" dirty="0">
                <a:latin typeface="Verdana"/>
                <a:cs typeface="Verdana"/>
              </a:rPr>
              <a:t>os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del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4</a:t>
            </a:r>
            <a:r>
              <a:rPr sz="2450" spc="-175" dirty="0">
                <a:latin typeface="Verdana"/>
                <a:cs typeface="Verdana"/>
              </a:rPr>
              <a:t>2</a:t>
            </a:r>
            <a:r>
              <a:rPr sz="2450" spc="-5" dirty="0">
                <a:latin typeface="Verdana"/>
                <a:cs typeface="Verdana"/>
              </a:rPr>
              <a:t>-F  </a:t>
            </a:r>
            <a:r>
              <a:rPr sz="2450" spc="70" dirty="0">
                <a:latin typeface="Verdana"/>
                <a:cs typeface="Verdana"/>
              </a:rPr>
              <a:t>in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-5" dirty="0">
                <a:latin typeface="Verdana"/>
                <a:cs typeface="Verdana"/>
              </a:rPr>
              <a:t>lu</a:t>
            </a:r>
            <a:r>
              <a:rPr sz="2450" spc="-45" dirty="0">
                <a:latin typeface="Verdana"/>
                <a:cs typeface="Verdana"/>
              </a:rPr>
              <a:t>y</a:t>
            </a:r>
            <a:r>
              <a:rPr sz="2450" spc="75" dirty="0">
                <a:latin typeface="Verdana"/>
                <a:cs typeface="Verdana"/>
              </a:rPr>
              <a:t>en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95" dirty="0">
                <a:latin typeface="Verdana"/>
                <a:cs typeface="Verdana"/>
              </a:rPr>
              <a:t>en</a:t>
            </a:r>
            <a:r>
              <a:rPr sz="2450" spc="60" dirty="0">
                <a:latin typeface="Verdana"/>
                <a:cs typeface="Verdana"/>
              </a:rPr>
              <a:t>ción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0" dirty="0">
                <a:latin typeface="Verdana"/>
                <a:cs typeface="Verdana"/>
              </a:rPr>
              <a:t>c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70" dirty="0">
                <a:latin typeface="Verdana"/>
                <a:cs typeface="Verdana"/>
              </a:rPr>
              <a:t>iden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135" dirty="0">
                <a:latin typeface="Verdana"/>
                <a:cs typeface="Verdana"/>
              </a:rPr>
              <a:t>es,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la 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80" dirty="0">
                <a:latin typeface="Verdana"/>
                <a:cs typeface="Verdana"/>
              </a:rPr>
              <a:t>e</a:t>
            </a:r>
            <a:r>
              <a:rPr sz="2450" spc="45" dirty="0">
                <a:latin typeface="Verdana"/>
                <a:cs typeface="Verdana"/>
              </a:rPr>
              <a:t>c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ión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los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65" dirty="0">
                <a:latin typeface="Verdana"/>
                <a:cs typeface="Verdana"/>
              </a:rPr>
              <a:t>a</a:t>
            </a:r>
            <a:r>
              <a:rPr sz="2450" spc="60" dirty="0">
                <a:latin typeface="Verdana"/>
                <a:cs typeface="Verdana"/>
              </a:rPr>
              <a:t>b</a:t>
            </a:r>
            <a:r>
              <a:rPr sz="2450" spc="-5" dirty="0">
                <a:latin typeface="Verdana"/>
                <a:cs typeface="Verdana"/>
              </a:rPr>
              <a:t>ajado</a:t>
            </a:r>
            <a:r>
              <a:rPr sz="2450" spc="-40" dirty="0">
                <a:latin typeface="Verdana"/>
                <a:cs typeface="Verdana"/>
              </a:rPr>
              <a:t>r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la  </a:t>
            </a:r>
            <a:r>
              <a:rPr sz="2450" spc="75" dirty="0">
                <a:latin typeface="Verdana"/>
                <a:cs typeface="Verdana"/>
              </a:rPr>
              <a:t>promoción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una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cultura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seguridad.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E</a:t>
            </a:r>
            <a:r>
              <a:rPr sz="2450" spc="-20" dirty="0">
                <a:latin typeface="Verdana"/>
                <a:cs typeface="Verdana"/>
              </a:rPr>
              <a:t>s</a:t>
            </a:r>
            <a:r>
              <a:rPr sz="2450" spc="-65" dirty="0">
                <a:latin typeface="Verdana"/>
                <a:cs typeface="Verdana"/>
              </a:rPr>
              <a:t>t</a:t>
            </a:r>
            <a:r>
              <a:rPr sz="2450" spc="-5" dirty="0">
                <a:latin typeface="Verdana"/>
                <a:cs typeface="Verdana"/>
              </a:rPr>
              <a:t>os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objeti</a:t>
            </a:r>
            <a:r>
              <a:rPr sz="2450" spc="-40" dirty="0">
                <a:latin typeface="Verdana"/>
                <a:cs typeface="Verdana"/>
              </a:rPr>
              <a:t>v</a:t>
            </a:r>
            <a:r>
              <a:rPr sz="2450" spc="-5" dirty="0">
                <a:latin typeface="Verdana"/>
                <a:cs typeface="Verdana"/>
              </a:rPr>
              <a:t>os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son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fundamentales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a  </a:t>
            </a:r>
            <a:r>
              <a:rPr sz="2450" spc="45" dirty="0">
                <a:latin typeface="Verdana"/>
                <a:cs typeface="Verdana"/>
              </a:rPr>
              <a:t>asegu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-35" dirty="0">
                <a:latin typeface="Verdana"/>
                <a:cs typeface="Verdana"/>
              </a:rPr>
              <a:t>ar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un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en</a:t>
            </a:r>
            <a:r>
              <a:rPr sz="2450" spc="-5" dirty="0">
                <a:latin typeface="Verdana"/>
                <a:cs typeface="Verdana"/>
              </a:rPr>
              <a:t>t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90" dirty="0">
                <a:latin typeface="Verdana"/>
                <a:cs typeface="Verdana"/>
              </a:rPr>
              <a:t>no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labo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eﬁ</a:t>
            </a:r>
            <a:r>
              <a:rPr sz="2450" spc="15" dirty="0">
                <a:latin typeface="Verdana"/>
                <a:cs typeface="Verdana"/>
              </a:rPr>
              <a:t>c</a:t>
            </a:r>
            <a:r>
              <a:rPr sz="2450" spc="50" dirty="0">
                <a:latin typeface="Verdana"/>
                <a:cs typeface="Verdana"/>
              </a:rPr>
              <a:t>ien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80" dirty="0">
                <a:latin typeface="Verdana"/>
                <a:cs typeface="Verdana"/>
              </a:rPr>
              <a:t>y  </a:t>
            </a:r>
            <a:r>
              <a:rPr sz="2450" spc="20" dirty="0">
                <a:latin typeface="Verdana"/>
                <a:cs typeface="Verdana"/>
              </a:rPr>
              <a:t>lib</a:t>
            </a:r>
            <a:r>
              <a:rPr sz="2450" spc="-1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35" dirty="0">
                <a:latin typeface="Verdana"/>
                <a:cs typeface="Verdana"/>
              </a:rPr>
              <a:t>iesgos.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0BC1B8-39A6-4E4E-89E9-AEE2FA027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0550"/>
            <a:ext cx="806450" cy="806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59E855-7D08-461C-A839-68470A5F4C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82" y="9211044"/>
            <a:ext cx="1334998" cy="104420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DB6E8EF-CD9D-46B3-BECE-3E503F00A5EA}"/>
              </a:ext>
            </a:extLst>
          </p:cNvPr>
          <p:cNvSpPr/>
          <p:nvPr/>
        </p:nvSpPr>
        <p:spPr>
          <a:xfrm>
            <a:off x="2177368" y="9329922"/>
            <a:ext cx="4419600" cy="80645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CARRERA : ING. DE SOFWARE CON I.A.</a:t>
            </a:r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2266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Normativa</a:t>
            </a:r>
            <a:r>
              <a:rPr spc="-190" dirty="0"/>
              <a:t> </a:t>
            </a:r>
            <a:r>
              <a:rPr spc="-110" dirty="0"/>
              <a:t>Clave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74350" y="2940050"/>
            <a:ext cx="5358765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40" dirty="0">
                <a:latin typeface="Verdana"/>
                <a:cs typeface="Verdana"/>
              </a:rPr>
              <a:t>La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50" dirty="0">
                <a:latin typeface="Verdana"/>
                <a:cs typeface="Verdana"/>
              </a:rPr>
              <a:t>no</a:t>
            </a:r>
            <a:r>
              <a:rPr sz="2450" b="1" spc="10" dirty="0">
                <a:latin typeface="Verdana"/>
                <a:cs typeface="Verdana"/>
              </a:rPr>
              <a:t>r</a:t>
            </a:r>
            <a:r>
              <a:rPr sz="2450" b="1" spc="30" dirty="0">
                <a:latin typeface="Verdana"/>
                <a:cs typeface="Verdana"/>
              </a:rPr>
              <a:t>mati</a:t>
            </a:r>
            <a:r>
              <a:rPr sz="2450" b="1" spc="-10" dirty="0">
                <a:latin typeface="Verdana"/>
                <a:cs typeface="Verdana"/>
              </a:rPr>
              <a:t>v</a:t>
            </a:r>
            <a:r>
              <a:rPr sz="2450" b="1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del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4</a:t>
            </a:r>
            <a:r>
              <a:rPr sz="2450" spc="-175" dirty="0">
                <a:latin typeface="Verdana"/>
                <a:cs typeface="Verdana"/>
              </a:rPr>
              <a:t>2</a:t>
            </a:r>
            <a:r>
              <a:rPr sz="2450" spc="-5" dirty="0">
                <a:latin typeface="Verdana"/>
                <a:cs typeface="Verdana"/>
              </a:rPr>
              <a:t>-F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a</a:t>
            </a:r>
            <a:r>
              <a:rPr sz="2450" spc="60" dirty="0">
                <a:latin typeface="Verdana"/>
                <a:cs typeface="Verdana"/>
              </a:rPr>
              <a:t>b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40" dirty="0">
                <a:latin typeface="Verdana"/>
                <a:cs typeface="Verdana"/>
              </a:rPr>
              <a:t>ca  </a:t>
            </a:r>
            <a:r>
              <a:rPr sz="2450" spc="45" dirty="0">
                <a:latin typeface="Verdana"/>
                <a:cs typeface="Verdana"/>
              </a:rPr>
              <a:t>aspe</a:t>
            </a:r>
            <a:r>
              <a:rPr sz="2450" spc="50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-5" dirty="0">
                <a:latin typeface="Verdana"/>
                <a:cs typeface="Verdana"/>
              </a:rPr>
              <a:t>os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120" dirty="0">
                <a:latin typeface="Verdana"/>
                <a:cs typeface="Verdana"/>
              </a:rPr>
              <a:t>omo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10" dirty="0">
                <a:latin typeface="Verdana"/>
                <a:cs typeface="Verdana"/>
              </a:rPr>
              <a:t>e</a:t>
            </a:r>
            <a:r>
              <a:rPr sz="2450" b="1" spc="-150" dirty="0">
                <a:latin typeface="Verdana"/>
                <a:cs typeface="Verdana"/>
              </a:rPr>
              <a:t>v</a:t>
            </a:r>
            <a:r>
              <a:rPr sz="2450" b="1" spc="40" dirty="0">
                <a:latin typeface="Verdana"/>
                <a:cs typeface="Verdana"/>
              </a:rPr>
              <a:t>alua</a:t>
            </a:r>
            <a:r>
              <a:rPr sz="2450" b="1" spc="15" dirty="0">
                <a:latin typeface="Verdana"/>
                <a:cs typeface="Verdana"/>
              </a:rPr>
              <a:t>c</a:t>
            </a:r>
            <a:r>
              <a:rPr sz="2450" b="1" spc="60" dirty="0">
                <a:latin typeface="Verdana"/>
                <a:cs typeface="Verdana"/>
              </a:rPr>
              <a:t>ión</a:t>
            </a:r>
            <a:r>
              <a:rPr sz="2450" b="1" spc="-215" dirty="0">
                <a:latin typeface="Verdana"/>
                <a:cs typeface="Verdana"/>
              </a:rPr>
              <a:t> </a:t>
            </a:r>
            <a:r>
              <a:rPr sz="2450" b="1" spc="70" dirty="0">
                <a:latin typeface="Verdana"/>
                <a:cs typeface="Verdana"/>
              </a:rPr>
              <a:t>de  </a:t>
            </a:r>
            <a:r>
              <a:rPr sz="2450" b="1" spc="-75" dirty="0">
                <a:latin typeface="Verdana"/>
                <a:cs typeface="Verdana"/>
              </a:rPr>
              <a:t>r</a:t>
            </a:r>
            <a:r>
              <a:rPr sz="2450" b="1" spc="20" dirty="0">
                <a:latin typeface="Verdana"/>
                <a:cs typeface="Verdana"/>
              </a:rPr>
              <a:t>iesgos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el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uso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equipos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de 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80" dirty="0">
                <a:latin typeface="Verdana"/>
                <a:cs typeface="Verdana"/>
              </a:rPr>
              <a:t>e</a:t>
            </a:r>
            <a:r>
              <a:rPr sz="2450" spc="45" dirty="0">
                <a:latin typeface="Verdana"/>
                <a:cs typeface="Verdana"/>
              </a:rPr>
              <a:t>c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ión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pe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sonal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(E</a:t>
            </a:r>
            <a:r>
              <a:rPr sz="2450" spc="10" dirty="0">
                <a:latin typeface="Verdana"/>
                <a:cs typeface="Verdana"/>
              </a:rPr>
              <a:t>P</a:t>
            </a:r>
            <a:r>
              <a:rPr sz="2450" spc="265" dirty="0">
                <a:latin typeface="Verdana"/>
                <a:cs typeface="Verdana"/>
              </a:rPr>
              <a:t>P</a:t>
            </a:r>
            <a:r>
              <a:rPr sz="2450" spc="-300" dirty="0">
                <a:latin typeface="Verdana"/>
                <a:cs typeface="Verdana"/>
              </a:rPr>
              <a:t>)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la  </a:t>
            </a:r>
            <a:r>
              <a:rPr sz="2450" spc="85" dirty="0">
                <a:latin typeface="Verdana"/>
                <a:cs typeface="Verdana"/>
              </a:rPr>
              <a:t>implementa</a:t>
            </a:r>
            <a:r>
              <a:rPr sz="2450" spc="55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ión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55" dirty="0">
                <a:latin typeface="Verdana"/>
                <a:cs typeface="Verdana"/>
              </a:rPr>
              <a:t>p</a:t>
            </a:r>
            <a:r>
              <a:rPr sz="2450" b="1" spc="5" dirty="0">
                <a:latin typeface="Verdana"/>
                <a:cs typeface="Verdana"/>
              </a:rPr>
              <a:t>r</a:t>
            </a:r>
            <a:r>
              <a:rPr sz="2450" b="1" spc="60" dirty="0">
                <a:latin typeface="Verdana"/>
                <a:cs typeface="Verdana"/>
              </a:rPr>
              <a:t>o</a:t>
            </a:r>
            <a:r>
              <a:rPr sz="2450" b="1" spc="-10" dirty="0">
                <a:latin typeface="Verdana"/>
                <a:cs typeface="Verdana"/>
              </a:rPr>
              <a:t>t</a:t>
            </a:r>
            <a:r>
              <a:rPr sz="2450" b="1" spc="95" dirty="0">
                <a:latin typeface="Verdana"/>
                <a:cs typeface="Verdana"/>
              </a:rPr>
              <a:t>o</a:t>
            </a:r>
            <a:r>
              <a:rPr sz="2450" b="1" spc="55" dirty="0">
                <a:latin typeface="Verdana"/>
                <a:cs typeface="Verdana"/>
              </a:rPr>
              <a:t>c</a:t>
            </a:r>
            <a:r>
              <a:rPr sz="2450" b="1" spc="10" dirty="0">
                <a:latin typeface="Verdana"/>
                <a:cs typeface="Verdana"/>
              </a:rPr>
              <a:t>olos</a:t>
            </a:r>
            <a:r>
              <a:rPr sz="2450" b="1" spc="-215" dirty="0">
                <a:latin typeface="Verdana"/>
                <a:cs typeface="Verdana"/>
              </a:rPr>
              <a:t> </a:t>
            </a:r>
            <a:r>
              <a:rPr sz="2450" b="1" spc="70" dirty="0">
                <a:latin typeface="Verdana"/>
                <a:cs typeface="Verdana"/>
              </a:rPr>
              <a:t>de  eme</a:t>
            </a:r>
            <a:r>
              <a:rPr sz="2450" b="1" spc="5" dirty="0">
                <a:latin typeface="Verdana"/>
                <a:cs typeface="Verdana"/>
              </a:rPr>
              <a:t>r</a:t>
            </a:r>
            <a:r>
              <a:rPr sz="2450" b="1" spc="114" dirty="0">
                <a:latin typeface="Verdana"/>
                <a:cs typeface="Verdana"/>
              </a:rPr>
              <a:t>gen</a:t>
            </a:r>
            <a:r>
              <a:rPr sz="2450" b="1" spc="75" dirty="0">
                <a:latin typeface="Verdana"/>
                <a:cs typeface="Verdana"/>
              </a:rPr>
              <a:t>c</a:t>
            </a:r>
            <a:r>
              <a:rPr sz="2450" b="1" spc="-10" dirty="0">
                <a:latin typeface="Verdana"/>
                <a:cs typeface="Verdana"/>
              </a:rPr>
              <a:t>ia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C</a:t>
            </a:r>
            <a:r>
              <a:rPr sz="2450" spc="70" dirty="0">
                <a:latin typeface="Verdana"/>
                <a:cs typeface="Verdana"/>
              </a:rPr>
              <a:t>umplir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estas 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5" dirty="0">
                <a:latin typeface="Verdana"/>
                <a:cs typeface="Verdana"/>
              </a:rPr>
              <a:t>egula</a:t>
            </a:r>
            <a:r>
              <a:rPr sz="2450" spc="45" dirty="0">
                <a:latin typeface="Verdana"/>
                <a:cs typeface="Verdana"/>
              </a:rPr>
              <a:t>c</a:t>
            </a:r>
            <a:r>
              <a:rPr sz="2450" spc="25" dirty="0">
                <a:latin typeface="Verdana"/>
                <a:cs typeface="Verdana"/>
              </a:rPr>
              <a:t>iones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cru</a:t>
            </a:r>
            <a:r>
              <a:rPr sz="2450" spc="50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la  </a:t>
            </a:r>
            <a:r>
              <a:rPr sz="2450" spc="40" dirty="0">
                <a:latin typeface="Verdana"/>
                <a:cs typeface="Verdana"/>
              </a:rPr>
              <a:t>segu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70" dirty="0">
                <a:latin typeface="Verdana"/>
                <a:cs typeface="Verdana"/>
              </a:rPr>
              <a:t>idad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en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el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65" dirty="0">
                <a:latin typeface="Verdana"/>
                <a:cs typeface="Verdana"/>
              </a:rPr>
              <a:t>a</a:t>
            </a:r>
            <a:r>
              <a:rPr sz="2450" spc="60" dirty="0">
                <a:latin typeface="Verdana"/>
                <a:cs typeface="Verdana"/>
              </a:rPr>
              <a:t>b</a:t>
            </a:r>
            <a:r>
              <a:rPr sz="2450" spc="-35" dirty="0">
                <a:latin typeface="Verdana"/>
                <a:cs typeface="Verdana"/>
              </a:rPr>
              <a:t>aj</a:t>
            </a:r>
            <a:r>
              <a:rPr sz="2450" spc="-85" dirty="0">
                <a:latin typeface="Verdana"/>
                <a:cs typeface="Verdana"/>
              </a:rPr>
              <a:t>o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1C9430-00F3-4E09-A7AE-DD87DFA47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133" y="9480550"/>
            <a:ext cx="806450" cy="806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999417C-D0CC-4460-AD58-9985883708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50" y="9242794"/>
            <a:ext cx="1334998" cy="104420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B1F609B-B68E-4A70-8986-9355B0A216CC}"/>
              </a:ext>
            </a:extLst>
          </p:cNvPr>
          <p:cNvSpPr/>
          <p:nvPr/>
        </p:nvSpPr>
        <p:spPr>
          <a:xfrm>
            <a:off x="11717557" y="9361672"/>
            <a:ext cx="4419600" cy="80645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CARRERA : ING. DE SOFWARE CON I.A.</a:t>
            </a:r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6727" y="1429398"/>
            <a:ext cx="622236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35" dirty="0">
                <a:latin typeface="Cambria"/>
                <a:cs typeface="Cambria"/>
              </a:rPr>
              <a:t>Aplicación</a:t>
            </a:r>
            <a:r>
              <a:rPr sz="4100" spc="45" dirty="0">
                <a:latin typeface="Cambria"/>
                <a:cs typeface="Cambria"/>
              </a:rPr>
              <a:t> </a:t>
            </a:r>
            <a:r>
              <a:rPr sz="4100" spc="-35" dirty="0">
                <a:latin typeface="Cambria"/>
                <a:cs typeface="Cambria"/>
              </a:rPr>
              <a:t>en</a:t>
            </a:r>
            <a:r>
              <a:rPr sz="4100" dirty="0">
                <a:latin typeface="Cambria"/>
                <a:cs typeface="Cambria"/>
              </a:rPr>
              <a:t> </a:t>
            </a:r>
            <a:r>
              <a:rPr sz="4100" spc="-20" dirty="0">
                <a:latin typeface="Cambria"/>
                <a:cs typeface="Cambria"/>
              </a:rPr>
              <a:t>la</a:t>
            </a:r>
            <a:r>
              <a:rPr sz="4100" spc="30" dirty="0">
                <a:latin typeface="Cambria"/>
                <a:cs typeface="Cambria"/>
              </a:rPr>
              <a:t> </a:t>
            </a:r>
            <a:r>
              <a:rPr sz="4100" spc="20" dirty="0">
                <a:latin typeface="Cambria"/>
                <a:cs typeface="Cambria"/>
              </a:rPr>
              <a:t>Industria</a:t>
            </a:r>
            <a:endParaRPr sz="4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5550" y="2863850"/>
            <a:ext cx="6215380" cy="31019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5580" marR="5080" indent="-183515" algn="r">
              <a:lnSpc>
                <a:spcPct val="117900"/>
              </a:lnSpc>
              <a:spcBef>
                <a:spcPts val="75"/>
              </a:spcBef>
            </a:pPr>
            <a:r>
              <a:rPr sz="2450" spc="40" dirty="0">
                <a:latin typeface="Verdana"/>
                <a:cs typeface="Verdana"/>
              </a:rPr>
              <a:t>La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45" dirty="0">
                <a:latin typeface="Verdana"/>
                <a:cs typeface="Verdana"/>
              </a:rPr>
              <a:t>aplica</a:t>
            </a:r>
            <a:r>
              <a:rPr sz="2450" b="1" spc="30" dirty="0">
                <a:latin typeface="Verdana"/>
                <a:cs typeface="Verdana"/>
              </a:rPr>
              <a:t>c</a:t>
            </a:r>
            <a:r>
              <a:rPr sz="2450" b="1" spc="60" dirty="0">
                <a:latin typeface="Verdana"/>
                <a:cs typeface="Verdana"/>
              </a:rPr>
              <a:t>ión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del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4</a:t>
            </a:r>
            <a:r>
              <a:rPr sz="2450" spc="-175" dirty="0">
                <a:latin typeface="Verdana"/>
                <a:cs typeface="Verdana"/>
              </a:rPr>
              <a:t>2</a:t>
            </a:r>
            <a:r>
              <a:rPr sz="2450" spc="-5" dirty="0">
                <a:latin typeface="Verdana"/>
                <a:cs typeface="Verdana"/>
              </a:rPr>
              <a:t>-F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50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ía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según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el  </a:t>
            </a:r>
            <a:r>
              <a:rPr sz="2450" spc="25" dirty="0">
                <a:latin typeface="Verdana"/>
                <a:cs typeface="Verdana"/>
              </a:rPr>
              <a:t>se</a:t>
            </a:r>
            <a:r>
              <a:rPr sz="2450" spc="35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r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pe</a:t>
            </a:r>
            <a:r>
              <a:rPr sz="2450" spc="-5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50" dirty="0">
                <a:latin typeface="Verdana"/>
                <a:cs typeface="Verdana"/>
              </a:rPr>
              <a:t>odos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deben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seguir  </a:t>
            </a:r>
            <a:r>
              <a:rPr sz="2450" spc="35" dirty="0">
                <a:latin typeface="Verdana"/>
                <a:cs typeface="Verdana"/>
              </a:rPr>
              <a:t>lineamientos </a:t>
            </a:r>
            <a:r>
              <a:rPr sz="2450" spc="-35" dirty="0">
                <a:latin typeface="Verdana"/>
                <a:cs typeface="Verdana"/>
              </a:rPr>
              <a:t>similares. </a:t>
            </a:r>
            <a:r>
              <a:rPr sz="2450" dirty="0">
                <a:latin typeface="Verdana"/>
                <a:cs typeface="Verdana"/>
              </a:rPr>
              <a:t>Las </a:t>
            </a:r>
            <a:r>
              <a:rPr sz="2450" spc="25" dirty="0">
                <a:latin typeface="Verdana"/>
                <a:cs typeface="Verdana"/>
              </a:rPr>
              <a:t>empresas </a:t>
            </a:r>
            <a:r>
              <a:rPr sz="2450" spc="30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deben </a:t>
            </a:r>
            <a:r>
              <a:rPr sz="2450" spc="-30" dirty="0">
                <a:latin typeface="Verdana"/>
                <a:cs typeface="Verdana"/>
              </a:rPr>
              <a:t>realizar </a:t>
            </a:r>
            <a:r>
              <a:rPr sz="2450" b="1" spc="10" dirty="0">
                <a:latin typeface="Verdana"/>
                <a:cs typeface="Verdana"/>
              </a:rPr>
              <a:t>auditorías</a:t>
            </a:r>
            <a:r>
              <a:rPr sz="2450" spc="10" dirty="0">
                <a:latin typeface="Verdana"/>
                <a:cs typeface="Verdana"/>
              </a:rPr>
              <a:t> regulares </a:t>
            </a:r>
            <a:r>
              <a:rPr sz="2450" spc="-110" dirty="0">
                <a:latin typeface="Verdana"/>
                <a:cs typeface="Verdana"/>
              </a:rPr>
              <a:t>y 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cap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5" dirty="0">
                <a:latin typeface="Verdana"/>
                <a:cs typeface="Verdana"/>
              </a:rPr>
              <a:t>c</a:t>
            </a:r>
            <a:r>
              <a:rPr sz="2450" spc="30" dirty="0">
                <a:latin typeface="Verdana"/>
                <a:cs typeface="Verdana"/>
              </a:rPr>
              <a:t>ita</a:t>
            </a:r>
            <a:r>
              <a:rPr sz="2450" spc="20" dirty="0">
                <a:latin typeface="Verdana"/>
                <a:cs typeface="Verdana"/>
              </a:rPr>
              <a:t>c</a:t>
            </a:r>
            <a:r>
              <a:rPr sz="2450" spc="25" dirty="0">
                <a:latin typeface="Verdana"/>
                <a:cs typeface="Verdana"/>
              </a:rPr>
              <a:t>iones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asegu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-35" dirty="0">
                <a:latin typeface="Verdana"/>
                <a:cs typeface="Verdana"/>
              </a:rPr>
              <a:t>ar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el  </a:t>
            </a:r>
            <a:r>
              <a:rPr sz="2450" spc="95" dirty="0">
                <a:latin typeface="Verdana"/>
                <a:cs typeface="Verdana"/>
              </a:rPr>
              <a:t>cumplimien</a:t>
            </a:r>
            <a:r>
              <a:rPr sz="2450" spc="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mejo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ontinua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de</a:t>
            </a:r>
            <a:endParaRPr sz="245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-30" dirty="0">
                <a:latin typeface="Verdana"/>
                <a:cs typeface="Verdana"/>
              </a:rPr>
              <a:t>las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ác</a:t>
            </a:r>
            <a:r>
              <a:rPr sz="2450" spc="10" dirty="0">
                <a:latin typeface="Verdana"/>
                <a:cs typeface="Verdana"/>
              </a:rPr>
              <a:t>ticas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segu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-20" dirty="0">
                <a:latin typeface="Verdana"/>
                <a:cs typeface="Verdana"/>
              </a:rPr>
              <a:t>idad.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1026" name="Picture 2" descr="Vista posterior del oficial de seguridad con casco que supervisa la IA  generativa en el lugar de trabajo | Foto Premium">
            <a:extLst>
              <a:ext uri="{FF2B5EF4-FFF2-40B4-BE49-F238E27FC236}">
                <a16:creationId xmlns:a16="http://schemas.microsoft.com/office/drawing/2014/main" id="{0563F824-8F89-2E7B-0E7E-863588176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31" y="0"/>
            <a:ext cx="9442269" cy="10299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23F3D3C-1986-45F6-A029-969492262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" y="9493250"/>
            <a:ext cx="806450" cy="806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D90888-82B8-4351-BFD7-5A924D1EC8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82" y="9255494"/>
            <a:ext cx="1334998" cy="104420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43AA21C-4180-4004-AF7D-E8C7BAE3A109}"/>
              </a:ext>
            </a:extLst>
          </p:cNvPr>
          <p:cNvSpPr/>
          <p:nvPr/>
        </p:nvSpPr>
        <p:spPr>
          <a:xfrm>
            <a:off x="2213368" y="9374372"/>
            <a:ext cx="4419600" cy="80645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CARRERA : ING. DE SOFWARE CON I.A.</a:t>
            </a:r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6253C25-4904-6E3A-9CAF-DC4C6EF928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98150" y="2254250"/>
            <a:ext cx="6024880" cy="47557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188845">
              <a:lnSpc>
                <a:spcPct val="101299"/>
              </a:lnSpc>
              <a:spcBef>
                <a:spcPts val="60"/>
              </a:spcBef>
            </a:pPr>
            <a:r>
              <a:rPr sz="3950" spc="35" dirty="0">
                <a:latin typeface="Cambria"/>
                <a:cs typeface="Cambria"/>
              </a:rPr>
              <a:t>Desafíos</a:t>
            </a:r>
            <a:r>
              <a:rPr sz="3950" spc="45" dirty="0">
                <a:latin typeface="Cambria"/>
                <a:cs typeface="Cambria"/>
              </a:rPr>
              <a:t> </a:t>
            </a:r>
            <a:r>
              <a:rPr sz="3950" spc="-35" dirty="0">
                <a:latin typeface="Cambria"/>
                <a:cs typeface="Cambria"/>
              </a:rPr>
              <a:t>en</a:t>
            </a:r>
            <a:r>
              <a:rPr sz="3950" dirty="0">
                <a:latin typeface="Cambria"/>
                <a:cs typeface="Cambria"/>
              </a:rPr>
              <a:t> </a:t>
            </a:r>
            <a:r>
              <a:rPr sz="3950" spc="-20" dirty="0">
                <a:latin typeface="Cambria"/>
                <a:cs typeface="Cambria"/>
              </a:rPr>
              <a:t>la </a:t>
            </a:r>
            <a:r>
              <a:rPr sz="3950" spc="-15" dirty="0">
                <a:latin typeface="Cambria"/>
                <a:cs typeface="Cambria"/>
              </a:rPr>
              <a:t> </a:t>
            </a:r>
            <a:r>
              <a:rPr sz="3950" spc="65" dirty="0">
                <a:latin typeface="Cambria"/>
                <a:cs typeface="Cambria"/>
              </a:rPr>
              <a:t>Imp</a:t>
            </a:r>
            <a:r>
              <a:rPr sz="3950" spc="-10" dirty="0">
                <a:latin typeface="Cambria"/>
                <a:cs typeface="Cambria"/>
              </a:rPr>
              <a:t>l</a:t>
            </a:r>
            <a:r>
              <a:rPr sz="3950" spc="-120" dirty="0">
                <a:latin typeface="Cambria"/>
                <a:cs typeface="Cambria"/>
              </a:rPr>
              <a:t>e</a:t>
            </a:r>
            <a:r>
              <a:rPr sz="3950" spc="-10" dirty="0">
                <a:latin typeface="Cambria"/>
                <a:cs typeface="Cambria"/>
              </a:rPr>
              <a:t>m</a:t>
            </a:r>
            <a:r>
              <a:rPr sz="3950" spc="-30" dirty="0">
                <a:latin typeface="Cambria"/>
                <a:cs typeface="Cambria"/>
              </a:rPr>
              <a:t>e</a:t>
            </a:r>
            <a:r>
              <a:rPr sz="3950" spc="20" dirty="0">
                <a:latin typeface="Cambria"/>
                <a:cs typeface="Cambria"/>
              </a:rPr>
              <a:t>ntación</a:t>
            </a:r>
            <a:endParaRPr sz="3950" dirty="0">
              <a:latin typeface="Cambria"/>
              <a:cs typeface="Cambria"/>
            </a:endParaRPr>
          </a:p>
          <a:p>
            <a:pPr marL="12700" marR="5080">
              <a:lnSpc>
                <a:spcPct val="102000"/>
              </a:lnSpc>
              <a:spcBef>
                <a:spcPts val="670"/>
              </a:spcBef>
            </a:pPr>
            <a:r>
              <a:rPr sz="2450" b="0" spc="95" dirty="0">
                <a:latin typeface="Verdana"/>
                <a:cs typeface="Verdana"/>
              </a:rPr>
              <a:t>A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10" dirty="0">
                <a:latin typeface="Verdana"/>
                <a:cs typeface="Verdana"/>
              </a:rPr>
              <a:t>pesar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90" dirty="0">
                <a:latin typeface="Verdana"/>
                <a:cs typeface="Verdana"/>
              </a:rPr>
              <a:t>de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20" dirty="0">
                <a:latin typeface="Verdana"/>
                <a:cs typeface="Verdana"/>
              </a:rPr>
              <a:t>su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85" dirty="0">
                <a:latin typeface="Verdana"/>
                <a:cs typeface="Verdana"/>
              </a:rPr>
              <a:t>impo</a:t>
            </a:r>
            <a:r>
              <a:rPr sz="2450" b="0" spc="90" dirty="0">
                <a:latin typeface="Verdana"/>
                <a:cs typeface="Verdana"/>
              </a:rPr>
              <a:t>r</a:t>
            </a:r>
            <a:r>
              <a:rPr sz="2450" b="0" spc="65" dirty="0">
                <a:latin typeface="Verdana"/>
                <a:cs typeface="Verdana"/>
              </a:rPr>
              <a:t>tan</a:t>
            </a:r>
            <a:r>
              <a:rPr sz="2450" b="0" spc="45" dirty="0">
                <a:latin typeface="Verdana"/>
                <a:cs typeface="Verdana"/>
              </a:rPr>
              <a:t>c</a:t>
            </a:r>
            <a:r>
              <a:rPr sz="2450" b="0" spc="-130" dirty="0">
                <a:latin typeface="Verdana"/>
                <a:cs typeface="Verdana"/>
              </a:rPr>
              <a:t>ia,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0" dirty="0">
                <a:latin typeface="Verdana"/>
                <a:cs typeface="Verdana"/>
              </a:rPr>
              <a:t>la  </a:t>
            </a:r>
            <a:r>
              <a:rPr sz="2450" spc="85" dirty="0">
                <a:latin typeface="Verdana"/>
                <a:cs typeface="Verdana"/>
              </a:rPr>
              <a:t>implementa</a:t>
            </a:r>
            <a:r>
              <a:rPr sz="2450" spc="55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ión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60" dirty="0">
                <a:latin typeface="Verdana"/>
                <a:cs typeface="Verdana"/>
              </a:rPr>
              <a:t>del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dirty="0">
                <a:latin typeface="Verdana"/>
                <a:cs typeface="Verdana"/>
              </a:rPr>
              <a:t>DS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70" dirty="0">
                <a:latin typeface="Verdana"/>
                <a:cs typeface="Verdana"/>
              </a:rPr>
              <a:t>4</a:t>
            </a:r>
            <a:r>
              <a:rPr sz="2450" b="0" spc="-175" dirty="0">
                <a:latin typeface="Verdana"/>
                <a:cs typeface="Verdana"/>
              </a:rPr>
              <a:t>2</a:t>
            </a:r>
            <a:r>
              <a:rPr sz="2450" b="0" spc="-5" dirty="0">
                <a:latin typeface="Verdana"/>
                <a:cs typeface="Verdana"/>
              </a:rPr>
              <a:t>-F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20" dirty="0">
                <a:latin typeface="Verdana"/>
                <a:cs typeface="Verdana"/>
              </a:rPr>
              <a:t>enf</a:t>
            </a:r>
            <a:r>
              <a:rPr sz="2450" b="0" spc="-20" dirty="0">
                <a:latin typeface="Verdana"/>
                <a:cs typeface="Verdana"/>
              </a:rPr>
              <a:t>r</a:t>
            </a:r>
            <a:r>
              <a:rPr sz="2450" b="0" spc="40" dirty="0">
                <a:latin typeface="Verdana"/>
                <a:cs typeface="Verdana"/>
              </a:rPr>
              <a:t>enta  </a:t>
            </a:r>
            <a:r>
              <a:rPr sz="2450" b="0" spc="5" dirty="0">
                <a:latin typeface="Verdana"/>
                <a:cs typeface="Verdana"/>
              </a:rPr>
              <a:t>desafíos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90" dirty="0">
                <a:latin typeface="Verdana"/>
                <a:cs typeface="Verdana"/>
              </a:rPr>
              <a:t>c</a:t>
            </a:r>
            <a:r>
              <a:rPr sz="2450" b="0" spc="120" dirty="0">
                <a:latin typeface="Verdana"/>
                <a:cs typeface="Verdana"/>
              </a:rPr>
              <a:t>omo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0" dirty="0">
                <a:latin typeface="Verdana"/>
                <a:cs typeface="Verdana"/>
              </a:rPr>
              <a:t>la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esis</a:t>
            </a:r>
            <a:r>
              <a:rPr sz="2450" spc="-65" dirty="0">
                <a:latin typeface="Verdana"/>
                <a:cs typeface="Verdana"/>
              </a:rPr>
              <a:t>t</a:t>
            </a:r>
            <a:r>
              <a:rPr sz="2450" spc="95" dirty="0">
                <a:latin typeface="Verdana"/>
                <a:cs typeface="Verdana"/>
              </a:rPr>
              <a:t>en</a:t>
            </a:r>
            <a:r>
              <a:rPr sz="2450" spc="60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Cambio</a:t>
            </a:r>
            <a:r>
              <a:rPr lang="es-ES" sz="2450" spc="80" dirty="0">
                <a:latin typeface="Verdana"/>
                <a:cs typeface="Verdana"/>
              </a:rPr>
              <a:t>, la Falta de comprensión y conocimiento,</a:t>
            </a:r>
            <a:r>
              <a:rPr lang="es-ES" sz="2450" b="0" spc="80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5" dirty="0">
                <a:latin typeface="Verdana"/>
                <a:cs typeface="Verdana"/>
              </a:rPr>
              <a:t>l</a:t>
            </a:r>
            <a:r>
              <a:rPr sz="2450" spc="10" dirty="0">
                <a:latin typeface="Verdana"/>
                <a:cs typeface="Verdana"/>
              </a:rPr>
              <a:t>ta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ecu</a:t>
            </a:r>
            <a:r>
              <a:rPr sz="2450" spc="35" dirty="0">
                <a:latin typeface="Verdana"/>
                <a:cs typeface="Verdana"/>
              </a:rPr>
              <a:t>r</a:t>
            </a:r>
            <a:r>
              <a:rPr sz="2450" spc="-110" dirty="0">
                <a:latin typeface="Verdana"/>
                <a:cs typeface="Verdana"/>
              </a:rPr>
              <a:t>sos</a:t>
            </a:r>
            <a:r>
              <a:rPr sz="2450" b="0" spc="-110" dirty="0">
                <a:latin typeface="Verdana"/>
                <a:cs typeface="Verdana"/>
              </a:rPr>
              <a:t>.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35" dirty="0">
                <a:latin typeface="Verdana"/>
                <a:cs typeface="Verdana"/>
              </a:rPr>
              <a:t>Supe</a:t>
            </a:r>
            <a:r>
              <a:rPr sz="2450" b="0" spc="-175" dirty="0">
                <a:latin typeface="Verdana"/>
                <a:cs typeface="Verdana"/>
              </a:rPr>
              <a:t>r</a:t>
            </a:r>
            <a:r>
              <a:rPr sz="2450" b="0" spc="-35" dirty="0">
                <a:latin typeface="Verdana"/>
                <a:cs typeface="Verdana"/>
              </a:rPr>
              <a:t>ar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dirty="0">
                <a:latin typeface="Verdana"/>
                <a:cs typeface="Verdana"/>
              </a:rPr>
              <a:t>es</a:t>
            </a:r>
            <a:r>
              <a:rPr sz="2450" b="0" spc="-50" dirty="0">
                <a:latin typeface="Verdana"/>
                <a:cs typeface="Verdana"/>
              </a:rPr>
              <a:t>t</a:t>
            </a:r>
            <a:r>
              <a:rPr sz="2450" b="0" spc="-5" dirty="0">
                <a:latin typeface="Verdana"/>
                <a:cs typeface="Verdana"/>
              </a:rPr>
              <a:t>os  </a:t>
            </a:r>
            <a:r>
              <a:rPr sz="2450" b="0" spc="35" dirty="0">
                <a:latin typeface="Verdana"/>
                <a:cs typeface="Verdana"/>
              </a:rPr>
              <a:t>obstáculos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20" dirty="0">
                <a:latin typeface="Verdana"/>
                <a:cs typeface="Verdana"/>
              </a:rPr>
              <a:t>es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20" dirty="0">
                <a:latin typeface="Verdana"/>
                <a:cs typeface="Verdana"/>
              </a:rPr>
              <a:t>vital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140" dirty="0">
                <a:latin typeface="Verdana"/>
                <a:cs typeface="Verdana"/>
              </a:rPr>
              <a:t>p</a:t>
            </a:r>
            <a:r>
              <a:rPr sz="2450" b="0" spc="-15" dirty="0">
                <a:latin typeface="Verdana"/>
                <a:cs typeface="Verdana"/>
              </a:rPr>
              <a:t>a</a:t>
            </a:r>
            <a:r>
              <a:rPr sz="2450" b="0" spc="-175" dirty="0">
                <a:latin typeface="Verdana"/>
                <a:cs typeface="Verdana"/>
              </a:rPr>
              <a:t>r</a:t>
            </a:r>
            <a:r>
              <a:rPr sz="2450" b="0" spc="-15" dirty="0">
                <a:latin typeface="Verdana"/>
                <a:cs typeface="Verdana"/>
              </a:rPr>
              <a:t>a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75" dirty="0">
                <a:latin typeface="Verdana"/>
                <a:cs typeface="Verdana"/>
              </a:rPr>
              <a:t>log</a:t>
            </a:r>
            <a:r>
              <a:rPr sz="2450" b="0" spc="-175" dirty="0">
                <a:latin typeface="Verdana"/>
                <a:cs typeface="Verdana"/>
              </a:rPr>
              <a:t>r</a:t>
            </a:r>
            <a:r>
              <a:rPr sz="2450" b="0" spc="-35" dirty="0">
                <a:latin typeface="Verdana"/>
                <a:cs typeface="Verdana"/>
              </a:rPr>
              <a:t>ar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90" dirty="0">
                <a:latin typeface="Verdana"/>
                <a:cs typeface="Verdana"/>
              </a:rPr>
              <a:t>un  </a:t>
            </a:r>
            <a:r>
              <a:rPr sz="2450" b="0" spc="85" dirty="0">
                <a:latin typeface="Verdana"/>
                <a:cs typeface="Verdana"/>
              </a:rPr>
              <a:t>ambien</a:t>
            </a:r>
            <a:r>
              <a:rPr sz="2450" b="0" spc="5" dirty="0">
                <a:latin typeface="Verdana"/>
                <a:cs typeface="Verdana"/>
              </a:rPr>
              <a:t>t</a:t>
            </a:r>
            <a:r>
              <a:rPr sz="2450" b="0" spc="35" dirty="0">
                <a:latin typeface="Verdana"/>
                <a:cs typeface="Verdana"/>
              </a:rPr>
              <a:t>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90" dirty="0">
                <a:latin typeface="Verdana"/>
                <a:cs typeface="Verdana"/>
              </a:rPr>
              <a:t>de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35" dirty="0">
                <a:latin typeface="Verdana"/>
                <a:cs typeface="Verdana"/>
              </a:rPr>
              <a:t>t</a:t>
            </a:r>
            <a:r>
              <a:rPr sz="2450" b="0" spc="-175" dirty="0">
                <a:latin typeface="Verdana"/>
                <a:cs typeface="Verdana"/>
              </a:rPr>
              <a:t>r</a:t>
            </a:r>
            <a:r>
              <a:rPr sz="2450" b="0" spc="65" dirty="0">
                <a:latin typeface="Verdana"/>
                <a:cs typeface="Verdana"/>
              </a:rPr>
              <a:t>a</a:t>
            </a:r>
            <a:r>
              <a:rPr sz="2450" b="0" spc="60" dirty="0">
                <a:latin typeface="Verdana"/>
                <a:cs typeface="Verdana"/>
              </a:rPr>
              <a:t>b</a:t>
            </a:r>
            <a:r>
              <a:rPr sz="2450" b="0" spc="-40" dirty="0">
                <a:latin typeface="Verdana"/>
                <a:cs typeface="Verdana"/>
              </a:rPr>
              <a:t>ajo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40" dirty="0">
                <a:latin typeface="Verdana"/>
                <a:cs typeface="Verdana"/>
              </a:rPr>
              <a:t>segu</a:t>
            </a:r>
            <a:r>
              <a:rPr sz="2450" b="0" spc="-10" dirty="0">
                <a:latin typeface="Verdana"/>
                <a:cs typeface="Verdana"/>
              </a:rPr>
              <a:t>r</a:t>
            </a:r>
            <a:r>
              <a:rPr sz="2450" b="0" spc="60" dirty="0">
                <a:latin typeface="Verdana"/>
                <a:cs typeface="Verdana"/>
              </a:rPr>
              <a:t>o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80" dirty="0">
                <a:latin typeface="Verdana"/>
                <a:cs typeface="Verdana"/>
              </a:rPr>
              <a:t>y  </a:t>
            </a:r>
            <a:r>
              <a:rPr sz="2450" b="0" spc="-10" dirty="0">
                <a:latin typeface="Verdana"/>
                <a:cs typeface="Verdana"/>
              </a:rPr>
              <a:t>eﬁciente.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810921-1655-13DA-52FF-6505ADFD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365"/>
            <a:ext cx="9378949" cy="103840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450E62D-DAF6-45B0-B4CA-7AAA69963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0" y="9493250"/>
            <a:ext cx="806450" cy="8064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71591CD-5269-41D1-A0E4-19CBA92834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550" y="9291477"/>
            <a:ext cx="1334998" cy="104420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DD81B92-9A5B-44F7-92E8-A3F95676C99F}"/>
              </a:ext>
            </a:extLst>
          </p:cNvPr>
          <p:cNvSpPr/>
          <p:nvPr/>
        </p:nvSpPr>
        <p:spPr>
          <a:xfrm>
            <a:off x="12175913" y="9410355"/>
            <a:ext cx="4419600" cy="80645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CARRERA : ING. DE SOFWARE CON I.A.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7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CB1264A-5D61-3767-69FB-F7A99624806D}"/>
              </a:ext>
            </a:extLst>
          </p:cNvPr>
          <p:cNvSpPr/>
          <p:nvPr/>
        </p:nvSpPr>
        <p:spPr>
          <a:xfrm>
            <a:off x="15657634" y="24493"/>
            <a:ext cx="2655947" cy="2057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EC228A1-D2E4-8F75-8B34-500F8813DCCD}"/>
              </a:ext>
            </a:extLst>
          </p:cNvPr>
          <p:cNvSpPr/>
          <p:nvPr/>
        </p:nvSpPr>
        <p:spPr>
          <a:xfrm>
            <a:off x="15627349" y="8223613"/>
            <a:ext cx="2655947" cy="2057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9339265-5FC7-80FC-1A44-A120E170B5C6}"/>
              </a:ext>
            </a:extLst>
          </p:cNvPr>
          <p:cNvSpPr/>
          <p:nvPr/>
        </p:nvSpPr>
        <p:spPr>
          <a:xfrm>
            <a:off x="17403" y="8223613"/>
            <a:ext cx="2655947" cy="2057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4A726FE-F616-17E4-A244-A67E861B9227}"/>
              </a:ext>
            </a:extLst>
          </p:cNvPr>
          <p:cNvSpPr/>
          <p:nvPr/>
        </p:nvSpPr>
        <p:spPr>
          <a:xfrm>
            <a:off x="19399" y="0"/>
            <a:ext cx="2655947" cy="2057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object 3"/>
          <p:cNvSpPr/>
          <p:nvPr/>
        </p:nvSpPr>
        <p:spPr>
          <a:xfrm>
            <a:off x="-4704" y="0"/>
            <a:ext cx="18375253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62293" y="2406599"/>
            <a:ext cx="7954009" cy="1555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0" spc="150" dirty="0">
                <a:solidFill>
                  <a:srgbClr val="FF0000"/>
                </a:solidFill>
                <a:latin typeface="Cambria"/>
                <a:cs typeface="Cambria"/>
              </a:rPr>
              <a:t>Conclusiones</a:t>
            </a:r>
            <a:endParaRPr sz="100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7682" y="4387850"/>
            <a:ext cx="9665335" cy="260981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2000"/>
              </a:lnSpc>
              <a:spcBef>
                <a:spcPts val="65"/>
              </a:spcBef>
            </a:pPr>
            <a:r>
              <a:rPr sz="2800" spc="50" dirty="0">
                <a:latin typeface="Verdana"/>
                <a:cs typeface="Verdana"/>
              </a:rPr>
              <a:t>El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b="1" dirty="0">
                <a:latin typeface="Verdana"/>
                <a:cs typeface="Verdana"/>
              </a:rPr>
              <a:t>DS</a:t>
            </a:r>
            <a:r>
              <a:rPr sz="2800" b="1" spc="-215" dirty="0">
                <a:latin typeface="Verdana"/>
                <a:cs typeface="Verdana"/>
              </a:rPr>
              <a:t> </a:t>
            </a:r>
            <a:r>
              <a:rPr sz="2800" b="1" spc="70" dirty="0">
                <a:latin typeface="Verdana"/>
                <a:cs typeface="Verdana"/>
              </a:rPr>
              <a:t>4</a:t>
            </a:r>
            <a:r>
              <a:rPr sz="2800" b="1" spc="-175" dirty="0">
                <a:latin typeface="Verdana"/>
                <a:cs typeface="Verdana"/>
              </a:rPr>
              <a:t>2</a:t>
            </a:r>
            <a:r>
              <a:rPr sz="2800" b="1" spc="-5" dirty="0">
                <a:latin typeface="Verdana"/>
                <a:cs typeface="Verdana"/>
              </a:rPr>
              <a:t>-F</a:t>
            </a:r>
            <a:r>
              <a:rPr sz="2800" b="1" spc="-21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es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fundamental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140" dirty="0">
                <a:latin typeface="Verdana"/>
                <a:cs typeface="Verdana"/>
              </a:rPr>
              <a:t>p</a:t>
            </a:r>
            <a:r>
              <a:rPr sz="2800" spc="-15" dirty="0">
                <a:latin typeface="Verdana"/>
                <a:cs typeface="Verdana"/>
              </a:rPr>
              <a:t>a</a:t>
            </a:r>
            <a:r>
              <a:rPr sz="2800" spc="-175" dirty="0">
                <a:latin typeface="Verdana"/>
                <a:cs typeface="Verdana"/>
              </a:rPr>
              <a:t>r</a:t>
            </a:r>
            <a:r>
              <a:rPr sz="2800" spc="-15" dirty="0">
                <a:latin typeface="Verdana"/>
                <a:cs typeface="Verdana"/>
              </a:rPr>
              <a:t>a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ga</a:t>
            </a:r>
            <a:r>
              <a:rPr sz="2800" spc="-175" dirty="0">
                <a:latin typeface="Verdana"/>
                <a:cs typeface="Verdana"/>
              </a:rPr>
              <a:t>r</a:t>
            </a:r>
            <a:r>
              <a:rPr sz="2800" spc="5" dirty="0">
                <a:latin typeface="Verdana"/>
                <a:cs typeface="Verdana"/>
              </a:rPr>
              <a:t>antizar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la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b="1" spc="40" dirty="0">
                <a:latin typeface="Verdana"/>
                <a:cs typeface="Verdana"/>
              </a:rPr>
              <a:t>segu</a:t>
            </a:r>
            <a:r>
              <a:rPr sz="2800" b="1" spc="5" dirty="0">
                <a:latin typeface="Verdana"/>
                <a:cs typeface="Verdana"/>
              </a:rPr>
              <a:t>r</a:t>
            </a:r>
            <a:r>
              <a:rPr sz="2800" b="1" spc="60" dirty="0">
                <a:latin typeface="Verdana"/>
                <a:cs typeface="Verdana"/>
              </a:rPr>
              <a:t>idad </a:t>
            </a:r>
            <a:r>
              <a:rPr sz="2800" spc="60" dirty="0">
                <a:latin typeface="Verdana"/>
                <a:cs typeface="Verdana"/>
              </a:rPr>
              <a:t> </a:t>
            </a:r>
            <a:r>
              <a:rPr sz="2800" b="1" spc="-15" dirty="0">
                <a:latin typeface="Verdana"/>
                <a:cs typeface="Verdana"/>
              </a:rPr>
              <a:t>industrial</a:t>
            </a:r>
            <a:r>
              <a:rPr sz="2800" spc="-15" dirty="0">
                <a:latin typeface="Verdana"/>
                <a:cs typeface="Verdana"/>
              </a:rPr>
              <a:t>. </a:t>
            </a:r>
            <a:r>
              <a:rPr sz="2800" spc="-20" dirty="0">
                <a:latin typeface="Verdana"/>
                <a:cs typeface="Verdana"/>
              </a:rPr>
              <a:t>Su </a:t>
            </a:r>
            <a:r>
              <a:rPr sz="2800" spc="20" dirty="0">
                <a:latin typeface="Verdana"/>
                <a:cs typeface="Verdana"/>
              </a:rPr>
              <a:t>correcta </a:t>
            </a:r>
            <a:r>
              <a:rPr sz="2800" spc="50" dirty="0">
                <a:latin typeface="Verdana"/>
                <a:cs typeface="Verdana"/>
              </a:rPr>
              <a:t>aplicación </a:t>
            </a:r>
            <a:r>
              <a:rPr sz="2800" spc="90" dirty="0">
                <a:latin typeface="Verdana"/>
                <a:cs typeface="Verdana"/>
              </a:rPr>
              <a:t>no </a:t>
            </a:r>
            <a:r>
              <a:rPr sz="2800" spc="10" dirty="0">
                <a:latin typeface="Verdana"/>
                <a:cs typeface="Verdana"/>
              </a:rPr>
              <a:t>solo </a:t>
            </a:r>
            <a:r>
              <a:rPr sz="2800" spc="50" dirty="0">
                <a:latin typeface="Verdana"/>
                <a:cs typeface="Verdana"/>
              </a:rPr>
              <a:t>protege </a:t>
            </a:r>
            <a:r>
              <a:rPr sz="2800" spc="-15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los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trabajadores, </a:t>
            </a:r>
            <a:r>
              <a:rPr sz="2800" spc="25" dirty="0">
                <a:latin typeface="Verdana"/>
                <a:cs typeface="Verdana"/>
              </a:rPr>
              <a:t>sino </a:t>
            </a:r>
            <a:r>
              <a:rPr sz="2800" spc="95" dirty="0">
                <a:latin typeface="Verdana"/>
                <a:cs typeface="Verdana"/>
              </a:rPr>
              <a:t>que </a:t>
            </a:r>
            <a:r>
              <a:rPr sz="2800" spc="80" dirty="0">
                <a:latin typeface="Verdana"/>
                <a:cs typeface="Verdana"/>
              </a:rPr>
              <a:t>también </a:t>
            </a:r>
            <a:r>
              <a:rPr sz="2800" spc="-5" dirty="0">
                <a:latin typeface="Verdana"/>
                <a:cs typeface="Verdana"/>
              </a:rPr>
              <a:t>mejora </a:t>
            </a:r>
            <a:r>
              <a:rPr sz="2800" spc="-10" dirty="0">
                <a:latin typeface="Verdana"/>
                <a:cs typeface="Verdana"/>
              </a:rPr>
              <a:t>la </a:t>
            </a:r>
            <a:r>
              <a:rPr sz="2800" b="1" spc="55" dirty="0">
                <a:latin typeface="Verdana"/>
                <a:cs typeface="Verdana"/>
              </a:rPr>
              <a:t>productividad</a:t>
            </a:r>
            <a:r>
              <a:rPr sz="2800" spc="55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y </a:t>
            </a:r>
            <a:r>
              <a:rPr sz="2800" spc="-10" dirty="0">
                <a:latin typeface="Verdana"/>
                <a:cs typeface="Verdana"/>
              </a:rPr>
              <a:t>la </a:t>
            </a:r>
            <a:r>
              <a:rPr sz="2800" spc="-850" dirty="0">
                <a:latin typeface="Verdana"/>
                <a:cs typeface="Verdana"/>
              </a:rPr>
              <a:t> </a:t>
            </a:r>
            <a:r>
              <a:rPr sz="2800" b="1" spc="50" dirty="0">
                <a:latin typeface="Verdana"/>
                <a:cs typeface="Verdana"/>
              </a:rPr>
              <a:t>reputación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90" dirty="0">
                <a:latin typeface="Verdana"/>
                <a:cs typeface="Verdana"/>
              </a:rPr>
              <a:t>de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las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empresas.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La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cultura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90" dirty="0">
                <a:latin typeface="Verdana"/>
                <a:cs typeface="Verdana"/>
              </a:rPr>
              <a:t>de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seguridad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90" dirty="0">
                <a:latin typeface="Verdana"/>
                <a:cs typeface="Verdana"/>
              </a:rPr>
              <a:t>debe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ser </a:t>
            </a:r>
            <a:r>
              <a:rPr sz="2800" spc="-850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una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35" dirty="0">
                <a:latin typeface="Verdana"/>
                <a:cs typeface="Verdana"/>
              </a:rPr>
              <a:t>prioridad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en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25" dirty="0">
                <a:latin typeface="Verdana"/>
                <a:cs typeface="Verdana"/>
              </a:rPr>
              <a:t>todas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las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industrias.</a:t>
            </a:r>
            <a:endParaRPr sz="2800" dirty="0">
              <a:latin typeface="Verdana"/>
              <a:cs typeface="Verdana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2F18ABC-817E-4FAA-A6FD-A0FBD5840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550" y="8223613"/>
            <a:ext cx="806450" cy="806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93925F2-C8D3-42B3-A393-AD5AF8937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8013374"/>
            <a:ext cx="1334998" cy="1044206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5BE7600F-7BDA-4FD1-855D-74739AD5802E}"/>
              </a:ext>
            </a:extLst>
          </p:cNvPr>
          <p:cNvSpPr/>
          <p:nvPr/>
        </p:nvSpPr>
        <p:spPr>
          <a:xfrm>
            <a:off x="6488333" y="8132252"/>
            <a:ext cx="4419600" cy="80645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CARRERA : ING. DE SOFWARE CON I.A.</a:t>
            </a:r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2B026-EE63-4492-A5F3-B502A84C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300700" cy="10299699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C42B65-5299-45C1-A3AE-8616B9D34B3A}"/>
              </a:ext>
            </a:extLst>
          </p:cNvPr>
          <p:cNvSpPr/>
          <p:nvPr/>
        </p:nvSpPr>
        <p:spPr>
          <a:xfrm>
            <a:off x="1987550" y="730250"/>
            <a:ext cx="13868400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0" dirty="0">
                <a:solidFill>
                  <a:schemeClr val="tx1"/>
                </a:solidFill>
              </a:rPr>
              <a:t>BIBLIOGRAFIA</a:t>
            </a:r>
          </a:p>
          <a:p>
            <a:pPr algn="ctr"/>
            <a:r>
              <a:rPr lang="es-MX" sz="3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https://ley29783.com/normas-sectoriales-seguridad-salud-trabajo/#Sector_Industria</a:t>
            </a:r>
          </a:p>
          <a:p>
            <a:pPr algn="ctr"/>
            <a:r>
              <a:rPr lang="es-MX" sz="3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https://www.euskadi.eus/presentacion-seguridad-industrial/web01-a2indust/es/#:~:text=Su%20objeto%20es%20la%20prevenci%C3%B3n,las%20personas%20o%20los%20bienes.</a:t>
            </a:r>
            <a:r>
              <a:rPr lang="es-MX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C1F792-F580-4D77-9812-328A039FF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05075" cy="1828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CDC7AA-DD62-4BED-B495-D0D56AB77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463" y="8450791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451</Words>
  <Application>Microsoft Office PowerPoint</Application>
  <PresentationFormat>Personalizado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SimSun</vt:lpstr>
      <vt:lpstr>Calibri</vt:lpstr>
      <vt:lpstr>Cambria</vt:lpstr>
      <vt:lpstr>Palatino Linotype</vt:lpstr>
      <vt:lpstr>Verdana</vt:lpstr>
      <vt:lpstr>Office Theme</vt:lpstr>
      <vt:lpstr>Presentación de PowerPoint</vt:lpstr>
      <vt:lpstr>Presentación de PowerPoint</vt:lpstr>
      <vt:lpstr>Introducción al DS 42-F</vt:lpstr>
      <vt:lpstr>Objetivos del DS 42-F</vt:lpstr>
      <vt:lpstr>Normativa Clave</vt:lpstr>
      <vt:lpstr>Aplicación en la Industria</vt:lpstr>
      <vt:lpstr>Desafíos en la  Implementación A pesar de su importancia, la  implementación del DS 42-F enfrenta  desafíos como la resistencia al Cambio, la Falta de comprensión y conocimiento, y la falta de recursos. Superar estos  obstáculos es vital para lograr un  ambiente de trabajo seguro y  eﬁciente.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CUBAS CLAROS, CESAR DAVID</cp:lastModifiedBy>
  <cp:revision>20</cp:revision>
  <dcterms:created xsi:type="dcterms:W3CDTF">2024-07-25T21:20:00Z</dcterms:created>
  <dcterms:modified xsi:type="dcterms:W3CDTF">2024-08-06T23:52:06Z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2024-07-25T00:00:00Z</vt:filetime>
  </property>
</Properties>
</file>