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1121fac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1121fac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rizacion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272ddabc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272ddab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272ddabc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272ddabc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271e99c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271e99c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271e99ce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271e99ce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64400" y="543350"/>
            <a:ext cx="6478500" cy="4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518165" y="1705212"/>
            <a:ext cx="1325646" cy="304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COMPRAR UN PRODUCTO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2071450" y="996125"/>
            <a:ext cx="1186812" cy="304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TIPO DE MARCA</a:t>
            </a:r>
            <a:endParaRPr b="1" sz="800"/>
          </a:p>
        </p:txBody>
      </p:sp>
      <p:sp>
        <p:nvSpPr>
          <p:cNvPr id="57" name="Google Shape;57;p13"/>
          <p:cNvSpPr/>
          <p:nvPr/>
        </p:nvSpPr>
        <p:spPr>
          <a:xfrm>
            <a:off x="2927375" y="2095850"/>
            <a:ext cx="1186812" cy="304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CANTIDAD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6055400" y="2394600"/>
            <a:ext cx="1457352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OFRECER/RECOMENDAR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2068788" y="2507000"/>
            <a:ext cx="1078920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COTIZANTE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3052325" y="1515863"/>
            <a:ext cx="936900" cy="41882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PRECIO DETERMINADO</a:t>
            </a:r>
            <a:endParaRPr sz="900"/>
          </a:p>
        </p:txBody>
      </p:sp>
      <p:sp>
        <p:nvSpPr>
          <p:cNvPr id="61" name="Google Shape;61;p13"/>
          <p:cNvSpPr/>
          <p:nvPr/>
        </p:nvSpPr>
        <p:spPr>
          <a:xfrm>
            <a:off x="6207403" y="1736462"/>
            <a:ext cx="1325646" cy="304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VERIFICAR PRODUCTO</a:t>
            </a:r>
            <a:endParaRPr sz="10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84" y="1174563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346" y="3227600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284" y="3376650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85359" y="957850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404963" y="2387100"/>
            <a:ext cx="9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CLIENTE</a:t>
            </a:r>
            <a:endParaRPr sz="1200"/>
          </a:p>
        </p:txBody>
      </p:sp>
      <p:sp>
        <p:nvSpPr>
          <p:cNvPr id="67" name="Google Shape;67;p13"/>
          <p:cNvSpPr/>
          <p:nvPr/>
        </p:nvSpPr>
        <p:spPr>
          <a:xfrm>
            <a:off x="6316688" y="3618262"/>
            <a:ext cx="1583064" cy="41882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ASOCIAR A PEDIDOS DE VENTA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8003350" y="2158025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EMPLEADO</a:t>
            </a:r>
            <a:endParaRPr sz="1200"/>
          </a:p>
        </p:txBody>
      </p:sp>
      <p:sp>
        <p:nvSpPr>
          <p:cNvPr id="69" name="Google Shape;69;p13"/>
          <p:cNvSpPr txBox="1"/>
          <p:nvPr/>
        </p:nvSpPr>
        <p:spPr>
          <a:xfrm>
            <a:off x="8089163" y="4270850"/>
            <a:ext cx="9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ADMINISTRADOR</a:t>
            </a:r>
            <a:endParaRPr sz="1200"/>
          </a:p>
        </p:txBody>
      </p:sp>
      <p:sp>
        <p:nvSpPr>
          <p:cNvPr id="70" name="Google Shape;70;p13"/>
          <p:cNvSpPr txBox="1"/>
          <p:nvPr/>
        </p:nvSpPr>
        <p:spPr>
          <a:xfrm>
            <a:off x="308825" y="4455650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VISITANTE</a:t>
            </a:r>
            <a:endParaRPr sz="1200"/>
          </a:p>
        </p:txBody>
      </p:sp>
      <p:sp>
        <p:nvSpPr>
          <p:cNvPr id="71" name="Google Shape;71;p13"/>
          <p:cNvSpPr txBox="1"/>
          <p:nvPr/>
        </p:nvSpPr>
        <p:spPr>
          <a:xfrm>
            <a:off x="3901550" y="543350"/>
            <a:ext cx="1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1. </a:t>
            </a:r>
            <a:r>
              <a:rPr b="1" lang="es"/>
              <a:t>Sistema De Venta</a:t>
            </a:r>
            <a:endParaRPr b="1"/>
          </a:p>
        </p:txBody>
      </p:sp>
      <p:sp>
        <p:nvSpPr>
          <p:cNvPr id="72" name="Google Shape;72;p13"/>
          <p:cNvSpPr txBox="1"/>
          <p:nvPr/>
        </p:nvSpPr>
        <p:spPr>
          <a:xfrm>
            <a:off x="2174750" y="1417700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&lt;&lt;extends&gt;&gt;</a:t>
            </a:r>
            <a:endParaRPr sz="900"/>
          </a:p>
        </p:txBody>
      </p:sp>
      <p:sp>
        <p:nvSpPr>
          <p:cNvPr id="73" name="Google Shape;73;p13"/>
          <p:cNvSpPr txBox="1"/>
          <p:nvPr/>
        </p:nvSpPr>
        <p:spPr>
          <a:xfrm>
            <a:off x="2071450" y="2096938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&lt;&lt;extends&gt;&gt;</a:t>
            </a:r>
            <a:endParaRPr sz="900"/>
          </a:p>
        </p:txBody>
      </p:sp>
      <p:sp>
        <p:nvSpPr>
          <p:cNvPr id="74" name="Google Shape;74;p13"/>
          <p:cNvSpPr txBox="1"/>
          <p:nvPr/>
        </p:nvSpPr>
        <p:spPr>
          <a:xfrm>
            <a:off x="7422000" y="2297388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&lt;&lt;extends&gt;&gt;</a:t>
            </a:r>
            <a:endParaRPr sz="900"/>
          </a:p>
        </p:txBody>
      </p:sp>
      <p:sp>
        <p:nvSpPr>
          <p:cNvPr id="75" name="Google Shape;75;p13"/>
          <p:cNvSpPr txBox="1"/>
          <p:nvPr/>
        </p:nvSpPr>
        <p:spPr>
          <a:xfrm>
            <a:off x="4754700" y="1711338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cxnSp>
        <p:nvCxnSpPr>
          <p:cNvPr id="76" name="Google Shape;76;p13"/>
          <p:cNvCxnSpPr>
            <a:endCxn id="56" idx="2"/>
          </p:cNvCxnSpPr>
          <p:nvPr/>
        </p:nvCxnSpPr>
        <p:spPr>
          <a:xfrm flipH="1" rot="10800000">
            <a:off x="2344756" y="1300901"/>
            <a:ext cx="3201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2843811" y="18576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>
            <a:stCxn id="57" idx="1"/>
          </p:cNvCxnSpPr>
          <p:nvPr/>
        </p:nvCxnSpPr>
        <p:spPr>
          <a:xfrm rot="10800000">
            <a:off x="2630675" y="2054738"/>
            <a:ext cx="296700" cy="1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60" idx="1"/>
            <a:endCxn id="55" idx="3"/>
          </p:cNvCxnSpPr>
          <p:nvPr/>
        </p:nvCxnSpPr>
        <p:spPr>
          <a:xfrm flipH="1">
            <a:off x="2843825" y="1725275"/>
            <a:ext cx="2085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59" idx="0"/>
            <a:endCxn id="55" idx="2"/>
          </p:cNvCxnSpPr>
          <p:nvPr/>
        </p:nvCxnSpPr>
        <p:spPr>
          <a:xfrm rot="10800000">
            <a:off x="2181048" y="2009900"/>
            <a:ext cx="4272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>
            <a:stCxn id="62" idx="3"/>
            <a:endCxn id="55" idx="1"/>
          </p:cNvCxnSpPr>
          <p:nvPr/>
        </p:nvCxnSpPr>
        <p:spPr>
          <a:xfrm>
            <a:off x="1108359" y="1774638"/>
            <a:ext cx="4098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60" idx="3"/>
          </p:cNvCxnSpPr>
          <p:nvPr/>
        </p:nvCxnSpPr>
        <p:spPr>
          <a:xfrm>
            <a:off x="3989225" y="1725275"/>
            <a:ext cx="22455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2954675" y="3681425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sp>
        <p:nvSpPr>
          <p:cNvPr id="84" name="Google Shape;84;p13"/>
          <p:cNvSpPr/>
          <p:nvPr/>
        </p:nvSpPr>
        <p:spPr>
          <a:xfrm>
            <a:off x="2045250" y="3824350"/>
            <a:ext cx="1078920" cy="304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CONTRATISTA</a:t>
            </a:r>
            <a:endParaRPr sz="900"/>
          </a:p>
        </p:txBody>
      </p:sp>
      <p:cxnSp>
        <p:nvCxnSpPr>
          <p:cNvPr id="85" name="Google Shape;85;p13"/>
          <p:cNvCxnSpPr>
            <a:stCxn id="64" idx="3"/>
            <a:endCxn id="84" idx="1"/>
          </p:cNvCxnSpPr>
          <p:nvPr/>
        </p:nvCxnSpPr>
        <p:spPr>
          <a:xfrm>
            <a:off x="1108359" y="3976725"/>
            <a:ext cx="9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3"/>
          <p:cNvSpPr/>
          <p:nvPr/>
        </p:nvSpPr>
        <p:spPr>
          <a:xfrm>
            <a:off x="6338363" y="1119513"/>
            <a:ext cx="1078920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VENTA DEL PRODUCTO</a:t>
            </a:r>
            <a:endParaRPr sz="1000"/>
          </a:p>
        </p:txBody>
      </p:sp>
      <p:sp>
        <p:nvSpPr>
          <p:cNvPr id="87" name="Google Shape;87;p13"/>
          <p:cNvSpPr/>
          <p:nvPr/>
        </p:nvSpPr>
        <p:spPr>
          <a:xfrm>
            <a:off x="3585425" y="3824338"/>
            <a:ext cx="1325646" cy="304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DISTRIBUCIÓN</a:t>
            </a:r>
            <a:r>
              <a:rPr lang="es" sz="900"/>
              <a:t> DE PRODUCTOS</a:t>
            </a:r>
            <a:endParaRPr sz="900"/>
          </a:p>
        </p:txBody>
      </p:sp>
      <p:cxnSp>
        <p:nvCxnSpPr>
          <p:cNvPr id="88" name="Google Shape;88;p13"/>
          <p:cNvCxnSpPr>
            <a:stCxn id="84" idx="3"/>
            <a:endCxn id="87" idx="1"/>
          </p:cNvCxnSpPr>
          <p:nvPr/>
        </p:nvCxnSpPr>
        <p:spPr>
          <a:xfrm>
            <a:off x="3124170" y="3976738"/>
            <a:ext cx="4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>
            <a:stCxn id="61" idx="0"/>
            <a:endCxn id="86" idx="2"/>
          </p:cNvCxnSpPr>
          <p:nvPr/>
        </p:nvCxnSpPr>
        <p:spPr>
          <a:xfrm flipH="1" rot="10800000">
            <a:off x="6870226" y="1473662"/>
            <a:ext cx="75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60" idx="3"/>
            <a:endCxn id="58" idx="1"/>
          </p:cNvCxnSpPr>
          <p:nvPr/>
        </p:nvCxnSpPr>
        <p:spPr>
          <a:xfrm>
            <a:off x="3989225" y="1725275"/>
            <a:ext cx="2066100" cy="8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3"/>
          <p:cNvSpPr txBox="1"/>
          <p:nvPr/>
        </p:nvSpPr>
        <p:spPr>
          <a:xfrm>
            <a:off x="4764388" y="2196425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cxnSp>
        <p:nvCxnSpPr>
          <p:cNvPr id="92" name="Google Shape;92;p13"/>
          <p:cNvCxnSpPr>
            <a:stCxn id="61" idx="2"/>
            <a:endCxn id="61" idx="2"/>
          </p:cNvCxnSpPr>
          <p:nvPr/>
        </p:nvCxnSpPr>
        <p:spPr>
          <a:xfrm>
            <a:off x="6870226" y="204123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>
            <a:stCxn id="58" idx="0"/>
            <a:endCxn id="61" idx="2"/>
          </p:cNvCxnSpPr>
          <p:nvPr/>
        </p:nvCxnSpPr>
        <p:spPr>
          <a:xfrm flipH="1" rot="10800000">
            <a:off x="6784076" y="2041200"/>
            <a:ext cx="8610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3"/>
          <p:cNvSpPr/>
          <p:nvPr/>
        </p:nvSpPr>
        <p:spPr>
          <a:xfrm>
            <a:off x="6568763" y="4289675"/>
            <a:ext cx="1078920" cy="4266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RECIBO DE ENTREGAS</a:t>
            </a:r>
            <a:endParaRPr sz="1000"/>
          </a:p>
        </p:txBody>
      </p:sp>
      <p:sp>
        <p:nvSpPr>
          <p:cNvPr id="95" name="Google Shape;95;p13"/>
          <p:cNvSpPr/>
          <p:nvPr/>
        </p:nvSpPr>
        <p:spPr>
          <a:xfrm>
            <a:off x="6316703" y="2946838"/>
            <a:ext cx="1325646" cy="41882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EXISTENCIAS DE INVENTARIO</a:t>
            </a:r>
            <a:endParaRPr sz="1000"/>
          </a:p>
        </p:txBody>
      </p:sp>
      <p:cxnSp>
        <p:nvCxnSpPr>
          <p:cNvPr id="96" name="Google Shape;96;p13"/>
          <p:cNvCxnSpPr>
            <a:stCxn id="86" idx="3"/>
            <a:endCxn id="95" idx="3"/>
          </p:cNvCxnSpPr>
          <p:nvPr/>
        </p:nvCxnSpPr>
        <p:spPr>
          <a:xfrm>
            <a:off x="7417283" y="1296660"/>
            <a:ext cx="225000" cy="1859700"/>
          </a:xfrm>
          <a:prstGeom prst="curvedConnector3">
            <a:avLst>
              <a:gd fmla="val 2058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>
            <a:stCxn id="87" idx="3"/>
            <a:endCxn id="94" idx="1"/>
          </p:cNvCxnSpPr>
          <p:nvPr/>
        </p:nvCxnSpPr>
        <p:spPr>
          <a:xfrm>
            <a:off x="4911071" y="3976726"/>
            <a:ext cx="16578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3"/>
          <p:cNvSpPr txBox="1"/>
          <p:nvPr/>
        </p:nvSpPr>
        <p:spPr>
          <a:xfrm>
            <a:off x="5254563" y="3973925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cxnSp>
        <p:nvCxnSpPr>
          <p:cNvPr id="99" name="Google Shape;99;p13"/>
          <p:cNvCxnSpPr>
            <a:stCxn id="94" idx="0"/>
            <a:endCxn id="67" idx="2"/>
          </p:cNvCxnSpPr>
          <p:nvPr/>
        </p:nvCxnSpPr>
        <p:spPr>
          <a:xfrm rot="10800000">
            <a:off x="7108223" y="4037075"/>
            <a:ext cx="0" cy="2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7108220" y="361826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3"/>
          <p:cNvCxnSpPr>
            <a:endCxn id="95" idx="2"/>
          </p:cNvCxnSpPr>
          <p:nvPr/>
        </p:nvCxnSpPr>
        <p:spPr>
          <a:xfrm rot="10800000">
            <a:off x="6979526" y="3365662"/>
            <a:ext cx="128700" cy="2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3"/>
          <p:cNvCxnSpPr>
            <a:endCxn id="62" idx="3"/>
          </p:cNvCxnSpPr>
          <p:nvPr/>
        </p:nvCxnSpPr>
        <p:spPr>
          <a:xfrm flipH="1">
            <a:off x="1108359" y="1296738"/>
            <a:ext cx="5229900" cy="4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>
            <a:endCxn id="61" idx="3"/>
          </p:cNvCxnSpPr>
          <p:nvPr/>
        </p:nvCxnSpPr>
        <p:spPr>
          <a:xfrm flipH="1">
            <a:off x="7533049" y="1766750"/>
            <a:ext cx="987000" cy="1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3"/>
          <p:cNvCxnSpPr>
            <a:stCxn id="63" idx="1"/>
            <a:endCxn id="67" idx="3"/>
          </p:cNvCxnSpPr>
          <p:nvPr/>
        </p:nvCxnSpPr>
        <p:spPr>
          <a:xfrm rot="10800000">
            <a:off x="7899746" y="3827675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1148038" y="282350"/>
            <a:ext cx="6478500" cy="4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59" y="1823075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359" y="3119738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359" y="706938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184238" y="2951113"/>
            <a:ext cx="9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CLIENTE</a:t>
            </a:r>
            <a:endParaRPr sz="1200"/>
          </a:p>
        </p:txBody>
      </p:sp>
      <p:sp>
        <p:nvSpPr>
          <p:cNvPr id="114" name="Google Shape;114;p14"/>
          <p:cNvSpPr txBox="1"/>
          <p:nvPr/>
        </p:nvSpPr>
        <p:spPr>
          <a:xfrm>
            <a:off x="7889213" y="4156225"/>
            <a:ext cx="9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ADMINISTRADOR</a:t>
            </a:r>
            <a:endParaRPr sz="1200"/>
          </a:p>
        </p:txBody>
      </p:sp>
      <p:sp>
        <p:nvSpPr>
          <p:cNvPr id="115" name="Google Shape;115;p14"/>
          <p:cNvSpPr txBox="1"/>
          <p:nvPr/>
        </p:nvSpPr>
        <p:spPr>
          <a:xfrm>
            <a:off x="7793075" y="1823075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EMPLEADO</a:t>
            </a:r>
            <a:endParaRPr sz="1200"/>
          </a:p>
        </p:txBody>
      </p:sp>
      <p:sp>
        <p:nvSpPr>
          <p:cNvPr id="116" name="Google Shape;116;p14"/>
          <p:cNvSpPr txBox="1"/>
          <p:nvPr/>
        </p:nvSpPr>
        <p:spPr>
          <a:xfrm>
            <a:off x="1630075" y="3102388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&lt;&lt;extend&gt;&gt;</a:t>
            </a:r>
            <a:endParaRPr sz="900"/>
          </a:p>
        </p:txBody>
      </p:sp>
      <p:sp>
        <p:nvSpPr>
          <p:cNvPr id="117" name="Google Shape;117;p14"/>
          <p:cNvSpPr txBox="1"/>
          <p:nvPr/>
        </p:nvSpPr>
        <p:spPr>
          <a:xfrm>
            <a:off x="4374200" y="3049675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sp>
        <p:nvSpPr>
          <p:cNvPr id="118" name="Google Shape;118;p14"/>
          <p:cNvSpPr txBox="1"/>
          <p:nvPr/>
        </p:nvSpPr>
        <p:spPr>
          <a:xfrm>
            <a:off x="3359100" y="338250"/>
            <a:ext cx="25566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2. </a:t>
            </a:r>
            <a:r>
              <a:rPr b="1" lang="es"/>
              <a:t>Sistema De </a:t>
            </a:r>
            <a:r>
              <a:rPr b="1" lang="es"/>
              <a:t>Facturación</a:t>
            </a:r>
            <a:endParaRPr b="1"/>
          </a:p>
        </p:txBody>
      </p:sp>
      <p:sp>
        <p:nvSpPr>
          <p:cNvPr id="119" name="Google Shape;119;p14"/>
          <p:cNvSpPr/>
          <p:nvPr/>
        </p:nvSpPr>
        <p:spPr>
          <a:xfrm>
            <a:off x="3493088" y="3293625"/>
            <a:ext cx="1078920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ARTÍCULOS</a:t>
            </a:r>
            <a:endParaRPr sz="1000"/>
          </a:p>
        </p:txBody>
      </p:sp>
      <p:sp>
        <p:nvSpPr>
          <p:cNvPr id="120" name="Google Shape;120;p14"/>
          <p:cNvSpPr/>
          <p:nvPr/>
        </p:nvSpPr>
        <p:spPr>
          <a:xfrm>
            <a:off x="6312288" y="1761750"/>
            <a:ext cx="1078920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FACTURAR</a:t>
            </a:r>
            <a:endParaRPr sz="1000"/>
          </a:p>
        </p:txBody>
      </p:sp>
      <p:sp>
        <p:nvSpPr>
          <p:cNvPr id="121" name="Google Shape;121;p14"/>
          <p:cNvSpPr/>
          <p:nvPr/>
        </p:nvSpPr>
        <p:spPr>
          <a:xfrm>
            <a:off x="3295288" y="1707825"/>
            <a:ext cx="1078920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SOFTWARE</a:t>
            </a:r>
            <a:endParaRPr sz="1000"/>
          </a:p>
        </p:txBody>
      </p:sp>
      <p:sp>
        <p:nvSpPr>
          <p:cNvPr id="122" name="Google Shape;122;p14"/>
          <p:cNvSpPr/>
          <p:nvPr/>
        </p:nvSpPr>
        <p:spPr>
          <a:xfrm>
            <a:off x="6401311" y="1084175"/>
            <a:ext cx="900882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PEDIDOS</a:t>
            </a:r>
            <a:endParaRPr sz="1000"/>
          </a:p>
        </p:txBody>
      </p:sp>
      <p:sp>
        <p:nvSpPr>
          <p:cNvPr id="123" name="Google Shape;123;p14"/>
          <p:cNvSpPr/>
          <p:nvPr/>
        </p:nvSpPr>
        <p:spPr>
          <a:xfrm>
            <a:off x="3493088" y="3932800"/>
            <a:ext cx="1078920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CATÁLOGO</a:t>
            </a:r>
            <a:endParaRPr sz="1000"/>
          </a:p>
        </p:txBody>
      </p:sp>
      <p:sp>
        <p:nvSpPr>
          <p:cNvPr id="124" name="Google Shape;124;p14"/>
          <p:cNvSpPr/>
          <p:nvPr/>
        </p:nvSpPr>
        <p:spPr>
          <a:xfrm>
            <a:off x="3493088" y="2677813"/>
            <a:ext cx="1078920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SOLICITAR</a:t>
            </a:r>
            <a:endParaRPr sz="1000"/>
          </a:p>
        </p:txBody>
      </p:sp>
      <p:sp>
        <p:nvSpPr>
          <p:cNvPr id="125" name="Google Shape;125;p14"/>
          <p:cNvSpPr/>
          <p:nvPr/>
        </p:nvSpPr>
        <p:spPr>
          <a:xfrm>
            <a:off x="1433065" y="3542675"/>
            <a:ext cx="1261008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FORMULARIO</a:t>
            </a:r>
            <a:endParaRPr sz="1000"/>
          </a:p>
        </p:txBody>
      </p:sp>
      <p:cxnSp>
        <p:nvCxnSpPr>
          <p:cNvPr id="126" name="Google Shape;126;p14"/>
          <p:cNvCxnSpPr>
            <a:stCxn id="110" idx="3"/>
            <a:endCxn id="121" idx="1"/>
          </p:cNvCxnSpPr>
          <p:nvPr/>
        </p:nvCxnSpPr>
        <p:spPr>
          <a:xfrm flipH="1" rot="10800000">
            <a:off x="981534" y="1884950"/>
            <a:ext cx="23139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4"/>
          <p:cNvCxnSpPr>
            <a:stCxn id="121" idx="3"/>
            <a:endCxn id="123" idx="2"/>
          </p:cNvCxnSpPr>
          <p:nvPr/>
        </p:nvCxnSpPr>
        <p:spPr>
          <a:xfrm flipH="1">
            <a:off x="4032508" y="1884972"/>
            <a:ext cx="341700" cy="2402100"/>
          </a:xfrm>
          <a:prstGeom prst="curvedConnector4">
            <a:avLst>
              <a:gd fmla="val -127575" name="adj1"/>
              <a:gd fmla="val 10991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4"/>
          <p:cNvCxnSpPr>
            <a:stCxn id="123" idx="0"/>
            <a:endCxn id="119" idx="2"/>
          </p:cNvCxnSpPr>
          <p:nvPr/>
        </p:nvCxnSpPr>
        <p:spPr>
          <a:xfrm rot="10800000">
            <a:off x="4032548" y="3647800"/>
            <a:ext cx="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4"/>
          <p:cNvCxnSpPr>
            <a:endCxn id="124" idx="2"/>
          </p:cNvCxnSpPr>
          <p:nvPr/>
        </p:nvCxnSpPr>
        <p:spPr>
          <a:xfrm rot="10800000">
            <a:off x="4032548" y="3032107"/>
            <a:ext cx="0" cy="2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4"/>
          <p:cNvCxnSpPr>
            <a:stCxn id="124" idx="1"/>
            <a:endCxn id="125" idx="3"/>
          </p:cNvCxnSpPr>
          <p:nvPr/>
        </p:nvCxnSpPr>
        <p:spPr>
          <a:xfrm flipH="1">
            <a:off x="2694188" y="2854960"/>
            <a:ext cx="798900" cy="8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4"/>
          <p:cNvSpPr txBox="1"/>
          <p:nvPr/>
        </p:nvSpPr>
        <p:spPr>
          <a:xfrm>
            <a:off x="2493850" y="3165225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sp>
        <p:nvSpPr>
          <p:cNvPr id="132" name="Google Shape;132;p14"/>
          <p:cNvSpPr/>
          <p:nvPr/>
        </p:nvSpPr>
        <p:spPr>
          <a:xfrm>
            <a:off x="2186650" y="2630900"/>
            <a:ext cx="994518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DILIGENCIAR</a:t>
            </a:r>
            <a:endParaRPr b="1" sz="800"/>
          </a:p>
        </p:txBody>
      </p:sp>
      <p:sp>
        <p:nvSpPr>
          <p:cNvPr id="133" name="Google Shape;133;p14"/>
          <p:cNvSpPr/>
          <p:nvPr/>
        </p:nvSpPr>
        <p:spPr>
          <a:xfrm>
            <a:off x="1188361" y="2630900"/>
            <a:ext cx="900882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CANCELAR</a:t>
            </a:r>
            <a:endParaRPr b="1" sz="800"/>
          </a:p>
        </p:txBody>
      </p:sp>
      <p:cxnSp>
        <p:nvCxnSpPr>
          <p:cNvPr id="134" name="Google Shape;134;p14"/>
          <p:cNvCxnSpPr>
            <a:stCxn id="125" idx="0"/>
            <a:endCxn id="133" idx="2"/>
          </p:cNvCxnSpPr>
          <p:nvPr/>
        </p:nvCxnSpPr>
        <p:spPr>
          <a:xfrm rot="10800000">
            <a:off x="1638769" y="2985275"/>
            <a:ext cx="424800" cy="5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4"/>
          <p:cNvCxnSpPr>
            <a:endCxn id="132" idx="2"/>
          </p:cNvCxnSpPr>
          <p:nvPr/>
        </p:nvCxnSpPr>
        <p:spPr>
          <a:xfrm flipH="1" rot="10800000">
            <a:off x="2110309" y="2985194"/>
            <a:ext cx="573600" cy="5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4"/>
          <p:cNvSpPr/>
          <p:nvPr/>
        </p:nvSpPr>
        <p:spPr>
          <a:xfrm>
            <a:off x="6401312" y="3719850"/>
            <a:ext cx="900882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APROBAR PEDIDO</a:t>
            </a:r>
            <a:endParaRPr sz="900"/>
          </a:p>
        </p:txBody>
      </p:sp>
      <p:sp>
        <p:nvSpPr>
          <p:cNvPr id="137" name="Google Shape;137;p14"/>
          <p:cNvSpPr txBox="1"/>
          <p:nvPr/>
        </p:nvSpPr>
        <p:spPr>
          <a:xfrm>
            <a:off x="4810263" y="1530575"/>
            <a:ext cx="80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&lt;&lt;INCLUDE&gt;&gt;</a:t>
            </a:r>
            <a:endParaRPr b="1" sz="700"/>
          </a:p>
        </p:txBody>
      </p:sp>
      <p:cxnSp>
        <p:nvCxnSpPr>
          <p:cNvPr id="138" name="Google Shape;138;p14"/>
          <p:cNvCxnSpPr>
            <a:stCxn id="122" idx="2"/>
            <a:endCxn id="120" idx="0"/>
          </p:cNvCxnSpPr>
          <p:nvPr/>
        </p:nvCxnSpPr>
        <p:spPr>
          <a:xfrm>
            <a:off x="6851752" y="1438469"/>
            <a:ext cx="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>
            <a:stCxn id="132" idx="0"/>
            <a:endCxn id="122" idx="1"/>
          </p:cNvCxnSpPr>
          <p:nvPr/>
        </p:nvCxnSpPr>
        <p:spPr>
          <a:xfrm flipH="1" rot="10800000">
            <a:off x="2683909" y="1261400"/>
            <a:ext cx="3717300" cy="13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4"/>
          <p:cNvSpPr/>
          <p:nvPr/>
        </p:nvSpPr>
        <p:spPr>
          <a:xfrm>
            <a:off x="4032495" y="860175"/>
            <a:ext cx="681210" cy="3542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ENVÍO</a:t>
            </a:r>
            <a:endParaRPr sz="1000"/>
          </a:p>
        </p:txBody>
      </p:sp>
      <p:cxnSp>
        <p:nvCxnSpPr>
          <p:cNvPr id="141" name="Google Shape;141;p14"/>
          <p:cNvCxnSpPr>
            <a:stCxn id="120" idx="3"/>
            <a:endCxn id="136" idx="3"/>
          </p:cNvCxnSpPr>
          <p:nvPr/>
        </p:nvCxnSpPr>
        <p:spPr>
          <a:xfrm flipH="1">
            <a:off x="7302108" y="1938897"/>
            <a:ext cx="89100" cy="1958100"/>
          </a:xfrm>
          <a:prstGeom prst="curvedConnector3">
            <a:avLst>
              <a:gd fmla="val -2672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>
            <a:stCxn id="136" idx="0"/>
            <a:endCxn id="120" idx="2"/>
          </p:cNvCxnSpPr>
          <p:nvPr/>
        </p:nvCxnSpPr>
        <p:spPr>
          <a:xfrm rot="10800000">
            <a:off x="6851753" y="2116050"/>
            <a:ext cx="0" cy="16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>
            <a:stCxn id="120" idx="1"/>
            <a:endCxn id="140" idx="3"/>
          </p:cNvCxnSpPr>
          <p:nvPr/>
        </p:nvCxnSpPr>
        <p:spPr>
          <a:xfrm rot="10800000">
            <a:off x="4713588" y="1037397"/>
            <a:ext cx="1598700" cy="9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4"/>
          <p:cNvCxnSpPr>
            <a:endCxn id="110" idx="3"/>
          </p:cNvCxnSpPr>
          <p:nvPr/>
        </p:nvCxnSpPr>
        <p:spPr>
          <a:xfrm flipH="1">
            <a:off x="981534" y="1037450"/>
            <a:ext cx="3051000" cy="13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4"/>
          <p:cNvCxnSpPr>
            <a:stCxn id="111" idx="1"/>
            <a:endCxn id="136" idx="3"/>
          </p:cNvCxnSpPr>
          <p:nvPr/>
        </p:nvCxnSpPr>
        <p:spPr>
          <a:xfrm flipH="1">
            <a:off x="7302059" y="3719813"/>
            <a:ext cx="63930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4"/>
          <p:cNvCxnSpPr>
            <a:stCxn id="112" idx="1"/>
            <a:endCxn id="120" idx="3"/>
          </p:cNvCxnSpPr>
          <p:nvPr/>
        </p:nvCxnSpPr>
        <p:spPr>
          <a:xfrm flipH="1">
            <a:off x="7391159" y="1307013"/>
            <a:ext cx="526200" cy="6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/>
        </p:nvSpPr>
        <p:spPr>
          <a:xfrm>
            <a:off x="2243300" y="543350"/>
            <a:ext cx="463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7. </a:t>
            </a: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</a:rPr>
              <a:t>REGISTRO DE FACTURAS MANUALES 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</a:t>
            </a:r>
            <a:endParaRPr b="1"/>
          </a:p>
        </p:txBody>
      </p:sp>
      <p:sp>
        <p:nvSpPr>
          <p:cNvPr id="152" name="Google Shape;152;p15"/>
          <p:cNvSpPr/>
          <p:nvPr/>
        </p:nvSpPr>
        <p:spPr>
          <a:xfrm>
            <a:off x="1056512" y="543350"/>
            <a:ext cx="6952200" cy="4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09" y="622913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128525" y="1956150"/>
            <a:ext cx="99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-67975" y="4066400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EMPLEADO</a:t>
            </a:r>
            <a:endParaRPr sz="1200"/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96" y="2730713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721" y="844863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/>
          <p:nvPr/>
        </p:nvSpPr>
        <p:spPr>
          <a:xfrm>
            <a:off x="7951600" y="2233050"/>
            <a:ext cx="13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ADMINISTRADOR</a:t>
            </a:r>
            <a:endParaRPr sz="1000"/>
          </a:p>
        </p:txBody>
      </p:sp>
      <p:sp>
        <p:nvSpPr>
          <p:cNvPr id="159" name="Google Shape;159;p15"/>
          <p:cNvSpPr/>
          <p:nvPr/>
        </p:nvSpPr>
        <p:spPr>
          <a:xfrm>
            <a:off x="1478650" y="965829"/>
            <a:ext cx="1186812" cy="6156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SOLICITA UNA COTIZACIÖN O FACTURA  MANUAL </a:t>
            </a:r>
            <a:endParaRPr sz="1000"/>
          </a:p>
        </p:txBody>
      </p:sp>
      <p:sp>
        <p:nvSpPr>
          <p:cNvPr id="160" name="Google Shape;160;p15"/>
          <p:cNvSpPr txBox="1"/>
          <p:nvPr/>
        </p:nvSpPr>
        <p:spPr>
          <a:xfrm>
            <a:off x="2243300" y="543350"/>
            <a:ext cx="46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</a:t>
            </a:r>
            <a:r>
              <a:rPr b="1" lang="es"/>
              <a:t>. </a:t>
            </a:r>
            <a:r>
              <a:rPr b="1" lang="es"/>
              <a:t>Facturación</a:t>
            </a:r>
            <a:r>
              <a:rPr b="1" lang="es"/>
              <a:t> manual  </a:t>
            </a:r>
            <a:endParaRPr b="1"/>
          </a:p>
        </p:txBody>
      </p:sp>
      <p:cxnSp>
        <p:nvCxnSpPr>
          <p:cNvPr id="161" name="Google Shape;161;p15"/>
          <p:cNvCxnSpPr>
            <a:stCxn id="159" idx="2"/>
            <a:endCxn id="162" idx="0"/>
          </p:cNvCxnSpPr>
          <p:nvPr/>
        </p:nvCxnSpPr>
        <p:spPr>
          <a:xfrm>
            <a:off x="2072056" y="1581429"/>
            <a:ext cx="0" cy="15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5"/>
          <p:cNvSpPr/>
          <p:nvPr/>
        </p:nvSpPr>
        <p:spPr>
          <a:xfrm>
            <a:off x="1409200" y="3092600"/>
            <a:ext cx="1325700" cy="9665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HACE LA </a:t>
            </a:r>
            <a:r>
              <a:rPr lang="es" sz="1000"/>
              <a:t> COTIZACIÖN O FACTURA  MANUAL EN HOJA </a:t>
            </a:r>
            <a:r>
              <a:rPr lang="es" sz="1000"/>
              <a:t>MEMBRETADA</a:t>
            </a:r>
            <a:r>
              <a:rPr lang="es" sz="1000"/>
              <a:t> </a:t>
            </a:r>
            <a:endParaRPr sz="1000"/>
          </a:p>
        </p:txBody>
      </p:sp>
      <p:sp>
        <p:nvSpPr>
          <p:cNvPr id="163" name="Google Shape;163;p15"/>
          <p:cNvSpPr/>
          <p:nvPr/>
        </p:nvSpPr>
        <p:spPr>
          <a:xfrm>
            <a:off x="6076675" y="1071050"/>
            <a:ext cx="1611252" cy="9665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ADMINISTRADOR</a:t>
            </a:r>
            <a:r>
              <a:rPr lang="es" sz="1000"/>
              <a:t> APRUEBA </a:t>
            </a:r>
            <a:endParaRPr sz="1000"/>
          </a:p>
        </p:txBody>
      </p:sp>
      <p:cxnSp>
        <p:nvCxnSpPr>
          <p:cNvPr id="164" name="Google Shape;164;p15"/>
          <p:cNvCxnSpPr>
            <a:endCxn id="165" idx="1"/>
          </p:cNvCxnSpPr>
          <p:nvPr/>
        </p:nvCxnSpPr>
        <p:spPr>
          <a:xfrm>
            <a:off x="2744575" y="3485961"/>
            <a:ext cx="33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5"/>
          <p:cNvSpPr/>
          <p:nvPr/>
        </p:nvSpPr>
        <p:spPr>
          <a:xfrm>
            <a:off x="6076675" y="3002688"/>
            <a:ext cx="1611252" cy="9665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SOLICITA APROBACIÓN DEL GERENTE O ADMINISTRADOR </a:t>
            </a:r>
            <a:endParaRPr sz="1000"/>
          </a:p>
        </p:txBody>
      </p:sp>
      <p:cxnSp>
        <p:nvCxnSpPr>
          <p:cNvPr id="166" name="Google Shape;166;p15"/>
          <p:cNvCxnSpPr>
            <a:stCxn id="165" idx="0"/>
            <a:endCxn id="163" idx="2"/>
          </p:cNvCxnSpPr>
          <p:nvPr/>
        </p:nvCxnSpPr>
        <p:spPr>
          <a:xfrm rot="10800000">
            <a:off x="6882301" y="2037588"/>
            <a:ext cx="0" cy="9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5"/>
          <p:cNvCxnSpPr>
            <a:stCxn id="163" idx="1"/>
            <a:endCxn id="168" idx="3"/>
          </p:cNvCxnSpPr>
          <p:nvPr/>
        </p:nvCxnSpPr>
        <p:spPr>
          <a:xfrm rot="10800000">
            <a:off x="5216275" y="1554323"/>
            <a:ext cx="8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5"/>
          <p:cNvSpPr/>
          <p:nvPr/>
        </p:nvSpPr>
        <p:spPr>
          <a:xfrm>
            <a:off x="3605000" y="1147925"/>
            <a:ext cx="1611252" cy="81280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ENTREGA AL COTIZANTE EL DOCUMENTO AL CLIENTE 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/>
          <p:nvPr/>
        </p:nvSpPr>
        <p:spPr>
          <a:xfrm>
            <a:off x="1056512" y="543350"/>
            <a:ext cx="6952200" cy="4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2254350" y="543350"/>
            <a:ext cx="46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8</a:t>
            </a:r>
            <a:r>
              <a:rPr b="1" lang="es"/>
              <a:t>. </a:t>
            </a:r>
            <a:r>
              <a:rPr b="1" lang="es"/>
              <a:t>ÓRDENES</a:t>
            </a:r>
            <a:r>
              <a:rPr b="1" lang="es"/>
              <a:t> DE ENTREGA  </a:t>
            </a:r>
            <a:endParaRPr b="1"/>
          </a:p>
        </p:txBody>
      </p:sp>
      <p:sp>
        <p:nvSpPr>
          <p:cNvPr id="175" name="Google Shape;175;p16"/>
          <p:cNvSpPr/>
          <p:nvPr/>
        </p:nvSpPr>
        <p:spPr>
          <a:xfrm>
            <a:off x="1429075" y="1041101"/>
            <a:ext cx="1458702" cy="8056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1.SOLICITA UN PEDIDO POR DETERMINADO PRODUCTO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6" name="Google Shape;176;p16"/>
          <p:cNvSpPr/>
          <p:nvPr/>
        </p:nvSpPr>
        <p:spPr>
          <a:xfrm>
            <a:off x="1565025" y="2263954"/>
            <a:ext cx="1186812" cy="6156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2.EMPLEADO RECIBE ORDEN </a:t>
            </a:r>
            <a:endParaRPr sz="1000"/>
          </a:p>
        </p:txBody>
      </p:sp>
      <p:sp>
        <p:nvSpPr>
          <p:cNvPr id="177" name="Google Shape;177;p16"/>
          <p:cNvSpPr/>
          <p:nvPr/>
        </p:nvSpPr>
        <p:spPr>
          <a:xfrm>
            <a:off x="1565025" y="3246827"/>
            <a:ext cx="1186812" cy="11650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3.EMPLEADO SOLICITA LOS SIGUIENTES DATOS: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NOMBRE TELEFONO TALLA </a:t>
            </a:r>
            <a:endParaRPr sz="1000"/>
          </a:p>
        </p:txBody>
      </p:sp>
      <p:sp>
        <p:nvSpPr>
          <p:cNvPr id="178" name="Google Shape;178;p16"/>
          <p:cNvSpPr/>
          <p:nvPr/>
        </p:nvSpPr>
        <p:spPr>
          <a:xfrm>
            <a:off x="3749113" y="3443000"/>
            <a:ext cx="1566972" cy="8056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4.</a:t>
            </a:r>
            <a:r>
              <a:rPr lang="es" sz="1000"/>
              <a:t>APROBACIÓN</a:t>
            </a:r>
            <a:r>
              <a:rPr lang="es" sz="1000"/>
              <a:t> DEL GERENTE O ADMINISTRADOR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79" name="Google Shape;179;p16"/>
          <p:cNvCxnSpPr>
            <a:stCxn id="177" idx="3"/>
            <a:endCxn id="178" idx="1"/>
          </p:cNvCxnSpPr>
          <p:nvPr/>
        </p:nvCxnSpPr>
        <p:spPr>
          <a:xfrm>
            <a:off x="2751837" y="3829352"/>
            <a:ext cx="9972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6"/>
          <p:cNvCxnSpPr>
            <a:stCxn id="175" idx="2"/>
            <a:endCxn id="176" idx="0"/>
          </p:cNvCxnSpPr>
          <p:nvPr/>
        </p:nvCxnSpPr>
        <p:spPr>
          <a:xfrm>
            <a:off x="2158426" y="1846727"/>
            <a:ext cx="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6"/>
          <p:cNvCxnSpPr/>
          <p:nvPr/>
        </p:nvCxnSpPr>
        <p:spPr>
          <a:xfrm>
            <a:off x="2243301" y="2829527"/>
            <a:ext cx="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6"/>
          <p:cNvSpPr/>
          <p:nvPr/>
        </p:nvSpPr>
        <p:spPr>
          <a:xfrm>
            <a:off x="6120925" y="3372402"/>
            <a:ext cx="1740474" cy="91389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5.SE BUSCA LA EXISTENCIA DEL PRODUCTO Y SE PROCEDE A SU EMPAQUE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3" name="Google Shape;183;p16"/>
          <p:cNvSpPr/>
          <p:nvPr/>
        </p:nvSpPr>
        <p:spPr>
          <a:xfrm>
            <a:off x="6213363" y="2391863"/>
            <a:ext cx="1566972" cy="8056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6.ENTREGAR PRODUCTO AL MENSAJERO </a:t>
            </a:r>
            <a:r>
              <a:rPr lang="es" sz="1000"/>
              <a:t> O EMPLEADO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84" name="Google Shape;184;p16"/>
          <p:cNvCxnSpPr>
            <a:stCxn id="178" idx="3"/>
            <a:endCxn id="182" idx="1"/>
          </p:cNvCxnSpPr>
          <p:nvPr/>
        </p:nvCxnSpPr>
        <p:spPr>
          <a:xfrm flipH="1" rot="10800000">
            <a:off x="5316085" y="3829313"/>
            <a:ext cx="8049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6"/>
          <p:cNvCxnSpPr>
            <a:stCxn id="182" idx="0"/>
          </p:cNvCxnSpPr>
          <p:nvPr/>
        </p:nvCxnSpPr>
        <p:spPr>
          <a:xfrm flipH="1" rot="10800000">
            <a:off x="6991162" y="3197502"/>
            <a:ext cx="114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6"/>
          <p:cNvSpPr/>
          <p:nvPr/>
        </p:nvSpPr>
        <p:spPr>
          <a:xfrm>
            <a:off x="6207675" y="1411338"/>
            <a:ext cx="1566972" cy="8056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7.</a:t>
            </a:r>
            <a:r>
              <a:rPr lang="es" sz="1000"/>
              <a:t>MENSAJERO O EMPLEADO  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LLEVA EL PRODUCTO </a:t>
            </a:r>
            <a:endParaRPr sz="1000"/>
          </a:p>
        </p:txBody>
      </p:sp>
      <p:sp>
        <p:nvSpPr>
          <p:cNvPr id="187" name="Google Shape;187;p16"/>
          <p:cNvSpPr/>
          <p:nvPr/>
        </p:nvSpPr>
        <p:spPr>
          <a:xfrm>
            <a:off x="3262462" y="893925"/>
            <a:ext cx="2335446" cy="10999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8.MENSAJERO ENTREGA EL PRODUCTO  A CONFORMIDAD DEL CLIENTE  Y RECIBE EL PAGO O </a:t>
            </a:r>
            <a:r>
              <a:rPr lang="es" sz="1000"/>
              <a:t>CONFIRMACIÓN</a:t>
            </a:r>
            <a:r>
              <a:rPr lang="es" sz="1000"/>
              <a:t> DEL PAGO </a:t>
            </a:r>
            <a:endParaRPr sz="1000"/>
          </a:p>
        </p:txBody>
      </p:sp>
      <p:cxnSp>
        <p:nvCxnSpPr>
          <p:cNvPr id="188" name="Google Shape;188;p16"/>
          <p:cNvCxnSpPr>
            <a:stCxn id="186" idx="1"/>
            <a:endCxn id="187" idx="3"/>
          </p:cNvCxnSpPr>
          <p:nvPr/>
        </p:nvCxnSpPr>
        <p:spPr>
          <a:xfrm rot="10800000">
            <a:off x="5597775" y="1443951"/>
            <a:ext cx="6099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6"/>
          <p:cNvCxnSpPr>
            <a:stCxn id="183" idx="0"/>
            <a:endCxn id="186" idx="2"/>
          </p:cNvCxnSpPr>
          <p:nvPr/>
        </p:nvCxnSpPr>
        <p:spPr>
          <a:xfrm rot="10800000">
            <a:off x="6991149" y="2216963"/>
            <a:ext cx="57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09" y="622913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34" y="3197488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051" y="4286303"/>
            <a:ext cx="247888" cy="4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3034" y="1028963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/>
        </p:nvSpPr>
        <p:spPr>
          <a:xfrm>
            <a:off x="173525" y="2045000"/>
            <a:ext cx="80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CLIENTE</a:t>
            </a:r>
            <a:endParaRPr sz="1100"/>
          </a:p>
        </p:txBody>
      </p:sp>
      <p:sp>
        <p:nvSpPr>
          <p:cNvPr id="195" name="Google Shape;195;p16"/>
          <p:cNvSpPr txBox="1"/>
          <p:nvPr/>
        </p:nvSpPr>
        <p:spPr>
          <a:xfrm>
            <a:off x="74375" y="4419975"/>
            <a:ext cx="9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EMPLEADO</a:t>
            </a:r>
            <a:endParaRPr sz="1000"/>
          </a:p>
        </p:txBody>
      </p:sp>
      <p:sp>
        <p:nvSpPr>
          <p:cNvPr id="196" name="Google Shape;196;p16"/>
          <p:cNvSpPr txBox="1"/>
          <p:nvPr/>
        </p:nvSpPr>
        <p:spPr>
          <a:xfrm>
            <a:off x="4800150" y="4419975"/>
            <a:ext cx="9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GERENTE</a:t>
            </a:r>
            <a:endParaRPr sz="1000"/>
          </a:p>
        </p:txBody>
      </p:sp>
      <p:sp>
        <p:nvSpPr>
          <p:cNvPr id="197" name="Google Shape;197;p16"/>
          <p:cNvSpPr txBox="1"/>
          <p:nvPr/>
        </p:nvSpPr>
        <p:spPr>
          <a:xfrm>
            <a:off x="8079376" y="2263950"/>
            <a:ext cx="99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MENSAJERO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/>
          <p:nvPr/>
        </p:nvSpPr>
        <p:spPr>
          <a:xfrm>
            <a:off x="1079937" y="559875"/>
            <a:ext cx="6951900" cy="4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68525" y="1364938"/>
            <a:ext cx="1186812" cy="47638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COMPRA UN PRODUCTO</a:t>
            </a:r>
            <a:endParaRPr sz="1000"/>
          </a:p>
        </p:txBody>
      </p:sp>
      <p:pic>
        <p:nvPicPr>
          <p:cNvPr id="204" name="Google Shape;2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1" y="751163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384" y="1971675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309" y="3242550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91838" y="1928225"/>
            <a:ext cx="86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CLIENTE</a:t>
            </a:r>
            <a:endParaRPr sz="1200"/>
          </a:p>
        </p:txBody>
      </p:sp>
      <p:sp>
        <p:nvSpPr>
          <p:cNvPr id="208" name="Google Shape;208;p17"/>
          <p:cNvSpPr txBox="1"/>
          <p:nvPr/>
        </p:nvSpPr>
        <p:spPr>
          <a:xfrm>
            <a:off x="68488" y="4442700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EMPLEADO</a:t>
            </a:r>
            <a:endParaRPr sz="1200"/>
          </a:p>
        </p:txBody>
      </p:sp>
      <p:sp>
        <p:nvSpPr>
          <p:cNvPr id="209" name="Google Shape;209;p17"/>
          <p:cNvSpPr txBox="1"/>
          <p:nvPr/>
        </p:nvSpPr>
        <p:spPr>
          <a:xfrm>
            <a:off x="7967075" y="3242550"/>
            <a:ext cx="13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ADMINISTRADOR</a:t>
            </a:r>
            <a:endParaRPr sz="1000"/>
          </a:p>
        </p:txBody>
      </p:sp>
      <p:sp>
        <p:nvSpPr>
          <p:cNvPr id="210" name="Google Shape;210;p17"/>
          <p:cNvSpPr txBox="1"/>
          <p:nvPr/>
        </p:nvSpPr>
        <p:spPr>
          <a:xfrm>
            <a:off x="3495100" y="543350"/>
            <a:ext cx="19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9. Estado de cuenta</a:t>
            </a:r>
            <a:endParaRPr b="1"/>
          </a:p>
        </p:txBody>
      </p:sp>
      <p:sp>
        <p:nvSpPr>
          <p:cNvPr id="211" name="Google Shape;211;p17"/>
          <p:cNvSpPr txBox="1"/>
          <p:nvPr/>
        </p:nvSpPr>
        <p:spPr>
          <a:xfrm>
            <a:off x="7100075" y="148863"/>
            <a:ext cx="8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&lt;&lt;extends&gt;&gt;</a:t>
            </a:r>
            <a:endParaRPr sz="900"/>
          </a:p>
        </p:txBody>
      </p:sp>
      <p:cxnSp>
        <p:nvCxnSpPr>
          <p:cNvPr id="212" name="Google Shape;212;p17"/>
          <p:cNvCxnSpPr/>
          <p:nvPr/>
        </p:nvCxnSpPr>
        <p:spPr>
          <a:xfrm>
            <a:off x="1666386" y="310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7"/>
          <p:cNvSpPr/>
          <p:nvPr/>
        </p:nvSpPr>
        <p:spPr>
          <a:xfrm>
            <a:off x="2975612" y="2571750"/>
            <a:ext cx="1325646" cy="6480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REGISTRO DEL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PRODUCTO EN</a:t>
            </a:r>
            <a:br>
              <a:rPr lang="es" sz="1000"/>
            </a:br>
            <a:r>
              <a:rPr lang="es" sz="1000"/>
              <a:t>EL SISTEMA</a:t>
            </a:r>
            <a:endParaRPr sz="1000"/>
          </a:p>
        </p:txBody>
      </p:sp>
      <p:sp>
        <p:nvSpPr>
          <p:cNvPr id="214" name="Google Shape;214;p17"/>
          <p:cNvSpPr/>
          <p:nvPr/>
        </p:nvSpPr>
        <p:spPr>
          <a:xfrm>
            <a:off x="4880150" y="1234575"/>
            <a:ext cx="1325646" cy="6480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GENERA </a:t>
            </a:r>
            <a:br>
              <a:rPr lang="es" sz="1000"/>
            </a:br>
            <a:r>
              <a:rPr lang="es" sz="1000"/>
              <a:t>BALANCE GENERAL</a:t>
            </a:r>
            <a:endParaRPr sz="1000"/>
          </a:p>
        </p:txBody>
      </p:sp>
      <p:sp>
        <p:nvSpPr>
          <p:cNvPr id="215" name="Google Shape;215;p17"/>
          <p:cNvSpPr/>
          <p:nvPr/>
        </p:nvSpPr>
        <p:spPr>
          <a:xfrm>
            <a:off x="4880150" y="2025475"/>
            <a:ext cx="1325646" cy="6480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GENERA UN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ESTADO DE </a:t>
            </a:r>
            <a:br>
              <a:rPr lang="es" sz="1000"/>
            </a:br>
            <a:r>
              <a:rPr lang="es" sz="1000"/>
              <a:t>GANANCIAS Y</a:t>
            </a:r>
            <a:br>
              <a:rPr lang="es" sz="1000"/>
            </a:br>
            <a:r>
              <a:rPr lang="es" sz="1000"/>
              <a:t>PÉRDIDAS</a:t>
            </a:r>
            <a:endParaRPr sz="1000"/>
          </a:p>
        </p:txBody>
      </p:sp>
      <p:sp>
        <p:nvSpPr>
          <p:cNvPr id="216" name="Google Shape;216;p17"/>
          <p:cNvSpPr/>
          <p:nvPr/>
        </p:nvSpPr>
        <p:spPr>
          <a:xfrm>
            <a:off x="4812263" y="2816375"/>
            <a:ext cx="1427166" cy="6480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GENERA UN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ESTADO DE FLUJO DE EFECTIVO</a:t>
            </a:r>
            <a:endParaRPr sz="1000"/>
          </a:p>
        </p:txBody>
      </p:sp>
      <p:sp>
        <p:nvSpPr>
          <p:cNvPr id="217" name="Google Shape;217;p17"/>
          <p:cNvSpPr/>
          <p:nvPr/>
        </p:nvSpPr>
        <p:spPr>
          <a:xfrm>
            <a:off x="4693525" y="3607275"/>
            <a:ext cx="1698894" cy="71555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GENERA UN LISTADO DE MAYOR GENERAL Y MAYOR ANALÏTICO</a:t>
            </a:r>
            <a:endParaRPr sz="1000"/>
          </a:p>
        </p:txBody>
      </p:sp>
      <p:sp>
        <p:nvSpPr>
          <p:cNvPr id="218" name="Google Shape;218;p17"/>
          <p:cNvSpPr/>
          <p:nvPr/>
        </p:nvSpPr>
        <p:spPr>
          <a:xfrm>
            <a:off x="1168525" y="3726850"/>
            <a:ext cx="1186812" cy="47638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REGISTRA EL PRODUCTO</a:t>
            </a:r>
            <a:endParaRPr sz="1000"/>
          </a:p>
        </p:txBody>
      </p:sp>
      <p:cxnSp>
        <p:nvCxnSpPr>
          <p:cNvPr id="219" name="Google Shape;219;p17"/>
          <p:cNvCxnSpPr>
            <a:stCxn id="203" idx="2"/>
            <a:endCxn id="218" idx="0"/>
          </p:cNvCxnSpPr>
          <p:nvPr/>
        </p:nvCxnSpPr>
        <p:spPr>
          <a:xfrm>
            <a:off x="1761931" y="1841325"/>
            <a:ext cx="0" cy="18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7"/>
          <p:cNvCxnSpPr>
            <a:stCxn id="218" idx="3"/>
            <a:endCxn id="213" idx="1"/>
          </p:cNvCxnSpPr>
          <p:nvPr/>
        </p:nvCxnSpPr>
        <p:spPr>
          <a:xfrm flipH="1" rot="10800000">
            <a:off x="2355337" y="2895844"/>
            <a:ext cx="620400" cy="10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7"/>
          <p:cNvCxnSpPr>
            <a:stCxn id="213" idx="3"/>
            <a:endCxn id="214" idx="1"/>
          </p:cNvCxnSpPr>
          <p:nvPr/>
        </p:nvCxnSpPr>
        <p:spPr>
          <a:xfrm flipH="1" rot="10800000">
            <a:off x="4301259" y="1558650"/>
            <a:ext cx="579000" cy="13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7"/>
          <p:cNvCxnSpPr>
            <a:stCxn id="213" idx="3"/>
            <a:endCxn id="215" idx="1"/>
          </p:cNvCxnSpPr>
          <p:nvPr/>
        </p:nvCxnSpPr>
        <p:spPr>
          <a:xfrm flipH="1" rot="10800000">
            <a:off x="4301259" y="2349450"/>
            <a:ext cx="5790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7"/>
          <p:cNvCxnSpPr>
            <a:stCxn id="213" idx="3"/>
            <a:endCxn id="216" idx="1"/>
          </p:cNvCxnSpPr>
          <p:nvPr/>
        </p:nvCxnSpPr>
        <p:spPr>
          <a:xfrm>
            <a:off x="4301259" y="2895750"/>
            <a:ext cx="5109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7"/>
          <p:cNvCxnSpPr>
            <a:stCxn id="213" idx="3"/>
            <a:endCxn id="217" idx="1"/>
          </p:cNvCxnSpPr>
          <p:nvPr/>
        </p:nvCxnSpPr>
        <p:spPr>
          <a:xfrm>
            <a:off x="4301259" y="2895750"/>
            <a:ext cx="392400" cy="10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17"/>
          <p:cNvSpPr/>
          <p:nvPr/>
        </p:nvSpPr>
        <p:spPr>
          <a:xfrm>
            <a:off x="6634025" y="2349575"/>
            <a:ext cx="1325646" cy="8596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ACCEDE AL SISTEMA Y PUEDE OBSERVAR O MODIFICAR </a:t>
            </a:r>
            <a:endParaRPr sz="1000"/>
          </a:p>
        </p:txBody>
      </p:sp>
      <p:cxnSp>
        <p:nvCxnSpPr>
          <p:cNvPr id="226" name="Google Shape;226;p17"/>
          <p:cNvCxnSpPr>
            <a:stCxn id="225" idx="1"/>
            <a:endCxn id="214" idx="3"/>
          </p:cNvCxnSpPr>
          <p:nvPr/>
        </p:nvCxnSpPr>
        <p:spPr>
          <a:xfrm rot="10800000">
            <a:off x="6205925" y="1558688"/>
            <a:ext cx="428100" cy="12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7"/>
          <p:cNvCxnSpPr>
            <a:stCxn id="225" idx="1"/>
            <a:endCxn id="215" idx="3"/>
          </p:cNvCxnSpPr>
          <p:nvPr/>
        </p:nvCxnSpPr>
        <p:spPr>
          <a:xfrm rot="10800000">
            <a:off x="6205925" y="2349488"/>
            <a:ext cx="4281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17"/>
          <p:cNvCxnSpPr>
            <a:stCxn id="225" idx="1"/>
            <a:endCxn id="216" idx="3"/>
          </p:cNvCxnSpPr>
          <p:nvPr/>
        </p:nvCxnSpPr>
        <p:spPr>
          <a:xfrm flipH="1">
            <a:off x="6239525" y="2779388"/>
            <a:ext cx="3945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17"/>
          <p:cNvCxnSpPr>
            <a:stCxn id="225" idx="1"/>
            <a:endCxn id="217" idx="3"/>
          </p:cNvCxnSpPr>
          <p:nvPr/>
        </p:nvCxnSpPr>
        <p:spPr>
          <a:xfrm flipH="1">
            <a:off x="6392525" y="2779388"/>
            <a:ext cx="241500" cy="11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17"/>
          <p:cNvSpPr txBox="1"/>
          <p:nvPr/>
        </p:nvSpPr>
        <p:spPr>
          <a:xfrm rot="-3455277">
            <a:off x="2043086" y="3084589"/>
            <a:ext cx="891597" cy="338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&lt;&lt;Include&gt;&gt;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/>
          <p:nvPr/>
        </p:nvSpPr>
        <p:spPr>
          <a:xfrm>
            <a:off x="987000" y="552325"/>
            <a:ext cx="7091100" cy="4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168512" y="2138363"/>
            <a:ext cx="1186812" cy="47638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SOLICITA UNA COTIZACIÖN</a:t>
            </a:r>
            <a:endParaRPr sz="1000"/>
          </a:p>
        </p:txBody>
      </p:sp>
      <p:pic>
        <p:nvPicPr>
          <p:cNvPr id="237" name="Google Shape;2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96" y="1212138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384" y="1971675"/>
            <a:ext cx="6000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296" y="3242550"/>
            <a:ext cx="600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8"/>
          <p:cNvSpPr txBox="1"/>
          <p:nvPr/>
        </p:nvSpPr>
        <p:spPr>
          <a:xfrm>
            <a:off x="91825" y="2412288"/>
            <a:ext cx="86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CLIENTE</a:t>
            </a:r>
            <a:endParaRPr sz="1200"/>
          </a:p>
        </p:txBody>
      </p:sp>
      <p:sp>
        <p:nvSpPr>
          <p:cNvPr id="241" name="Google Shape;241;p18"/>
          <p:cNvSpPr txBox="1"/>
          <p:nvPr/>
        </p:nvSpPr>
        <p:spPr>
          <a:xfrm>
            <a:off x="-12" y="4442700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EMPLEADO</a:t>
            </a:r>
            <a:endParaRPr sz="1200"/>
          </a:p>
        </p:txBody>
      </p:sp>
      <p:sp>
        <p:nvSpPr>
          <p:cNvPr id="242" name="Google Shape;242;p18"/>
          <p:cNvSpPr txBox="1"/>
          <p:nvPr/>
        </p:nvSpPr>
        <p:spPr>
          <a:xfrm>
            <a:off x="7967075" y="3242550"/>
            <a:ext cx="13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ADMINISTRADOR</a:t>
            </a:r>
            <a:endParaRPr sz="1000"/>
          </a:p>
        </p:txBody>
      </p:sp>
      <p:sp>
        <p:nvSpPr>
          <p:cNvPr id="243" name="Google Shape;243;p18"/>
          <p:cNvSpPr txBox="1"/>
          <p:nvPr/>
        </p:nvSpPr>
        <p:spPr>
          <a:xfrm>
            <a:off x="2243300" y="543350"/>
            <a:ext cx="46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10. Emisión de solicitudes de compra y cotización </a:t>
            </a:r>
            <a:endParaRPr b="1"/>
          </a:p>
        </p:txBody>
      </p:sp>
      <p:cxnSp>
        <p:nvCxnSpPr>
          <p:cNvPr id="244" name="Google Shape;244;p18"/>
          <p:cNvCxnSpPr/>
          <p:nvPr/>
        </p:nvCxnSpPr>
        <p:spPr>
          <a:xfrm>
            <a:off x="1666386" y="310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18"/>
          <p:cNvSpPr/>
          <p:nvPr/>
        </p:nvSpPr>
        <p:spPr>
          <a:xfrm>
            <a:off x="3246925" y="3725377"/>
            <a:ext cx="1186812" cy="55836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INGRESA LOS DATOS EN EL SISTEMA</a:t>
            </a:r>
            <a:endParaRPr sz="1000"/>
          </a:p>
        </p:txBody>
      </p:sp>
      <p:sp>
        <p:nvSpPr>
          <p:cNvPr id="246" name="Google Shape;246;p18"/>
          <p:cNvSpPr/>
          <p:nvPr/>
        </p:nvSpPr>
        <p:spPr>
          <a:xfrm>
            <a:off x="4993963" y="3404475"/>
            <a:ext cx="1625292" cy="12001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EMITE UNA COTIZACIÓN DEL PRODUCTO O LOS PRODUCTOS SOLICITADOS</a:t>
            </a:r>
            <a:endParaRPr sz="1000"/>
          </a:p>
        </p:txBody>
      </p:sp>
      <p:sp>
        <p:nvSpPr>
          <p:cNvPr id="247" name="Google Shape;247;p18"/>
          <p:cNvSpPr/>
          <p:nvPr/>
        </p:nvSpPr>
        <p:spPr>
          <a:xfrm>
            <a:off x="1168512" y="1409087"/>
            <a:ext cx="1186812" cy="47638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COMPRA UN</a:t>
            </a:r>
            <a:br>
              <a:rPr lang="es" sz="1000"/>
            </a:br>
            <a:r>
              <a:rPr lang="es" sz="1000"/>
              <a:t>PRODUCTO</a:t>
            </a:r>
            <a:endParaRPr sz="1000"/>
          </a:p>
        </p:txBody>
      </p:sp>
      <p:sp>
        <p:nvSpPr>
          <p:cNvPr id="248" name="Google Shape;248;p18"/>
          <p:cNvSpPr/>
          <p:nvPr/>
        </p:nvSpPr>
        <p:spPr>
          <a:xfrm>
            <a:off x="2463525" y="1077925"/>
            <a:ext cx="1186812" cy="66236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PAGA EL SISTEMA EN SU TOTALIDAD</a:t>
            </a:r>
            <a:endParaRPr sz="1000"/>
          </a:p>
        </p:txBody>
      </p:sp>
      <p:sp>
        <p:nvSpPr>
          <p:cNvPr id="249" name="Google Shape;249;p18"/>
          <p:cNvSpPr/>
          <p:nvPr/>
        </p:nvSpPr>
        <p:spPr>
          <a:xfrm>
            <a:off x="2459388" y="1821138"/>
            <a:ext cx="1186812" cy="47638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 UN ABONO </a:t>
            </a:r>
            <a:endParaRPr sz="1000"/>
          </a:p>
        </p:txBody>
      </p:sp>
      <p:sp>
        <p:nvSpPr>
          <p:cNvPr id="250" name="Google Shape;250;p18"/>
          <p:cNvSpPr/>
          <p:nvPr/>
        </p:nvSpPr>
        <p:spPr>
          <a:xfrm>
            <a:off x="5121263" y="1276238"/>
            <a:ext cx="1483056" cy="10078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EMITE UNA SOLICITUD DE COMPRA</a:t>
            </a:r>
            <a:endParaRPr sz="1000"/>
          </a:p>
        </p:txBody>
      </p:sp>
      <p:sp>
        <p:nvSpPr>
          <p:cNvPr id="251" name="Google Shape;251;p18"/>
          <p:cNvSpPr/>
          <p:nvPr/>
        </p:nvSpPr>
        <p:spPr>
          <a:xfrm>
            <a:off x="6780275" y="2114625"/>
            <a:ext cx="1186812" cy="96465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PUEDE VER O MODIFICAR LOS DATOS EN EL SISTEMA</a:t>
            </a:r>
            <a:endParaRPr sz="1000"/>
          </a:p>
        </p:txBody>
      </p:sp>
      <p:cxnSp>
        <p:nvCxnSpPr>
          <p:cNvPr id="252" name="Google Shape;252;p18"/>
          <p:cNvCxnSpPr>
            <a:stCxn id="247" idx="3"/>
            <a:endCxn id="248" idx="1"/>
          </p:cNvCxnSpPr>
          <p:nvPr/>
        </p:nvCxnSpPr>
        <p:spPr>
          <a:xfrm flipH="1" rot="10800000">
            <a:off x="2355325" y="1409081"/>
            <a:ext cx="1083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18"/>
          <p:cNvCxnSpPr>
            <a:endCxn id="249" idx="1"/>
          </p:cNvCxnSpPr>
          <p:nvPr/>
        </p:nvCxnSpPr>
        <p:spPr>
          <a:xfrm>
            <a:off x="2355288" y="1647131"/>
            <a:ext cx="104100" cy="4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18"/>
          <p:cNvSpPr/>
          <p:nvPr/>
        </p:nvSpPr>
        <p:spPr>
          <a:xfrm>
            <a:off x="1020388" y="3500650"/>
            <a:ext cx="1483056" cy="10078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INGRESA AL SISTEMA Y RECIBE LAS SOLICITUDES DE COMPRA O DE COTIZACIÓN</a:t>
            </a:r>
            <a:endParaRPr sz="1000"/>
          </a:p>
        </p:txBody>
      </p:sp>
      <p:cxnSp>
        <p:nvCxnSpPr>
          <p:cNvPr id="255" name="Google Shape;255;p18"/>
          <p:cNvCxnSpPr>
            <a:stCxn id="236" idx="2"/>
            <a:endCxn id="254" idx="0"/>
          </p:cNvCxnSpPr>
          <p:nvPr/>
        </p:nvCxnSpPr>
        <p:spPr>
          <a:xfrm>
            <a:off x="1761919" y="2614750"/>
            <a:ext cx="0" cy="8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18"/>
          <p:cNvCxnSpPr>
            <a:stCxn id="254" idx="3"/>
            <a:endCxn id="245" idx="1"/>
          </p:cNvCxnSpPr>
          <p:nvPr/>
        </p:nvCxnSpPr>
        <p:spPr>
          <a:xfrm>
            <a:off x="2503444" y="4004551"/>
            <a:ext cx="7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8"/>
          <p:cNvCxnSpPr>
            <a:stCxn id="245" idx="3"/>
            <a:endCxn id="246" idx="1"/>
          </p:cNvCxnSpPr>
          <p:nvPr/>
        </p:nvCxnSpPr>
        <p:spPr>
          <a:xfrm>
            <a:off x="4433737" y="4004557"/>
            <a:ext cx="5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18"/>
          <p:cNvSpPr/>
          <p:nvPr/>
        </p:nvSpPr>
        <p:spPr>
          <a:xfrm>
            <a:off x="3758525" y="1500977"/>
            <a:ext cx="1186812" cy="55836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INGRESA LOS DATOS EN EL SISTEMA</a:t>
            </a:r>
            <a:endParaRPr sz="1000"/>
          </a:p>
        </p:txBody>
      </p:sp>
      <p:cxnSp>
        <p:nvCxnSpPr>
          <p:cNvPr id="259" name="Google Shape;259;p18"/>
          <p:cNvCxnSpPr>
            <a:stCxn id="254" idx="3"/>
            <a:endCxn id="258" idx="2"/>
          </p:cNvCxnSpPr>
          <p:nvPr/>
        </p:nvCxnSpPr>
        <p:spPr>
          <a:xfrm flipH="1" rot="10800000">
            <a:off x="2503444" y="2059351"/>
            <a:ext cx="1848600" cy="19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18"/>
          <p:cNvCxnSpPr>
            <a:endCxn id="258" idx="1"/>
          </p:cNvCxnSpPr>
          <p:nvPr/>
        </p:nvCxnSpPr>
        <p:spPr>
          <a:xfrm>
            <a:off x="3650225" y="1409057"/>
            <a:ext cx="108300" cy="3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18"/>
          <p:cNvCxnSpPr>
            <a:stCxn id="249" idx="3"/>
            <a:endCxn id="258" idx="1"/>
          </p:cNvCxnSpPr>
          <p:nvPr/>
        </p:nvCxnSpPr>
        <p:spPr>
          <a:xfrm flipH="1" rot="10800000">
            <a:off x="3646200" y="1780031"/>
            <a:ext cx="1122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18"/>
          <p:cNvCxnSpPr>
            <a:stCxn id="258" idx="3"/>
            <a:endCxn id="250" idx="1"/>
          </p:cNvCxnSpPr>
          <p:nvPr/>
        </p:nvCxnSpPr>
        <p:spPr>
          <a:xfrm>
            <a:off x="4945337" y="1780157"/>
            <a:ext cx="1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18"/>
          <p:cNvCxnSpPr>
            <a:stCxn id="251" idx="1"/>
            <a:endCxn id="250" idx="3"/>
          </p:cNvCxnSpPr>
          <p:nvPr/>
        </p:nvCxnSpPr>
        <p:spPr>
          <a:xfrm rot="10800000">
            <a:off x="6604175" y="1780053"/>
            <a:ext cx="1761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18"/>
          <p:cNvCxnSpPr>
            <a:stCxn id="251" idx="1"/>
            <a:endCxn id="246" idx="3"/>
          </p:cNvCxnSpPr>
          <p:nvPr/>
        </p:nvCxnSpPr>
        <p:spPr>
          <a:xfrm flipH="1">
            <a:off x="6619175" y="2596953"/>
            <a:ext cx="161100" cy="14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