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70" r:id="rId12"/>
    <p:sldId id="273" r:id="rId13"/>
    <p:sldId id="271" r:id="rId14"/>
    <p:sldId id="272" r:id="rId15"/>
    <p:sldId id="266" r:id="rId16"/>
    <p:sldId id="267" r:id="rId1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125A21-4ACC-3206-B2BF-D8DEE8FA7E33}" v="982" dt="2021-08-30T21:58:10.64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94660"/>
  </p:normalViewPr>
  <p:slideViewPr>
    <p:cSldViewPr snapToGrid="0">
      <p:cViewPr varScale="1">
        <p:scale>
          <a:sx n="69" d="100"/>
          <a:sy n="69" d="100"/>
        </p:scale>
        <p:origin x="1464" y="9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733871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7" name="Google Shape;19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2859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7" name="Google Shape;19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7798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7" name="Google Shape;19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5773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4296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jp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5.jpg"/><Relationship Id="rId1" Type="http://schemas.openxmlformats.org/officeDocument/2006/relationships/slideMaster" Target="../slideMasters/slideMaster1.xml"/><Relationship Id="rId5" Type="http://schemas.openxmlformats.org/officeDocument/2006/relationships/image" Target="../media/image26.png"/><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7.jpg"/><Relationship Id="rId1" Type="http://schemas.openxmlformats.org/officeDocument/2006/relationships/slideMaster" Target="../slideMasters/slideMaster1.xml"/><Relationship Id="rId5" Type="http://schemas.openxmlformats.org/officeDocument/2006/relationships/image" Target="../media/image28.png"/><Relationship Id="rId4"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18.pn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jp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g"/><Relationship Id="rId1" Type="http://schemas.openxmlformats.org/officeDocument/2006/relationships/slideMaster" Target="../slideMasters/slideMaster1.xml"/><Relationship Id="rId5" Type="http://schemas.openxmlformats.org/officeDocument/2006/relationships/image" Target="../media/image22.png"/><Relationship Id="rId4"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p:cSld name="Portada">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4403049" y="3192122"/>
            <a:ext cx="4740951" cy="3665878"/>
          </a:xfrm>
          <a:prstGeom prst="rect">
            <a:avLst/>
          </a:prstGeom>
          <a:noFill/>
          <a:ln>
            <a:noFill/>
          </a:ln>
        </p:spPr>
      </p:pic>
      <p:sp>
        <p:nvSpPr>
          <p:cNvPr id="11" name="Google Shape;11;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 name="Google Shape;12;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pic>
        <p:nvPicPr>
          <p:cNvPr id="14" name="Google Shape;14;p2"/>
          <p:cNvPicPr preferRelativeResize="0"/>
          <p:nvPr/>
        </p:nvPicPr>
        <p:blipFill rotWithShape="1">
          <a:blip r:embed="rId3">
            <a:alphaModFix/>
          </a:blip>
          <a:srcRect l="10521" t="17753" r="14498" b="22946"/>
          <a:stretch/>
        </p:blipFill>
        <p:spPr>
          <a:xfrm>
            <a:off x="0" y="-1"/>
            <a:ext cx="9270122" cy="6858001"/>
          </a:xfrm>
          <a:prstGeom prst="rect">
            <a:avLst/>
          </a:prstGeom>
          <a:noFill/>
          <a:ln>
            <a:noFill/>
          </a:ln>
        </p:spPr>
      </p:pic>
      <p:pic>
        <p:nvPicPr>
          <p:cNvPr id="15" name="Google Shape;15;p2"/>
          <p:cNvPicPr preferRelativeResize="0"/>
          <p:nvPr/>
        </p:nvPicPr>
        <p:blipFill rotWithShape="1">
          <a:blip r:embed="rId4">
            <a:alphaModFix/>
          </a:blip>
          <a:srcRect/>
          <a:stretch/>
        </p:blipFill>
        <p:spPr>
          <a:xfrm>
            <a:off x="80112" y="4525925"/>
            <a:ext cx="2319162" cy="1407645"/>
          </a:xfrm>
          <a:prstGeom prst="rect">
            <a:avLst/>
          </a:prstGeom>
          <a:noFill/>
          <a:ln>
            <a:noFill/>
          </a:ln>
        </p:spPr>
      </p:pic>
      <p:pic>
        <p:nvPicPr>
          <p:cNvPr id="16" name="Google Shape;16;p2"/>
          <p:cNvPicPr preferRelativeResize="0"/>
          <p:nvPr/>
        </p:nvPicPr>
        <p:blipFill rotWithShape="1">
          <a:blip r:embed="rId5">
            <a:alphaModFix/>
          </a:blip>
          <a:srcRect/>
          <a:stretch/>
        </p:blipFill>
        <p:spPr>
          <a:xfrm>
            <a:off x="4180327" y="3357565"/>
            <a:ext cx="2486025" cy="1057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ndustrial 2">
  <p:cSld name="Industrial 2">
    <p:spTree>
      <p:nvGrpSpPr>
        <p:cNvPr id="1" name="Shape 94"/>
        <p:cNvGrpSpPr/>
        <p:nvPr/>
      </p:nvGrpSpPr>
      <p:grpSpPr>
        <a:xfrm>
          <a:off x="0" y="0"/>
          <a:ext cx="0" cy="0"/>
          <a:chOff x="0" y="0"/>
          <a:chExt cx="0" cy="0"/>
        </a:xfrm>
      </p:grpSpPr>
      <p:pic>
        <p:nvPicPr>
          <p:cNvPr id="95" name="Google Shape;95;p11"/>
          <p:cNvPicPr preferRelativeResize="0"/>
          <p:nvPr/>
        </p:nvPicPr>
        <p:blipFill rotWithShape="1">
          <a:blip r:embed="rId2">
            <a:alphaModFix/>
          </a:blip>
          <a:srcRect/>
          <a:stretch/>
        </p:blipFill>
        <p:spPr>
          <a:xfrm>
            <a:off x="-1" y="0"/>
            <a:ext cx="9144001" cy="6858000"/>
          </a:xfrm>
          <a:prstGeom prst="rect">
            <a:avLst/>
          </a:prstGeom>
          <a:noFill/>
          <a:ln>
            <a:noFill/>
          </a:ln>
        </p:spPr>
      </p:pic>
      <p:grpSp>
        <p:nvGrpSpPr>
          <p:cNvPr id="96" name="Google Shape;96;p11"/>
          <p:cNvGrpSpPr/>
          <p:nvPr/>
        </p:nvGrpSpPr>
        <p:grpSpPr>
          <a:xfrm>
            <a:off x="0" y="0"/>
            <a:ext cx="9144001" cy="6858000"/>
            <a:chOff x="0" y="0"/>
            <a:chExt cx="9144001" cy="6858000"/>
          </a:xfrm>
        </p:grpSpPr>
        <p:sp>
          <p:nvSpPr>
            <p:cNvPr id="97" name="Google Shape;97;p11"/>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8" name="Google Shape;98;p11"/>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99" name="Google Shape;99;p11"/>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100" name="Google Shape;100;p11"/>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01" name="Google Shape;10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pic>
        <p:nvPicPr>
          <p:cNvPr id="104" name="Google Shape;104;p11"/>
          <p:cNvPicPr preferRelativeResize="0"/>
          <p:nvPr/>
        </p:nvPicPr>
        <p:blipFill rotWithShape="1">
          <a:blip r:embed="rId5">
            <a:alphaModFix/>
          </a:blip>
          <a:srcRect/>
          <a:stretch/>
        </p:blipFill>
        <p:spPr>
          <a:xfrm>
            <a:off x="8017183" y="2853376"/>
            <a:ext cx="696913" cy="5619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nfraestructura">
  <p:cSld name="Infraestructura">
    <p:spTree>
      <p:nvGrpSpPr>
        <p:cNvPr id="1" name="Shape 105"/>
        <p:cNvGrpSpPr/>
        <p:nvPr/>
      </p:nvGrpSpPr>
      <p:grpSpPr>
        <a:xfrm>
          <a:off x="0" y="0"/>
          <a:ext cx="0" cy="0"/>
          <a:chOff x="0" y="0"/>
          <a:chExt cx="0" cy="0"/>
        </a:xfrm>
      </p:grpSpPr>
      <p:sp>
        <p:nvSpPr>
          <p:cNvPr id="106" name="Google Shape;106;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pic>
        <p:nvPicPr>
          <p:cNvPr id="109" name="Google Shape;109;p12"/>
          <p:cNvPicPr preferRelativeResize="0"/>
          <p:nvPr/>
        </p:nvPicPr>
        <p:blipFill rotWithShape="1">
          <a:blip r:embed="rId2">
            <a:alphaModFix/>
          </a:blip>
          <a:srcRect/>
          <a:stretch/>
        </p:blipFill>
        <p:spPr>
          <a:xfrm>
            <a:off x="27295" y="-40944"/>
            <a:ext cx="9144001" cy="6858000"/>
          </a:xfrm>
          <a:prstGeom prst="rect">
            <a:avLst/>
          </a:prstGeom>
          <a:noFill/>
          <a:ln>
            <a:noFill/>
          </a:ln>
        </p:spPr>
      </p:pic>
      <p:sp>
        <p:nvSpPr>
          <p:cNvPr id="110" name="Google Shape;110;p12"/>
          <p:cNvSpPr/>
          <p:nvPr/>
        </p:nvSpPr>
        <p:spPr>
          <a:xfrm>
            <a:off x="95534" y="137072"/>
            <a:ext cx="9075762"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 name="Google Shape;111;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112" name="Google Shape;112;p12"/>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113" name="Google Shape;113;p12"/>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114" name="Google Shape;114;p12"/>
          <p:cNvPicPr preferRelativeResize="0"/>
          <p:nvPr/>
        </p:nvPicPr>
        <p:blipFill rotWithShape="1">
          <a:blip r:embed="rId5">
            <a:alphaModFix/>
          </a:blip>
          <a:srcRect/>
          <a:stretch/>
        </p:blipFill>
        <p:spPr>
          <a:xfrm>
            <a:off x="7919398" y="2620370"/>
            <a:ext cx="821994" cy="70923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ro">
  <p:cSld name="Agro">
    <p:spTree>
      <p:nvGrpSpPr>
        <p:cNvPr id="1" name="Shape 115"/>
        <p:cNvGrpSpPr/>
        <p:nvPr/>
      </p:nvGrpSpPr>
      <p:grpSpPr>
        <a:xfrm>
          <a:off x="0" y="0"/>
          <a:ext cx="0" cy="0"/>
          <a:chOff x="0" y="0"/>
          <a:chExt cx="0" cy="0"/>
        </a:xfrm>
      </p:grpSpPr>
      <p:sp>
        <p:nvSpPr>
          <p:cNvPr id="116" name="Google Shape;116;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pic>
        <p:nvPicPr>
          <p:cNvPr id="119" name="Google Shape;119;p13"/>
          <p:cNvPicPr preferRelativeResize="0"/>
          <p:nvPr/>
        </p:nvPicPr>
        <p:blipFill rotWithShape="1">
          <a:blip r:embed="rId2">
            <a:alphaModFix/>
          </a:blip>
          <a:srcRect/>
          <a:stretch/>
        </p:blipFill>
        <p:spPr>
          <a:xfrm flipH="1">
            <a:off x="207278" y="0"/>
            <a:ext cx="8936719" cy="6898944"/>
          </a:xfrm>
          <a:prstGeom prst="rect">
            <a:avLst/>
          </a:prstGeom>
          <a:noFill/>
          <a:ln>
            <a:noFill/>
          </a:ln>
        </p:spPr>
      </p:pic>
      <p:sp>
        <p:nvSpPr>
          <p:cNvPr id="120" name="Google Shape;120;p13"/>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 name="Google Shape;121;p13"/>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122" name="Google Shape;122;p13"/>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123" name="Google Shape;123;p13"/>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124" name="Google Shape;124;p13"/>
          <p:cNvPicPr preferRelativeResize="0"/>
          <p:nvPr/>
        </p:nvPicPr>
        <p:blipFill rotWithShape="1">
          <a:blip r:embed="rId5">
            <a:alphaModFix/>
          </a:blip>
          <a:srcRect/>
          <a:stretch/>
        </p:blipFill>
        <p:spPr>
          <a:xfrm>
            <a:off x="7783740" y="1746912"/>
            <a:ext cx="859810" cy="85981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ormación">
  <p:cSld name="Formación">
    <p:spTree>
      <p:nvGrpSpPr>
        <p:cNvPr id="1" name="Shape 17"/>
        <p:cNvGrpSpPr/>
        <p:nvPr/>
      </p:nvGrpSpPr>
      <p:grpSpPr>
        <a:xfrm>
          <a:off x="0" y="0"/>
          <a:ext cx="0" cy="0"/>
          <a:chOff x="0" y="0"/>
          <a:chExt cx="0" cy="0"/>
        </a:xfrm>
      </p:grpSpPr>
      <p:pic>
        <p:nvPicPr>
          <p:cNvPr id="18" name="Google Shape;18;p3" descr="D:\2015\_MG_1747.JPG"/>
          <p:cNvPicPr preferRelativeResize="0"/>
          <p:nvPr/>
        </p:nvPicPr>
        <p:blipFill rotWithShape="1">
          <a:blip r:embed="rId2">
            <a:alphaModFix/>
          </a:blip>
          <a:srcRect/>
          <a:stretch/>
        </p:blipFill>
        <p:spPr>
          <a:xfrm>
            <a:off x="0" y="0"/>
            <a:ext cx="9144000" cy="6857999"/>
          </a:xfrm>
          <a:prstGeom prst="rect">
            <a:avLst/>
          </a:prstGeom>
          <a:noFill/>
          <a:ln>
            <a:noFill/>
          </a:ln>
        </p:spPr>
      </p:pic>
      <p:grpSp>
        <p:nvGrpSpPr>
          <p:cNvPr id="19" name="Google Shape;19;p3"/>
          <p:cNvGrpSpPr/>
          <p:nvPr/>
        </p:nvGrpSpPr>
        <p:grpSpPr>
          <a:xfrm>
            <a:off x="0" y="0"/>
            <a:ext cx="9144001" cy="6858000"/>
            <a:chOff x="0" y="0"/>
            <a:chExt cx="9144001" cy="6858000"/>
          </a:xfrm>
        </p:grpSpPr>
        <p:sp>
          <p:nvSpPr>
            <p:cNvPr id="20" name="Google Shape;20;p3"/>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1" name="Google Shape;21;p3"/>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22" name="Google Shape;22;p3"/>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pic>
          <p:nvPicPr>
            <p:cNvPr id="23" name="Google Shape;23;p3"/>
            <p:cNvPicPr preferRelativeResize="0"/>
            <p:nvPr/>
          </p:nvPicPr>
          <p:blipFill rotWithShape="1">
            <a:blip r:embed="rId5">
              <a:alphaModFix/>
            </a:blip>
            <a:srcRect/>
            <a:stretch/>
          </p:blipFill>
          <p:spPr>
            <a:xfrm>
              <a:off x="8061325" y="2782887"/>
              <a:ext cx="573087" cy="550863"/>
            </a:xfrm>
            <a:prstGeom prst="rect">
              <a:avLst/>
            </a:prstGeom>
            <a:noFill/>
            <a:ln>
              <a:noFill/>
            </a:ln>
          </p:spPr>
        </p:pic>
      </p:grpSp>
      <p:sp>
        <p:nvSpPr>
          <p:cNvPr id="24" name="Google Shape;24;p3"/>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25" name="Google Shape;25;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28"/>
        <p:cNvGrpSpPr/>
        <p:nvPr/>
      </p:nvGrpSpPr>
      <p:grpSpPr>
        <a:xfrm>
          <a:off x="0" y="0"/>
          <a:ext cx="0" cy="0"/>
          <a:chOff x="0" y="0"/>
          <a:chExt cx="0" cy="0"/>
        </a:xfrm>
      </p:grpSpPr>
      <p:sp>
        <p:nvSpPr>
          <p:cNvPr id="29" name="Google Shape;2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
        <p:nvSpPr>
          <p:cNvPr id="32" name="Google Shape;32;p4"/>
          <p:cNvSpPr/>
          <p:nvPr/>
        </p:nvSpPr>
        <p:spPr>
          <a:xfrm rot="-803363">
            <a:off x="-2292201" y="-163131"/>
            <a:ext cx="11941668" cy="1608631"/>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 name="Google Shape;33;p4"/>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 name="Google Shape;34;p4"/>
          <p:cNvSpPr/>
          <p:nvPr/>
        </p:nvSpPr>
        <p:spPr>
          <a:xfrm>
            <a:off x="-968311" y="198126"/>
            <a:ext cx="10631006" cy="1425956"/>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35"/>
        <p:cNvGrpSpPr/>
        <p:nvPr/>
      </p:nvGrpSpPr>
      <p:grpSpPr>
        <a:xfrm>
          <a:off x="0" y="0"/>
          <a:ext cx="0" cy="0"/>
          <a:chOff x="0" y="0"/>
          <a:chExt cx="0" cy="0"/>
        </a:xfrm>
      </p:grpSpPr>
      <p:sp>
        <p:nvSpPr>
          <p:cNvPr id="36" name="Google Shape;36;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
        <p:nvSpPr>
          <p:cNvPr id="39" name="Google Shape;39;p5"/>
          <p:cNvSpPr/>
          <p:nvPr/>
        </p:nvSpPr>
        <p:spPr>
          <a:xfrm rot="-803363">
            <a:off x="-2292201" y="-163131"/>
            <a:ext cx="11941668"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 name="Google Shape;40;p5"/>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 name="Google Shape;41;p5"/>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mpleo">
  <p:cSld name="Empleo">
    <p:spTree>
      <p:nvGrpSpPr>
        <p:cNvPr id="1" name="Shape 42"/>
        <p:cNvGrpSpPr/>
        <p:nvPr/>
      </p:nvGrpSpPr>
      <p:grpSpPr>
        <a:xfrm>
          <a:off x="0" y="0"/>
          <a:ext cx="0" cy="0"/>
          <a:chOff x="0" y="0"/>
          <a:chExt cx="0" cy="0"/>
        </a:xfrm>
      </p:grpSpPr>
      <p:sp>
        <p:nvSpPr>
          <p:cNvPr id="43" name="Google Shape;4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grpSp>
        <p:nvGrpSpPr>
          <p:cNvPr id="46" name="Google Shape;46;p6"/>
          <p:cNvGrpSpPr/>
          <p:nvPr/>
        </p:nvGrpSpPr>
        <p:grpSpPr>
          <a:xfrm>
            <a:off x="-495300" y="-1270341"/>
            <a:ext cx="10278090" cy="9017494"/>
            <a:chOff x="-495300" y="-1270341"/>
            <a:chExt cx="10278090" cy="9017494"/>
          </a:xfrm>
        </p:grpSpPr>
        <p:pic>
          <p:nvPicPr>
            <p:cNvPr id="47" name="Google Shape;47;p6" descr="D:\Fotos\Empleo\10 Final_22.jpg"/>
            <p:cNvPicPr preferRelativeResize="0"/>
            <p:nvPr/>
          </p:nvPicPr>
          <p:blipFill rotWithShape="1">
            <a:blip r:embed="rId2">
              <a:alphaModFix/>
            </a:blip>
            <a:srcRect b="-10827"/>
            <a:stretch/>
          </p:blipFill>
          <p:spPr>
            <a:xfrm>
              <a:off x="0" y="-611035"/>
              <a:ext cx="9144000" cy="8358188"/>
            </a:xfrm>
            <a:prstGeom prst="rect">
              <a:avLst/>
            </a:prstGeom>
            <a:noFill/>
            <a:ln>
              <a:noFill/>
            </a:ln>
          </p:spPr>
        </p:pic>
        <p:sp>
          <p:nvSpPr>
            <p:cNvPr id="48" name="Google Shape;48;p6"/>
            <p:cNvSpPr/>
            <p:nvPr/>
          </p:nvSpPr>
          <p:spPr>
            <a:xfrm>
              <a:off x="-495300" y="137072"/>
              <a:ext cx="9639300"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 name="Google Shape;49;p6"/>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50" name="Google Shape;50;p6"/>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51" name="Google Shape;51;p6"/>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52" name="Google Shape;52;p6"/>
            <p:cNvPicPr preferRelativeResize="0"/>
            <p:nvPr/>
          </p:nvPicPr>
          <p:blipFill rotWithShape="1">
            <a:blip r:embed="rId5">
              <a:alphaModFix/>
            </a:blip>
            <a:srcRect/>
            <a:stretch/>
          </p:blipFill>
          <p:spPr>
            <a:xfrm>
              <a:off x="7957812" y="2627565"/>
              <a:ext cx="817200" cy="817200"/>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prendimiento">
  <p:cSld name="Emprendimiento">
    <p:spTree>
      <p:nvGrpSpPr>
        <p:cNvPr id="1" name="Shape 53"/>
        <p:cNvGrpSpPr/>
        <p:nvPr/>
      </p:nvGrpSpPr>
      <p:grpSpPr>
        <a:xfrm>
          <a:off x="0" y="0"/>
          <a:ext cx="0" cy="0"/>
          <a:chOff x="0" y="0"/>
          <a:chExt cx="0" cy="0"/>
        </a:xfrm>
      </p:grpSpPr>
      <p:sp>
        <p:nvSpPr>
          <p:cNvPr id="54" name="Google Shape;54;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pic>
        <p:nvPicPr>
          <p:cNvPr id="57" name="Google Shape;57;p7" descr="D:\Fotos\Fondo Emprender\emprendedores\_MG_4258.jpg"/>
          <p:cNvPicPr preferRelativeResize="0"/>
          <p:nvPr/>
        </p:nvPicPr>
        <p:blipFill rotWithShape="1">
          <a:blip r:embed="rId2">
            <a:alphaModFix/>
          </a:blip>
          <a:srcRect/>
          <a:stretch/>
        </p:blipFill>
        <p:spPr>
          <a:xfrm>
            <a:off x="1" y="-1"/>
            <a:ext cx="9143999" cy="6858001"/>
          </a:xfrm>
          <a:prstGeom prst="rect">
            <a:avLst/>
          </a:prstGeom>
          <a:noFill/>
          <a:ln>
            <a:noFill/>
          </a:ln>
        </p:spPr>
      </p:pic>
      <p:sp>
        <p:nvSpPr>
          <p:cNvPr id="58" name="Google Shape;58;p7"/>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 name="Google Shape;59;p7"/>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60" name="Google Shape;60;p7"/>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61" name="Google Shape;61;p7"/>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62" name="Google Shape;62;p7"/>
          <p:cNvPicPr preferRelativeResize="0"/>
          <p:nvPr/>
        </p:nvPicPr>
        <p:blipFill rotWithShape="1">
          <a:blip r:embed="rId5">
            <a:alphaModFix/>
          </a:blip>
          <a:srcRect/>
          <a:stretch/>
        </p:blipFill>
        <p:spPr>
          <a:xfrm>
            <a:off x="7859987" y="1859884"/>
            <a:ext cx="706907" cy="69643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orld Skills">
  <p:cSld name="World Skills">
    <p:spTree>
      <p:nvGrpSpPr>
        <p:cNvPr id="1" name="Shape 63"/>
        <p:cNvGrpSpPr/>
        <p:nvPr/>
      </p:nvGrpSpPr>
      <p:grpSpPr>
        <a:xfrm>
          <a:off x="0" y="0"/>
          <a:ext cx="0" cy="0"/>
          <a:chOff x="0" y="0"/>
          <a:chExt cx="0" cy="0"/>
        </a:xfrm>
      </p:grpSpPr>
      <p:pic>
        <p:nvPicPr>
          <p:cNvPr id="64" name="Google Shape;64;p8"/>
          <p:cNvPicPr preferRelativeResize="0"/>
          <p:nvPr/>
        </p:nvPicPr>
        <p:blipFill rotWithShape="1">
          <a:blip r:embed="rId2">
            <a:alphaModFix/>
          </a:blip>
          <a:srcRect/>
          <a:stretch/>
        </p:blipFill>
        <p:spPr>
          <a:xfrm>
            <a:off x="-1" y="-1"/>
            <a:ext cx="9144001" cy="6858001"/>
          </a:xfrm>
          <a:prstGeom prst="rect">
            <a:avLst/>
          </a:prstGeom>
          <a:noFill/>
          <a:ln>
            <a:noFill/>
          </a:ln>
        </p:spPr>
      </p:pic>
      <p:grpSp>
        <p:nvGrpSpPr>
          <p:cNvPr id="65" name="Google Shape;65;p8"/>
          <p:cNvGrpSpPr/>
          <p:nvPr/>
        </p:nvGrpSpPr>
        <p:grpSpPr>
          <a:xfrm>
            <a:off x="0" y="0"/>
            <a:ext cx="9144001" cy="6858000"/>
            <a:chOff x="0" y="0"/>
            <a:chExt cx="9144001" cy="6858000"/>
          </a:xfrm>
        </p:grpSpPr>
        <p:sp>
          <p:nvSpPr>
            <p:cNvPr id="66" name="Google Shape;66;p8"/>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7" name="Google Shape;67;p8"/>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68" name="Google Shape;68;p8"/>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69" name="Google Shape;69;p8"/>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70" name="Google Shape;70;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pic>
        <p:nvPicPr>
          <p:cNvPr id="73" name="Google Shape;73;p8"/>
          <p:cNvPicPr preferRelativeResize="0"/>
          <p:nvPr/>
        </p:nvPicPr>
        <p:blipFill rotWithShape="1">
          <a:blip r:embed="rId5">
            <a:alphaModFix/>
          </a:blip>
          <a:srcRect/>
          <a:stretch/>
        </p:blipFill>
        <p:spPr>
          <a:xfrm>
            <a:off x="7997186" y="2762866"/>
            <a:ext cx="689614" cy="64566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dustrial">
  <p:cSld name="Industrial">
    <p:spTree>
      <p:nvGrpSpPr>
        <p:cNvPr id="1" name="Shape 74"/>
        <p:cNvGrpSpPr/>
        <p:nvPr/>
      </p:nvGrpSpPr>
      <p:grpSpPr>
        <a:xfrm>
          <a:off x="0" y="0"/>
          <a:ext cx="0" cy="0"/>
          <a:chOff x="0" y="0"/>
          <a:chExt cx="0" cy="0"/>
        </a:xfrm>
      </p:grpSpPr>
      <p:sp>
        <p:nvSpPr>
          <p:cNvPr id="75" name="Google Shape;75;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pic>
        <p:nvPicPr>
          <p:cNvPr id="78" name="Google Shape;78;p9"/>
          <p:cNvPicPr preferRelativeResize="0"/>
          <p:nvPr/>
        </p:nvPicPr>
        <p:blipFill rotWithShape="1">
          <a:blip r:embed="rId2">
            <a:alphaModFix/>
          </a:blip>
          <a:srcRect b="-934"/>
          <a:stretch/>
        </p:blipFill>
        <p:spPr>
          <a:xfrm>
            <a:off x="-1" y="0"/>
            <a:ext cx="9144001" cy="6984124"/>
          </a:xfrm>
          <a:prstGeom prst="rect">
            <a:avLst/>
          </a:prstGeom>
          <a:noFill/>
          <a:ln>
            <a:noFill/>
          </a:ln>
        </p:spPr>
      </p:pic>
      <p:sp>
        <p:nvSpPr>
          <p:cNvPr id="79" name="Google Shape;79;p9"/>
          <p:cNvSpPr/>
          <p:nvPr/>
        </p:nvSpPr>
        <p:spPr>
          <a:xfrm>
            <a:off x="95534" y="137072"/>
            <a:ext cx="9048466"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 name="Google Shape;80;p9"/>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81" name="Google Shape;81;p9"/>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82" name="Google Shape;82;p9"/>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83" name="Google Shape;83;p9"/>
          <p:cNvPicPr preferRelativeResize="0"/>
          <p:nvPr/>
        </p:nvPicPr>
        <p:blipFill rotWithShape="1">
          <a:blip r:embed="rId5">
            <a:alphaModFix/>
          </a:blip>
          <a:srcRect/>
          <a:stretch/>
        </p:blipFill>
        <p:spPr>
          <a:xfrm>
            <a:off x="7916521" y="2641599"/>
            <a:ext cx="811224" cy="70964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rmación 2">
  <p:cSld name="Formación 2">
    <p:spTree>
      <p:nvGrpSpPr>
        <p:cNvPr id="1" name="Shape 84"/>
        <p:cNvGrpSpPr/>
        <p:nvPr/>
      </p:nvGrpSpPr>
      <p:grpSpPr>
        <a:xfrm>
          <a:off x="0" y="0"/>
          <a:ext cx="0" cy="0"/>
          <a:chOff x="0" y="0"/>
          <a:chExt cx="0" cy="0"/>
        </a:xfrm>
      </p:grpSpPr>
      <p:sp>
        <p:nvSpPr>
          <p:cNvPr id="85" name="Google Shape;8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pic>
        <p:nvPicPr>
          <p:cNvPr id="88" name="Google Shape;88;p10"/>
          <p:cNvPicPr preferRelativeResize="0"/>
          <p:nvPr/>
        </p:nvPicPr>
        <p:blipFill rotWithShape="1">
          <a:blip r:embed="rId2">
            <a:alphaModFix/>
          </a:blip>
          <a:srcRect/>
          <a:stretch/>
        </p:blipFill>
        <p:spPr>
          <a:xfrm flipH="1">
            <a:off x="0" y="0"/>
            <a:ext cx="9144000" cy="6858000"/>
          </a:xfrm>
          <a:prstGeom prst="rect">
            <a:avLst/>
          </a:prstGeom>
          <a:noFill/>
          <a:ln>
            <a:noFill/>
          </a:ln>
        </p:spPr>
      </p:pic>
      <p:sp>
        <p:nvSpPr>
          <p:cNvPr id="89" name="Google Shape;89;p10"/>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10"/>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91" name="Google Shape;91;p10"/>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92" name="Google Shape;92;p10"/>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93" name="Google Shape;93;p10"/>
          <p:cNvPicPr preferRelativeResize="0"/>
          <p:nvPr/>
        </p:nvPicPr>
        <p:blipFill rotWithShape="1">
          <a:blip r:embed="rId5">
            <a:alphaModFix/>
          </a:blip>
          <a:srcRect/>
          <a:stretch/>
        </p:blipFill>
        <p:spPr>
          <a:xfrm>
            <a:off x="7825335" y="1847763"/>
            <a:ext cx="765563" cy="72069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 name="Google Shape;7;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Documento%20de%20requerimientos%20software%20PYME%20cascoenvios.doc"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Mapa%20de%20procesos%20del%20software.pdf"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4"/>
          <p:cNvSpPr txBox="1"/>
          <p:nvPr/>
        </p:nvSpPr>
        <p:spPr>
          <a:xfrm>
            <a:off x="420623" y="362599"/>
            <a:ext cx="5664870" cy="93016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31859B"/>
              </a:buClr>
              <a:buSzPts val="6600"/>
              <a:buFont typeface="Calibri"/>
              <a:buNone/>
            </a:pPr>
            <a:r>
              <a:rPr lang="es-CO" sz="6600" b="1" i="0" u="none" strike="noStrike" cap="none">
                <a:solidFill>
                  <a:srgbClr val="31859B"/>
                </a:solidFill>
                <a:latin typeface="Calibri"/>
                <a:ea typeface="Calibri"/>
                <a:cs typeface="Calibri"/>
                <a:sym typeface="Calibri"/>
              </a:rPr>
              <a:t>Sustentación </a:t>
            </a:r>
            <a:endParaRPr/>
          </a:p>
        </p:txBody>
      </p:sp>
      <p:sp>
        <p:nvSpPr>
          <p:cNvPr id="130" name="Google Shape;130;p14"/>
          <p:cNvSpPr txBox="1"/>
          <p:nvPr/>
        </p:nvSpPr>
        <p:spPr>
          <a:xfrm>
            <a:off x="420623" y="1285701"/>
            <a:ext cx="7391400" cy="117275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BFBFBF"/>
              </a:buClr>
              <a:buSzPts val="4800"/>
              <a:buFont typeface="Calibri"/>
              <a:buNone/>
            </a:pPr>
            <a:r>
              <a:rPr lang="es-CO" sz="4800" b="1" i="0" u="none" strike="noStrike" cap="none" dirty="0">
                <a:solidFill>
                  <a:srgbClr val="BFBFBF"/>
                </a:solidFill>
                <a:latin typeface="Calibri"/>
                <a:ea typeface="Calibri"/>
                <a:cs typeface="Calibri"/>
                <a:sym typeface="Calibri"/>
              </a:rPr>
              <a:t>Proyectos ADSI - I </a:t>
            </a:r>
            <a:endParaRPr dirty="0"/>
          </a:p>
          <a:p>
            <a:pPr marL="0" marR="0" lvl="0" indent="0" algn="l" rtl="0">
              <a:spcBef>
                <a:spcPts val="0"/>
              </a:spcBef>
              <a:spcAft>
                <a:spcPts val="0"/>
              </a:spcAft>
              <a:buClr>
                <a:srgbClr val="BFBFBF"/>
              </a:buClr>
              <a:buSzPts val="4800"/>
              <a:buFont typeface="Calibri"/>
              <a:buNone/>
            </a:pPr>
            <a:r>
              <a:rPr lang="es-CO" sz="4800" b="1" i="0" u="none" strike="noStrike" cap="none" dirty="0">
                <a:solidFill>
                  <a:srgbClr val="BFBFBF"/>
                </a:solidFill>
                <a:latin typeface="Calibri"/>
                <a:ea typeface="Calibri"/>
                <a:cs typeface="Calibri"/>
                <a:sym typeface="Calibri"/>
              </a:rPr>
              <a:t>Trimestre</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3"/>
          <p:cNvSpPr txBox="1"/>
          <p:nvPr/>
        </p:nvSpPr>
        <p:spPr>
          <a:xfrm>
            <a:off x="460460" y="445022"/>
            <a:ext cx="7896140"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Justificación</a:t>
            </a:r>
            <a:endParaRPr sz="5400">
              <a:solidFill>
                <a:schemeClr val="lt1"/>
              </a:solidFill>
              <a:latin typeface="Calibri"/>
              <a:ea typeface="Calibri"/>
              <a:cs typeface="Calibri"/>
              <a:sym typeface="Calibri"/>
            </a:endParaRPr>
          </a:p>
        </p:txBody>
      </p:sp>
      <p:sp>
        <p:nvSpPr>
          <p:cNvPr id="209" name="Google Shape;209;p23"/>
          <p:cNvSpPr txBox="1"/>
          <p:nvPr/>
        </p:nvSpPr>
        <p:spPr>
          <a:xfrm>
            <a:off x="574050" y="3014395"/>
            <a:ext cx="7564954" cy="265664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lang="es-CO" sz="2000" b="1" dirty="0">
              <a:solidFill>
                <a:schemeClr val="dk1"/>
              </a:solidFill>
              <a:latin typeface="Calibri"/>
              <a:cs typeface="Calibri"/>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r>
              <a:rPr lang="es-CO" sz="2000" dirty="0">
                <a:solidFill>
                  <a:schemeClr val="dk1"/>
                </a:solidFill>
                <a:latin typeface="Calibri"/>
                <a:ea typeface="Calibri"/>
                <a:cs typeface="Calibri"/>
              </a:rPr>
              <a:t>El sistema permitirá el control de ingresos y egresos, generando una información más acertada sobre costos al dueño del establecimiento, adicional a esto ayudará al control de inventarios de mercancías y manejo de clientes. </a:t>
            </a:r>
            <a:endParaRPr lang="es-CO"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lang="es-CO" sz="2000" dirty="0">
              <a:solidFill>
                <a:schemeClr val="dk1"/>
              </a:solidFill>
              <a:latin typeface="Calibri"/>
              <a:cs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200" name="Google Shape;200;p22"/>
          <p:cNvSpPr txBox="1"/>
          <p:nvPr/>
        </p:nvSpPr>
        <p:spPr>
          <a:xfrm>
            <a:off x="313398" y="445022"/>
            <a:ext cx="8525802"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dirty="0" smtClean="0">
                <a:solidFill>
                  <a:schemeClr val="lt1"/>
                </a:solidFill>
                <a:latin typeface="Calibri"/>
                <a:ea typeface="Calibri"/>
                <a:cs typeface="Calibri"/>
                <a:sym typeface="Calibri"/>
              </a:rPr>
              <a:t>Requerimientos funcionales</a:t>
            </a:r>
            <a:endParaRPr sz="5400" dirty="0">
              <a:solidFill>
                <a:schemeClr val="lt1"/>
              </a:solidFill>
              <a:latin typeface="Calibri"/>
              <a:ea typeface="Calibri"/>
              <a:cs typeface="Calibri"/>
              <a:sym typeface="Calibri"/>
            </a:endParaRPr>
          </a:p>
        </p:txBody>
      </p:sp>
      <p:sp>
        <p:nvSpPr>
          <p:cNvPr id="203" name="Google Shape;203;p22"/>
          <p:cNvSpPr/>
          <p:nvPr/>
        </p:nvSpPr>
        <p:spPr>
          <a:xfrm>
            <a:off x="313398" y="2543726"/>
            <a:ext cx="8714093" cy="3579983"/>
          </a:xfrm>
          <a:prstGeom prst="rect">
            <a:avLst/>
          </a:prstGeom>
          <a:solidFill>
            <a:srgbClr val="DAE5F1"/>
          </a:solidFill>
          <a:ln>
            <a:noFill/>
          </a:ln>
        </p:spPr>
        <p:txBody>
          <a:bodyPr spcFirstLastPara="1" wrap="square" lIns="91425" tIns="45700" rIns="91425" bIns="45700" anchor="t" anchorCtr="0">
            <a:noAutofit/>
          </a:bodyPr>
          <a:lstStyle/>
          <a:p>
            <a:pPr marL="285750" indent="-285750">
              <a:buFont typeface="Arial" panose="020B0604020202020204" pitchFamily="34" charset="0"/>
              <a:buChar char="•"/>
            </a:pPr>
            <a:r>
              <a:rPr lang="es-MX" sz="1800" b="1" dirty="0" smtClean="0"/>
              <a:t>1.</a:t>
            </a:r>
            <a:r>
              <a:rPr lang="es-MX" sz="1800" dirty="0" smtClean="0"/>
              <a:t> </a:t>
            </a:r>
            <a:r>
              <a:rPr lang="es-MX" sz="1800" b="1" dirty="0" smtClean="0"/>
              <a:t>Ventas de productos:</a:t>
            </a:r>
            <a:r>
              <a:rPr lang="es-MX" sz="1800" b="1" dirty="0"/>
              <a:t> </a:t>
            </a:r>
            <a:r>
              <a:rPr lang="es-MX" sz="1800" dirty="0" smtClean="0"/>
              <a:t>El sistema </a:t>
            </a:r>
            <a:r>
              <a:rPr lang="es-MX" sz="1800" dirty="0"/>
              <a:t>permitirá llevar control sobre las ventas directas a clientes y distribuidores. Al ingresar ordenes de entrega, el software permitirá a toda orden de entrega estar asociada a un pedido de </a:t>
            </a:r>
            <a:r>
              <a:rPr lang="es-MX" sz="1800" dirty="0" smtClean="0"/>
              <a:t>venta.</a:t>
            </a:r>
          </a:p>
          <a:p>
            <a:pPr marL="285750" indent="-285750">
              <a:buFont typeface="Arial" panose="020B0604020202020204" pitchFamily="34" charset="0"/>
              <a:buChar char="•"/>
            </a:pPr>
            <a:r>
              <a:rPr lang="es-MX" sz="1800" b="1" dirty="0"/>
              <a:t>2. </a:t>
            </a:r>
            <a:r>
              <a:rPr lang="es-MX" sz="1800" b="1" dirty="0" smtClean="0"/>
              <a:t>Facturación y recibos: </a:t>
            </a:r>
            <a:r>
              <a:rPr lang="es-MX" sz="1800" dirty="0" smtClean="0"/>
              <a:t>El </a:t>
            </a:r>
            <a:r>
              <a:rPr lang="es-MX" sz="1800" dirty="0"/>
              <a:t>software tendrá sistema de facturación, lo cual permitirá manejar los costos para cada artículo. También administrará pedidos a los proveedores.</a:t>
            </a:r>
            <a:endParaRPr lang="en-US" dirty="0" smtClean="0"/>
          </a:p>
          <a:p>
            <a:pPr marL="285750" indent="-285750">
              <a:buFont typeface="Arial" panose="020B0604020202020204" pitchFamily="34" charset="0"/>
              <a:buChar char="•"/>
            </a:pPr>
            <a:r>
              <a:rPr lang="es-MX" sz="1800" b="1" dirty="0"/>
              <a:t>3. Manejo de inventarios: </a:t>
            </a:r>
            <a:r>
              <a:rPr lang="es-MX" sz="1800" dirty="0" smtClean="0"/>
              <a:t>El </a:t>
            </a:r>
            <a:r>
              <a:rPr lang="es-MX" sz="1800" dirty="0"/>
              <a:t>sistema permitirá el control del inventario. El sistema permitirá a los usuarios autorizados tener acceso al control de inventarios</a:t>
            </a:r>
            <a:r>
              <a:rPr lang="es-MX" sz="1800" dirty="0" smtClean="0"/>
              <a:t>.</a:t>
            </a:r>
          </a:p>
          <a:p>
            <a:pPr marL="285750" indent="-285750">
              <a:buFont typeface="Arial" panose="020B0604020202020204" pitchFamily="34" charset="0"/>
              <a:buChar char="•"/>
            </a:pPr>
            <a:r>
              <a:rPr lang="es-MX" sz="1800" b="1" dirty="0" smtClean="0"/>
              <a:t>4. Base de datos clientes y futuros compradores</a:t>
            </a:r>
            <a:r>
              <a:rPr lang="es-MX" sz="1800" b="1" dirty="0"/>
              <a:t>: </a:t>
            </a:r>
            <a:r>
              <a:rPr lang="es-MX" sz="1800" dirty="0" smtClean="0"/>
              <a:t>A los datos </a:t>
            </a:r>
            <a:r>
              <a:rPr lang="es-MX" sz="1800" dirty="0"/>
              <a:t>confidenciales solo </a:t>
            </a:r>
            <a:r>
              <a:rPr lang="es-MX" sz="1800" dirty="0" smtClean="0"/>
              <a:t>tendrá acceso el gerente o dueño. </a:t>
            </a:r>
          </a:p>
          <a:p>
            <a:pPr marL="285750" indent="-285750">
              <a:buFont typeface="Arial" panose="020B0604020202020204" pitchFamily="34" charset="0"/>
              <a:buChar char="•"/>
            </a:pPr>
            <a:r>
              <a:rPr lang="es-MX" sz="1800" b="1" dirty="0" smtClean="0"/>
              <a:t>5. Manejo de proveedores</a:t>
            </a:r>
            <a:r>
              <a:rPr lang="es-MX" sz="1800" b="1" dirty="0"/>
              <a:t>: </a:t>
            </a:r>
            <a:r>
              <a:rPr lang="es-MX" sz="1800" dirty="0" smtClean="0"/>
              <a:t>El gerente </a:t>
            </a:r>
            <a:r>
              <a:rPr lang="es-MX" sz="1800" dirty="0"/>
              <a:t>y </a:t>
            </a:r>
            <a:r>
              <a:rPr lang="es-MX" sz="1800" dirty="0" smtClean="0"/>
              <a:t>los empleados </a:t>
            </a:r>
            <a:r>
              <a:rPr lang="es-MX" sz="1800" dirty="0"/>
              <a:t>tendrán distintas </a:t>
            </a:r>
            <a:r>
              <a:rPr lang="es-MX" sz="1800" dirty="0" smtClean="0"/>
              <a:t>claves.</a:t>
            </a:r>
          </a:p>
        </p:txBody>
      </p:sp>
    </p:spTree>
    <p:extLst>
      <p:ext uri="{BB962C8B-B14F-4D97-AF65-F5344CB8AC3E}">
        <p14:creationId xmlns:p14="http://schemas.microsoft.com/office/powerpoint/2010/main" val="1520736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200" name="Google Shape;200;p22"/>
          <p:cNvSpPr txBox="1"/>
          <p:nvPr/>
        </p:nvSpPr>
        <p:spPr>
          <a:xfrm>
            <a:off x="313398" y="445022"/>
            <a:ext cx="8525802"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dirty="0" smtClean="0">
                <a:solidFill>
                  <a:schemeClr val="lt1"/>
                </a:solidFill>
                <a:latin typeface="Calibri"/>
                <a:ea typeface="Calibri"/>
                <a:cs typeface="Calibri"/>
                <a:sym typeface="Calibri"/>
              </a:rPr>
              <a:t>Requerimientos funcionales</a:t>
            </a:r>
            <a:endParaRPr sz="5400" dirty="0">
              <a:solidFill>
                <a:schemeClr val="lt1"/>
              </a:solidFill>
              <a:latin typeface="Calibri"/>
              <a:ea typeface="Calibri"/>
              <a:cs typeface="Calibri"/>
              <a:sym typeface="Calibri"/>
            </a:endParaRPr>
          </a:p>
        </p:txBody>
      </p:sp>
      <p:sp>
        <p:nvSpPr>
          <p:cNvPr id="203" name="Google Shape;203;p22"/>
          <p:cNvSpPr/>
          <p:nvPr/>
        </p:nvSpPr>
        <p:spPr>
          <a:xfrm>
            <a:off x="313398" y="2335908"/>
            <a:ext cx="8714093" cy="4282608"/>
          </a:xfrm>
          <a:prstGeom prst="rect">
            <a:avLst/>
          </a:prstGeom>
          <a:solidFill>
            <a:srgbClr val="DAE5F1"/>
          </a:solidFill>
          <a:ln>
            <a:noFill/>
          </a:ln>
        </p:spPr>
        <p:txBody>
          <a:bodyPr spcFirstLastPara="1" wrap="square" lIns="91425" tIns="45700" rIns="91425" bIns="45700" anchor="t" anchorCtr="0">
            <a:noAutofit/>
          </a:bodyPr>
          <a:lstStyle/>
          <a:p>
            <a:pPr marL="285750" indent="-285750">
              <a:buFont typeface="Arial" panose="020B0604020202020204" pitchFamily="34" charset="0"/>
              <a:buChar char="•"/>
            </a:pPr>
            <a:r>
              <a:rPr lang="es-MX" sz="1800" b="1" dirty="0" smtClean="0"/>
              <a:t>6. Aprobación de pedidos</a:t>
            </a:r>
            <a:r>
              <a:rPr lang="es-MX" sz="1800" b="1" dirty="0"/>
              <a:t>: </a:t>
            </a:r>
            <a:r>
              <a:rPr lang="es-MX" sz="1800" dirty="0"/>
              <a:t>Al aprobar un pedido, la solicitud pasará al siguiente paso del flujo de trabajo (</a:t>
            </a:r>
            <a:r>
              <a:rPr lang="es-MX" sz="1800" dirty="0" err="1"/>
              <a:t>workflow</a:t>
            </a:r>
            <a:r>
              <a:rPr lang="es-MX" sz="1800" dirty="0"/>
              <a:t>) de aprobación configurado en el sistema</a:t>
            </a:r>
            <a:r>
              <a:rPr lang="es-MX" sz="1800" dirty="0" smtClean="0"/>
              <a:t>.</a:t>
            </a:r>
          </a:p>
          <a:p>
            <a:pPr marL="285750" indent="-285750">
              <a:buFont typeface="Arial" panose="020B0604020202020204" pitchFamily="34" charset="0"/>
              <a:buChar char="•"/>
            </a:pPr>
            <a:r>
              <a:rPr lang="es-MX" sz="1800" b="1" dirty="0"/>
              <a:t>7. Registro de facturas manuales: </a:t>
            </a:r>
            <a:r>
              <a:rPr lang="es-MX" sz="1800" dirty="0"/>
              <a:t>El sistema también permitirá el registro de facturas manuales no asociadas a pedidos, sin embargo, estas requerirán autorización por parte del grupo de </a:t>
            </a:r>
            <a:r>
              <a:rPr lang="es-MX" sz="1800" dirty="0" smtClean="0"/>
              <a:t>gerentes </a:t>
            </a:r>
            <a:r>
              <a:rPr lang="es-MX" sz="1800" dirty="0"/>
              <a:t>antes de ser contabilizadas</a:t>
            </a:r>
            <a:r>
              <a:rPr lang="es-MX" sz="1800" dirty="0" smtClean="0"/>
              <a:t>.</a:t>
            </a:r>
          </a:p>
          <a:p>
            <a:pPr marL="285750" indent="-285750">
              <a:buFont typeface="Arial" panose="020B0604020202020204" pitchFamily="34" charset="0"/>
              <a:buChar char="•"/>
            </a:pPr>
            <a:r>
              <a:rPr lang="es-MX" sz="1800" b="1" dirty="0" smtClean="0"/>
              <a:t>8. Ordenes de entrega</a:t>
            </a:r>
            <a:r>
              <a:rPr lang="es-MX" sz="1800" b="1" dirty="0"/>
              <a:t>: </a:t>
            </a:r>
            <a:r>
              <a:rPr lang="es-MX" sz="1800" dirty="0"/>
              <a:t>Al ingresar ordenes de entrega, toda orden de entrega estará asociada a un pedido de venta</a:t>
            </a:r>
            <a:r>
              <a:rPr lang="es-MX" sz="1800" dirty="0" smtClean="0"/>
              <a:t>.</a:t>
            </a:r>
          </a:p>
          <a:p>
            <a:pPr marL="285750" indent="-285750">
              <a:buFont typeface="Arial" panose="020B0604020202020204" pitchFamily="34" charset="0"/>
              <a:buChar char="•"/>
            </a:pPr>
            <a:r>
              <a:rPr lang="es-MX" sz="1800" b="1" dirty="0" smtClean="0"/>
              <a:t>9. Estados de cuenta</a:t>
            </a:r>
            <a:r>
              <a:rPr lang="es-MX" sz="1800" b="1" dirty="0"/>
              <a:t>: </a:t>
            </a:r>
            <a:r>
              <a:rPr lang="es-MX" sz="1800" dirty="0"/>
              <a:t>El software debe poder emitir los siguientes estados financieros: Balance general, Estado de ganancias y pérdidas, Estado de flujos de efectivo. Además, debe poder emitir un listado de mayor general y mayor </a:t>
            </a:r>
            <a:r>
              <a:rPr lang="es-MX" sz="1800" dirty="0" smtClean="0"/>
              <a:t>analítico.</a:t>
            </a:r>
          </a:p>
          <a:p>
            <a:pPr marL="285750" indent="-285750">
              <a:buFont typeface="Arial" panose="020B0604020202020204" pitchFamily="34" charset="0"/>
              <a:buChar char="•"/>
            </a:pPr>
            <a:r>
              <a:rPr lang="es-MX" sz="1800" b="1" dirty="0" smtClean="0"/>
              <a:t>10. Emisión de solicitudes de compra y cotización</a:t>
            </a:r>
            <a:r>
              <a:rPr lang="es-MX" sz="1800" b="1" dirty="0"/>
              <a:t>: </a:t>
            </a:r>
            <a:r>
              <a:rPr lang="es-MX" sz="1800" dirty="0"/>
              <a:t>Los elementos de la solicitud de cotización serán los mismos de la requisición asociada, al igual que los de la orden de compra. El sistema permitirá la emisión de solicitudes de cotización y órdenes de compra </a:t>
            </a:r>
            <a:r>
              <a:rPr lang="es-MX" sz="1800" dirty="0" smtClean="0"/>
              <a:t>parciales.</a:t>
            </a:r>
          </a:p>
        </p:txBody>
      </p:sp>
    </p:spTree>
    <p:extLst>
      <p:ext uri="{BB962C8B-B14F-4D97-AF65-F5344CB8AC3E}">
        <p14:creationId xmlns:p14="http://schemas.microsoft.com/office/powerpoint/2010/main" val="3177855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200" name="Google Shape;200;p22"/>
          <p:cNvSpPr txBox="1"/>
          <p:nvPr/>
        </p:nvSpPr>
        <p:spPr>
          <a:xfrm>
            <a:off x="313398" y="445022"/>
            <a:ext cx="8525802"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4800" dirty="0" smtClean="0">
                <a:solidFill>
                  <a:schemeClr val="lt1"/>
                </a:solidFill>
                <a:latin typeface="Calibri"/>
                <a:ea typeface="Calibri"/>
                <a:cs typeface="Calibri"/>
                <a:sym typeface="Calibri"/>
              </a:rPr>
              <a:t>Requerimientos</a:t>
            </a:r>
            <a:r>
              <a:rPr lang="es-CO" sz="5400" dirty="0" smtClean="0">
                <a:solidFill>
                  <a:schemeClr val="lt1"/>
                </a:solidFill>
                <a:latin typeface="Calibri"/>
                <a:ea typeface="Calibri"/>
                <a:cs typeface="Calibri"/>
                <a:sym typeface="Calibri"/>
              </a:rPr>
              <a:t> no funcionales</a:t>
            </a:r>
            <a:endParaRPr sz="5400" dirty="0">
              <a:solidFill>
                <a:schemeClr val="lt1"/>
              </a:solidFill>
              <a:latin typeface="Calibri"/>
              <a:ea typeface="Calibri"/>
              <a:cs typeface="Calibri"/>
              <a:sym typeface="Calibri"/>
            </a:endParaRPr>
          </a:p>
        </p:txBody>
      </p:sp>
      <p:sp>
        <p:nvSpPr>
          <p:cNvPr id="203" name="Google Shape;203;p22"/>
          <p:cNvSpPr/>
          <p:nvPr/>
        </p:nvSpPr>
        <p:spPr>
          <a:xfrm>
            <a:off x="313398" y="2335908"/>
            <a:ext cx="8714093" cy="4282608"/>
          </a:xfrm>
          <a:prstGeom prst="rect">
            <a:avLst/>
          </a:prstGeom>
          <a:solidFill>
            <a:srgbClr val="DAE5F1"/>
          </a:solidFill>
          <a:ln>
            <a:noFill/>
          </a:ln>
        </p:spPr>
        <p:txBody>
          <a:bodyPr spcFirstLastPara="1" wrap="square" lIns="91425" tIns="45700" rIns="91425" bIns="45700" anchor="t" anchorCtr="0">
            <a:noAutofit/>
          </a:bodyPr>
          <a:lstStyle/>
          <a:p>
            <a:pPr marL="285750" indent="-285750">
              <a:buFont typeface="Arial" panose="020B0604020202020204" pitchFamily="34" charset="0"/>
              <a:buChar char="•"/>
            </a:pPr>
            <a:r>
              <a:rPr lang="es-MX" sz="1800" b="1" dirty="0"/>
              <a:t>1. Permisos de acceso: </a:t>
            </a:r>
            <a:r>
              <a:rPr lang="es-MX" sz="1800" dirty="0" smtClean="0"/>
              <a:t>Los </a:t>
            </a:r>
            <a:r>
              <a:rPr lang="es-MX" sz="1800" dirty="0"/>
              <a:t>permisos de acceso al sistema solo podrán ser modificados por el administrador de acceso</a:t>
            </a:r>
            <a:r>
              <a:rPr lang="es-MX" sz="1800" dirty="0" smtClean="0"/>
              <a:t>.</a:t>
            </a:r>
          </a:p>
          <a:p>
            <a:pPr marL="285750" indent="-285750">
              <a:buFont typeface="Arial" panose="020B0604020202020204" pitchFamily="34" charset="0"/>
              <a:buChar char="•"/>
            </a:pPr>
            <a:r>
              <a:rPr lang="es-MX" sz="1800" b="1" dirty="0"/>
              <a:t>2. Diseño </a:t>
            </a:r>
            <a:r>
              <a:rPr lang="es-MX" sz="1800" b="1" dirty="0" err="1"/>
              <a:t>responsive</a:t>
            </a:r>
            <a:r>
              <a:rPr lang="es-MX" sz="1800" b="1" dirty="0"/>
              <a:t>: </a:t>
            </a:r>
            <a:r>
              <a:rPr lang="es-MX" sz="1800" dirty="0" smtClean="0"/>
              <a:t>Todo </a:t>
            </a:r>
            <a:r>
              <a:rPr lang="es-MX" sz="1800" dirty="0"/>
              <a:t>el diseño será “</a:t>
            </a:r>
            <a:r>
              <a:rPr lang="es-MX" sz="1800" dirty="0" err="1"/>
              <a:t>Responsive</a:t>
            </a:r>
            <a:r>
              <a:rPr lang="es-MX" sz="1800" dirty="0"/>
              <a:t>” para garantizar la adecuada visualización en múltiples computadores personales, dispositivos tableta y teléfonos inteligentes</a:t>
            </a:r>
            <a:r>
              <a:rPr lang="es-MX" sz="1800" dirty="0" smtClean="0"/>
              <a:t>.</a:t>
            </a:r>
          </a:p>
          <a:p>
            <a:pPr marL="285750" indent="-285750">
              <a:buFont typeface="Arial" panose="020B0604020202020204" pitchFamily="34" charset="0"/>
              <a:buChar char="•"/>
            </a:pPr>
            <a:r>
              <a:rPr lang="es-MX" sz="1800" b="1" dirty="0"/>
              <a:t>3. Instrucción y uso del software: </a:t>
            </a:r>
            <a:r>
              <a:rPr lang="es-MX" sz="1800" dirty="0" smtClean="0"/>
              <a:t>El </a:t>
            </a:r>
            <a:r>
              <a:rPr lang="es-MX" sz="1800" dirty="0"/>
              <a:t>tiempo de aprendizaje del sistema por un usuario deberá ser menor a 4 horas. Además, el software será sencillo y flexible en su uso tanto para el empleado como para el </a:t>
            </a:r>
            <a:r>
              <a:rPr lang="es-MX" sz="1800" dirty="0" smtClean="0"/>
              <a:t>usuario. Además, el </a:t>
            </a:r>
            <a:r>
              <a:rPr lang="es-MX" sz="1800" dirty="0"/>
              <a:t>software dispondrá de manuales de usuario estructurados </a:t>
            </a:r>
            <a:r>
              <a:rPr lang="es-MX" sz="1800" dirty="0" smtClean="0"/>
              <a:t>adecuadamente.</a:t>
            </a:r>
          </a:p>
          <a:p>
            <a:pPr marL="285750" indent="-285750">
              <a:buFont typeface="Arial" panose="020B0604020202020204" pitchFamily="34" charset="0"/>
              <a:buChar char="•"/>
            </a:pPr>
            <a:r>
              <a:rPr lang="es-MX" sz="1800" b="1" dirty="0"/>
              <a:t>4. Historial y fidelización del cliente: </a:t>
            </a:r>
            <a:r>
              <a:rPr lang="es-MX" sz="1800" dirty="0"/>
              <a:t>El sistema tendrá un historial de las compras del usuario, los empleados que han accedido al sistema, en qué fechas y qué ha comprado cada cliente. Si se llega a la compra # 40 se le puede dar un descuento o un premio para tener un mejor servicio.</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21370607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4" name="CuadroTexto 3"/>
          <p:cNvSpPr txBox="1"/>
          <p:nvPr/>
        </p:nvSpPr>
        <p:spPr>
          <a:xfrm>
            <a:off x="1370841" y="2204665"/>
            <a:ext cx="7177414" cy="2893100"/>
          </a:xfrm>
          <a:prstGeom prst="rect">
            <a:avLst/>
          </a:prstGeom>
          <a:noFill/>
        </p:spPr>
        <p:txBody>
          <a:bodyPr wrap="square" rtlCol="0">
            <a:spAutoFit/>
          </a:bodyPr>
          <a:lstStyle/>
          <a:p>
            <a:r>
              <a:rPr lang="es-MX" dirty="0" smtClean="0"/>
              <a:t>-</a:t>
            </a:r>
            <a:r>
              <a:rPr lang="es-MX" dirty="0" smtClean="0">
                <a:hlinkClick r:id="rId3" action="ppaction://hlinkfile"/>
              </a:rPr>
              <a:t>Documento de </a:t>
            </a:r>
            <a:r>
              <a:rPr lang="es-MX" dirty="0" smtClean="0">
                <a:hlinkClick r:id="rId3" action="ppaction://hlinkfile"/>
              </a:rPr>
              <a:t>requerimientos</a:t>
            </a:r>
            <a:endParaRPr lang="es-MX" dirty="0"/>
          </a:p>
          <a:p>
            <a:r>
              <a:rPr lang="es-MX" dirty="0" smtClean="0"/>
              <a:t>-</a:t>
            </a:r>
            <a:r>
              <a:rPr lang="es-MX" dirty="0" smtClean="0">
                <a:hlinkClick r:id="rId4" action="ppaction://hlinkfile"/>
              </a:rPr>
              <a:t>Mapa de </a:t>
            </a:r>
            <a:r>
              <a:rPr lang="es-MX" dirty="0" smtClean="0">
                <a:hlinkClick r:id="rId4" action="ppaction://hlinkfile"/>
              </a:rPr>
              <a:t>procesos</a:t>
            </a:r>
            <a:endParaRPr lang="es-MX" dirty="0" smtClean="0"/>
          </a:p>
          <a:p>
            <a:endParaRPr lang="es-MX" dirty="0"/>
          </a:p>
          <a:p>
            <a:endParaRPr lang="es-MX" dirty="0" smtClean="0"/>
          </a:p>
          <a:p>
            <a:endParaRPr lang="es-MX" dirty="0"/>
          </a:p>
          <a:p>
            <a:endParaRPr lang="es-MX" dirty="0" smtClean="0"/>
          </a:p>
          <a:p>
            <a:endParaRPr lang="es-MX" dirty="0"/>
          </a:p>
          <a:p>
            <a:endParaRPr lang="es-MX" dirty="0" smtClean="0"/>
          </a:p>
          <a:p>
            <a:endParaRPr lang="es-MX" dirty="0"/>
          </a:p>
          <a:p>
            <a:endParaRPr lang="es-MX" dirty="0" smtClean="0"/>
          </a:p>
          <a:p>
            <a:endParaRPr lang="es-MX" dirty="0"/>
          </a:p>
          <a:p>
            <a:endParaRPr lang="es-MX" dirty="0" smtClean="0"/>
          </a:p>
          <a:p>
            <a:r>
              <a:rPr lang="es-MX" dirty="0" smtClean="0"/>
              <a:t> </a:t>
            </a:r>
            <a:endParaRPr lang="en-US" dirty="0"/>
          </a:p>
        </p:txBody>
      </p:sp>
      <p:sp>
        <p:nvSpPr>
          <p:cNvPr id="215" name="Google Shape;215;p24"/>
          <p:cNvSpPr txBox="1"/>
          <p:nvPr/>
        </p:nvSpPr>
        <p:spPr>
          <a:xfrm>
            <a:off x="1010622" y="493924"/>
            <a:ext cx="6914936"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8000" b="1" dirty="0">
                <a:solidFill>
                  <a:schemeClr val="lt1"/>
                </a:solidFill>
                <a:latin typeface="Calibri"/>
                <a:ea typeface="Calibri"/>
                <a:cs typeface="Calibri"/>
                <a:sym typeface="Calibri"/>
              </a:rPr>
              <a:t>Entregables</a:t>
            </a:r>
            <a:endParaRPr dirty="0"/>
          </a:p>
        </p:txBody>
      </p:sp>
    </p:spTree>
    <p:extLst>
      <p:ext uri="{BB962C8B-B14F-4D97-AF65-F5344CB8AC3E}">
        <p14:creationId xmlns:p14="http://schemas.microsoft.com/office/powerpoint/2010/main" val="3669672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4"/>
          <p:cNvSpPr txBox="1"/>
          <p:nvPr/>
        </p:nvSpPr>
        <p:spPr>
          <a:xfrm>
            <a:off x="1010622" y="1061960"/>
            <a:ext cx="6914936"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8000" b="1" dirty="0">
                <a:solidFill>
                  <a:schemeClr val="lt1"/>
                </a:solidFill>
                <a:latin typeface="Calibri"/>
                <a:ea typeface="Calibri"/>
                <a:cs typeface="Calibri"/>
                <a:sym typeface="Calibri"/>
              </a:rPr>
              <a:t>Entregables</a:t>
            </a:r>
            <a:endParaRPr dirty="0"/>
          </a:p>
        </p:txBody>
      </p:sp>
      <p:sp>
        <p:nvSpPr>
          <p:cNvPr id="216" name="Google Shape;216;p24"/>
          <p:cNvSpPr txBox="1"/>
          <p:nvPr/>
        </p:nvSpPr>
        <p:spPr>
          <a:xfrm>
            <a:off x="872836" y="2604654"/>
            <a:ext cx="7190509" cy="2840181"/>
          </a:xfrm>
          <a:prstGeom prst="rect">
            <a:avLst/>
          </a:prstGeom>
          <a:noFill/>
          <a:ln>
            <a:noFill/>
          </a:ln>
        </p:spPr>
        <p:txBody>
          <a:bodyPr spcFirstLastPara="1" wrap="square" lIns="91425" tIns="45700" rIns="91425" bIns="45700" anchor="ctr" anchorCtr="0">
            <a:noAutofit/>
          </a:bodyPr>
          <a:lstStyle/>
          <a:p>
            <a:pPr marL="285750" marR="0" lvl="0" indent="-285750" algn="l" rtl="0">
              <a:spcBef>
                <a:spcPts val="0"/>
              </a:spcBef>
              <a:spcAft>
                <a:spcPts val="0"/>
              </a:spcAft>
              <a:buClr>
                <a:schemeClr val="dk1"/>
              </a:buClr>
              <a:buSzPts val="1600"/>
              <a:buFont typeface="Arial"/>
              <a:buChar char="•"/>
            </a:pPr>
            <a:r>
              <a:rPr lang="es-CO" sz="1600" b="1">
                <a:solidFill>
                  <a:schemeClr val="dk1"/>
                </a:solidFill>
                <a:latin typeface="Calibri"/>
                <a:ea typeface="Calibri"/>
                <a:cs typeface="Calibri"/>
                <a:sym typeface="Calibri"/>
              </a:rPr>
              <a:t>Técnicas de Levantamiento de Información</a:t>
            </a:r>
            <a:endParaRPr/>
          </a:p>
          <a:p>
            <a:pPr marL="285750" marR="0" lvl="0" indent="-285750" algn="l" rtl="0">
              <a:spcBef>
                <a:spcPts val="0"/>
              </a:spcBef>
              <a:spcAft>
                <a:spcPts val="0"/>
              </a:spcAft>
              <a:buClr>
                <a:schemeClr val="dk1"/>
              </a:buClr>
              <a:buSzPts val="1600"/>
              <a:buFont typeface="Arial"/>
              <a:buChar char="•"/>
            </a:pPr>
            <a:r>
              <a:rPr lang="es-CO" sz="1600" b="1">
                <a:solidFill>
                  <a:schemeClr val="dk1"/>
                </a:solidFill>
                <a:latin typeface="Calibri"/>
                <a:ea typeface="Calibri"/>
                <a:cs typeface="Calibri"/>
                <a:sym typeface="Calibri"/>
              </a:rPr>
              <a:t>Requerimientos (IEEE 830) o Historias de Usuario</a:t>
            </a:r>
            <a:endParaRPr/>
          </a:p>
          <a:p>
            <a:pPr marL="285750" marR="0" lvl="0" indent="-285750" algn="l" rtl="0">
              <a:spcBef>
                <a:spcPts val="0"/>
              </a:spcBef>
              <a:spcAft>
                <a:spcPts val="0"/>
              </a:spcAft>
              <a:buClr>
                <a:schemeClr val="dk1"/>
              </a:buClr>
              <a:buSzPts val="1600"/>
              <a:buFont typeface="Arial"/>
              <a:buChar char="•"/>
            </a:pPr>
            <a:r>
              <a:rPr lang="es-CO" sz="1600" b="1">
                <a:solidFill>
                  <a:schemeClr val="dk1"/>
                </a:solidFill>
                <a:latin typeface="Calibri"/>
                <a:ea typeface="Calibri"/>
                <a:cs typeface="Calibri"/>
                <a:sym typeface="Calibri"/>
              </a:rPr>
              <a:t>Mapa de procesos</a:t>
            </a:r>
            <a:endParaRPr/>
          </a:p>
          <a:p>
            <a:pPr marL="285750" marR="0" lvl="0" indent="-285750" algn="l" rtl="0">
              <a:spcBef>
                <a:spcPts val="0"/>
              </a:spcBef>
              <a:spcAft>
                <a:spcPts val="0"/>
              </a:spcAft>
              <a:buClr>
                <a:schemeClr val="dk1"/>
              </a:buClr>
              <a:buSzPts val="1600"/>
              <a:buFont typeface="Arial"/>
              <a:buChar char="•"/>
            </a:pPr>
            <a:r>
              <a:rPr lang="es-CO" sz="1600" b="1">
                <a:solidFill>
                  <a:schemeClr val="dk1"/>
                </a:solidFill>
                <a:latin typeface="Calibri"/>
                <a:ea typeface="Calibri"/>
                <a:cs typeface="Calibri"/>
                <a:sym typeface="Calibri"/>
              </a:rPr>
              <a:t>Inventario tecnológico cliente</a:t>
            </a:r>
            <a:endParaRPr/>
          </a:p>
          <a:p>
            <a:pPr marL="285750" marR="0" lvl="0" indent="-285750" algn="l" rtl="0">
              <a:spcBef>
                <a:spcPts val="0"/>
              </a:spcBef>
              <a:spcAft>
                <a:spcPts val="0"/>
              </a:spcAft>
              <a:buClr>
                <a:schemeClr val="dk1"/>
              </a:buClr>
              <a:buSzPts val="1600"/>
              <a:buFont typeface="Arial"/>
              <a:buChar char="•"/>
            </a:pPr>
            <a:r>
              <a:rPr lang="es-CO" sz="1600" b="1">
                <a:solidFill>
                  <a:schemeClr val="dk1"/>
                </a:solidFill>
                <a:latin typeface="Calibri"/>
                <a:ea typeface="Calibri"/>
                <a:cs typeface="Calibri"/>
                <a:sym typeface="Calibri"/>
              </a:rPr>
              <a:t>Gestión del proyecto (Cronograma  - Costos – Recursos)</a:t>
            </a:r>
            <a:endParaRPr/>
          </a:p>
          <a:p>
            <a:pPr marL="285750" marR="0" lvl="0" indent="-285750" algn="l" rtl="0">
              <a:spcBef>
                <a:spcPts val="0"/>
              </a:spcBef>
              <a:spcAft>
                <a:spcPts val="0"/>
              </a:spcAft>
              <a:buClr>
                <a:schemeClr val="dk1"/>
              </a:buClr>
              <a:buSzPts val="1600"/>
              <a:buFont typeface="Arial"/>
              <a:buChar char="•"/>
            </a:pPr>
            <a:r>
              <a:rPr lang="es-CO" sz="1600" b="1">
                <a:solidFill>
                  <a:schemeClr val="dk1"/>
                </a:solidFill>
                <a:latin typeface="Calibri"/>
                <a:ea typeface="Calibri"/>
                <a:cs typeface="Calibri"/>
                <a:sym typeface="Calibri"/>
              </a:rPr>
              <a:t>Diagrama Casos de Uso</a:t>
            </a:r>
            <a:endParaRPr/>
          </a:p>
          <a:p>
            <a:pPr marL="285750" marR="0" lvl="0" indent="-285750" algn="l" rtl="0">
              <a:spcBef>
                <a:spcPts val="0"/>
              </a:spcBef>
              <a:spcAft>
                <a:spcPts val="0"/>
              </a:spcAft>
              <a:buClr>
                <a:schemeClr val="dk1"/>
              </a:buClr>
              <a:buSzPts val="1600"/>
              <a:buFont typeface="Arial"/>
              <a:buChar char="•"/>
            </a:pPr>
            <a:r>
              <a:rPr lang="es-CO" sz="1600" b="1">
                <a:solidFill>
                  <a:schemeClr val="dk1"/>
                </a:solidFill>
                <a:latin typeface="Calibri"/>
                <a:ea typeface="Calibri"/>
                <a:cs typeface="Calibri"/>
                <a:sym typeface="Calibri"/>
              </a:rPr>
              <a:t>Cado de uso Extendido</a:t>
            </a:r>
            <a:endParaRPr/>
          </a:p>
          <a:p>
            <a:pPr marL="285750" marR="0" lvl="0" indent="-285750" algn="l" rtl="0">
              <a:spcBef>
                <a:spcPts val="0"/>
              </a:spcBef>
              <a:spcAft>
                <a:spcPts val="0"/>
              </a:spcAft>
              <a:buClr>
                <a:schemeClr val="dk1"/>
              </a:buClr>
              <a:buSzPts val="1600"/>
              <a:buFont typeface="Arial"/>
              <a:buChar char="•"/>
            </a:pPr>
            <a:r>
              <a:rPr lang="es-CO" sz="1600" b="1">
                <a:solidFill>
                  <a:schemeClr val="dk1"/>
                </a:solidFill>
                <a:latin typeface="Calibri"/>
                <a:ea typeface="Calibri"/>
                <a:cs typeface="Calibri"/>
                <a:sym typeface="Calibri"/>
              </a:rPr>
              <a:t>Diagrama de clases</a:t>
            </a:r>
            <a:endParaRPr/>
          </a:p>
          <a:p>
            <a:pPr marL="285750" marR="0" lvl="0" indent="-285750" algn="l" rtl="0">
              <a:spcBef>
                <a:spcPts val="0"/>
              </a:spcBef>
              <a:spcAft>
                <a:spcPts val="0"/>
              </a:spcAft>
              <a:buClr>
                <a:schemeClr val="dk1"/>
              </a:buClr>
              <a:buSzPts val="1600"/>
              <a:buFont typeface="Arial"/>
              <a:buChar char="•"/>
            </a:pPr>
            <a:r>
              <a:rPr lang="es-CO" sz="1600" b="1">
                <a:solidFill>
                  <a:schemeClr val="dk1"/>
                </a:solidFill>
                <a:latin typeface="Calibri"/>
                <a:ea typeface="Calibri"/>
                <a:cs typeface="Calibri"/>
                <a:sym typeface="Calibri"/>
              </a:rPr>
              <a:t>Sistema de Control de Versiones</a:t>
            </a:r>
            <a:endParaRPr/>
          </a:p>
          <a:p>
            <a:pPr marL="285750" marR="0" lvl="0" indent="-184150" algn="l" rtl="0">
              <a:spcBef>
                <a:spcPts val="0"/>
              </a:spcBef>
              <a:spcAft>
                <a:spcPts val="0"/>
              </a:spcAft>
              <a:buClr>
                <a:schemeClr val="dk1"/>
              </a:buClr>
              <a:buSzPts val="1600"/>
              <a:buFont typeface="Arial"/>
              <a:buNone/>
            </a:pPr>
            <a:endParaRPr sz="1600" b="1">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b="1">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25"/>
          <p:cNvPicPr preferRelativeResize="0"/>
          <p:nvPr/>
        </p:nvPicPr>
        <p:blipFill rotWithShape="1">
          <a:blip r:embed="rId3">
            <a:alphaModFix/>
          </a:blip>
          <a:srcRect/>
          <a:stretch/>
        </p:blipFill>
        <p:spPr>
          <a:xfrm>
            <a:off x="1" y="0"/>
            <a:ext cx="9144000" cy="6858000"/>
          </a:xfrm>
          <a:prstGeom prst="rect">
            <a:avLst/>
          </a:prstGeom>
          <a:noFill/>
          <a:ln>
            <a:noFill/>
          </a:ln>
        </p:spPr>
      </p:pic>
      <p:sp>
        <p:nvSpPr>
          <p:cNvPr id="222" name="Google Shape;222;p25"/>
          <p:cNvSpPr txBox="1"/>
          <p:nvPr/>
        </p:nvSpPr>
        <p:spPr>
          <a:xfrm>
            <a:off x="1127578" y="5296746"/>
            <a:ext cx="6020954" cy="88758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5400"/>
              <a:buFont typeface="Calibri"/>
              <a:buNone/>
            </a:pPr>
            <a:r>
              <a:rPr lang="es-CO" sz="5400" b="1">
                <a:solidFill>
                  <a:srgbClr val="FFC000"/>
                </a:solidFill>
                <a:latin typeface="Calibri"/>
                <a:ea typeface="Calibri"/>
                <a:cs typeface="Calibri"/>
                <a:sym typeface="Calibri"/>
              </a:rPr>
              <a:t>GRACIAS</a:t>
            </a:r>
            <a:endParaRPr sz="5400">
              <a:solidFill>
                <a:srgbClr val="FFC000"/>
              </a:solidFill>
              <a:latin typeface="Calibri"/>
              <a:ea typeface="Calibri"/>
              <a:cs typeface="Calibri"/>
              <a:sym typeface="Calibri"/>
            </a:endParaRPr>
          </a:p>
        </p:txBody>
      </p:sp>
      <p:pic>
        <p:nvPicPr>
          <p:cNvPr id="223" name="Google Shape;223;p25"/>
          <p:cNvPicPr preferRelativeResize="0"/>
          <p:nvPr/>
        </p:nvPicPr>
        <p:blipFill rotWithShape="1">
          <a:blip r:embed="rId4">
            <a:alphaModFix/>
          </a:blip>
          <a:srcRect l="50000" t="11628" r="-3743" b="17500"/>
          <a:stretch/>
        </p:blipFill>
        <p:spPr>
          <a:xfrm>
            <a:off x="1" y="0"/>
            <a:ext cx="3286068" cy="68580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5"/>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136" name="Google Shape;136;p15"/>
          <p:cNvSpPr txBox="1">
            <a:spLocks noGrp="1"/>
          </p:cNvSpPr>
          <p:nvPr>
            <p:ph type="title"/>
          </p:nvPr>
        </p:nvSpPr>
        <p:spPr>
          <a:xfrm>
            <a:off x="3584575" y="4808538"/>
            <a:ext cx="5559425" cy="15922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a:solidFill>
                  <a:schemeClr val="lt1"/>
                </a:solidFill>
                <a:latin typeface="Calibri"/>
                <a:ea typeface="Calibri"/>
                <a:cs typeface="Calibri"/>
                <a:sym typeface="Calibri"/>
              </a:rPr>
              <a:t>FORMACIÓN I Trimestre ADSI </a:t>
            </a:r>
            <a:endParaRPr sz="54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6"/>
          <p:cNvSpPr txBox="1"/>
          <p:nvPr/>
        </p:nvSpPr>
        <p:spPr>
          <a:xfrm>
            <a:off x="460460" y="445022"/>
            <a:ext cx="6020954"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a:solidFill>
                  <a:schemeClr val="lt1"/>
                </a:solidFill>
                <a:latin typeface="Calibri"/>
                <a:ea typeface="Calibri"/>
                <a:cs typeface="Calibri"/>
                <a:sym typeface="Calibri"/>
              </a:rPr>
              <a:t>Integrantes y nombre Proyecto</a:t>
            </a:r>
            <a:endParaRPr sz="5400" b="0" i="0" u="none" strike="noStrike" cap="none">
              <a:solidFill>
                <a:schemeClr val="lt1"/>
              </a:solidFill>
              <a:latin typeface="Calibri"/>
              <a:ea typeface="Calibri"/>
              <a:cs typeface="Calibri"/>
              <a:sym typeface="Calibri"/>
            </a:endParaRPr>
          </a:p>
        </p:txBody>
      </p:sp>
      <p:sp>
        <p:nvSpPr>
          <p:cNvPr id="2" name="TextBox 1"/>
          <p:cNvSpPr txBox="1"/>
          <p:nvPr/>
        </p:nvSpPr>
        <p:spPr>
          <a:xfrm>
            <a:off x="1262522" y="3159243"/>
            <a:ext cx="5386192" cy="1969770"/>
          </a:xfrm>
          <a:prstGeom prst="rect">
            <a:avLst/>
          </a:prstGeom>
          <a:noFill/>
        </p:spPr>
        <p:txBody>
          <a:bodyPr wrap="square" lIns="91440" tIns="45720" rIns="91440" bIns="45720" rtlCol="0" anchor="t">
            <a:spAutoFit/>
          </a:bodyPr>
          <a:lstStyle/>
          <a:p>
            <a:pPr marL="285750" indent="-285750">
              <a:buFont typeface="Wingdings"/>
              <a:buChar char="v"/>
            </a:pPr>
            <a:r>
              <a:rPr lang="es-CO" sz="1800" dirty="0"/>
              <a:t>Kevin Danilo Camacho</a:t>
            </a:r>
            <a:endParaRPr lang="es-ES" dirty="0"/>
          </a:p>
          <a:p>
            <a:pPr marL="285750" indent="-285750">
              <a:buFont typeface="Wingdings"/>
              <a:buChar char="v"/>
            </a:pPr>
            <a:r>
              <a:rPr lang="es-CO" sz="1800" dirty="0"/>
              <a:t>Juan Camilo Torres González</a:t>
            </a:r>
          </a:p>
          <a:p>
            <a:pPr marL="285750" indent="-285750">
              <a:buFont typeface="Wingdings"/>
              <a:buChar char="v"/>
            </a:pPr>
            <a:r>
              <a:rPr lang="es-CO" sz="1800" dirty="0"/>
              <a:t>Cesar </a:t>
            </a:r>
            <a:r>
              <a:rPr lang="es-CO" sz="1800" dirty="0" err="1"/>
              <a:t>Sneider</a:t>
            </a:r>
            <a:r>
              <a:rPr lang="es-CO" sz="1800" dirty="0"/>
              <a:t> Mora Rojas</a:t>
            </a:r>
          </a:p>
          <a:p>
            <a:pPr marL="285750" indent="-285750">
              <a:buFont typeface="Wingdings"/>
              <a:buChar char="v"/>
            </a:pPr>
            <a:r>
              <a:rPr lang="es-CO" sz="1800" dirty="0"/>
              <a:t>Cristian Molina</a:t>
            </a:r>
          </a:p>
          <a:p>
            <a:pPr marL="285750" indent="-285750">
              <a:buFont typeface="Wingdings"/>
              <a:buChar char="v"/>
            </a:pPr>
            <a:r>
              <a:rPr lang="es-CO" sz="1800" dirty="0"/>
              <a:t>Santiago </a:t>
            </a:r>
            <a:r>
              <a:rPr lang="es-CO" sz="1800" dirty="0" err="1"/>
              <a:t>Gongora</a:t>
            </a:r>
            <a:endParaRPr lang="es-CO" sz="1800" dirty="0"/>
          </a:p>
          <a:p>
            <a:pPr marL="285750" indent="-285750">
              <a:buFont typeface="Wingdings"/>
              <a:buChar char="v"/>
            </a:pPr>
            <a:r>
              <a:rPr lang="es-CO" sz="1800" dirty="0"/>
              <a:t>Harold </a:t>
            </a:r>
            <a:r>
              <a:rPr lang="es-CO" sz="1800" dirty="0" err="1" smtClean="0"/>
              <a:t>Nikolas</a:t>
            </a:r>
            <a:r>
              <a:rPr lang="es-CO" sz="1800" dirty="0" smtClean="0"/>
              <a:t> </a:t>
            </a:r>
            <a:r>
              <a:rPr lang="es-CO" sz="1800" dirty="0" err="1" smtClean="0"/>
              <a:t>Castrp</a:t>
            </a:r>
            <a:r>
              <a:rPr lang="es-CO" sz="1800" dirty="0" smtClean="0"/>
              <a:t> French</a:t>
            </a:r>
            <a:endParaRPr lang="es-CO" sz="1800" dirty="0"/>
          </a:p>
          <a:p>
            <a:endParaRPr lang="es-CO"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7"/>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147" name="Google Shape;147;p17"/>
          <p:cNvSpPr txBox="1"/>
          <p:nvPr/>
        </p:nvSpPr>
        <p:spPr>
          <a:xfrm>
            <a:off x="460460" y="445022"/>
            <a:ext cx="6020954"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6600"/>
              <a:buFont typeface="Calibri"/>
              <a:buNone/>
            </a:pPr>
            <a:r>
              <a:rPr lang="es-CO" sz="6600" b="1" i="0" u="none" strike="noStrike" cap="none">
                <a:solidFill>
                  <a:schemeClr val="lt1"/>
                </a:solidFill>
                <a:latin typeface="Calibri"/>
                <a:ea typeface="Calibri"/>
                <a:cs typeface="Calibri"/>
                <a:sym typeface="Calibri"/>
              </a:rPr>
              <a:t>Agenda</a:t>
            </a:r>
            <a:endParaRPr sz="6600" b="0" i="0" u="none" strike="noStrike" cap="none">
              <a:solidFill>
                <a:schemeClr val="lt1"/>
              </a:solidFill>
              <a:latin typeface="Calibri"/>
              <a:ea typeface="Calibri"/>
              <a:cs typeface="Calibri"/>
              <a:sym typeface="Calibri"/>
            </a:endParaRPr>
          </a:p>
        </p:txBody>
      </p:sp>
      <p:sp>
        <p:nvSpPr>
          <p:cNvPr id="148" name="Google Shape;148;p17"/>
          <p:cNvSpPr txBox="1"/>
          <p:nvPr/>
        </p:nvSpPr>
        <p:spPr>
          <a:xfrm>
            <a:off x="763814" y="2235200"/>
            <a:ext cx="36049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b="0" i="0" u="none" strike="noStrike" cap="none">
                <a:solidFill>
                  <a:schemeClr val="dk1"/>
                </a:solidFill>
                <a:latin typeface="Calibri"/>
                <a:ea typeface="Calibri"/>
                <a:cs typeface="Calibri"/>
                <a:sym typeface="Calibri"/>
              </a:rPr>
              <a:t>1. </a:t>
            </a:r>
            <a:r>
              <a:rPr lang="es-CO" sz="1600" b="0" i="0" u="none" strike="noStrike" cap="none">
                <a:solidFill>
                  <a:srgbClr val="FF0000"/>
                </a:solidFill>
                <a:latin typeface="Calibri"/>
                <a:ea typeface="Calibri"/>
                <a:cs typeface="Calibri"/>
                <a:sym typeface="Calibri"/>
              </a:rPr>
              <a:t>Introducción</a:t>
            </a:r>
            <a:endParaRPr sz="1600" b="0" i="0" u="none" strike="noStrike" cap="none">
              <a:solidFill>
                <a:srgbClr val="FF0000"/>
              </a:solidFill>
              <a:latin typeface="Calibri"/>
              <a:ea typeface="Calibri"/>
              <a:cs typeface="Calibri"/>
              <a:sym typeface="Calibri"/>
            </a:endParaRPr>
          </a:p>
        </p:txBody>
      </p:sp>
      <p:sp>
        <p:nvSpPr>
          <p:cNvPr id="149" name="Google Shape;149;p17"/>
          <p:cNvSpPr txBox="1"/>
          <p:nvPr/>
        </p:nvSpPr>
        <p:spPr>
          <a:xfrm>
            <a:off x="763814" y="2749368"/>
            <a:ext cx="36049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b="0" i="0" u="none" strike="noStrike" cap="none">
                <a:solidFill>
                  <a:schemeClr val="dk1"/>
                </a:solidFill>
                <a:latin typeface="Calibri"/>
                <a:ea typeface="Calibri"/>
                <a:cs typeface="Calibri"/>
                <a:sym typeface="Calibri"/>
              </a:rPr>
              <a:t>2. </a:t>
            </a:r>
            <a:r>
              <a:rPr lang="es-CO" sz="1600" b="0" i="0" u="none" strike="noStrike" cap="none">
                <a:solidFill>
                  <a:srgbClr val="FF0000"/>
                </a:solidFill>
                <a:latin typeface="Calibri"/>
                <a:ea typeface="Calibri"/>
                <a:cs typeface="Calibri"/>
                <a:sym typeface="Calibri"/>
              </a:rPr>
              <a:t>Planteamiento del Problema</a:t>
            </a:r>
            <a:endParaRPr sz="1600" b="0" i="0" u="none" strike="noStrike" cap="none">
              <a:solidFill>
                <a:srgbClr val="FF0000"/>
              </a:solidFill>
              <a:latin typeface="Calibri"/>
              <a:ea typeface="Calibri"/>
              <a:cs typeface="Calibri"/>
              <a:sym typeface="Calibri"/>
            </a:endParaRPr>
          </a:p>
        </p:txBody>
      </p:sp>
      <p:sp>
        <p:nvSpPr>
          <p:cNvPr id="150" name="Google Shape;150;p17"/>
          <p:cNvSpPr txBox="1"/>
          <p:nvPr/>
        </p:nvSpPr>
        <p:spPr>
          <a:xfrm>
            <a:off x="763814" y="3269704"/>
            <a:ext cx="36049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b="0" i="0" u="none" strike="noStrike" cap="none">
                <a:solidFill>
                  <a:schemeClr val="dk1"/>
                </a:solidFill>
                <a:latin typeface="Calibri"/>
                <a:ea typeface="Calibri"/>
                <a:cs typeface="Calibri"/>
                <a:sym typeface="Calibri"/>
              </a:rPr>
              <a:t>3. </a:t>
            </a:r>
            <a:r>
              <a:rPr lang="es-CO" sz="1600" b="0" i="0" u="none" strike="noStrike" cap="none">
                <a:solidFill>
                  <a:srgbClr val="FF0000"/>
                </a:solidFill>
                <a:latin typeface="Calibri"/>
                <a:ea typeface="Calibri"/>
                <a:cs typeface="Calibri"/>
                <a:sym typeface="Calibri"/>
              </a:rPr>
              <a:t>Objetivo General y Específicos</a:t>
            </a:r>
            <a:endParaRPr sz="1600" b="0" i="0" u="none" strike="noStrike" cap="none">
              <a:solidFill>
                <a:srgbClr val="FF0000"/>
              </a:solidFill>
              <a:latin typeface="Calibri"/>
              <a:ea typeface="Calibri"/>
              <a:cs typeface="Calibri"/>
              <a:sym typeface="Calibri"/>
            </a:endParaRPr>
          </a:p>
        </p:txBody>
      </p:sp>
      <p:sp>
        <p:nvSpPr>
          <p:cNvPr id="151" name="Google Shape;151;p17"/>
          <p:cNvSpPr txBox="1"/>
          <p:nvPr/>
        </p:nvSpPr>
        <p:spPr>
          <a:xfrm>
            <a:off x="763814" y="3783872"/>
            <a:ext cx="36049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b="0" i="0" u="none" strike="noStrike" cap="none">
                <a:solidFill>
                  <a:schemeClr val="dk1"/>
                </a:solidFill>
                <a:latin typeface="Calibri"/>
                <a:ea typeface="Calibri"/>
                <a:cs typeface="Calibri"/>
                <a:sym typeface="Calibri"/>
              </a:rPr>
              <a:t>4. </a:t>
            </a:r>
            <a:r>
              <a:rPr lang="es-CO" sz="1600" b="0" i="0" u="none" strike="noStrike" cap="none">
                <a:solidFill>
                  <a:srgbClr val="FF0000"/>
                </a:solidFill>
                <a:latin typeface="Calibri"/>
                <a:ea typeface="Calibri"/>
                <a:cs typeface="Calibri"/>
                <a:sym typeface="Calibri"/>
              </a:rPr>
              <a:t>Alcance del proyecto</a:t>
            </a:r>
            <a:endParaRPr sz="1600" b="0" i="0" u="none" strike="noStrike" cap="none">
              <a:solidFill>
                <a:srgbClr val="FF0000"/>
              </a:solidFill>
              <a:latin typeface="Calibri"/>
              <a:ea typeface="Calibri"/>
              <a:cs typeface="Calibri"/>
              <a:sym typeface="Calibri"/>
            </a:endParaRPr>
          </a:p>
        </p:txBody>
      </p:sp>
      <p:sp>
        <p:nvSpPr>
          <p:cNvPr id="152" name="Google Shape;152;p17"/>
          <p:cNvSpPr txBox="1"/>
          <p:nvPr/>
        </p:nvSpPr>
        <p:spPr>
          <a:xfrm>
            <a:off x="763814" y="4285708"/>
            <a:ext cx="36049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b="0" i="0" u="none" strike="noStrike" cap="none">
                <a:solidFill>
                  <a:schemeClr val="dk1"/>
                </a:solidFill>
                <a:latin typeface="Calibri"/>
                <a:ea typeface="Calibri"/>
                <a:cs typeface="Calibri"/>
                <a:sym typeface="Calibri"/>
              </a:rPr>
              <a:t>5. </a:t>
            </a:r>
            <a:r>
              <a:rPr lang="es-CO" sz="1600" b="0" i="0" u="none" strike="noStrike" cap="none">
                <a:solidFill>
                  <a:srgbClr val="FF0000"/>
                </a:solidFill>
                <a:latin typeface="Calibri"/>
                <a:ea typeface="Calibri"/>
                <a:cs typeface="Calibri"/>
                <a:sym typeface="Calibri"/>
              </a:rPr>
              <a:t>Justificación</a:t>
            </a:r>
            <a:endParaRPr sz="1600" b="0" i="0" u="none" strike="noStrike" cap="none">
              <a:solidFill>
                <a:srgbClr val="FF0000"/>
              </a:solidFill>
              <a:latin typeface="Calibri"/>
              <a:ea typeface="Calibri"/>
              <a:cs typeface="Calibri"/>
              <a:sym typeface="Calibri"/>
            </a:endParaRPr>
          </a:p>
        </p:txBody>
      </p:sp>
      <p:sp>
        <p:nvSpPr>
          <p:cNvPr id="153" name="Google Shape;153;p17"/>
          <p:cNvSpPr txBox="1"/>
          <p:nvPr/>
        </p:nvSpPr>
        <p:spPr>
          <a:xfrm>
            <a:off x="763814" y="4799876"/>
            <a:ext cx="36049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b="0" i="0" u="none" strike="noStrike" cap="none">
                <a:solidFill>
                  <a:schemeClr val="dk1"/>
                </a:solidFill>
                <a:latin typeface="Calibri"/>
                <a:ea typeface="Calibri"/>
                <a:cs typeface="Calibri"/>
                <a:sym typeface="Calibri"/>
              </a:rPr>
              <a:t>6. Técnicas levantamiento información</a:t>
            </a:r>
            <a:endParaRPr sz="1600" b="0" i="0" u="none" strike="noStrike" cap="none">
              <a:solidFill>
                <a:schemeClr val="dk1"/>
              </a:solidFill>
              <a:latin typeface="Calibri"/>
              <a:ea typeface="Calibri"/>
              <a:cs typeface="Calibri"/>
              <a:sym typeface="Calibri"/>
            </a:endParaRPr>
          </a:p>
        </p:txBody>
      </p:sp>
      <p:sp>
        <p:nvSpPr>
          <p:cNvPr id="154" name="Google Shape;154;p17"/>
          <p:cNvSpPr txBox="1"/>
          <p:nvPr/>
        </p:nvSpPr>
        <p:spPr>
          <a:xfrm>
            <a:off x="763814" y="5320212"/>
            <a:ext cx="36049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b="0" i="0" u="none" strike="noStrike" cap="none">
                <a:solidFill>
                  <a:schemeClr val="dk1"/>
                </a:solidFill>
                <a:latin typeface="Calibri"/>
                <a:ea typeface="Calibri"/>
                <a:cs typeface="Calibri"/>
                <a:sym typeface="Calibri"/>
              </a:rPr>
              <a:t>7. Tec. Levantamiento de Información</a:t>
            </a:r>
            <a:endParaRPr sz="1600" b="0" i="0" u="none" strike="noStrike" cap="none">
              <a:solidFill>
                <a:schemeClr val="dk1"/>
              </a:solidFill>
              <a:latin typeface="Calibri"/>
              <a:ea typeface="Calibri"/>
              <a:cs typeface="Calibri"/>
              <a:sym typeface="Calibri"/>
            </a:endParaRPr>
          </a:p>
        </p:txBody>
      </p:sp>
      <p:sp>
        <p:nvSpPr>
          <p:cNvPr id="155" name="Google Shape;155;p17"/>
          <p:cNvSpPr txBox="1"/>
          <p:nvPr/>
        </p:nvSpPr>
        <p:spPr>
          <a:xfrm>
            <a:off x="763814" y="5834380"/>
            <a:ext cx="36049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b="0" i="0" u="none" strike="noStrike" cap="none">
                <a:solidFill>
                  <a:schemeClr val="dk1"/>
                </a:solidFill>
                <a:latin typeface="Calibri"/>
                <a:ea typeface="Calibri"/>
                <a:cs typeface="Calibri"/>
                <a:sym typeface="Calibri"/>
              </a:rPr>
              <a:t>8. Tabulación y conclusiones Tecnicas</a:t>
            </a:r>
            <a:endParaRPr sz="1600" b="0" i="0" u="none" strike="noStrike" cap="none">
              <a:solidFill>
                <a:schemeClr val="dk1"/>
              </a:solidFill>
              <a:latin typeface="Calibri"/>
              <a:ea typeface="Calibri"/>
              <a:cs typeface="Calibri"/>
              <a:sym typeface="Calibri"/>
            </a:endParaRPr>
          </a:p>
        </p:txBody>
      </p:sp>
      <p:sp>
        <p:nvSpPr>
          <p:cNvPr id="156" name="Google Shape;156;p17"/>
          <p:cNvSpPr txBox="1"/>
          <p:nvPr/>
        </p:nvSpPr>
        <p:spPr>
          <a:xfrm>
            <a:off x="4637314" y="2235200"/>
            <a:ext cx="36557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b="0" i="0" u="none" strike="noStrike" cap="none">
                <a:solidFill>
                  <a:schemeClr val="dk1"/>
                </a:solidFill>
                <a:latin typeface="Calibri"/>
                <a:ea typeface="Calibri"/>
                <a:cs typeface="Calibri"/>
                <a:sym typeface="Calibri"/>
              </a:rPr>
              <a:t>9. Mapa de Procesos</a:t>
            </a:r>
            <a:endParaRPr sz="1600" b="0" i="0" u="none" strike="noStrike" cap="none">
              <a:solidFill>
                <a:schemeClr val="dk1"/>
              </a:solidFill>
              <a:latin typeface="Calibri"/>
              <a:ea typeface="Calibri"/>
              <a:cs typeface="Calibri"/>
              <a:sym typeface="Calibri"/>
            </a:endParaRPr>
          </a:p>
        </p:txBody>
      </p:sp>
      <p:sp>
        <p:nvSpPr>
          <p:cNvPr id="157" name="Google Shape;157;p17"/>
          <p:cNvSpPr txBox="1"/>
          <p:nvPr/>
        </p:nvSpPr>
        <p:spPr>
          <a:xfrm>
            <a:off x="4637314" y="2749368"/>
            <a:ext cx="36557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b="0" i="0" u="none" strike="noStrike" cap="none">
                <a:solidFill>
                  <a:schemeClr val="dk1"/>
                </a:solidFill>
                <a:latin typeface="Calibri"/>
                <a:ea typeface="Calibri"/>
                <a:cs typeface="Calibri"/>
                <a:sym typeface="Calibri"/>
              </a:rPr>
              <a:t>10. Arquitectura de la solución</a:t>
            </a:r>
            <a:endParaRPr sz="1600" b="0" i="0" u="none" strike="noStrike" cap="none">
              <a:solidFill>
                <a:schemeClr val="dk1"/>
              </a:solidFill>
              <a:latin typeface="Calibri"/>
              <a:ea typeface="Calibri"/>
              <a:cs typeface="Calibri"/>
              <a:sym typeface="Calibri"/>
            </a:endParaRPr>
          </a:p>
        </p:txBody>
      </p:sp>
      <p:sp>
        <p:nvSpPr>
          <p:cNvPr id="158" name="Google Shape;158;p17"/>
          <p:cNvSpPr txBox="1"/>
          <p:nvPr/>
        </p:nvSpPr>
        <p:spPr>
          <a:xfrm>
            <a:off x="4637314" y="3269704"/>
            <a:ext cx="36557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b="0" i="0" u="none" strike="noStrike" cap="none">
                <a:solidFill>
                  <a:schemeClr val="dk1"/>
                </a:solidFill>
                <a:latin typeface="Calibri"/>
                <a:ea typeface="Calibri"/>
                <a:cs typeface="Calibri"/>
                <a:sym typeface="Calibri"/>
              </a:rPr>
              <a:t>11. Informe de Requerimientos (IEEE830)</a:t>
            </a:r>
            <a:endParaRPr sz="1600" b="0" i="0" u="none" strike="noStrike" cap="none">
              <a:solidFill>
                <a:schemeClr val="dk1"/>
              </a:solidFill>
              <a:latin typeface="Calibri"/>
              <a:ea typeface="Calibri"/>
              <a:cs typeface="Calibri"/>
              <a:sym typeface="Calibri"/>
            </a:endParaRPr>
          </a:p>
        </p:txBody>
      </p:sp>
      <p:sp>
        <p:nvSpPr>
          <p:cNvPr id="159" name="Google Shape;159;p17"/>
          <p:cNvSpPr txBox="1"/>
          <p:nvPr/>
        </p:nvSpPr>
        <p:spPr>
          <a:xfrm>
            <a:off x="4637314" y="3783872"/>
            <a:ext cx="36557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b="0" i="0" u="none" strike="noStrike" cap="none">
                <a:solidFill>
                  <a:schemeClr val="dk1"/>
                </a:solidFill>
                <a:latin typeface="Calibri"/>
                <a:ea typeface="Calibri"/>
                <a:cs typeface="Calibri"/>
                <a:sym typeface="Calibri"/>
              </a:rPr>
              <a:t>12. Calidad / Ciclo de vida / M. desarrollo</a:t>
            </a:r>
            <a:endParaRPr sz="1600" b="0" i="0" u="none" strike="noStrike" cap="none">
              <a:solidFill>
                <a:schemeClr val="dk1"/>
              </a:solidFill>
              <a:latin typeface="Calibri"/>
              <a:ea typeface="Calibri"/>
              <a:cs typeface="Calibri"/>
              <a:sym typeface="Calibri"/>
            </a:endParaRPr>
          </a:p>
        </p:txBody>
      </p:sp>
      <p:sp>
        <p:nvSpPr>
          <p:cNvPr id="160" name="Google Shape;160;p17"/>
          <p:cNvSpPr txBox="1"/>
          <p:nvPr/>
        </p:nvSpPr>
        <p:spPr>
          <a:xfrm>
            <a:off x="4637314" y="4285708"/>
            <a:ext cx="36557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b="0" i="0" u="none" strike="noStrike" cap="none">
                <a:solidFill>
                  <a:schemeClr val="dk1"/>
                </a:solidFill>
                <a:latin typeface="Calibri"/>
                <a:ea typeface="Calibri"/>
                <a:cs typeface="Calibri"/>
                <a:sym typeface="Calibri"/>
              </a:rPr>
              <a:t>13. Casos de Uso </a:t>
            </a:r>
            <a:endParaRPr sz="1600" b="0" i="0" u="none" strike="noStrike" cap="none">
              <a:solidFill>
                <a:schemeClr val="dk1"/>
              </a:solidFill>
              <a:latin typeface="Calibri"/>
              <a:ea typeface="Calibri"/>
              <a:cs typeface="Calibri"/>
              <a:sym typeface="Calibri"/>
            </a:endParaRPr>
          </a:p>
        </p:txBody>
      </p:sp>
      <p:sp>
        <p:nvSpPr>
          <p:cNvPr id="161" name="Google Shape;161;p17"/>
          <p:cNvSpPr txBox="1"/>
          <p:nvPr/>
        </p:nvSpPr>
        <p:spPr>
          <a:xfrm>
            <a:off x="4637314" y="4799876"/>
            <a:ext cx="36557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b="0" i="0" u="none" strike="noStrike" cap="none">
                <a:solidFill>
                  <a:schemeClr val="dk1"/>
                </a:solidFill>
                <a:latin typeface="Calibri"/>
                <a:ea typeface="Calibri"/>
                <a:cs typeface="Calibri"/>
                <a:sym typeface="Calibri"/>
              </a:rPr>
              <a:t>14. Diagrama de clases</a:t>
            </a:r>
            <a:endParaRPr sz="1600" b="0" i="0" u="none" strike="noStrike" cap="none">
              <a:solidFill>
                <a:schemeClr val="dk1"/>
              </a:solidFill>
              <a:latin typeface="Calibri"/>
              <a:ea typeface="Calibri"/>
              <a:cs typeface="Calibri"/>
              <a:sym typeface="Calibri"/>
            </a:endParaRPr>
          </a:p>
        </p:txBody>
      </p:sp>
      <p:sp>
        <p:nvSpPr>
          <p:cNvPr id="162" name="Google Shape;162;p17"/>
          <p:cNvSpPr txBox="1"/>
          <p:nvPr/>
        </p:nvSpPr>
        <p:spPr>
          <a:xfrm>
            <a:off x="4637314" y="5320212"/>
            <a:ext cx="36557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b="0" i="0" u="none" strike="noStrike" cap="none">
                <a:solidFill>
                  <a:schemeClr val="dk1"/>
                </a:solidFill>
                <a:latin typeface="Calibri"/>
                <a:ea typeface="Calibri"/>
                <a:cs typeface="Calibri"/>
                <a:sym typeface="Calibri"/>
              </a:rPr>
              <a:t>15. Diagrama Secuencias </a:t>
            </a:r>
            <a:endParaRPr/>
          </a:p>
        </p:txBody>
      </p:sp>
      <p:sp>
        <p:nvSpPr>
          <p:cNvPr id="163" name="Google Shape;163;p17"/>
          <p:cNvSpPr txBox="1"/>
          <p:nvPr/>
        </p:nvSpPr>
        <p:spPr>
          <a:xfrm>
            <a:off x="4637314" y="5834380"/>
            <a:ext cx="36557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b="0" i="0" u="none" strike="noStrike" cap="none">
                <a:solidFill>
                  <a:schemeClr val="dk1"/>
                </a:solidFill>
                <a:latin typeface="Calibri"/>
                <a:ea typeface="Calibri"/>
                <a:cs typeface="Calibri"/>
                <a:sym typeface="Calibri"/>
              </a:rPr>
              <a:t>16. Plantilla Gestión del Proyecto</a:t>
            </a:r>
            <a:endParaRPr sz="16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169" name="Google Shape;169;p18"/>
          <p:cNvSpPr txBox="1"/>
          <p:nvPr/>
        </p:nvSpPr>
        <p:spPr>
          <a:xfrm>
            <a:off x="460460" y="445022"/>
            <a:ext cx="6020954"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6600"/>
              <a:buFont typeface="Calibri"/>
              <a:buNone/>
            </a:pPr>
            <a:r>
              <a:rPr lang="es-CO" sz="6600" b="1" i="0" u="none" strike="noStrike" cap="none">
                <a:solidFill>
                  <a:schemeClr val="lt1"/>
                </a:solidFill>
                <a:latin typeface="Calibri"/>
                <a:ea typeface="Calibri"/>
                <a:cs typeface="Calibri"/>
                <a:sym typeface="Calibri"/>
              </a:rPr>
              <a:t>Agenda</a:t>
            </a:r>
            <a:endParaRPr sz="6600" b="0" i="0" u="none" strike="noStrike" cap="none">
              <a:solidFill>
                <a:schemeClr val="lt1"/>
              </a:solidFill>
              <a:latin typeface="Calibri"/>
              <a:ea typeface="Calibri"/>
              <a:cs typeface="Calibri"/>
              <a:sym typeface="Calibri"/>
            </a:endParaRPr>
          </a:p>
        </p:txBody>
      </p:sp>
      <p:sp>
        <p:nvSpPr>
          <p:cNvPr id="170" name="Google Shape;170;p18"/>
          <p:cNvSpPr txBox="1"/>
          <p:nvPr/>
        </p:nvSpPr>
        <p:spPr>
          <a:xfrm>
            <a:off x="651417" y="3180824"/>
            <a:ext cx="6449687" cy="249459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lang="es-CO" sz="24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s-CO" sz="2400" b="1" i="0" u="none" strike="noStrike" cap="none" dirty="0">
                <a:solidFill>
                  <a:schemeClr val="dk1"/>
                </a:solidFill>
                <a:latin typeface="Calibri"/>
                <a:ea typeface="Calibri"/>
                <a:cs typeface="Calibri"/>
                <a:sym typeface="Calibri"/>
              </a:rPr>
              <a:t>Sistema POS para el manejo de una PYME de ventas online de </a:t>
            </a:r>
            <a:r>
              <a:rPr lang="es-CO" sz="2400" b="1" dirty="0">
                <a:solidFill>
                  <a:schemeClr val="dk1"/>
                </a:solidFill>
                <a:latin typeface="Calibri"/>
                <a:ea typeface="Calibri"/>
                <a:cs typeface="Calibri"/>
                <a:sym typeface="Calibri"/>
              </a:rPr>
              <a:t>cascos</a:t>
            </a:r>
            <a:r>
              <a:rPr lang="es-CO" sz="2400" b="1" i="0" u="none" strike="noStrike" cap="none" dirty="0">
                <a:solidFill>
                  <a:schemeClr val="dk1"/>
                </a:solidFill>
                <a:latin typeface="Calibri"/>
                <a:ea typeface="Calibri"/>
                <a:cs typeface="Calibri"/>
                <a:sym typeface="Calibri"/>
              </a:rPr>
              <a:t> y accesorios para motociclistas y </a:t>
            </a:r>
            <a:r>
              <a:rPr lang="es-CO" sz="2400" b="1" dirty="0">
                <a:solidFill>
                  <a:schemeClr val="dk1"/>
                </a:solidFill>
                <a:latin typeface="Calibri"/>
                <a:ea typeface="Calibri"/>
                <a:cs typeface="Calibri"/>
                <a:sym typeface="Calibri"/>
              </a:rPr>
              <a:t>ciclistas.</a:t>
            </a:r>
            <a:endParaRPr lang="es-CO" sz="2400" b="1" i="0" u="none" strike="noStrike" cap="none" dirty="0">
              <a:solidFill>
                <a:schemeClr val="dk1"/>
              </a:solidFill>
              <a:latin typeface="Calibri"/>
              <a:ea typeface="Calibri"/>
              <a:cs typeface="Calibri"/>
            </a:endParaRPr>
          </a:p>
          <a:p>
            <a:pPr marL="0" marR="0" lvl="0" indent="0" algn="l" rtl="0">
              <a:spcBef>
                <a:spcPts val="0"/>
              </a:spcBef>
              <a:spcAft>
                <a:spcPts val="0"/>
              </a:spcAft>
              <a:buNone/>
            </a:pPr>
            <a:endParaRPr sz="2400" b="1"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p:nvPr/>
        </p:nvSpPr>
        <p:spPr>
          <a:xfrm>
            <a:off x="460460" y="445022"/>
            <a:ext cx="7896140"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0" i="0" u="none" strike="noStrike" cap="none">
                <a:solidFill>
                  <a:schemeClr val="lt1"/>
                </a:solidFill>
                <a:latin typeface="Calibri"/>
                <a:ea typeface="Calibri"/>
                <a:cs typeface="Calibri"/>
                <a:sym typeface="Calibri"/>
              </a:rPr>
              <a:t>Descripción del Problema</a:t>
            </a:r>
            <a:endParaRPr sz="5400" b="0" i="0" u="none" strike="noStrike" cap="none">
              <a:solidFill>
                <a:schemeClr val="lt1"/>
              </a:solidFill>
              <a:latin typeface="Calibri"/>
              <a:ea typeface="Calibri"/>
              <a:cs typeface="Calibri"/>
              <a:sym typeface="Calibri"/>
            </a:endParaRPr>
          </a:p>
        </p:txBody>
      </p:sp>
      <p:sp>
        <p:nvSpPr>
          <p:cNvPr id="176" name="Google Shape;176;p19"/>
          <p:cNvSpPr txBox="1"/>
          <p:nvPr/>
        </p:nvSpPr>
        <p:spPr>
          <a:xfrm>
            <a:off x="583551" y="3094226"/>
            <a:ext cx="7474875" cy="2572182"/>
          </a:xfrm>
          <a:prstGeom prst="rect">
            <a:avLst/>
          </a:prstGeom>
          <a:noFill/>
          <a:ln>
            <a:noFill/>
          </a:ln>
        </p:spPr>
        <p:txBody>
          <a:bodyPr spcFirstLastPara="1" wrap="square" lIns="91425" tIns="45700" rIns="91425" bIns="45700" anchor="ctr" anchorCtr="0">
            <a:noAutofit/>
          </a:bodyPr>
          <a:lstStyle/>
          <a:p>
            <a:pPr algn="just"/>
            <a:r>
              <a:rPr lang="es-CO" sz="2000" b="0" i="0" u="none" strike="noStrike" cap="none" dirty="0">
                <a:solidFill>
                  <a:schemeClr val="dk1"/>
                </a:solidFill>
                <a:latin typeface="Calibri"/>
                <a:ea typeface="Calibri"/>
                <a:cs typeface="Calibri"/>
                <a:sym typeface="Calibri"/>
              </a:rPr>
              <a:t>No se lleva un </a:t>
            </a:r>
            <a:r>
              <a:rPr lang="es-CO" sz="2000" dirty="0">
                <a:solidFill>
                  <a:schemeClr val="dk1"/>
                </a:solidFill>
                <a:latin typeface="Calibri"/>
                <a:ea typeface="Calibri"/>
                <a:cs typeface="Calibri"/>
                <a:sym typeface="Calibri"/>
              </a:rPr>
              <a:t>sistema</a:t>
            </a:r>
            <a:r>
              <a:rPr lang="es-CO" sz="2000" b="0" i="0" u="none" strike="noStrike" cap="none" dirty="0">
                <a:solidFill>
                  <a:schemeClr val="dk1"/>
                </a:solidFill>
                <a:latin typeface="Calibri"/>
                <a:ea typeface="Calibri"/>
                <a:cs typeface="Calibri"/>
                <a:sym typeface="Calibri"/>
              </a:rPr>
              <a:t> de </a:t>
            </a:r>
            <a:r>
              <a:rPr lang="es-CO" sz="2000" dirty="0">
                <a:solidFill>
                  <a:schemeClr val="dk1"/>
                </a:solidFill>
                <a:latin typeface="Calibri"/>
                <a:ea typeface="Calibri"/>
                <a:cs typeface="Calibri"/>
                <a:sym typeface="Calibri"/>
              </a:rPr>
              <a:t>control de manejo de ventas, clientes, inventarios, gastos etc</a:t>
            </a:r>
            <a:r>
              <a:rPr lang="es-CO" sz="2000" dirty="0" smtClean="0">
                <a:solidFill>
                  <a:schemeClr val="dk1"/>
                </a:solidFill>
                <a:latin typeface="Calibri"/>
                <a:ea typeface="Calibri"/>
                <a:cs typeface="Calibri"/>
                <a:sym typeface="Calibri"/>
              </a:rPr>
              <a:t>.</a:t>
            </a:r>
          </a:p>
          <a:p>
            <a:pPr algn="just"/>
            <a:endParaRPr lang="es-CO" sz="2000" dirty="0">
              <a:solidFill>
                <a:schemeClr val="dk1"/>
              </a:solidFill>
              <a:latin typeface="Calibri"/>
              <a:ea typeface="Calibri"/>
              <a:cs typeface="Calibri"/>
              <a:sym typeface="Calibri"/>
            </a:endParaRPr>
          </a:p>
          <a:p>
            <a:pPr algn="just"/>
            <a:r>
              <a:rPr lang="es-MX" sz="2000" dirty="0">
                <a:solidFill>
                  <a:schemeClr val="dk1"/>
                </a:solidFill>
                <a:latin typeface="Calibri" panose="020F0502020204030204" pitchFamily="34" charset="0"/>
                <a:ea typeface="Calibri"/>
                <a:cs typeface="Calibri" panose="020F0502020204030204" pitchFamily="34" charset="0"/>
              </a:rPr>
              <a:t>El </a:t>
            </a:r>
            <a:r>
              <a:rPr lang="es-MX" sz="2000" dirty="0" smtClean="0">
                <a:solidFill>
                  <a:schemeClr val="dk1"/>
                </a:solidFill>
                <a:latin typeface="Calibri" panose="020F0502020204030204" pitchFamily="34" charset="0"/>
                <a:ea typeface="Calibri"/>
                <a:cs typeface="Calibri" panose="020F0502020204030204" pitchFamily="34" charset="0"/>
              </a:rPr>
              <a:t>sistema de control es </a:t>
            </a:r>
            <a:r>
              <a:rPr lang="es-MX" sz="2000" dirty="0">
                <a:solidFill>
                  <a:schemeClr val="dk1"/>
                </a:solidFill>
                <a:latin typeface="Calibri" panose="020F0502020204030204" pitchFamily="34" charset="0"/>
                <a:ea typeface="Calibri"/>
                <a:cs typeface="Calibri" panose="020F0502020204030204" pitchFamily="34" charset="0"/>
              </a:rPr>
              <a:t>importante para mantener el balance correcto de existencias </a:t>
            </a:r>
            <a:r>
              <a:rPr lang="es-MX" sz="2000" dirty="0" smtClean="0">
                <a:solidFill>
                  <a:schemeClr val="dk1"/>
                </a:solidFill>
                <a:latin typeface="Calibri" panose="020F0502020204030204" pitchFamily="34" charset="0"/>
                <a:ea typeface="Calibri"/>
                <a:cs typeface="Calibri" panose="020F0502020204030204" pitchFamily="34" charset="0"/>
              </a:rPr>
              <a:t>en la tienda: Así se evita perder </a:t>
            </a:r>
            <a:r>
              <a:rPr lang="es-MX" sz="2000" dirty="0">
                <a:solidFill>
                  <a:schemeClr val="dk1"/>
                </a:solidFill>
                <a:latin typeface="Calibri" panose="020F0502020204030204" pitchFamily="34" charset="0"/>
                <a:ea typeface="Calibri"/>
                <a:cs typeface="Calibri" panose="020F0502020204030204" pitchFamily="34" charset="0"/>
              </a:rPr>
              <a:t>una venta porque no tener suficiente inventario para completar un pedido. Los problemas constantes de inventario pueden llevar a los clientes a otros proveedores.</a:t>
            </a:r>
            <a:endParaRPr lang="es-ES" sz="2000" dirty="0">
              <a:solidFill>
                <a:schemeClr val="dk1"/>
              </a:solidFill>
              <a:latin typeface="Calibri" panose="020F0502020204030204" pitchFamily="34" charset="0"/>
              <a:ea typeface="Calibri"/>
              <a:cs typeface="Calibri" panose="020F0502020204030204" pitchFamily="34" charset="0"/>
            </a:endParaRPr>
          </a:p>
          <a:p>
            <a:pPr algn="just"/>
            <a:endParaRPr lang="es-CO" sz="1800" dirty="0">
              <a:solidFill>
                <a:schemeClr val="dk1"/>
              </a:solidFill>
              <a:latin typeface="Calibri"/>
              <a:cs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p:nvPr/>
        </p:nvSpPr>
        <p:spPr>
          <a:xfrm>
            <a:off x="0" y="-46586"/>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182" name="Google Shape;182;p20"/>
          <p:cNvSpPr txBox="1"/>
          <p:nvPr/>
        </p:nvSpPr>
        <p:spPr>
          <a:xfrm>
            <a:off x="460460" y="445022"/>
            <a:ext cx="7134140"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a:solidFill>
                  <a:schemeClr val="lt1"/>
                </a:solidFill>
                <a:latin typeface="Calibri"/>
                <a:ea typeface="Calibri"/>
                <a:cs typeface="Calibri"/>
                <a:sym typeface="Calibri"/>
              </a:rPr>
              <a:t>Objetivo General</a:t>
            </a:r>
            <a:endParaRPr sz="5400" b="0" i="0" u="none" strike="noStrike" cap="none">
              <a:solidFill>
                <a:schemeClr val="lt1"/>
              </a:solidFill>
              <a:latin typeface="Calibri"/>
              <a:ea typeface="Calibri"/>
              <a:cs typeface="Calibri"/>
              <a:sym typeface="Calibri"/>
            </a:endParaRPr>
          </a:p>
        </p:txBody>
      </p:sp>
      <p:sp>
        <p:nvSpPr>
          <p:cNvPr id="186" name="Google Shape;186;p20"/>
          <p:cNvSpPr/>
          <p:nvPr/>
        </p:nvSpPr>
        <p:spPr>
          <a:xfrm>
            <a:off x="417864" y="2885881"/>
            <a:ext cx="8459436" cy="3770304"/>
          </a:xfrm>
          <a:prstGeom prst="rect">
            <a:avLst/>
          </a:prstGeom>
          <a:noFill/>
          <a:ln>
            <a:noFill/>
          </a:ln>
        </p:spPr>
        <p:txBody>
          <a:bodyPr spcFirstLastPara="1" wrap="square" lIns="91425" tIns="45700" rIns="91425" bIns="45700" anchor="t" anchorCtr="0">
            <a:noAutofit/>
          </a:bodyPr>
          <a:lstStyle/>
          <a:p>
            <a:r>
              <a:rPr lang="es-CO" sz="2000" dirty="0">
                <a:latin typeface="Calibri"/>
                <a:ea typeface="Calibri"/>
                <a:cs typeface="Calibri"/>
              </a:rPr>
              <a:t>Desarrollar un sistema POS (sistema que permite administrar ventas e ingresos de un negocio) en un establecimiento de accesorios para ciclistas y motociclistas con el fin de llevar un control sobre las ventas, inventarios y satisfacción de clientes.</a:t>
            </a:r>
            <a:br>
              <a:rPr lang="es-CO" sz="2000" dirty="0">
                <a:latin typeface="Calibri"/>
                <a:ea typeface="Calibri"/>
                <a:cs typeface="Calibri"/>
              </a:rPr>
            </a:br>
            <a:endParaRPr lang="es-ES" sz="1800">
              <a:solidFill>
                <a:schemeClr val="dk1"/>
              </a:solidFill>
              <a:latin typeface="Calibri"/>
              <a:ea typeface="Calibri"/>
              <a:cs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1"/>
          <p:cNvSpPr txBox="1"/>
          <p:nvPr/>
        </p:nvSpPr>
        <p:spPr>
          <a:xfrm>
            <a:off x="460460" y="445022"/>
            <a:ext cx="7896140"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Objetivos Específicos</a:t>
            </a:r>
            <a:endParaRPr sz="5400">
              <a:solidFill>
                <a:schemeClr val="lt1"/>
              </a:solidFill>
              <a:latin typeface="Calibri"/>
              <a:ea typeface="Calibri"/>
              <a:cs typeface="Calibri"/>
              <a:sym typeface="Calibri"/>
            </a:endParaRPr>
          </a:p>
        </p:txBody>
      </p:sp>
      <p:sp>
        <p:nvSpPr>
          <p:cNvPr id="194" name="Google Shape;194;p21"/>
          <p:cNvSpPr/>
          <p:nvPr/>
        </p:nvSpPr>
        <p:spPr>
          <a:xfrm>
            <a:off x="584200" y="2603500"/>
            <a:ext cx="7772400" cy="36933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s-CO" sz="1800" dirty="0">
              <a:solidFill>
                <a:schemeClr val="dk1"/>
              </a:solidFill>
              <a:cs typeface="Calibri"/>
            </a:endParaRPr>
          </a:p>
          <a:p>
            <a:pPr marL="285750" indent="-285750">
              <a:buFont typeface="Wingdings"/>
              <a:buChar char="v"/>
            </a:pPr>
            <a:r>
              <a:rPr lang="es-CO" sz="1800" dirty="0">
                <a:solidFill>
                  <a:schemeClr val="dk1"/>
                </a:solidFill>
                <a:latin typeface="Calibri"/>
                <a:ea typeface="Calibri"/>
                <a:cs typeface="Calibri"/>
                <a:sym typeface="Calibri"/>
              </a:rPr>
              <a:t>Crear un sistema de inventarios especifico de productos teniendo en cuenta tallas colores y cantidades con los lenguajes y estándares de programación</a:t>
            </a:r>
            <a:endParaRPr lang="es-CO" dirty="0" err="1">
              <a:solidFill>
                <a:schemeClr val="dk1"/>
              </a:solidFill>
              <a:ea typeface="Calibri"/>
            </a:endParaRPr>
          </a:p>
          <a:p>
            <a:endParaRPr lang="es-CO" sz="1800" dirty="0">
              <a:solidFill>
                <a:schemeClr val="dk1"/>
              </a:solidFill>
              <a:latin typeface="Calibri"/>
              <a:cs typeface="Calibri"/>
            </a:endParaRPr>
          </a:p>
          <a:p>
            <a:pPr marL="285750" indent="-285750">
              <a:buFont typeface="Wingdings"/>
              <a:buChar char="v"/>
            </a:pPr>
            <a:r>
              <a:rPr lang="es-CO" sz="1800" dirty="0" smtClean="0">
                <a:solidFill>
                  <a:schemeClr val="dk1"/>
                </a:solidFill>
                <a:latin typeface="Calibri"/>
                <a:ea typeface="Calibri"/>
                <a:cs typeface="Calibri"/>
              </a:rPr>
              <a:t>Desarrollar </a:t>
            </a:r>
            <a:r>
              <a:rPr lang="es-CO" sz="1800" dirty="0">
                <a:solidFill>
                  <a:schemeClr val="dk1"/>
                </a:solidFill>
                <a:latin typeface="Calibri"/>
                <a:ea typeface="Calibri"/>
                <a:cs typeface="Calibri"/>
              </a:rPr>
              <a:t>una base de datos de clientes y de futuros clientes</a:t>
            </a:r>
            <a:endParaRPr lang="es-CO" sz="1800" dirty="0">
              <a:solidFill>
                <a:schemeClr val="dk1"/>
              </a:solidFill>
              <a:ea typeface="Calibri"/>
              <a:cs typeface="Calibri"/>
            </a:endParaRPr>
          </a:p>
          <a:p>
            <a:endParaRPr lang="es-CO" sz="1800" dirty="0">
              <a:solidFill>
                <a:schemeClr val="dk1"/>
              </a:solidFill>
              <a:latin typeface="Calibri"/>
              <a:ea typeface="Calibri"/>
              <a:cs typeface="Calibri"/>
            </a:endParaRPr>
          </a:p>
          <a:p>
            <a:pPr marL="285750" indent="-285750">
              <a:buFont typeface="Wingdings"/>
              <a:buChar char="v"/>
            </a:pPr>
            <a:r>
              <a:rPr lang="es-CO" sz="1800" dirty="0" smtClean="0">
                <a:solidFill>
                  <a:schemeClr val="dk1"/>
                </a:solidFill>
                <a:latin typeface="Calibri"/>
                <a:ea typeface="Calibri"/>
                <a:cs typeface="Calibri"/>
              </a:rPr>
              <a:t>Generar </a:t>
            </a:r>
            <a:r>
              <a:rPr lang="es-CO" sz="1800" dirty="0">
                <a:solidFill>
                  <a:schemeClr val="dk1"/>
                </a:solidFill>
                <a:latin typeface="Calibri"/>
                <a:ea typeface="Calibri"/>
                <a:cs typeface="Calibri"/>
              </a:rPr>
              <a:t>un sistema que genere facturas para el usuario. </a:t>
            </a:r>
          </a:p>
          <a:p>
            <a:endParaRPr lang="es-CO" sz="1800" dirty="0">
              <a:ea typeface="Calibri"/>
              <a:cs typeface="Calibri"/>
            </a:endParaRPr>
          </a:p>
          <a:p>
            <a:endParaRPr lang="es-CO" sz="1800" dirty="0">
              <a:latin typeface="Calibri"/>
              <a:ea typeface="Calibri"/>
              <a:cs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200" name="Google Shape;200;p22"/>
          <p:cNvSpPr txBox="1"/>
          <p:nvPr/>
        </p:nvSpPr>
        <p:spPr>
          <a:xfrm>
            <a:off x="460460" y="445022"/>
            <a:ext cx="7134140"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Alcance</a:t>
            </a:r>
            <a:endParaRPr sz="5400">
              <a:solidFill>
                <a:schemeClr val="lt1"/>
              </a:solidFill>
              <a:latin typeface="Calibri"/>
              <a:ea typeface="Calibri"/>
              <a:cs typeface="Calibri"/>
              <a:sym typeface="Calibri"/>
            </a:endParaRPr>
          </a:p>
        </p:txBody>
      </p:sp>
      <p:sp>
        <p:nvSpPr>
          <p:cNvPr id="203" name="Google Shape;203;p22"/>
          <p:cNvSpPr/>
          <p:nvPr/>
        </p:nvSpPr>
        <p:spPr>
          <a:xfrm>
            <a:off x="313398" y="2335908"/>
            <a:ext cx="8714093" cy="4282608"/>
          </a:xfrm>
          <a:prstGeom prst="rect">
            <a:avLst/>
          </a:prstGeom>
          <a:solidFill>
            <a:srgbClr val="DAE5F1"/>
          </a:solidFill>
          <a:ln>
            <a:noFill/>
          </a:ln>
        </p:spPr>
        <p:txBody>
          <a:bodyPr spcFirstLastPara="1" wrap="square" lIns="91425" tIns="45700" rIns="91425" bIns="45700" anchor="t" anchorCtr="0">
            <a:noAutofit/>
          </a:bodyPr>
          <a:lstStyle/>
          <a:p>
            <a:r>
              <a:rPr lang="es-CO" sz="2000" dirty="0">
                <a:solidFill>
                  <a:schemeClr val="dk1"/>
                </a:solidFill>
                <a:latin typeface="Calibri"/>
                <a:ea typeface="Calibri"/>
                <a:cs typeface="Calibri"/>
                <a:sym typeface="Calibri"/>
              </a:rPr>
              <a:t>El alcance del proyecto es el desarrollo de un sistema POS para una PYME </a:t>
            </a:r>
            <a:endParaRPr lang="es-ES" sz="2000" dirty="0">
              <a:solidFill>
                <a:schemeClr val="dk1"/>
              </a:solidFill>
            </a:endParaRPr>
          </a:p>
          <a:p>
            <a:pPr marL="0" marR="0" lvl="0" indent="0" algn="l" rtl="0">
              <a:spcBef>
                <a:spcPts val="0"/>
              </a:spcBef>
              <a:spcAft>
                <a:spcPts val="0"/>
              </a:spcAft>
              <a:buNone/>
            </a:pPr>
            <a:endParaRPr sz="2000" dirty="0">
              <a:solidFill>
                <a:schemeClr val="dk1"/>
              </a:solidFill>
              <a:latin typeface="Calibri"/>
              <a:ea typeface="Calibri"/>
              <a:cs typeface="Calibri"/>
            </a:endParaRPr>
          </a:p>
          <a:p>
            <a:r>
              <a:rPr lang="es-CO" sz="2000" dirty="0">
                <a:solidFill>
                  <a:schemeClr val="dk1"/>
                </a:solidFill>
                <a:latin typeface="Calibri"/>
                <a:ea typeface="Calibri"/>
                <a:cs typeface="Calibri"/>
                <a:sym typeface="Calibri"/>
              </a:rPr>
              <a:t>(Descripción producto) Esta herramienta será de tipo Web. El sistema tendrá rol de administrador para la parametrización y generación de estadísticas e informes e inventarios y un rol de vendedor el cual solo permitirá el registro de la venta de productos.</a:t>
            </a:r>
            <a:endParaRPr lang="es-CO" sz="2000" dirty="0">
              <a:solidFill>
                <a:schemeClr val="dk1"/>
              </a:solidFill>
              <a:latin typeface="Calibri"/>
              <a:ea typeface="Calibri"/>
              <a:cs typeface="Calibri"/>
            </a:endParaRPr>
          </a:p>
          <a:p>
            <a:endParaRPr lang="es-CO" sz="2000" dirty="0">
              <a:solidFill>
                <a:schemeClr val="dk1"/>
              </a:solidFill>
              <a:latin typeface="Calibri"/>
              <a:ea typeface="Calibri"/>
              <a:cs typeface="Calibri"/>
            </a:endParaRPr>
          </a:p>
          <a:p>
            <a:r>
              <a:rPr lang="es-CO" sz="2000" dirty="0">
                <a:solidFill>
                  <a:schemeClr val="dk1"/>
                </a:solidFill>
                <a:latin typeface="Calibri"/>
                <a:ea typeface="Calibri"/>
                <a:cs typeface="Calibri"/>
                <a:sym typeface="Calibri"/>
              </a:rPr>
              <a:t>La captura de información se realizará de manera manual, teniendo en cuenta las facturas de compra.  El lenguaje de programación a utilizar en el momento va a ser HTML, CSS, java, java script, PHP, Bootstrap. </a:t>
            </a:r>
            <a:endParaRPr lang="es-CO" sz="2000" dirty="0">
              <a:solidFill>
                <a:schemeClr val="dk1"/>
              </a:solidFill>
              <a:latin typeface="Calibri"/>
              <a:cs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945</TotalTime>
  <Words>836</Words>
  <Application>Microsoft Office PowerPoint</Application>
  <PresentationFormat>Presentación en pantalla (4:3)</PresentationFormat>
  <Paragraphs>96</Paragraphs>
  <Slides>16</Slides>
  <Notes>16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Wingdings</vt:lpstr>
      <vt:lpstr>Tema de Office</vt:lpstr>
      <vt:lpstr>Presentación de PowerPoint</vt:lpstr>
      <vt:lpstr>FORMACIÓN I Trimestre ADSI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 camilo torres gonzalez</dc:creator>
  <cp:lastModifiedBy>ACER</cp:lastModifiedBy>
  <cp:revision>223</cp:revision>
  <dcterms:modified xsi:type="dcterms:W3CDTF">2021-09-22T23:36:24Z</dcterms:modified>
</cp:coreProperties>
</file>