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2" r:id="rId6"/>
    <p:sldId id="260" r:id="rId7"/>
    <p:sldId id="266" r:id="rId8"/>
    <p:sldId id="261" r:id="rId9"/>
    <p:sldId id="263" r:id="rId10"/>
    <p:sldId id="264" r:id="rId11"/>
    <p:sldId id="267"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53"/>
  </p:normalViewPr>
  <p:slideViewPr>
    <p:cSldViewPr snapToGrid="0" snapToObjects="1">
      <p:cViewPr>
        <p:scale>
          <a:sx n="91" d="100"/>
          <a:sy n="91" d="100"/>
        </p:scale>
        <p:origin x="840"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E920B-969C-AB4B-A9E3-5798269B8064}" type="datetimeFigureOut">
              <a:rPr lang="en-US" smtClean="0"/>
              <a:t>8/1/17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D8FDA-834B-BD4C-AD87-4E32358FCE16}" type="slidenum">
              <a:rPr lang="en-US" smtClean="0"/>
              <a:t>‹#›</a:t>
            </a:fld>
            <a:endParaRPr lang="en-US"/>
          </a:p>
        </p:txBody>
      </p:sp>
    </p:spTree>
    <p:extLst>
      <p:ext uri="{BB962C8B-B14F-4D97-AF65-F5344CB8AC3E}">
        <p14:creationId xmlns:p14="http://schemas.microsoft.com/office/powerpoint/2010/main" val="88868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1" Type="http://schemas.openxmlformats.org/officeDocument/2006/relationships/hyperlink" Target="https://en.wikipedia.org/wiki/OurMine#cite_note-6" TargetMode="External"/><Relationship Id="rId12" Type="http://schemas.openxmlformats.org/officeDocument/2006/relationships/hyperlink" Target="https://en.wikipedia.org/wiki/OurMine#cite_note-7" TargetMode="External"/><Relationship Id="rId13" Type="http://schemas.openxmlformats.org/officeDocument/2006/relationships/hyperlink" Target="https://en.wikipedia.org/wiki/Jack_Dorsey" TargetMode="External"/><Relationship Id="rId14" Type="http://schemas.openxmlformats.org/officeDocument/2006/relationships/hyperlink" Target="https://en.wikipedia.org/wiki/OurMine#cite_note-8" TargetMode="External"/><Relationship Id="rId15" Type="http://schemas.openxmlformats.org/officeDocument/2006/relationships/hyperlink" Target="https://en.wikipedia.org/wiki/Google" TargetMode="External"/><Relationship Id="rId16" Type="http://schemas.openxmlformats.org/officeDocument/2006/relationships/hyperlink" Target="https://en.wikipedia.org/wiki/Sundar_Pichai" TargetMode="External"/><Relationship Id="rId17" Type="http://schemas.openxmlformats.org/officeDocument/2006/relationships/hyperlink" Target="https://en.wikipedia.org/wiki/OurMine#cite_note-9" TargetMode="External"/><Relationship Id="rId18" Type="http://schemas.openxmlformats.org/officeDocument/2006/relationships/hyperlink" Target="https://en.wikipedia.org/wiki/Facebook" TargetMode="External"/><Relationship Id="rId19" Type="http://schemas.openxmlformats.org/officeDocument/2006/relationships/hyperlink" Target="https://en.wikipedia.org/wiki/Mark_Zuckerberg" TargetMode="External"/><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en.wikipedia.org/wiki/Time_(magazine)" TargetMode="External"/><Relationship Id="rId4" Type="http://schemas.openxmlformats.org/officeDocument/2006/relationships/hyperlink" Target="https://en.wikipedia.org/wiki/Time_100" TargetMode="External"/><Relationship Id="rId5" Type="http://schemas.openxmlformats.org/officeDocument/2006/relationships/hyperlink" Target="https://en.wikipedia.org/wiki/Twitter" TargetMode="External"/><Relationship Id="rId6" Type="http://schemas.openxmlformats.org/officeDocument/2006/relationships/hyperlink" Target="https://en.wikipedia.org/wiki/Wikipedia" TargetMode="External"/><Relationship Id="rId7" Type="http://schemas.openxmlformats.org/officeDocument/2006/relationships/hyperlink" Target="https://en.wikipedia.org/wiki/Jimmy_Wales" TargetMode="External"/><Relationship Id="rId8" Type="http://schemas.openxmlformats.org/officeDocument/2006/relationships/hyperlink" Target="https://en.wikipedia.org/wiki/OurMine#cite_note-5" TargetMode="External"/><Relationship Id="rId9" Type="http://schemas.openxmlformats.org/officeDocument/2006/relationships/hyperlink" Target="https://en.wikipedia.org/wiki/Pok%C3%A9mon_Go" TargetMode="External"/><Relationship Id="rId10" Type="http://schemas.openxmlformats.org/officeDocument/2006/relationships/hyperlink" Target="https://en.wikipedia.org/wiki/John_Hank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b="0" i="0" kern="1200" dirty="0" smtClean="0">
                <a:solidFill>
                  <a:schemeClr val="tx1"/>
                </a:solidFill>
                <a:effectLst/>
                <a:latin typeface="+mn-lt"/>
                <a:ea typeface="+mn-ea"/>
                <a:cs typeface="+mn-cs"/>
              </a:rPr>
              <a:t>You must have heard it on the news: “Country X accuses country Y for launching a cyber attack against its infrastructure” or “Huge leak at Corporation X, account information of millions of users leak”. Sometimes, you don’t even need to hear it on the news, but instead it is right there, plastered all over your computer screen: “Your information has been encrypted, and the only way to recover it is to pay us”.</a:t>
            </a:r>
          </a:p>
          <a:p>
            <a:pPr marL="171450" indent="-171450">
              <a:buFont typeface="Arial" charset="0"/>
              <a:buChar char="•"/>
            </a:pPr>
            <a:endParaRPr lang="en-US" sz="1200" b="0" i="0" kern="1200" dirty="0" smtClean="0">
              <a:solidFill>
                <a:schemeClr val="tx1"/>
              </a:solidFill>
              <a:effectLst/>
              <a:latin typeface="+mn-lt"/>
              <a:ea typeface="+mn-ea"/>
              <a:cs typeface="+mn-cs"/>
            </a:endParaRPr>
          </a:p>
          <a:p>
            <a:pPr marL="171450" indent="-171450">
              <a:buFont typeface="Arial" charset="0"/>
              <a:buChar char="•"/>
            </a:pPr>
            <a:r>
              <a:rPr lang="en-US" sz="1200" b="0" i="0" kern="1200" dirty="0" smtClean="0">
                <a:solidFill>
                  <a:schemeClr val="tx1"/>
                </a:solidFill>
                <a:effectLst/>
                <a:latin typeface="+mn-lt"/>
                <a:ea typeface="+mn-ea"/>
                <a:cs typeface="+mn-cs"/>
              </a:rPr>
              <a:t>Countries also get involved in so-called state-sponsored cyber attacks, where they seek to learn classified information on a geopolitical rival, or simply to “send a message”.</a:t>
            </a:r>
          </a:p>
          <a:p>
            <a:endParaRPr lang="en-US" sz="1200" b="0" i="0" kern="1200" dirty="0" smtClean="0">
              <a:solidFill>
                <a:schemeClr val="tx1"/>
              </a:solidFill>
              <a:effectLst/>
              <a:latin typeface="+mn-lt"/>
              <a:ea typeface="+mn-ea"/>
              <a:cs typeface="+mn-cs"/>
            </a:endParaRPr>
          </a:p>
          <a:p>
            <a:pPr marL="171450" indent="-171450">
              <a:buFont typeface="Arial" charset="0"/>
              <a:buChar char="•"/>
            </a:pPr>
            <a:r>
              <a:rPr lang="en-US" sz="1200" b="0" i="0" kern="1200" dirty="0" smtClean="0">
                <a:solidFill>
                  <a:schemeClr val="tx1"/>
                </a:solidFill>
                <a:effectLst/>
                <a:latin typeface="+mn-lt"/>
                <a:ea typeface="+mn-ea"/>
                <a:cs typeface="+mn-cs"/>
              </a:rPr>
              <a:t>That’s 5 times Google’s yearly </a:t>
            </a:r>
            <a:r>
              <a:rPr lang="en-US" sz="1200" b="0" i="0" kern="1200" dirty="0" err="1" smtClean="0">
                <a:solidFill>
                  <a:schemeClr val="tx1"/>
                </a:solidFill>
                <a:effectLst/>
                <a:latin typeface="+mn-lt"/>
                <a:ea typeface="+mn-ea"/>
                <a:cs typeface="+mn-cs"/>
              </a:rPr>
              <a:t>cashflow</a:t>
            </a:r>
            <a:r>
              <a:rPr lang="en-US" sz="1200" b="0" i="0" kern="1200" dirty="0" smtClean="0">
                <a:solidFill>
                  <a:schemeClr val="tx1"/>
                </a:solidFill>
                <a:effectLst/>
                <a:latin typeface="+mn-lt"/>
                <a:ea typeface="+mn-ea"/>
                <a:cs typeface="+mn-cs"/>
              </a:rPr>
              <a:t> of 90$ billion dollars.</a:t>
            </a:r>
          </a:p>
          <a:p>
            <a:endParaRPr lang="en-US" sz="1200" b="0" i="0" kern="1200" dirty="0" smtClean="0">
              <a:solidFill>
                <a:schemeClr val="tx1"/>
              </a:solidFill>
              <a:effectLst/>
              <a:latin typeface="+mn-lt"/>
              <a:ea typeface="+mn-ea"/>
              <a:cs typeface="+mn-cs"/>
            </a:endParaRPr>
          </a:p>
          <a:p>
            <a:pPr marL="171450" indent="-171450">
              <a:buFont typeface="Arial" charset="0"/>
              <a:buChar char="•"/>
            </a:pPr>
            <a:r>
              <a:rPr lang="en-US" sz="1200" b="0" i="0" kern="1200" dirty="0" smtClean="0">
                <a:solidFill>
                  <a:schemeClr val="tx1"/>
                </a:solidFill>
                <a:effectLst/>
                <a:latin typeface="+mn-lt"/>
                <a:ea typeface="+mn-ea"/>
                <a:cs typeface="+mn-cs"/>
              </a:rPr>
              <a:t>And that number is set to grow tremendously, to around 2 trillion dollars by 2019.</a:t>
            </a:r>
          </a:p>
          <a:p>
            <a:endParaRPr lang="en-US" sz="1200" b="0" i="0" kern="1200" dirty="0" smtClean="0">
              <a:solidFill>
                <a:schemeClr val="tx1"/>
              </a:solidFill>
              <a:effectLst/>
              <a:latin typeface="+mn-lt"/>
              <a:ea typeface="+mn-ea"/>
              <a:cs typeface="+mn-cs"/>
            </a:endParaRPr>
          </a:p>
          <a:p>
            <a:pPr marL="171450" indent="-171450">
              <a:buFont typeface="Arial" charset="0"/>
              <a:buChar char="•"/>
            </a:pPr>
            <a:r>
              <a:rPr lang="en-US" sz="1200" b="0" i="0" kern="1200" dirty="0" smtClean="0">
                <a:solidFill>
                  <a:schemeClr val="tx1"/>
                </a:solidFill>
                <a:effectLst/>
                <a:latin typeface="+mn-lt"/>
                <a:ea typeface="+mn-ea"/>
                <a:cs typeface="+mn-cs"/>
              </a:rPr>
              <a:t>I want to explore the types of attacks used by cybercriminals to drive up such a huge figure, and also help you understand how they work and affect you.</a:t>
            </a:r>
          </a:p>
          <a:p>
            <a:endParaRPr lang="en-US" dirty="0"/>
          </a:p>
        </p:txBody>
      </p:sp>
      <p:sp>
        <p:nvSpPr>
          <p:cNvPr id="4" name="Slide Number Placeholder 3"/>
          <p:cNvSpPr>
            <a:spLocks noGrp="1"/>
          </p:cNvSpPr>
          <p:nvPr>
            <p:ph type="sldNum" sz="quarter" idx="10"/>
          </p:nvPr>
        </p:nvSpPr>
        <p:spPr/>
        <p:txBody>
          <a:bodyPr/>
          <a:lstStyle/>
          <a:p>
            <a:fld id="{785D8FDA-834B-BD4C-AD87-4E32358FCE16}" type="slidenum">
              <a:rPr lang="en-US" smtClean="0"/>
              <a:t>2</a:t>
            </a:fld>
            <a:endParaRPr lang="en-US"/>
          </a:p>
        </p:txBody>
      </p:sp>
    </p:spTree>
    <p:extLst>
      <p:ext uri="{BB962C8B-B14F-4D97-AF65-F5344CB8AC3E}">
        <p14:creationId xmlns:p14="http://schemas.microsoft.com/office/powerpoint/2010/main" val="111097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5D8FDA-834B-BD4C-AD87-4E32358FCE16}" type="slidenum">
              <a:rPr lang="en-US" smtClean="0"/>
              <a:t>4</a:t>
            </a:fld>
            <a:endParaRPr lang="en-US"/>
          </a:p>
        </p:txBody>
      </p:sp>
    </p:spTree>
    <p:extLst>
      <p:ext uri="{BB962C8B-B14F-4D97-AF65-F5344CB8AC3E}">
        <p14:creationId xmlns:p14="http://schemas.microsoft.com/office/powerpoint/2010/main" val="41028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Government: I leaked this information, pay us.</a:t>
            </a:r>
          </a:p>
          <a:p>
            <a:pPr marL="171450" indent="-171450">
              <a:buFont typeface="Arial" charset="0"/>
              <a:buChar char="•"/>
            </a:pPr>
            <a:endParaRPr lang="en-US" dirty="0" smtClean="0"/>
          </a:p>
          <a:p>
            <a:pPr marL="171450" indent="-171450">
              <a:buFont typeface="Arial" charset="0"/>
              <a:buChar char="•"/>
            </a:pPr>
            <a:r>
              <a:rPr lang="en-US" dirty="0" smtClean="0"/>
              <a:t>Single individual: its easy to target individual instead of </a:t>
            </a:r>
            <a:r>
              <a:rPr lang="en-US" dirty="0" err="1" smtClean="0"/>
              <a:t>organisation</a:t>
            </a:r>
            <a:r>
              <a:rPr lang="en-US" dirty="0" smtClean="0"/>
              <a:t>.</a:t>
            </a:r>
            <a:endParaRPr lang="en-US" dirty="0"/>
          </a:p>
        </p:txBody>
      </p:sp>
      <p:sp>
        <p:nvSpPr>
          <p:cNvPr id="4" name="Slide Number Placeholder 3"/>
          <p:cNvSpPr>
            <a:spLocks noGrp="1"/>
          </p:cNvSpPr>
          <p:nvPr>
            <p:ph type="sldNum" sz="quarter" idx="10"/>
          </p:nvPr>
        </p:nvSpPr>
        <p:spPr/>
        <p:txBody>
          <a:bodyPr/>
          <a:lstStyle/>
          <a:p>
            <a:fld id="{785D8FDA-834B-BD4C-AD87-4E32358FCE16}" type="slidenum">
              <a:rPr lang="en-US" smtClean="0"/>
              <a:t>5</a:t>
            </a:fld>
            <a:endParaRPr lang="en-US"/>
          </a:p>
        </p:txBody>
      </p:sp>
    </p:spTree>
    <p:extLst>
      <p:ext uri="{BB962C8B-B14F-4D97-AF65-F5344CB8AC3E}">
        <p14:creationId xmlns:p14="http://schemas.microsoft.com/office/powerpoint/2010/main" val="1522158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Cyber crime: </a:t>
            </a:r>
            <a:r>
              <a:rPr lang="en-US" sz="1200" b="1" i="0" kern="1200" dirty="0" smtClean="0">
                <a:solidFill>
                  <a:schemeClr val="tx1"/>
                </a:solidFill>
                <a:effectLst/>
                <a:latin typeface="+mn-lt"/>
                <a:ea typeface="+mn-ea"/>
                <a:cs typeface="+mn-cs"/>
              </a:rPr>
              <a:t>Crimes</a:t>
            </a:r>
            <a:r>
              <a:rPr lang="en-US" sz="1200" b="0" i="0" kern="1200" dirty="0" smtClean="0">
                <a:solidFill>
                  <a:schemeClr val="tx1"/>
                </a:solidFill>
                <a:effectLst/>
                <a:latin typeface="+mn-lt"/>
                <a:ea typeface="+mn-ea"/>
                <a:cs typeface="+mn-cs"/>
              </a:rPr>
              <a:t> that use computer networks or devices </a:t>
            </a:r>
            <a:endParaRPr lang="en-US" dirty="0" smtClean="0"/>
          </a:p>
          <a:p>
            <a:endParaRPr lang="en-US" dirty="0" smtClean="0"/>
          </a:p>
          <a:p>
            <a:r>
              <a:rPr lang="en-US" dirty="0" smtClean="0"/>
              <a:t>Cyber espionage: </a:t>
            </a:r>
            <a:r>
              <a:rPr lang="en-US" sz="1200" b="0" i="0" kern="1200" dirty="0" smtClean="0">
                <a:solidFill>
                  <a:schemeClr val="tx1"/>
                </a:solidFill>
                <a:effectLst/>
                <a:latin typeface="+mn-lt"/>
                <a:ea typeface="+mn-ea"/>
                <a:cs typeface="+mn-cs"/>
              </a:rPr>
              <a:t>gain illicit access to confidential information, typically that held by a government or other organization.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Cyber</a:t>
            </a:r>
            <a:r>
              <a:rPr lang="en-US" sz="1200" b="0" i="0" kern="1200" baseline="0" dirty="0" smtClean="0">
                <a:solidFill>
                  <a:schemeClr val="tx1"/>
                </a:solidFill>
                <a:effectLst/>
                <a:latin typeface="+mn-lt"/>
                <a:ea typeface="+mn-ea"/>
                <a:cs typeface="+mn-cs"/>
              </a:rPr>
              <a:t> war: </a:t>
            </a:r>
            <a:r>
              <a:rPr lang="en-US" sz="1200" b="0" i="0" kern="1200" dirty="0" smtClean="0">
                <a:solidFill>
                  <a:schemeClr val="tx1"/>
                </a:solidFill>
                <a:effectLst/>
                <a:latin typeface="+mn-lt"/>
                <a:ea typeface="+mn-ea"/>
                <a:cs typeface="+mn-cs"/>
              </a:rPr>
              <a:t>use of computer technology to disrupt the activities of a state or organization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Hacktivism: the act of hacking, or breaking into a computer system, for a politically or socially motivated purpose.</a:t>
            </a:r>
            <a:endParaRPr lang="en-US" dirty="0"/>
          </a:p>
        </p:txBody>
      </p:sp>
      <p:sp>
        <p:nvSpPr>
          <p:cNvPr id="4" name="Slide Number Placeholder 3"/>
          <p:cNvSpPr>
            <a:spLocks noGrp="1"/>
          </p:cNvSpPr>
          <p:nvPr>
            <p:ph type="sldNum" sz="quarter" idx="10"/>
          </p:nvPr>
        </p:nvSpPr>
        <p:spPr/>
        <p:txBody>
          <a:bodyPr/>
          <a:lstStyle/>
          <a:p>
            <a:fld id="{785D8FDA-834B-BD4C-AD87-4E32358FCE16}" type="slidenum">
              <a:rPr lang="en-US" smtClean="0"/>
              <a:t>6</a:t>
            </a:fld>
            <a:endParaRPr lang="en-US"/>
          </a:p>
        </p:txBody>
      </p:sp>
    </p:spTree>
    <p:extLst>
      <p:ext uri="{BB962C8B-B14F-4D97-AF65-F5344CB8AC3E}">
        <p14:creationId xmlns:p14="http://schemas.microsoft.com/office/powerpoint/2010/main" val="26466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5D8FDA-834B-BD4C-AD87-4E32358FCE16}" type="slidenum">
              <a:rPr lang="en-US" smtClean="0"/>
              <a:t>7</a:t>
            </a:fld>
            <a:endParaRPr lang="en-US"/>
          </a:p>
        </p:txBody>
      </p:sp>
    </p:spTree>
    <p:extLst>
      <p:ext uri="{BB962C8B-B14F-4D97-AF65-F5344CB8AC3E}">
        <p14:creationId xmlns:p14="http://schemas.microsoft.com/office/powerpoint/2010/main" val="204677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Anonymous:</a:t>
            </a:r>
            <a:r>
              <a:rPr lang="en-US" baseline="0" dirty="0" smtClean="0"/>
              <a:t> they also called digital robin hood. </a:t>
            </a:r>
            <a:r>
              <a:rPr lang="en-US" sz="1200" b="0" i="0" kern="1200" dirty="0" smtClean="0">
                <a:solidFill>
                  <a:schemeClr val="tx1"/>
                </a:solidFill>
                <a:effectLst/>
                <a:latin typeface="+mn-lt"/>
                <a:ea typeface="+mn-ea"/>
                <a:cs typeface="+mn-cs"/>
              </a:rPr>
              <a:t>In 2012, </a:t>
            </a:r>
            <a:r>
              <a:rPr lang="en-US" sz="1200" b="0" i="1" u="none" strike="noStrike" kern="1200" dirty="0" smtClean="0">
                <a:solidFill>
                  <a:schemeClr val="tx1"/>
                </a:solidFill>
                <a:effectLst/>
                <a:latin typeface="+mn-lt"/>
                <a:ea typeface="+mn-ea"/>
                <a:cs typeface="+mn-cs"/>
                <a:hlinkClick r:id="rId3" tooltip="Time (magazine)"/>
              </a:rPr>
              <a:t>Time</a:t>
            </a:r>
            <a:r>
              <a:rPr lang="en-US" sz="1200" b="0" i="0" kern="1200" dirty="0" smtClean="0">
                <a:solidFill>
                  <a:schemeClr val="tx1"/>
                </a:solidFill>
                <a:effectLst/>
                <a:latin typeface="+mn-lt"/>
                <a:ea typeface="+mn-ea"/>
                <a:cs typeface="+mn-cs"/>
              </a:rPr>
              <a:t> called Anonymous one of the "</a:t>
            </a:r>
            <a:r>
              <a:rPr lang="en-US" sz="1200" b="0" i="0" u="none" strike="noStrike" kern="1200" dirty="0" smtClean="0">
                <a:solidFill>
                  <a:schemeClr val="tx1"/>
                </a:solidFill>
                <a:effectLst/>
                <a:latin typeface="+mn-lt"/>
                <a:ea typeface="+mn-ea"/>
                <a:cs typeface="+mn-cs"/>
                <a:hlinkClick r:id="rId4" tooltip="Time 100"/>
              </a:rPr>
              <a:t>100 most influential people</a:t>
            </a:r>
            <a:r>
              <a:rPr lang="en-US" sz="1200" b="0" i="0" kern="1200" dirty="0" smtClean="0">
                <a:solidFill>
                  <a:schemeClr val="tx1"/>
                </a:solidFill>
                <a:effectLst/>
                <a:latin typeface="+mn-lt"/>
                <a:ea typeface="+mn-ea"/>
                <a:cs typeface="+mn-cs"/>
              </a:rPr>
              <a:t>" in the world.</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Ourmine</a:t>
            </a:r>
            <a:r>
              <a:rPr lang="en-US" sz="1200" b="0" i="0" kern="1200" dirty="0" smtClean="0">
                <a:solidFill>
                  <a:schemeClr val="tx1"/>
                </a:solidFill>
                <a:effectLst/>
                <a:latin typeface="+mn-lt"/>
                <a:ea typeface="+mn-ea"/>
                <a:cs typeface="+mn-cs"/>
              </a:rPr>
              <a:t>: hacking</a:t>
            </a:r>
            <a:r>
              <a:rPr lang="en-US" sz="1200" b="0" i="0" kern="1200" baseline="0" dirty="0" smtClean="0">
                <a:solidFill>
                  <a:schemeClr val="tx1"/>
                </a:solidFill>
                <a:effectLst/>
                <a:latin typeface="+mn-lt"/>
                <a:ea typeface="+mn-ea"/>
                <a:cs typeface="+mn-cs"/>
              </a:rPr>
              <a:t> group mostly target celebrity.</a:t>
            </a:r>
            <a:r>
              <a:rPr lang="en-US" sz="1200" b="0" i="0" kern="1200" dirty="0" smtClean="0">
                <a:solidFill>
                  <a:schemeClr val="tx1"/>
                </a:solidFill>
                <a:effectLst/>
                <a:latin typeface="+mn-lt"/>
                <a:ea typeface="+mn-ea"/>
                <a:cs typeface="+mn-cs"/>
              </a:rPr>
              <a:t>  they hacked the </a:t>
            </a:r>
            <a:r>
              <a:rPr lang="en-US" sz="1200" b="0" i="0" u="none" strike="noStrike" kern="1200" dirty="0" smtClean="0">
                <a:solidFill>
                  <a:schemeClr val="tx1"/>
                </a:solidFill>
                <a:effectLst/>
                <a:latin typeface="+mn-lt"/>
                <a:ea typeface="+mn-ea"/>
                <a:cs typeface="+mn-cs"/>
                <a:hlinkClick r:id="rId5" tooltip="Twitter"/>
              </a:rPr>
              <a:t>Twitter</a:t>
            </a:r>
            <a:r>
              <a:rPr lang="en-US" sz="1200" b="0" i="0" kern="1200" dirty="0" smtClean="0">
                <a:solidFill>
                  <a:schemeClr val="tx1"/>
                </a:solidFill>
                <a:effectLst/>
                <a:latin typeface="+mn-lt"/>
                <a:ea typeface="+mn-ea"/>
                <a:cs typeface="+mn-cs"/>
              </a:rPr>
              <a:t> accounts of </a:t>
            </a:r>
            <a:r>
              <a:rPr lang="en-US" sz="1200" b="0" i="0" u="none" strike="noStrike" kern="1200" dirty="0" smtClean="0">
                <a:solidFill>
                  <a:schemeClr val="tx1"/>
                </a:solidFill>
                <a:effectLst/>
                <a:latin typeface="+mn-lt"/>
                <a:ea typeface="+mn-ea"/>
                <a:cs typeface="+mn-cs"/>
                <a:hlinkClick r:id="rId6" tooltip="Wikipedia"/>
              </a:rPr>
              <a:t>Wikipedia</a:t>
            </a:r>
            <a:r>
              <a:rPr lang="en-US" sz="1200" b="0" i="0" kern="1200" dirty="0" smtClean="0">
                <a:solidFill>
                  <a:schemeClr val="tx1"/>
                </a:solidFill>
                <a:effectLst/>
                <a:latin typeface="+mn-lt"/>
                <a:ea typeface="+mn-ea"/>
                <a:cs typeface="+mn-cs"/>
              </a:rPr>
              <a:t> co-founder </a:t>
            </a:r>
            <a:r>
              <a:rPr lang="en-US" sz="1200" b="0" i="0" u="none" strike="noStrike" kern="1200" dirty="0" smtClean="0">
                <a:solidFill>
                  <a:schemeClr val="tx1"/>
                </a:solidFill>
                <a:effectLst/>
                <a:latin typeface="+mn-lt"/>
                <a:ea typeface="+mn-ea"/>
                <a:cs typeface="+mn-cs"/>
                <a:hlinkClick r:id="rId7" tooltip="Jimmy Wales"/>
              </a:rPr>
              <a:t>Jimmy Wales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8"/>
              </a:rPr>
              <a:t>[5]</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tooltip="Pokémon Go"/>
              </a:rPr>
              <a:t>Pokémon Go</a:t>
            </a:r>
            <a:r>
              <a:rPr lang="en-US" sz="1200" b="0" i="0" kern="1200" dirty="0" smtClean="0">
                <a:solidFill>
                  <a:schemeClr val="tx1"/>
                </a:solidFill>
                <a:effectLst/>
                <a:latin typeface="+mn-lt"/>
                <a:ea typeface="+mn-ea"/>
                <a:cs typeface="+mn-cs"/>
              </a:rPr>
              <a:t> creator </a:t>
            </a:r>
            <a:r>
              <a:rPr lang="en-US" sz="1200" b="0" i="0" u="none" strike="noStrike" kern="1200" dirty="0" smtClean="0">
                <a:solidFill>
                  <a:schemeClr val="tx1"/>
                </a:solidFill>
                <a:effectLst/>
                <a:latin typeface="+mn-lt"/>
                <a:ea typeface="+mn-ea"/>
                <a:cs typeface="+mn-cs"/>
                <a:hlinkClick r:id="rId10" tooltip="John Hanke"/>
              </a:rPr>
              <a:t>John Hanke</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1"/>
              </a:rPr>
              <a:t>[6]</a:t>
            </a:r>
            <a:r>
              <a:rPr lang="en-US" sz="1200" b="0" i="0" u="none" strike="noStrike" kern="1200" baseline="30000" dirty="0" smtClean="0">
                <a:solidFill>
                  <a:schemeClr val="tx1"/>
                </a:solidFill>
                <a:effectLst/>
                <a:latin typeface="+mn-lt"/>
                <a:ea typeface="+mn-ea"/>
                <a:cs typeface="+mn-cs"/>
                <a:hlinkClick r:id="rId12"/>
              </a:rPr>
              <a:t>[7]</a:t>
            </a:r>
            <a:r>
              <a:rPr lang="en-US" sz="1200" b="0" i="0" kern="1200" dirty="0" smtClean="0">
                <a:solidFill>
                  <a:schemeClr val="tx1"/>
                </a:solidFill>
                <a:effectLst/>
                <a:latin typeface="+mn-lt"/>
                <a:ea typeface="+mn-ea"/>
                <a:cs typeface="+mn-cs"/>
              </a:rPr>
              <a:t>Twitter co-founder </a:t>
            </a:r>
            <a:r>
              <a:rPr lang="en-US" sz="1200" b="0" i="0" u="none" strike="noStrike" kern="1200" dirty="0" smtClean="0">
                <a:solidFill>
                  <a:schemeClr val="tx1"/>
                </a:solidFill>
                <a:effectLst/>
                <a:latin typeface="+mn-lt"/>
                <a:ea typeface="+mn-ea"/>
                <a:cs typeface="+mn-cs"/>
                <a:hlinkClick r:id="rId13" tooltip="Jack Dorsey"/>
              </a:rPr>
              <a:t>Jack Dorsey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4"/>
              </a:rPr>
              <a:t>[8]</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tooltip="Google"/>
              </a:rPr>
              <a:t>Google</a:t>
            </a:r>
            <a:r>
              <a:rPr lang="en-US" sz="1200" b="0" i="0" kern="1200" dirty="0" smtClean="0">
                <a:solidFill>
                  <a:schemeClr val="tx1"/>
                </a:solidFill>
                <a:effectLst/>
                <a:latin typeface="+mn-lt"/>
                <a:ea typeface="+mn-ea"/>
                <a:cs typeface="+mn-cs"/>
              </a:rPr>
              <a:t> CEO </a:t>
            </a:r>
            <a:r>
              <a:rPr lang="en-US" sz="1200" b="0" i="0" u="none" strike="noStrike" kern="1200" dirty="0" smtClean="0">
                <a:solidFill>
                  <a:schemeClr val="tx1"/>
                </a:solidFill>
                <a:effectLst/>
                <a:latin typeface="+mn-lt"/>
                <a:ea typeface="+mn-ea"/>
                <a:cs typeface="+mn-cs"/>
                <a:hlinkClick r:id="rId16" tooltip="Sundar Pichai"/>
              </a:rPr>
              <a:t>Sundar Pichai</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7"/>
              </a:rPr>
              <a:t>[9]</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8" tooltip="Facebook"/>
              </a:rPr>
              <a:t>Facebook</a:t>
            </a:r>
            <a:r>
              <a:rPr lang="en-US" sz="1200" b="0" i="0" kern="1200" dirty="0" smtClean="0">
                <a:solidFill>
                  <a:schemeClr val="tx1"/>
                </a:solidFill>
                <a:effectLst/>
                <a:latin typeface="+mn-lt"/>
                <a:ea typeface="+mn-ea"/>
                <a:cs typeface="+mn-cs"/>
              </a:rPr>
              <a:t> co-founder </a:t>
            </a:r>
            <a:r>
              <a:rPr lang="en-US" sz="1200" b="0" i="0" u="none" strike="noStrike" kern="1200" dirty="0" smtClean="0">
                <a:solidFill>
                  <a:schemeClr val="tx1"/>
                </a:solidFill>
                <a:effectLst/>
                <a:latin typeface="+mn-lt"/>
                <a:ea typeface="+mn-ea"/>
                <a:cs typeface="+mn-cs"/>
                <a:hlinkClick r:id="rId19" tooltip="Mark Zuckerberg"/>
              </a:rPr>
              <a:t>Mark Zuckerberg</a:t>
            </a:r>
            <a:r>
              <a:rPr lang="en-US" sz="1200" b="0" i="0" u="none" strike="noStrike" kern="1200" dirty="0" smtClean="0">
                <a:solidFill>
                  <a:schemeClr val="tx1"/>
                </a:solidFill>
                <a:effectLst/>
                <a:latin typeface="+mn-lt"/>
                <a:ea typeface="+mn-ea"/>
                <a:cs typeface="+mn-cs"/>
              </a:rPr>
              <a:t>.</a:t>
            </a:r>
          </a:p>
          <a:p>
            <a:endParaRPr lang="en-US" sz="1200" b="0" i="0" u="none" strike="noStrike"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85D8FDA-834B-BD4C-AD87-4E32358FCE16}" type="slidenum">
              <a:rPr lang="en-US" smtClean="0"/>
              <a:t>8</a:t>
            </a:fld>
            <a:endParaRPr lang="en-US"/>
          </a:p>
        </p:txBody>
      </p:sp>
    </p:spTree>
    <p:extLst>
      <p:ext uri="{BB962C8B-B14F-4D97-AF65-F5344CB8AC3E}">
        <p14:creationId xmlns:p14="http://schemas.microsoft.com/office/powerpoint/2010/main" val="171956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North </a:t>
            </a:r>
            <a:r>
              <a:rPr lang="en-US" dirty="0" err="1" smtClean="0"/>
              <a:t>korea</a:t>
            </a:r>
            <a:r>
              <a:rPr lang="en-US" dirty="0" smtClean="0"/>
              <a:t> mostly attacks</a:t>
            </a:r>
            <a:r>
              <a:rPr lang="en-US" baseline="0" dirty="0" smtClean="0"/>
              <a:t> south </a:t>
            </a:r>
            <a:r>
              <a:rPr lang="en-US" baseline="0" dirty="0" err="1" smtClean="0"/>
              <a:t>korea</a:t>
            </a:r>
            <a:r>
              <a:rPr lang="en-US" baseline="0" dirty="0" smtClean="0"/>
              <a:t>.</a:t>
            </a:r>
          </a:p>
          <a:p>
            <a:endParaRPr lang="en-US" baseline="0" dirty="0" smtClean="0"/>
          </a:p>
          <a:p>
            <a:r>
              <a:rPr lang="en-US" baseline="0" dirty="0" err="1" smtClean="0"/>
              <a:t>Eggfather</a:t>
            </a:r>
            <a:r>
              <a:rPr lang="en-US" baseline="0" dirty="0" smtClean="0"/>
              <a:t> targets online forums and dumps username and passwords.</a:t>
            </a:r>
            <a:endParaRPr lang="en-US" dirty="0"/>
          </a:p>
        </p:txBody>
      </p:sp>
      <p:sp>
        <p:nvSpPr>
          <p:cNvPr id="4" name="Slide Number Placeholder 3"/>
          <p:cNvSpPr>
            <a:spLocks noGrp="1"/>
          </p:cNvSpPr>
          <p:nvPr>
            <p:ph type="sldNum" sz="quarter" idx="10"/>
          </p:nvPr>
        </p:nvSpPr>
        <p:spPr/>
        <p:txBody>
          <a:bodyPr/>
          <a:lstStyle/>
          <a:p>
            <a:fld id="{785D8FDA-834B-BD4C-AD87-4E32358FCE16}" type="slidenum">
              <a:rPr lang="en-US" smtClean="0"/>
              <a:t>11</a:t>
            </a:fld>
            <a:endParaRPr lang="en-US"/>
          </a:p>
        </p:txBody>
      </p:sp>
    </p:spTree>
    <p:extLst>
      <p:ext uri="{BB962C8B-B14F-4D97-AF65-F5344CB8AC3E}">
        <p14:creationId xmlns:p14="http://schemas.microsoft.com/office/powerpoint/2010/main" val="147241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3CF4DD-F9EC-EE4E-90AE-5C8F3B57E712}"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141648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CF4DD-F9EC-EE4E-90AE-5C8F3B57E712}"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54730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CF4DD-F9EC-EE4E-90AE-5C8F3B57E712}"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95407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CF4DD-F9EC-EE4E-90AE-5C8F3B57E712}"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195859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3CF4DD-F9EC-EE4E-90AE-5C8F3B57E712}"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148984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3CF4DD-F9EC-EE4E-90AE-5C8F3B57E712}"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236331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3CF4DD-F9EC-EE4E-90AE-5C8F3B57E712}" type="datetimeFigureOut">
              <a:rPr lang="en-US" smtClean="0"/>
              <a:t>7/31/17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132866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3CF4DD-F9EC-EE4E-90AE-5C8F3B57E712}" type="datetimeFigureOut">
              <a:rPr lang="en-US" smtClean="0"/>
              <a:t>7/31/17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126370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CF4DD-F9EC-EE4E-90AE-5C8F3B57E712}" type="datetimeFigureOut">
              <a:rPr lang="en-US" smtClean="0"/>
              <a:t>7/31/17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54523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CF4DD-F9EC-EE4E-90AE-5C8F3B57E712}"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51461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CF4DD-F9EC-EE4E-90AE-5C8F3B57E712}"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07FF5-0BFB-714F-AA07-A68491CF9F79}" type="slidenum">
              <a:rPr lang="en-US" smtClean="0"/>
              <a:t>‹#›</a:t>
            </a:fld>
            <a:endParaRPr lang="en-US"/>
          </a:p>
        </p:txBody>
      </p:sp>
    </p:spTree>
    <p:extLst>
      <p:ext uri="{BB962C8B-B14F-4D97-AF65-F5344CB8AC3E}">
        <p14:creationId xmlns:p14="http://schemas.microsoft.com/office/powerpoint/2010/main" val="11901118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CF4DD-F9EC-EE4E-90AE-5C8F3B57E712}" type="datetimeFigureOut">
              <a:rPr lang="en-US" smtClean="0"/>
              <a:t>7/31/17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07FF5-0BFB-714F-AA07-A68491CF9F79}" type="slidenum">
              <a:rPr lang="en-US" smtClean="0"/>
              <a:t>‹#›</a:t>
            </a:fld>
            <a:endParaRPr lang="en-US"/>
          </a:p>
        </p:txBody>
      </p:sp>
    </p:spTree>
    <p:extLst>
      <p:ext uri="{BB962C8B-B14F-4D97-AF65-F5344CB8AC3E}">
        <p14:creationId xmlns:p14="http://schemas.microsoft.com/office/powerpoint/2010/main" val="680604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nonymous_(group)" TargetMode="External"/><Relationship Id="rId4" Type="http://schemas.openxmlformats.org/officeDocument/2006/relationships/hyperlink" Target="https://datasciencelab.wordpress.com/2013/12/12/clustering-with-k-means-in-python/" TargetMode="External"/><Relationship Id="rId1" Type="http://schemas.openxmlformats.org/officeDocument/2006/relationships/slideLayout" Target="../slideLayouts/slideLayout2.xml"/><Relationship Id="rId2" Type="http://schemas.openxmlformats.org/officeDocument/2006/relationships/hyperlink" Target="http://www.hackmageddo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ackmageddo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58976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pPr algn="ctr"/>
            <a:r>
              <a:rPr lang="en-US" dirty="0" smtClean="0"/>
              <a:t>Cyber Attacks by Hackers and Techniques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99" y="1690688"/>
            <a:ext cx="11683001" cy="4639660"/>
          </a:xfrm>
        </p:spPr>
      </p:pic>
      <p:sp>
        <p:nvSpPr>
          <p:cNvPr id="7" name="TextBox 6"/>
          <p:cNvSpPr txBox="1"/>
          <p:nvPr/>
        </p:nvSpPr>
        <p:spPr>
          <a:xfrm>
            <a:off x="3671667" y="1296421"/>
            <a:ext cx="8890782" cy="369332"/>
          </a:xfrm>
          <a:prstGeom prst="rect">
            <a:avLst/>
          </a:prstGeom>
          <a:noFill/>
        </p:spPr>
        <p:txBody>
          <a:bodyPr wrap="square" rtlCol="0">
            <a:spAutoFit/>
          </a:bodyPr>
          <a:lstStyle/>
          <a:p>
            <a:r>
              <a:rPr lang="en-US" dirty="0" smtClean="0"/>
              <a:t>Anonymous did more then 30 attacks with DDoS.</a:t>
            </a:r>
            <a:endParaRPr lang="en-US" dirty="0"/>
          </a:p>
        </p:txBody>
      </p:sp>
    </p:spTree>
    <p:extLst>
      <p:ext uri="{BB962C8B-B14F-4D97-AF65-F5344CB8AC3E}">
        <p14:creationId xmlns:p14="http://schemas.microsoft.com/office/powerpoint/2010/main" val="1349724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08323" cy="1326134"/>
          </a:xfrm>
        </p:spPr>
        <p:txBody>
          <a:bodyPr>
            <a:normAutofit/>
          </a:bodyPr>
          <a:lstStyle/>
          <a:p>
            <a:r>
              <a:rPr lang="en-US" sz="4000" dirty="0" smtClean="0"/>
              <a:t>Cyber Attacks by Hackers, Organization and Country </a:t>
            </a:r>
            <a:endParaRPr lang="en-US" sz="4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435" y="2103910"/>
            <a:ext cx="9290537" cy="4486803"/>
          </a:xfrm>
        </p:spPr>
      </p:pic>
      <p:sp>
        <p:nvSpPr>
          <p:cNvPr id="8" name="Right Arrow 7"/>
          <p:cNvSpPr/>
          <p:nvPr/>
        </p:nvSpPr>
        <p:spPr>
          <a:xfrm>
            <a:off x="1674055" y="2103910"/>
            <a:ext cx="576776" cy="211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591995" y="4119884"/>
            <a:ext cx="658836" cy="22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674055" y="5967047"/>
            <a:ext cx="576776" cy="211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126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Natural Language Processing</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Tokenizing</a:t>
            </a:r>
          </a:p>
          <a:p>
            <a:endParaRPr lang="en-US" dirty="0"/>
          </a:p>
          <a:p>
            <a:r>
              <a:rPr lang="en-US" dirty="0" smtClean="0"/>
              <a:t>TF-IDF </a:t>
            </a:r>
            <a:r>
              <a:rPr lang="en-US" dirty="0" err="1" smtClean="0"/>
              <a:t>Vectorizer</a:t>
            </a:r>
            <a:endParaRPr lang="en-US" dirty="0" smtClean="0"/>
          </a:p>
          <a:p>
            <a:endParaRPr lang="en-US" dirty="0"/>
          </a:p>
          <a:p>
            <a:r>
              <a:rPr lang="en-US" dirty="0" smtClean="0"/>
              <a:t>Cosine Similarity</a:t>
            </a:r>
          </a:p>
          <a:p>
            <a:endParaRPr lang="en-US" dirty="0"/>
          </a:p>
          <a:p>
            <a:r>
              <a:rPr lang="en-US" dirty="0" smtClean="0"/>
              <a:t>Multidimensional Scaling</a:t>
            </a:r>
          </a:p>
          <a:p>
            <a:endParaRPr lang="en-US" dirty="0"/>
          </a:p>
          <a:p>
            <a:r>
              <a:rPr lang="en-US" dirty="0" smtClean="0"/>
              <a:t>K-means Clustering</a:t>
            </a:r>
            <a:endParaRPr lang="en-US" dirty="0"/>
          </a:p>
        </p:txBody>
      </p:sp>
    </p:spTree>
    <p:extLst>
      <p:ext uri="{BB962C8B-B14F-4D97-AF65-F5344CB8AC3E}">
        <p14:creationId xmlns:p14="http://schemas.microsoft.com/office/powerpoint/2010/main" val="946782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Most attacked organization: Government</a:t>
            </a:r>
          </a:p>
          <a:p>
            <a:endParaRPr lang="en-US" dirty="0" smtClean="0"/>
          </a:p>
          <a:p>
            <a:r>
              <a:rPr lang="en-US" dirty="0" smtClean="0"/>
              <a:t>Guccifer 2.0 was involved with 2016 </a:t>
            </a:r>
            <a:r>
              <a:rPr lang="en-US" dirty="0"/>
              <a:t>United States presidential </a:t>
            </a:r>
            <a:r>
              <a:rPr lang="en-US" dirty="0" smtClean="0"/>
              <a:t>election.</a:t>
            </a:r>
          </a:p>
          <a:p>
            <a:endParaRPr lang="en-US" dirty="0"/>
          </a:p>
          <a:p>
            <a:r>
              <a:rPr lang="en-US" dirty="0" smtClean="0"/>
              <a:t>“Anonymous” performed most number of attacks.</a:t>
            </a:r>
          </a:p>
          <a:p>
            <a:endParaRPr lang="en-US" dirty="0"/>
          </a:p>
          <a:p>
            <a:r>
              <a:rPr lang="en-US" dirty="0" smtClean="0"/>
              <a:t>Account Hijacking is most common technique used by hackers.</a:t>
            </a:r>
          </a:p>
          <a:p>
            <a:endParaRPr lang="en-US" dirty="0"/>
          </a:p>
          <a:p>
            <a:endParaRPr lang="en-US" dirty="0"/>
          </a:p>
        </p:txBody>
      </p:sp>
    </p:spTree>
    <p:extLst>
      <p:ext uri="{BB962C8B-B14F-4D97-AF65-F5344CB8AC3E}">
        <p14:creationId xmlns:p14="http://schemas.microsoft.com/office/powerpoint/2010/main" val="36729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a:t>
            </a:r>
            <a:endParaRPr lang="en-US" dirty="0"/>
          </a:p>
        </p:txBody>
      </p:sp>
      <p:sp>
        <p:nvSpPr>
          <p:cNvPr id="3" name="Content Placeholder 2"/>
          <p:cNvSpPr>
            <a:spLocks noGrp="1"/>
          </p:cNvSpPr>
          <p:nvPr>
            <p:ph idx="1"/>
          </p:nvPr>
        </p:nvSpPr>
        <p:spPr/>
        <p:txBody>
          <a:bodyPr/>
          <a:lstStyle/>
          <a:p>
            <a:r>
              <a:rPr lang="en-US" dirty="0" smtClean="0">
                <a:hlinkClick r:id="rId2"/>
              </a:rPr>
              <a:t>www.hackmageddon.com</a:t>
            </a:r>
            <a:endParaRPr lang="en-US" dirty="0" smtClean="0"/>
          </a:p>
          <a:p>
            <a:endParaRPr lang="en-US" dirty="0"/>
          </a:p>
          <a:p>
            <a:r>
              <a:rPr lang="en-US" dirty="0" smtClean="0">
                <a:hlinkClick r:id="rId3"/>
              </a:rPr>
              <a:t>https://en.wikipedia.org/wiki/Anonymous_(group)</a:t>
            </a:r>
            <a:endParaRPr lang="en-US" dirty="0" smtClean="0"/>
          </a:p>
          <a:p>
            <a:endParaRPr lang="en-US" dirty="0"/>
          </a:p>
          <a:p>
            <a:r>
              <a:rPr lang="en-US" dirty="0" smtClean="0">
                <a:hlinkClick r:id="rId4"/>
              </a:rPr>
              <a:t>https://datasciencelab.wordpress.com/2013/12/12/clustering-with-k-means-in-python/</a:t>
            </a:r>
            <a:endParaRPr lang="en-US" dirty="0" smtClean="0"/>
          </a:p>
          <a:p>
            <a:endParaRPr lang="en-US" dirty="0"/>
          </a:p>
          <a:p>
            <a:r>
              <a:rPr lang="en-US" dirty="0" smtClean="0"/>
              <a:t>http://</a:t>
            </a:r>
            <a:r>
              <a:rPr lang="en-US" dirty="0" err="1" smtClean="0"/>
              <a:t>blog.christianperone.com</a:t>
            </a:r>
            <a:r>
              <a:rPr lang="en-US" dirty="0" smtClean="0"/>
              <a:t>/2011/09/machine-learning-text-feature-extraction-</a:t>
            </a:r>
            <a:r>
              <a:rPr lang="en-US" dirty="0" err="1" smtClean="0"/>
              <a:t>tf</a:t>
            </a:r>
            <a:r>
              <a:rPr lang="en-US" dirty="0" smtClean="0"/>
              <a:t>-</a:t>
            </a:r>
            <a:r>
              <a:rPr lang="en-US" dirty="0" err="1" smtClean="0"/>
              <a:t>idf</a:t>
            </a:r>
            <a:r>
              <a:rPr lang="en-US" dirty="0" smtClean="0"/>
              <a:t>-part-</a:t>
            </a:r>
            <a:r>
              <a:rPr lang="en-US" dirty="0" err="1" smtClean="0"/>
              <a:t>i</a:t>
            </a:r>
            <a:r>
              <a:rPr lang="en-US" smtClean="0"/>
              <a:t>/</a:t>
            </a:r>
            <a:endParaRPr lang="en-US" dirty="0"/>
          </a:p>
        </p:txBody>
      </p:sp>
    </p:spTree>
    <p:extLst>
      <p:ext uri="{BB962C8B-B14F-4D97-AF65-F5344CB8AC3E}">
        <p14:creationId xmlns:p14="http://schemas.microsoft.com/office/powerpoint/2010/main" val="86413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Cyber Attack?</a:t>
            </a:r>
            <a:br>
              <a:rPr lang="en-US" dirty="0" smtClean="0"/>
            </a:br>
            <a:endParaRPr lang="en-US" dirty="0"/>
          </a:p>
        </p:txBody>
      </p:sp>
      <p:sp>
        <p:nvSpPr>
          <p:cNvPr id="3" name="Content Placeholder 2"/>
          <p:cNvSpPr>
            <a:spLocks noGrp="1"/>
          </p:cNvSpPr>
          <p:nvPr>
            <p:ph idx="1"/>
          </p:nvPr>
        </p:nvSpPr>
        <p:spPr>
          <a:xfrm>
            <a:off x="838200" y="1594779"/>
            <a:ext cx="10515600" cy="4351338"/>
          </a:xfrm>
        </p:spPr>
        <p:txBody>
          <a:bodyPr>
            <a:normAutofit fontScale="92500"/>
          </a:bodyPr>
          <a:lstStyle/>
          <a:p>
            <a:r>
              <a:rPr lang="en-US" dirty="0"/>
              <a:t>Cyber attacks are malicious Internet operations launched mostly by criminal </a:t>
            </a:r>
            <a:r>
              <a:rPr lang="en-US" dirty="0" smtClean="0"/>
              <a:t>organizations </a:t>
            </a:r>
            <a:r>
              <a:rPr lang="en-US" dirty="0"/>
              <a:t>looking to steal money, financial data, intellectual property or simply disrupt the operations of a certain </a:t>
            </a:r>
            <a:r>
              <a:rPr lang="en-US" dirty="0" smtClean="0"/>
              <a:t>company, individual or organization.</a:t>
            </a:r>
          </a:p>
          <a:p>
            <a:endParaRPr lang="en-US" dirty="0"/>
          </a:p>
          <a:p>
            <a:r>
              <a:rPr lang="en-US" dirty="0"/>
              <a:t>Countries also get involved in so-called state-sponsored cyber attacks, where they seek to learn classified information on a geopolitical rival, or simply to “send a message</a:t>
            </a:r>
            <a:r>
              <a:rPr lang="en-US" dirty="0" smtClean="0"/>
              <a:t>”.</a:t>
            </a:r>
          </a:p>
          <a:p>
            <a:endParaRPr lang="en-US" dirty="0" smtClean="0"/>
          </a:p>
          <a:p>
            <a:r>
              <a:rPr lang="en-US" dirty="0" smtClean="0"/>
              <a:t>The </a:t>
            </a:r>
            <a:r>
              <a:rPr lang="en-US" dirty="0"/>
              <a:t>global cost of cyber crime for 2015 was </a:t>
            </a:r>
            <a:r>
              <a:rPr lang="en-US" b="1" u="sng" dirty="0" smtClean="0"/>
              <a:t>$500 billion</a:t>
            </a:r>
            <a:r>
              <a:rPr lang="en-US" dirty="0"/>
              <a:t> (BOLD NUMBER</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1450327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Scraped the Hack out of me</a:t>
            </a:r>
            <a:endParaRPr lang="en-US" dirty="0"/>
          </a:p>
        </p:txBody>
      </p:sp>
      <p:sp>
        <p:nvSpPr>
          <p:cNvPr id="3" name="Content Placeholder 2"/>
          <p:cNvSpPr>
            <a:spLocks noGrp="1"/>
          </p:cNvSpPr>
          <p:nvPr>
            <p:ph idx="1"/>
          </p:nvPr>
        </p:nvSpPr>
        <p:spPr/>
        <p:txBody>
          <a:bodyPr/>
          <a:lstStyle/>
          <a:p>
            <a:endParaRPr lang="en-US" dirty="0" smtClean="0"/>
          </a:p>
          <a:p>
            <a:r>
              <a:rPr lang="en-US" dirty="0" smtClean="0"/>
              <a:t>Website: </a:t>
            </a:r>
            <a:r>
              <a:rPr lang="en-US" dirty="0" smtClean="0">
                <a:hlinkClick r:id="rId2"/>
              </a:rPr>
              <a:t>www.hackmageddon.com</a:t>
            </a:r>
            <a:endParaRPr lang="en-US" dirty="0" smtClean="0"/>
          </a:p>
          <a:p>
            <a:endParaRPr lang="en-US" dirty="0"/>
          </a:p>
          <a:p>
            <a:endParaRPr lang="en-US" dirty="0" smtClean="0"/>
          </a:p>
          <a:p>
            <a:r>
              <a:rPr lang="en-US" dirty="0" smtClean="0"/>
              <a:t>Tools: </a:t>
            </a:r>
            <a:r>
              <a:rPr lang="en-US" dirty="0" err="1" smtClean="0"/>
              <a:t>Scrapy</a:t>
            </a:r>
            <a:endParaRPr lang="en-US" dirty="0"/>
          </a:p>
          <a:p>
            <a:endParaRPr lang="en-US" dirty="0" smtClean="0"/>
          </a:p>
          <a:p>
            <a:endParaRPr lang="en-US" dirty="0" smtClean="0"/>
          </a:p>
          <a:p>
            <a:r>
              <a:rPr lang="en-US" dirty="0" smtClean="0"/>
              <a:t>Scraped almost entire website!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51141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Attack Targets: </a:t>
            </a:r>
            <a:r>
              <a:rPr lang="en-US" sz="3200" dirty="0" smtClean="0"/>
              <a:t>Distribution By Country</a:t>
            </a:r>
            <a:endParaRPr lang="en-US" sz="32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1576" y="2319811"/>
            <a:ext cx="8041741" cy="4345472"/>
          </a:xfrm>
        </p:spPr>
      </p:pic>
      <p:sp>
        <p:nvSpPr>
          <p:cNvPr id="7" name="TextBox 6"/>
          <p:cNvSpPr txBox="1"/>
          <p:nvPr/>
        </p:nvSpPr>
        <p:spPr>
          <a:xfrm>
            <a:off x="1791576" y="1820583"/>
            <a:ext cx="9811043" cy="369332"/>
          </a:xfrm>
          <a:prstGeom prst="rect">
            <a:avLst/>
          </a:prstGeom>
          <a:noFill/>
        </p:spPr>
        <p:txBody>
          <a:bodyPr wrap="square" rtlCol="0">
            <a:spAutoFit/>
          </a:bodyPr>
          <a:lstStyle/>
          <a:p>
            <a:r>
              <a:rPr lang="en-US" dirty="0" smtClean="0"/>
              <a:t>US is the most attacked country.  </a:t>
            </a:r>
            <a:endParaRPr lang="en-US" dirty="0"/>
          </a:p>
        </p:txBody>
      </p:sp>
    </p:spTree>
    <p:extLst>
      <p:ext uri="{BB962C8B-B14F-4D97-AF65-F5344CB8AC3E}">
        <p14:creationId xmlns:p14="http://schemas.microsoft.com/office/powerpoint/2010/main" val="101776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975"/>
            <a:ext cx="10515600" cy="1325563"/>
          </a:xfrm>
        </p:spPr>
        <p:txBody>
          <a:bodyPr/>
          <a:lstStyle/>
          <a:p>
            <a:pPr algn="ctr"/>
            <a:r>
              <a:rPr lang="en-US" sz="4000" dirty="0" smtClean="0"/>
              <a:t>Attack Targets: </a:t>
            </a:r>
            <a:r>
              <a:rPr lang="en-US" sz="3000" dirty="0" smtClean="0"/>
              <a:t>Distribution by Organization Types</a:t>
            </a:r>
            <a:endParaRPr lang="en-US" sz="3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4127" y="1717909"/>
            <a:ext cx="9600028" cy="4739863"/>
          </a:xfrm>
        </p:spPr>
      </p:pic>
      <p:sp>
        <p:nvSpPr>
          <p:cNvPr id="5" name="TextBox 4"/>
          <p:cNvSpPr txBox="1"/>
          <p:nvPr/>
        </p:nvSpPr>
        <p:spPr>
          <a:xfrm>
            <a:off x="2427850" y="1468171"/>
            <a:ext cx="9073662" cy="369332"/>
          </a:xfrm>
          <a:prstGeom prst="rect">
            <a:avLst/>
          </a:prstGeom>
          <a:noFill/>
        </p:spPr>
        <p:txBody>
          <a:bodyPr wrap="square" rtlCol="0">
            <a:spAutoFit/>
          </a:bodyPr>
          <a:lstStyle/>
          <a:p>
            <a:r>
              <a:rPr lang="en-US" dirty="0" smtClean="0"/>
              <a:t>Government </a:t>
            </a:r>
            <a:r>
              <a:rPr lang="en-US" dirty="0"/>
              <a:t>and </a:t>
            </a:r>
            <a:r>
              <a:rPr lang="en-US" dirty="0" smtClean="0"/>
              <a:t>single individuals are </a:t>
            </a:r>
            <a:r>
              <a:rPr lang="en-US" dirty="0"/>
              <a:t>on top of the attackers’ preferences.</a:t>
            </a:r>
          </a:p>
        </p:txBody>
      </p:sp>
    </p:spTree>
    <p:extLst>
      <p:ext uri="{BB962C8B-B14F-4D97-AF65-F5344CB8AC3E}">
        <p14:creationId xmlns:p14="http://schemas.microsoft.com/office/powerpoint/2010/main" val="125902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 Behind Attacks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4299" y="1996815"/>
            <a:ext cx="9290538" cy="4861185"/>
          </a:xfrm>
        </p:spPr>
      </p:pic>
      <p:sp>
        <p:nvSpPr>
          <p:cNvPr id="5" name="TextBox 4"/>
          <p:cNvSpPr txBox="1"/>
          <p:nvPr/>
        </p:nvSpPr>
        <p:spPr>
          <a:xfrm>
            <a:off x="1274299" y="1627483"/>
            <a:ext cx="8018584" cy="369332"/>
          </a:xfrm>
          <a:prstGeom prst="rect">
            <a:avLst/>
          </a:prstGeom>
          <a:noFill/>
        </p:spPr>
        <p:txBody>
          <a:bodyPr wrap="square" rtlCol="0">
            <a:spAutoFit/>
          </a:bodyPr>
          <a:lstStyle/>
          <a:p>
            <a:r>
              <a:rPr lang="en-US" dirty="0"/>
              <a:t>Cyber Crime leads the </a:t>
            </a:r>
            <a:r>
              <a:rPr lang="en-US" b="1" dirty="0"/>
              <a:t>Motivations</a:t>
            </a:r>
            <a:r>
              <a:rPr lang="en-US" dirty="0"/>
              <a:t> </a:t>
            </a:r>
            <a:r>
              <a:rPr lang="en-US" dirty="0" smtClean="0"/>
              <a:t>chart.</a:t>
            </a:r>
            <a:endParaRPr lang="en-US" dirty="0"/>
          </a:p>
        </p:txBody>
      </p:sp>
    </p:spTree>
    <p:extLst>
      <p:ext uri="{BB962C8B-B14F-4D97-AF65-F5344CB8AC3E}">
        <p14:creationId xmlns:p14="http://schemas.microsoft.com/office/powerpoint/2010/main" val="51600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0"/>
            <a:ext cx="10515600" cy="1325563"/>
          </a:xfrm>
        </p:spPr>
        <p:txBody>
          <a:bodyPr/>
          <a:lstStyle/>
          <a:p>
            <a:pPr algn="ctr"/>
            <a:r>
              <a:rPr lang="en-US" dirty="0" smtClean="0"/>
              <a:t>Attack Techniques</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1" y="1631846"/>
            <a:ext cx="9937651" cy="4980828"/>
          </a:xfrm>
        </p:spPr>
      </p:pic>
      <p:sp>
        <p:nvSpPr>
          <p:cNvPr id="10" name="TextBox 9"/>
          <p:cNvSpPr txBox="1"/>
          <p:nvPr/>
        </p:nvSpPr>
        <p:spPr>
          <a:xfrm>
            <a:off x="1907346" y="1140897"/>
            <a:ext cx="9045526" cy="369332"/>
          </a:xfrm>
          <a:prstGeom prst="rect">
            <a:avLst/>
          </a:prstGeom>
          <a:noFill/>
        </p:spPr>
        <p:txBody>
          <a:bodyPr wrap="square" rtlCol="0">
            <a:spAutoFit/>
          </a:bodyPr>
          <a:lstStyle/>
          <a:p>
            <a:r>
              <a:rPr lang="en-US" dirty="0"/>
              <a:t>Account Hijackings and </a:t>
            </a:r>
            <a:r>
              <a:rPr lang="en-US" dirty="0" smtClean="0"/>
              <a:t>Targeted attacks </a:t>
            </a:r>
            <a:r>
              <a:rPr lang="en-US" dirty="0"/>
              <a:t>rank on top of the </a:t>
            </a:r>
            <a:r>
              <a:rPr lang="en-US" b="1" dirty="0"/>
              <a:t>Attack </a:t>
            </a:r>
            <a:r>
              <a:rPr lang="en-US" b="1" dirty="0" smtClean="0"/>
              <a:t>Vectors.</a:t>
            </a:r>
            <a:endParaRPr lang="en-US" dirty="0"/>
          </a:p>
        </p:txBody>
      </p:sp>
    </p:spTree>
    <p:extLst>
      <p:ext uri="{BB962C8B-B14F-4D97-AF65-F5344CB8AC3E}">
        <p14:creationId xmlns:p14="http://schemas.microsoft.com/office/powerpoint/2010/main" val="1861035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Notorious Hackers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10746701" cy="4749607"/>
          </a:xfrm>
        </p:spPr>
      </p:pic>
      <p:sp>
        <p:nvSpPr>
          <p:cNvPr id="7" name="TextBox 6"/>
          <p:cNvSpPr txBox="1"/>
          <p:nvPr/>
        </p:nvSpPr>
        <p:spPr>
          <a:xfrm>
            <a:off x="3159369" y="1323460"/>
            <a:ext cx="9284677" cy="369332"/>
          </a:xfrm>
          <a:prstGeom prst="rect">
            <a:avLst/>
          </a:prstGeom>
          <a:noFill/>
        </p:spPr>
        <p:txBody>
          <a:bodyPr wrap="square" rtlCol="0">
            <a:spAutoFit/>
          </a:bodyPr>
          <a:lstStyle/>
          <a:p>
            <a:r>
              <a:rPr lang="en-US" dirty="0" smtClean="0"/>
              <a:t>Anonymous leads the hacking race with more then 75 attacks followed by </a:t>
            </a:r>
            <a:r>
              <a:rPr lang="en-US" dirty="0" err="1" smtClean="0"/>
              <a:t>OurMine</a:t>
            </a:r>
            <a:r>
              <a:rPr lang="en-US" dirty="0" smtClean="0"/>
              <a:t>.</a:t>
            </a:r>
            <a:endParaRPr lang="en-US" dirty="0"/>
          </a:p>
        </p:txBody>
      </p:sp>
    </p:spTree>
    <p:extLst>
      <p:ext uri="{BB962C8B-B14F-4D97-AF65-F5344CB8AC3E}">
        <p14:creationId xmlns:p14="http://schemas.microsoft.com/office/powerpoint/2010/main" val="1813492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pPr algn="ctr"/>
            <a:r>
              <a:rPr lang="en-US" dirty="0" smtClean="0"/>
              <a:t>Attacks: Motivation and Techniques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913" y="1690688"/>
            <a:ext cx="11424173" cy="4727304"/>
          </a:xfrm>
        </p:spPr>
      </p:pic>
      <p:sp>
        <p:nvSpPr>
          <p:cNvPr id="7" name="TextBox 6"/>
          <p:cNvSpPr txBox="1"/>
          <p:nvPr/>
        </p:nvSpPr>
        <p:spPr>
          <a:xfrm>
            <a:off x="731521" y="1044357"/>
            <a:ext cx="9777046" cy="646331"/>
          </a:xfrm>
          <a:prstGeom prst="rect">
            <a:avLst/>
          </a:prstGeom>
          <a:noFill/>
        </p:spPr>
        <p:txBody>
          <a:bodyPr wrap="square" rtlCol="0">
            <a:spAutoFit/>
          </a:bodyPr>
          <a:lstStyle/>
          <a:p>
            <a:r>
              <a:rPr lang="en-US" dirty="0" smtClean="0"/>
              <a:t>According to the heat map,  cyber crime class using Unknown technique has maximum number of attacks followed by Account Hijacking technique with Cyber Crime.   </a:t>
            </a:r>
            <a:endParaRPr lang="en-US" dirty="0"/>
          </a:p>
        </p:txBody>
      </p:sp>
    </p:spTree>
    <p:extLst>
      <p:ext uri="{BB962C8B-B14F-4D97-AF65-F5344CB8AC3E}">
        <p14:creationId xmlns:p14="http://schemas.microsoft.com/office/powerpoint/2010/main" val="774513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2192</TotalTime>
  <Words>520</Words>
  <Application>Microsoft Macintosh PowerPoint</Application>
  <PresentationFormat>Widescreen</PresentationFormat>
  <Paragraphs>101</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Arial</vt:lpstr>
      <vt:lpstr>Office Theme</vt:lpstr>
      <vt:lpstr>PowerPoint Presentation</vt:lpstr>
      <vt:lpstr>What is Cyber Attack? </vt:lpstr>
      <vt:lpstr>Scraped the Hack out of me</vt:lpstr>
      <vt:lpstr>Attack Targets: Distribution By Country</vt:lpstr>
      <vt:lpstr>Attack Targets: Distribution by Organization Types</vt:lpstr>
      <vt:lpstr>Motivation Behind Attacks</vt:lpstr>
      <vt:lpstr>Attack Techniques</vt:lpstr>
      <vt:lpstr>Notorious Hackers</vt:lpstr>
      <vt:lpstr>Attacks: Motivation and Techniques</vt:lpstr>
      <vt:lpstr>Cyber Attacks by Hackers and Techniques</vt:lpstr>
      <vt:lpstr>Cyber Attacks by Hackers, Organization and Country </vt:lpstr>
      <vt:lpstr>Natural Language Processing</vt:lpstr>
      <vt:lpstr>Summary</vt:lpstr>
      <vt:lpstr>Reference</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Nachiket Mahendrakumar Patel</dc:creator>
  <cp:lastModifiedBy>Nachiket Mahendrakumar Patel</cp:lastModifiedBy>
  <cp:revision>32</cp:revision>
  <dcterms:created xsi:type="dcterms:W3CDTF">2017-08-01T01:07:49Z</dcterms:created>
  <dcterms:modified xsi:type="dcterms:W3CDTF">2017-08-02T13:40:08Z</dcterms:modified>
</cp:coreProperties>
</file>