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erif Display" panose="020B0604020202020204" charset="0"/>
      <p:regular r:id="rId14"/>
    </p:embeddedFont>
    <p:embeddedFont>
      <p:font typeface="Glacial Indifference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5" d="100"/>
          <a:sy n="55" d="100"/>
        </p:scale>
        <p:origin x="37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3294280" cy="10287000"/>
            <a:chOff x="0" y="0"/>
            <a:chExt cx="3501374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501374" cy="2709333"/>
            </a:xfrm>
            <a:custGeom>
              <a:avLst/>
              <a:gdLst/>
              <a:ahLst/>
              <a:cxnLst/>
              <a:rect l="l" t="t" r="r" b="b"/>
              <a:pathLst>
                <a:path w="3501374" h="2709333">
                  <a:moveTo>
                    <a:pt x="0" y="0"/>
                  </a:moveTo>
                  <a:lnTo>
                    <a:pt x="3501374" y="0"/>
                  </a:lnTo>
                  <a:lnTo>
                    <a:pt x="3501374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37277" y="903849"/>
            <a:ext cx="11019725" cy="3657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4400"/>
              </a:lnSpc>
            </a:pPr>
            <a:r>
              <a:rPr lang="en-US" sz="12000" dirty="0">
                <a:solidFill>
                  <a:srgbClr val="363434"/>
                </a:solidFill>
                <a:latin typeface="DM Serif Display"/>
              </a:rPr>
              <a:t>Libre</a:t>
            </a:r>
          </a:p>
          <a:p>
            <a:pPr>
              <a:lnSpc>
                <a:spcPts val="14400"/>
              </a:lnSpc>
            </a:pPr>
            <a:r>
              <a:rPr lang="en-US" sz="12000" dirty="0" err="1">
                <a:solidFill>
                  <a:srgbClr val="363434"/>
                </a:solidFill>
                <a:latin typeface="DM Serif Display"/>
              </a:rPr>
              <a:t>Pensamiento</a:t>
            </a:r>
            <a:endParaRPr lang="en-US" sz="12000" dirty="0">
              <a:solidFill>
                <a:srgbClr val="363434"/>
              </a:solidFill>
              <a:latin typeface="DM Serif Display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2341780" y="1028700"/>
            <a:ext cx="1905000" cy="19050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838200" y="4766090"/>
            <a:ext cx="12077700" cy="4586095"/>
            <a:chOff x="0" y="-57151"/>
            <a:chExt cx="16103599" cy="6114792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57151"/>
              <a:ext cx="16103599" cy="456107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Contreras Tovar Diego Sebastian</a:t>
              </a:r>
            </a:p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Gutierrez Vargas Luis Antonio</a:t>
              </a:r>
            </a:p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Salazar Luis Armando </a:t>
              </a:r>
            </a:p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Hernandez Espejo Pablo </a:t>
              </a:r>
            </a:p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Osorio Julio Cesar</a:t>
              </a:r>
            </a:p>
            <a:p>
              <a:pPr>
                <a:lnSpc>
                  <a:spcPts val="4480"/>
                </a:lnSpc>
              </a:pPr>
              <a:endParaRPr lang="en-US" sz="3200" dirty="0">
                <a:solidFill>
                  <a:srgbClr val="363434"/>
                </a:solidFill>
                <a:latin typeface="Glacial Indifference"/>
              </a:endParaRP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266006"/>
              <a:ext cx="14442754" cy="379163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endParaRPr lang="en-US" sz="3200" dirty="0">
                <a:solidFill>
                  <a:srgbClr val="363434"/>
                </a:solidFill>
                <a:latin typeface="Glacial Indifference"/>
              </a:endParaRPr>
            </a:p>
            <a:p>
              <a:pPr>
                <a:lnSpc>
                  <a:spcPts val="4480"/>
                </a:lnSpc>
              </a:pPr>
              <a:endParaRPr lang="en-US" sz="3200" dirty="0">
                <a:solidFill>
                  <a:srgbClr val="363434"/>
                </a:solidFill>
                <a:latin typeface="Glacial Indifference"/>
              </a:endParaRPr>
            </a:p>
            <a:p>
              <a:pPr>
                <a:lnSpc>
                  <a:spcPts val="4480"/>
                </a:lnSpc>
              </a:pPr>
              <a:endParaRPr lang="en-US" sz="3200" dirty="0">
                <a:solidFill>
                  <a:srgbClr val="363434"/>
                </a:solidFill>
                <a:latin typeface="Glacial Indifference"/>
              </a:endParaRPr>
            </a:p>
            <a:p>
              <a:pPr>
                <a:lnSpc>
                  <a:spcPts val="4480"/>
                </a:lnSpc>
              </a:pPr>
              <a:r>
                <a:rPr lang="en-US" sz="3200" dirty="0" err="1">
                  <a:solidFill>
                    <a:srgbClr val="363434"/>
                  </a:solidFill>
                  <a:latin typeface="Glacial Indifference"/>
                </a:rPr>
                <a:t>Ética</a:t>
              </a: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 I</a:t>
              </a:r>
            </a:p>
            <a:p>
              <a:pPr>
                <a:lnSpc>
                  <a:spcPts val="4480"/>
                </a:lnSpc>
              </a:pPr>
              <a:r>
                <a:rPr lang="en-US" sz="3200" dirty="0">
                  <a:solidFill>
                    <a:srgbClr val="363434"/>
                  </a:solidFill>
                  <a:latin typeface="Glacial Indifference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7875" y="0"/>
            <a:ext cx="11552250" cy="10287000"/>
            <a:chOff x="0" y="0"/>
            <a:chExt cx="1050060" cy="935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060" cy="935053"/>
            </a:xfrm>
            <a:custGeom>
              <a:avLst/>
              <a:gdLst/>
              <a:ahLst/>
              <a:cxnLst/>
              <a:rect l="l" t="t" r="r" b="b"/>
              <a:pathLst>
                <a:path w="1050060" h="935053">
                  <a:moveTo>
                    <a:pt x="0" y="0"/>
                  </a:moveTo>
                  <a:lnTo>
                    <a:pt x="1050060" y="0"/>
                  </a:lnTo>
                  <a:lnTo>
                    <a:pt x="1050060" y="935053"/>
                  </a:lnTo>
                  <a:lnTo>
                    <a:pt x="0" y="935053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38895" y="3422430"/>
            <a:ext cx="10010210" cy="5595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La libertad de pensamiento es la capacidad que tienen los individuos de forma consciente para poder adoptar, conservar o cambiar cualquier tipo de opinión, pensamiento o creencia para luego poder manifestarlos sin que exista ningún tipo de coacción.</a:t>
            </a:r>
          </a:p>
          <a:p>
            <a:pPr algn="ctr">
              <a:lnSpc>
                <a:spcPts val="4480"/>
              </a:lnSpc>
            </a:pPr>
            <a:endParaRPr lang="en-US" sz="3200">
              <a:solidFill>
                <a:srgbClr val="363434"/>
              </a:solidFill>
              <a:latin typeface="Glacial Indifference"/>
            </a:endParaRPr>
          </a:p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 Esencial en el establecimiento y mantenimiento de derechos y libertades fundamentales, y en la capacidad de desarrollar y experimentar los propios pensamientos sin la influencia indebida de otros.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761361" y="-180975"/>
            <a:ext cx="8765279" cy="3347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¿Qué es el libre pensamiento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88934" y="0"/>
            <a:ext cx="10899066" cy="10287000"/>
            <a:chOff x="0" y="0"/>
            <a:chExt cx="287053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0536" cy="2709333"/>
            </a:xfrm>
            <a:custGeom>
              <a:avLst/>
              <a:gdLst/>
              <a:ahLst/>
              <a:cxnLst/>
              <a:rect l="l" t="t" r="r" b="b"/>
              <a:pathLst>
                <a:path w="2870536" h="2709333">
                  <a:moveTo>
                    <a:pt x="0" y="0"/>
                  </a:moveTo>
                  <a:lnTo>
                    <a:pt x="2870536" y="0"/>
                  </a:lnTo>
                  <a:lnTo>
                    <a:pt x="2870536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3686175"/>
            <a:ext cx="5722931" cy="29146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1519"/>
              </a:lnSpc>
            </a:pPr>
            <a:r>
              <a:rPr lang="en-US" sz="9600">
                <a:solidFill>
                  <a:srgbClr val="363434"/>
                </a:solidFill>
                <a:latin typeface="DM Serif Display Bold"/>
              </a:rPr>
              <a:t>¿En qué consiste?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8259259" y="1193165"/>
            <a:ext cx="8765279" cy="7843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La libertad de pensamiento es un derecho que tienen todas las personas a poder pensar de forma libre, a tener sus propias ideas y a mantener posiciones que se basen en su conciencia o en creencias religiosas. 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363434"/>
              </a:solidFill>
              <a:latin typeface="Glacial Indifference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Este tipo de derecho también incluye la libertad para poder cambiar la forma de pensar y de manifestar las creencias ya sea de forma individual o colectiva, de forma privada o pública por medio de las diferentes prácticas, enseñanzas y cultos. Todas las legislaciones, políticas y gobiernos tienen la obligación de respetar este derecho.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3144254"/>
            <a:chOff x="0" y="0"/>
            <a:chExt cx="4816593" cy="8281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28116"/>
            </a:xfrm>
            <a:custGeom>
              <a:avLst/>
              <a:gdLst/>
              <a:ahLst/>
              <a:cxnLst/>
              <a:rect l="l" t="t" r="r" b="b"/>
              <a:pathLst>
                <a:path w="4816592" h="828116">
                  <a:moveTo>
                    <a:pt x="0" y="0"/>
                  </a:moveTo>
                  <a:lnTo>
                    <a:pt x="4816592" y="0"/>
                  </a:lnTo>
                  <a:lnTo>
                    <a:pt x="4816592" y="828116"/>
                  </a:lnTo>
                  <a:lnTo>
                    <a:pt x="0" y="828116"/>
                  </a:lnTo>
                  <a:lnTo>
                    <a:pt x="0" y="0"/>
                  </a:lnTo>
                </a:path>
              </a:pathLst>
            </a:custGeom>
            <a:solidFill>
              <a:srgbClr val="A6AA98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92979" y="4416320"/>
            <a:ext cx="6328170" cy="2711886"/>
            <a:chOff x="0" y="0"/>
            <a:chExt cx="8437561" cy="3615848"/>
          </a:xfrm>
        </p:grpSpPr>
        <p:sp>
          <p:nvSpPr>
            <p:cNvPr id="6" name="TextBox 6"/>
            <p:cNvSpPr txBox="1"/>
            <p:nvPr/>
          </p:nvSpPr>
          <p:spPr>
            <a:xfrm>
              <a:off x="0" y="621206"/>
              <a:ext cx="905439" cy="199243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516"/>
                </a:lnSpc>
              </a:pPr>
              <a:r>
                <a:rPr lang="en-US" sz="7951">
                  <a:solidFill>
                    <a:srgbClr val="363434"/>
                  </a:solidFill>
                  <a:latin typeface="DM Serif Display Bold"/>
                </a:rPr>
                <a:t>1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1436399" y="-66675"/>
              <a:ext cx="7001162" cy="368252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52"/>
                </a:lnSpc>
              </a:pPr>
              <a:endParaRPr/>
            </a:p>
            <a:p>
              <a:pPr>
                <a:lnSpc>
                  <a:spcPts val="4452"/>
                </a:lnSpc>
              </a:pPr>
              <a:r>
                <a:rPr lang="en-US" sz="3180">
                  <a:solidFill>
                    <a:srgbClr val="363434"/>
                  </a:solidFill>
                  <a:latin typeface="DM Serif Display Bold"/>
                </a:rPr>
                <a:t>Es considerado como un derecho clásico del liberalismo.</a:t>
              </a:r>
            </a:p>
            <a:p>
              <a:pPr marL="0" lvl="0" indent="0" algn="l">
                <a:lnSpc>
                  <a:spcPts val="4452"/>
                </a:lnSpc>
                <a:spcBef>
                  <a:spcPct val="0"/>
                </a:spcBef>
              </a:pPr>
              <a:endParaRPr lang="en-US" sz="3180">
                <a:solidFill>
                  <a:srgbClr val="363434"/>
                </a:solidFill>
                <a:latin typeface="DM Serif Display Bold"/>
              </a:endParaRP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898753" y="4414599"/>
            <a:ext cx="6213332" cy="2728595"/>
            <a:chOff x="0" y="0"/>
            <a:chExt cx="8284443" cy="3638127"/>
          </a:xfrm>
        </p:grpSpPr>
        <p:sp>
          <p:nvSpPr>
            <p:cNvPr id="9" name="TextBox 9"/>
            <p:cNvSpPr txBox="1"/>
            <p:nvPr/>
          </p:nvSpPr>
          <p:spPr>
            <a:xfrm>
              <a:off x="0" y="617856"/>
              <a:ext cx="889008" cy="2011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600"/>
                </a:lnSpc>
              </a:pPr>
              <a:r>
                <a:rPr lang="en-US" sz="8000">
                  <a:solidFill>
                    <a:srgbClr val="363434"/>
                  </a:solidFill>
                  <a:latin typeface="DM Serif Display Bold"/>
                </a:rPr>
                <a:t>2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410332" y="-57150"/>
              <a:ext cx="6874111" cy="36952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endParaRPr/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63434"/>
                  </a:solidFill>
                  <a:latin typeface="DM Serif Display Bold"/>
                </a:rPr>
                <a:t>Fue reconocido por la Declaración Universal de los D</a:t>
              </a:r>
              <a:r>
                <a:rPr lang="en-US" sz="3200">
                  <a:solidFill>
                    <a:srgbClr val="363434"/>
                  </a:solidFill>
                  <a:latin typeface="DM Serif Display"/>
                </a:rPr>
                <a:t>erechos Humanos</a:t>
              </a:r>
              <a:r>
                <a:rPr lang="en-US" sz="3200">
                  <a:solidFill>
                    <a:srgbClr val="363434"/>
                  </a:solidFill>
                  <a:latin typeface="DM Serif Display Bold"/>
                </a:rPr>
                <a:t>.</a:t>
              </a:r>
            </a:p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endParaRPr lang="en-US" sz="3200">
                <a:solidFill>
                  <a:srgbClr val="363434"/>
                </a:solidFill>
                <a:latin typeface="DM Serif Display Bold"/>
              </a:endParaRP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707817" y="7073728"/>
            <a:ext cx="6213332" cy="2166620"/>
            <a:chOff x="0" y="0"/>
            <a:chExt cx="8284443" cy="2888827"/>
          </a:xfrm>
        </p:grpSpPr>
        <p:sp>
          <p:nvSpPr>
            <p:cNvPr id="12" name="TextBox 12"/>
            <p:cNvSpPr txBox="1"/>
            <p:nvPr/>
          </p:nvSpPr>
          <p:spPr>
            <a:xfrm>
              <a:off x="0" y="243206"/>
              <a:ext cx="889008" cy="2011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600"/>
                </a:lnSpc>
              </a:pPr>
              <a:r>
                <a:rPr lang="en-US" sz="8000">
                  <a:solidFill>
                    <a:srgbClr val="363434"/>
                  </a:solidFill>
                  <a:latin typeface="DM Serif Display Bold"/>
                </a:rPr>
                <a:t>3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1410332" y="-57150"/>
              <a:ext cx="6874111" cy="29459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480"/>
                </a:lnSpc>
              </a:pPr>
              <a:endParaRPr/>
            </a:p>
            <a:p>
              <a:pPr>
                <a:lnSpc>
                  <a:spcPts val="4480"/>
                </a:lnSpc>
              </a:pPr>
              <a:r>
                <a:rPr lang="en-US" sz="3200">
                  <a:solidFill>
                    <a:srgbClr val="363434"/>
                  </a:solidFill>
                  <a:latin typeface="DM Serif Display Bold"/>
                </a:rPr>
                <a:t>Se sitúa en un ámbito totalmente personal.</a:t>
              </a:r>
            </a:p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endParaRPr lang="en-US" sz="3200">
                <a:solidFill>
                  <a:srgbClr val="363434"/>
                </a:solidFill>
                <a:latin typeface="DM Serif Display Bold"/>
              </a:endParaRP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898753" y="7354716"/>
            <a:ext cx="6213332" cy="1604645"/>
            <a:chOff x="0" y="0"/>
            <a:chExt cx="8284443" cy="2139527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131444"/>
              <a:ext cx="889008" cy="20118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r">
                <a:lnSpc>
                  <a:spcPts val="13600"/>
                </a:lnSpc>
              </a:pPr>
              <a:r>
                <a:rPr lang="en-US" sz="8000">
                  <a:solidFill>
                    <a:srgbClr val="363434"/>
                  </a:solidFill>
                  <a:latin typeface="DM Serif Display Bold"/>
                </a:rPr>
                <a:t>4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410332" y="-57150"/>
              <a:ext cx="6874111" cy="21966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r>
                <a:rPr lang="en-US" sz="3200">
                  <a:solidFill>
                    <a:srgbClr val="363434"/>
                  </a:solidFill>
                  <a:latin typeface="DM Serif Display Bold"/>
                </a:rPr>
                <a:t>Los individuos pueden expresar sus ideas sin sufrir una sanción por ello.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763025" y="3457654"/>
            <a:ext cx="16218413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Entre sus principales características podemos encontrar las siguientes: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40887" y="847725"/>
            <a:ext cx="16218413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Características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67875" y="0"/>
            <a:ext cx="11552250" cy="10287000"/>
            <a:chOff x="0" y="0"/>
            <a:chExt cx="1050060" cy="935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50060" cy="935053"/>
            </a:xfrm>
            <a:custGeom>
              <a:avLst/>
              <a:gdLst/>
              <a:ahLst/>
              <a:cxnLst/>
              <a:rect l="l" t="t" r="r" b="b"/>
              <a:pathLst>
                <a:path w="1050060" h="935053">
                  <a:moveTo>
                    <a:pt x="0" y="0"/>
                  </a:moveTo>
                  <a:lnTo>
                    <a:pt x="1050060" y="0"/>
                  </a:lnTo>
                  <a:lnTo>
                    <a:pt x="1050060" y="935053"/>
                  </a:lnTo>
                  <a:lnTo>
                    <a:pt x="0" y="935053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367875" y="117157"/>
            <a:ext cx="11552250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600" dirty="0">
                <a:solidFill>
                  <a:srgbClr val="363434"/>
                </a:solidFill>
                <a:latin typeface="DM Serif Display"/>
              </a:rPr>
              <a:t>Historia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4073372" y="1834915"/>
            <a:ext cx="10141255" cy="80374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Los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argumentos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a favor de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pensamiento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aparecieron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varios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escritos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a favor de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tolerancia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religiosa y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expresión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y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prensa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a lo largo del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siglo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XVII. Con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paso del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tiempo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, la idea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pudo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finalmente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establecerse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forma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correcta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hasta que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año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1948,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derecho a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pensamiento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fue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definida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como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tal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dentro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Declaración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Universal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los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Derechos Humanos.</a:t>
            </a:r>
          </a:p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El primer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país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cual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se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dieron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las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manifestaciones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a favor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este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tipo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fue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Inglaterra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. Con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llegada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imprenta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se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incrementó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gracias a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expresión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y con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ella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, la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libertad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 de </a:t>
            </a:r>
            <a:r>
              <a:rPr lang="en-US" sz="3200" dirty="0" err="1">
                <a:solidFill>
                  <a:srgbClr val="363434"/>
                </a:solidFill>
                <a:latin typeface="Glacial Indifference"/>
              </a:rPr>
              <a:t>pensamiento</a:t>
            </a:r>
            <a:r>
              <a:rPr lang="en-US" sz="3200" dirty="0">
                <a:solidFill>
                  <a:srgbClr val="363434"/>
                </a:solidFill>
                <a:latin typeface="Glacial Indifference"/>
              </a:rPr>
              <a:t>.</a:t>
            </a:r>
          </a:p>
          <a:p>
            <a:pPr algn="ctr">
              <a:lnSpc>
                <a:spcPts val="4480"/>
              </a:lnSpc>
            </a:pPr>
            <a:endParaRPr lang="en-US" sz="3200" dirty="0">
              <a:solidFill>
                <a:srgbClr val="363434"/>
              </a:solidFill>
              <a:latin typeface="Glacial Indifferenc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88934" y="0"/>
            <a:ext cx="10899066" cy="10287000"/>
            <a:chOff x="0" y="0"/>
            <a:chExt cx="287053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70536" cy="2709333"/>
            </a:xfrm>
            <a:custGeom>
              <a:avLst/>
              <a:gdLst/>
              <a:ahLst/>
              <a:cxnLst/>
              <a:rect l="l" t="t" r="r" b="b"/>
              <a:pathLst>
                <a:path w="2870536" h="2709333">
                  <a:moveTo>
                    <a:pt x="0" y="0"/>
                  </a:moveTo>
                  <a:lnTo>
                    <a:pt x="2870536" y="0"/>
                  </a:lnTo>
                  <a:lnTo>
                    <a:pt x="2870536" y="2709333"/>
                  </a:lnTo>
                  <a:lnTo>
                    <a:pt x="0" y="2709333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302350"/>
            <a:ext cx="5603751" cy="7682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0121"/>
              </a:lnSpc>
            </a:pPr>
            <a:r>
              <a:rPr lang="en-US" sz="8434">
                <a:solidFill>
                  <a:srgbClr val="363434"/>
                </a:solidFill>
                <a:latin typeface="DM Serif Display Bold"/>
              </a:rPr>
              <a:t>¿En qué se diferencia de la libertad de expresión?</a:t>
            </a:r>
          </a:p>
          <a:p>
            <a:pPr>
              <a:lnSpc>
                <a:spcPts val="10121"/>
              </a:lnSpc>
            </a:pPr>
            <a:endParaRPr lang="en-US" sz="8434">
              <a:solidFill>
                <a:srgbClr val="363434"/>
              </a:solidFill>
              <a:latin typeface="DM Serif Display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8297453" y="852805"/>
            <a:ext cx="8765279" cy="8405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La libertad de pensamiento es un tipo de libertad que establece que ninguna persona puede llegar a ser perseguida, molestada o sancionada por el simple hecho de pensar de forma diferente o por tener alguna determinada creencia.</a:t>
            </a:r>
          </a:p>
          <a:p>
            <a:pPr>
              <a:lnSpc>
                <a:spcPts val="4480"/>
              </a:lnSpc>
            </a:pPr>
            <a:endParaRPr lang="en-US" sz="3200">
              <a:solidFill>
                <a:srgbClr val="363434"/>
              </a:solidFill>
              <a:latin typeface="Glacial Indifference"/>
            </a:endParaRPr>
          </a:p>
          <a:p>
            <a:pPr>
              <a:lnSpc>
                <a:spcPts val="4480"/>
              </a:lnSpc>
            </a:pPr>
            <a:endParaRPr lang="en-US" sz="3200">
              <a:solidFill>
                <a:srgbClr val="363434"/>
              </a:solidFill>
              <a:latin typeface="Glacial Indifference"/>
            </a:endParaRPr>
          </a:p>
          <a:p>
            <a:pPr>
              <a:lnSpc>
                <a:spcPts val="4480"/>
              </a:lnSpc>
            </a:pPr>
            <a:r>
              <a:rPr lang="en-US" sz="3200">
                <a:solidFill>
                  <a:srgbClr val="363434"/>
                </a:solidFill>
                <a:latin typeface="Glacial Indifference"/>
              </a:rPr>
              <a:t>El derecho a la libertad de expresión es un derecho que implica el derecho a poder recibir información sobre cosas, hechos u opiniones ajenas. Es un derecho a tener comunicación de forma recíproca entre los individuos y además, condena como lesiva en contra de la dignidad, la censura de noticias, de libros y de medios de prensa.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335588"/>
            <a:ext cx="4905185" cy="6951412"/>
            <a:chOff x="0" y="0"/>
            <a:chExt cx="1291901" cy="183082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354115" y="3335588"/>
            <a:ext cx="4905185" cy="6951412"/>
            <a:chOff x="0" y="0"/>
            <a:chExt cx="1291901" cy="183082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91407" y="3335588"/>
            <a:ext cx="4905185" cy="6951412"/>
            <a:chOff x="0" y="0"/>
            <a:chExt cx="1291901" cy="183082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91901" cy="1830824"/>
            </a:xfrm>
            <a:custGeom>
              <a:avLst/>
              <a:gdLst/>
              <a:ahLst/>
              <a:cxnLst/>
              <a:rect l="l" t="t" r="r" b="b"/>
              <a:pathLst>
                <a:path w="1291901" h="1830824">
                  <a:moveTo>
                    <a:pt x="0" y="0"/>
                  </a:moveTo>
                  <a:lnTo>
                    <a:pt x="1291901" y="0"/>
                  </a:lnTo>
                  <a:lnTo>
                    <a:pt x="1291901" y="1830824"/>
                  </a:lnTo>
                  <a:lnTo>
                    <a:pt x="0" y="1830824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52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40887" y="847725"/>
            <a:ext cx="16218413" cy="1642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439"/>
              </a:lnSpc>
            </a:pPr>
            <a:r>
              <a:rPr lang="en-US" sz="9600">
                <a:solidFill>
                  <a:srgbClr val="363434"/>
                </a:solidFill>
                <a:latin typeface="DM Serif Display"/>
              </a:rPr>
              <a:t>Ejemplos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62468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00"/>
              </a:lnSpc>
            </a:pPr>
            <a:r>
              <a:rPr lang="en-US" sz="8000">
                <a:solidFill>
                  <a:srgbClr val="363434"/>
                </a:solidFill>
                <a:latin typeface="DM Serif Display Bold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293489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600"/>
              </a:lnSpc>
            </a:pPr>
            <a:r>
              <a:rPr lang="en-US" sz="8000">
                <a:solidFill>
                  <a:srgbClr val="363434"/>
                </a:solidFill>
                <a:latin typeface="DM Serif Display Bold"/>
              </a:rPr>
              <a:t>2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2958668" y="3346452"/>
            <a:ext cx="3713209" cy="160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3600"/>
              </a:lnSpc>
              <a:spcBef>
                <a:spcPct val="0"/>
              </a:spcBef>
            </a:pPr>
            <a:r>
              <a:rPr lang="en-US" sz="8000" u="none">
                <a:solidFill>
                  <a:srgbClr val="363434"/>
                </a:solidFill>
                <a:latin typeface="DM Serif Display Bold"/>
              </a:rPr>
              <a:t>3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417200" y="4572414"/>
            <a:ext cx="4128186" cy="3462528"/>
            <a:chOff x="0" y="0"/>
            <a:chExt cx="5504248" cy="4616704"/>
          </a:xfrm>
        </p:grpSpPr>
        <p:sp>
          <p:nvSpPr>
            <p:cNvPr id="16" name="TextBox 16"/>
            <p:cNvSpPr txBox="1"/>
            <p:nvPr/>
          </p:nvSpPr>
          <p:spPr>
            <a:xfrm>
              <a:off x="0" y="841502"/>
              <a:ext cx="5504248" cy="37752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63434"/>
                  </a:solidFill>
                  <a:latin typeface="Glacial Indifference"/>
                </a:rPr>
                <a:t>Cuando una persona expresa su opinión sobre temas relacionados con la religión y decide seguir una determinada doctrina.</a:t>
              </a:r>
            </a:p>
            <a:p>
              <a:pPr>
                <a:lnSpc>
                  <a:spcPts val="3311"/>
                </a:lnSpc>
              </a:pPr>
              <a:endParaRPr lang="en-US" sz="2799">
                <a:solidFill>
                  <a:srgbClr val="363434"/>
                </a:solidFill>
                <a:latin typeface="Glacial Indifference"/>
              </a:endParaRP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57150"/>
              <a:ext cx="5504248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7287395" y="4351368"/>
            <a:ext cx="3713209" cy="4919853"/>
            <a:chOff x="0" y="0"/>
            <a:chExt cx="4950945" cy="6559804"/>
          </a:xfrm>
        </p:grpSpPr>
        <p:sp>
          <p:nvSpPr>
            <p:cNvPr id="19" name="TextBox 19"/>
            <p:cNvSpPr txBox="1"/>
            <p:nvPr/>
          </p:nvSpPr>
          <p:spPr>
            <a:xfrm>
              <a:off x="0" y="841502"/>
              <a:ext cx="4950945" cy="571830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63434"/>
                  </a:solidFill>
                  <a:latin typeface="Glacial Indifference"/>
                </a:rPr>
                <a:t>En el momento de realizar un debate, las personas que participan de él tienen el derecho a expresar sus pensamientos relacionados con el tema.</a:t>
              </a:r>
            </a:p>
            <a:p>
              <a:pPr>
                <a:lnSpc>
                  <a:spcPts val="3311"/>
                </a:lnSpc>
              </a:pPr>
              <a:endParaRPr lang="en-US" sz="2799">
                <a:solidFill>
                  <a:srgbClr val="363434"/>
                </a:solidFill>
                <a:latin typeface="Glacial Indifference"/>
              </a:endParaRP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57150"/>
              <a:ext cx="495094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2949143" y="4344988"/>
            <a:ext cx="3713209" cy="4010406"/>
            <a:chOff x="0" y="0"/>
            <a:chExt cx="4950945" cy="5347208"/>
          </a:xfrm>
        </p:grpSpPr>
        <p:sp>
          <p:nvSpPr>
            <p:cNvPr id="22" name="TextBox 22"/>
            <p:cNvSpPr txBox="1"/>
            <p:nvPr/>
          </p:nvSpPr>
          <p:spPr>
            <a:xfrm>
              <a:off x="0" y="841502"/>
              <a:ext cx="4950945" cy="450570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3863"/>
                </a:lnSpc>
              </a:pPr>
              <a:r>
                <a:rPr lang="en-US" sz="2799">
                  <a:solidFill>
                    <a:srgbClr val="363434"/>
                  </a:solidFill>
                  <a:latin typeface="Glacial Indifference"/>
                </a:rPr>
                <a:t>Ante un determinado hecho, los individuos tienen la capacidad y la oportunidad de expresar lo que sienten con respecto al tema.</a:t>
              </a:r>
            </a:p>
            <a:p>
              <a:pPr>
                <a:lnSpc>
                  <a:spcPts val="3863"/>
                </a:lnSpc>
              </a:pPr>
              <a:endParaRPr lang="en-US" sz="2799">
                <a:solidFill>
                  <a:srgbClr val="363434"/>
                </a:solidFill>
                <a:latin typeface="Glacial Indifference"/>
              </a:endParaRP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57150"/>
              <a:ext cx="4950945" cy="69807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48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AA9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5143500"/>
            <a:ext cx="18288000" cy="5143500"/>
            <a:chOff x="0" y="0"/>
            <a:chExt cx="4816593" cy="13546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1354667"/>
            </a:xfrm>
            <a:custGeom>
              <a:avLst/>
              <a:gdLst/>
              <a:ahLst/>
              <a:cxnLst/>
              <a:rect l="l" t="t" r="r" b="b"/>
              <a:pathLst>
                <a:path w="4816592" h="1354667">
                  <a:moveTo>
                    <a:pt x="0" y="0"/>
                  </a:moveTo>
                  <a:lnTo>
                    <a:pt x="4816592" y="0"/>
                  </a:lnTo>
                  <a:lnTo>
                    <a:pt x="4816592" y="1354667"/>
                  </a:lnTo>
                  <a:lnTo>
                    <a:pt x="0" y="1354667"/>
                  </a:lnTo>
                  <a:lnTo>
                    <a:pt x="0" y="0"/>
                  </a:lnTo>
                </a:path>
              </a:pathLst>
            </a:custGeom>
            <a:solidFill>
              <a:srgbClr val="F3F3F3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553499"/>
            <a:ext cx="16230600" cy="1828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>
                <a:solidFill>
                  <a:srgbClr val="363434"/>
                </a:solidFill>
                <a:latin typeface="DM Serif Display"/>
              </a:rPr>
              <a:t>Muchas Gracias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8191500" y="4191000"/>
            <a:ext cx="1905000" cy="19050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lnTo>
                    <a:pt x="0" y="0"/>
                  </a:lnTo>
                </a:path>
              </a:pathLst>
            </a:custGeom>
            <a:solidFill>
              <a:srgbClr val="363434"/>
            </a:solidFill>
          </p:spPr>
          <p:txBody>
            <a:bodyPr/>
            <a:lstStyle/>
            <a:p>
              <a:endParaRPr lang="es-MX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566</Words>
  <Application>Microsoft Office PowerPoint</Application>
  <PresentationFormat>Personalizado</PresentationFormat>
  <Paragraphs>49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4" baseType="lpstr">
      <vt:lpstr>Glacial Indifference</vt:lpstr>
      <vt:lpstr>DM Serif Display Bold</vt:lpstr>
      <vt:lpstr>Calibri</vt:lpstr>
      <vt:lpstr>DM Serif Display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Proyecto de investigación minimalista verde y beige</dc:title>
  <cp:lastModifiedBy>Cesar Omar Osorio Sanchez</cp:lastModifiedBy>
  <cp:revision>4</cp:revision>
  <dcterms:created xsi:type="dcterms:W3CDTF">2006-08-16T00:00:00Z</dcterms:created>
  <dcterms:modified xsi:type="dcterms:W3CDTF">2023-09-12T22:45:53Z</dcterms:modified>
  <dc:identifier>DAFthi8eeUM</dc:identifier>
</cp:coreProperties>
</file>