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9e470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9e47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c6f9e470d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c6f9e470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c6f9e470d_0_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c6f9e470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c6f9e470d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c6f9e470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c6f9e470d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c6f9e470d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c6f9e470d_0_8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c6f9e470d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c6f9e470d_0_1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c6f9e470d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Proyección de Ventas 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Caso para Data Scientist - Carozzi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402450" y="409975"/>
            <a:ext cx="20175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Resumen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2" name="Google Shape;92;p14"/>
          <p:cNvGrpSpPr/>
          <p:nvPr/>
        </p:nvGrpSpPr>
        <p:grpSpPr>
          <a:xfrm>
            <a:off x="431911" y="1304875"/>
            <a:ext cx="3399463" cy="3416400"/>
            <a:chOff x="431925" y="1304875"/>
            <a:chExt cx="2628925" cy="3416400"/>
          </a:xfrm>
        </p:grpSpPr>
        <p:sp>
          <p:nvSpPr>
            <p:cNvPr id="93" name="Google Shape;93;p14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4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14"/>
          <p:cNvSpPr txBox="1"/>
          <p:nvPr>
            <p:ph idx="4294967295" type="body"/>
          </p:nvPr>
        </p:nvSpPr>
        <p:spPr>
          <a:xfrm>
            <a:off x="528263" y="1304875"/>
            <a:ext cx="32256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lt1"/>
                </a:solidFill>
              </a:rPr>
              <a:t>Objetivo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6" name="Google Shape;96;p14"/>
          <p:cNvSpPr txBox="1"/>
          <p:nvPr>
            <p:ph idx="4294967295" type="body"/>
          </p:nvPr>
        </p:nvSpPr>
        <p:spPr>
          <a:xfrm>
            <a:off x="530720" y="1850300"/>
            <a:ext cx="32052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-419" sz="1600"/>
              <a:t>Predecir las ventas futuras y entender cómo variables externas (como el precio del petróleo y promociones) afectan el desempeño de ventas en los supermercados.</a:t>
            </a:r>
            <a:endParaRPr sz="1600"/>
          </a:p>
        </p:txBody>
      </p:sp>
      <p:grpSp>
        <p:nvGrpSpPr>
          <p:cNvPr id="97" name="Google Shape;97;p14"/>
          <p:cNvGrpSpPr/>
          <p:nvPr/>
        </p:nvGrpSpPr>
        <p:grpSpPr>
          <a:xfrm>
            <a:off x="4808396" y="1304875"/>
            <a:ext cx="4037465" cy="3416400"/>
            <a:chOff x="6212550" y="1304875"/>
            <a:chExt cx="2632500" cy="3416400"/>
          </a:xfrm>
        </p:grpSpPr>
        <p:sp>
          <p:nvSpPr>
            <p:cNvPr id="98" name="Google Shape;98;p14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4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0" name="Google Shape;100;p14"/>
          <p:cNvSpPr txBox="1"/>
          <p:nvPr>
            <p:ph idx="4294967295" type="body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lt1"/>
                </a:solidFill>
              </a:rPr>
              <a:t>Hallazgos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1" name="Google Shape;101;p14"/>
          <p:cNvSpPr txBox="1"/>
          <p:nvPr>
            <p:ph idx="4294967295" type="body"/>
          </p:nvPr>
        </p:nvSpPr>
        <p:spPr>
          <a:xfrm>
            <a:off x="4990575" y="1850300"/>
            <a:ext cx="3753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s-419" sz="1600"/>
              <a:t>Se proyecta un crecimiento de ventas.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s-419" sz="1600"/>
              <a:t>Las promociones muestran una influencia significativa en el incremento de ventas.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s-419" sz="1600"/>
              <a:t>Existe una correlación moderada entre el precio del petróleo y el volumen de ventas.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/>
          <p:nvPr>
            <p:ph type="title"/>
          </p:nvPr>
        </p:nvSpPr>
        <p:spPr>
          <a:xfrm>
            <a:off x="383550" y="249575"/>
            <a:ext cx="3555300" cy="84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Metodologia</a:t>
            </a:r>
            <a:endParaRPr/>
          </a:p>
        </p:txBody>
      </p:sp>
      <p:sp>
        <p:nvSpPr>
          <p:cNvPr id="107" name="Google Shape;107;p15"/>
          <p:cNvSpPr txBox="1"/>
          <p:nvPr>
            <p:ph idx="1" type="subTitle"/>
          </p:nvPr>
        </p:nvSpPr>
        <p:spPr>
          <a:xfrm>
            <a:off x="265500" y="1202025"/>
            <a:ext cx="4045200" cy="36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Se utilizó un modelo </a:t>
            </a:r>
            <a:r>
              <a:rPr b="1" i="1" lang="es-419"/>
              <a:t>Prophet</a:t>
            </a:r>
            <a:r>
              <a:rPr lang="es-419"/>
              <a:t> para la proyección de ventas, ajustando estacionalidades y tendencias.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Se añadieron regresores externos mediante </a:t>
            </a:r>
            <a:r>
              <a:rPr i="1" lang="es-419"/>
              <a:t>feature engineering </a:t>
            </a:r>
            <a:r>
              <a:rPr lang="es-419"/>
              <a:t>para capturar influencias adicionales en las ventas.</a:t>
            </a:r>
            <a:endParaRPr/>
          </a:p>
        </p:txBody>
      </p:sp>
      <p:sp>
        <p:nvSpPr>
          <p:cNvPr id="108" name="Google Shape;108;p15"/>
          <p:cNvSpPr txBox="1"/>
          <p:nvPr>
            <p:ph idx="2" type="body"/>
          </p:nvPr>
        </p:nvSpPr>
        <p:spPr>
          <a:xfrm>
            <a:off x="4572000" y="1317350"/>
            <a:ext cx="4523700" cy="357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Ventas</a:t>
            </a:r>
            <a:r>
              <a:rPr lang="es-419"/>
              <a:t>: Datos históricos de ventas diarias en tiendas de distintos formatos.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s-419"/>
              <a:t>Tiendas</a:t>
            </a:r>
            <a:r>
              <a:rPr lang="es-419"/>
              <a:t>: Información de las tiendas.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s-419">
                <a:latin typeface="Arial"/>
                <a:ea typeface="Arial"/>
                <a:cs typeface="Arial"/>
                <a:sym typeface="Arial"/>
              </a:rPr>
              <a:t>Selección</a:t>
            </a:r>
            <a:r>
              <a:rPr b="1" lang="es-419" sz="1900"/>
              <a:t> </a:t>
            </a:r>
            <a:r>
              <a:rPr b="1" lang="es-419"/>
              <a:t>de características</a:t>
            </a:r>
            <a:r>
              <a:rPr lang="es-419"/>
              <a:t>: Variables como decaimiento exponencial y estadísticas de ventanas móviles (media, mediana, mínimo, máximo).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s-419"/>
              <a:t>Holydays: </a:t>
            </a:r>
            <a:r>
              <a:rPr lang="es-419"/>
              <a:t>se agregó archivo de días festivos al modelo.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5"/>
          <p:cNvSpPr txBox="1"/>
          <p:nvPr>
            <p:ph type="title"/>
          </p:nvPr>
        </p:nvSpPr>
        <p:spPr>
          <a:xfrm>
            <a:off x="5117625" y="78400"/>
            <a:ext cx="3057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>
                <a:solidFill>
                  <a:schemeClr val="lt1"/>
                </a:solidFill>
              </a:rPr>
              <a:t>Datos</a:t>
            </a:r>
            <a:endParaRPr sz="3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 txBox="1"/>
          <p:nvPr>
            <p:ph type="title"/>
          </p:nvPr>
        </p:nvSpPr>
        <p:spPr>
          <a:xfrm>
            <a:off x="460950" y="79422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Implementación Forecast</a:t>
            </a:r>
            <a:endParaRPr/>
          </a:p>
        </p:txBody>
      </p:sp>
      <p:grpSp>
        <p:nvGrpSpPr>
          <p:cNvPr id="115" name="Google Shape;115;p16"/>
          <p:cNvGrpSpPr/>
          <p:nvPr/>
        </p:nvGrpSpPr>
        <p:grpSpPr>
          <a:xfrm>
            <a:off x="460961" y="1334750"/>
            <a:ext cx="3399463" cy="3416400"/>
            <a:chOff x="431925" y="1304875"/>
            <a:chExt cx="2628925" cy="3416400"/>
          </a:xfrm>
        </p:grpSpPr>
        <p:sp>
          <p:nvSpPr>
            <p:cNvPr id="116" name="Google Shape;116;p16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6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18" name="Google Shape;11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400" y="1034350"/>
            <a:ext cx="7768523" cy="3842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IMPLEMENTACION</a:t>
            </a:r>
            <a:endParaRPr/>
          </a:p>
        </p:txBody>
      </p:sp>
      <p:sp>
        <p:nvSpPr>
          <p:cNvPr id="124" name="Google Shape;124;p17"/>
          <p:cNvSpPr/>
          <p:nvPr/>
        </p:nvSpPr>
        <p:spPr>
          <a:xfrm>
            <a:off x="432350" y="1304875"/>
            <a:ext cx="2469300" cy="6078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7"/>
          <p:cNvSpPr txBox="1"/>
          <p:nvPr>
            <p:ph idx="4294967295" type="body"/>
          </p:nvPr>
        </p:nvSpPr>
        <p:spPr>
          <a:xfrm>
            <a:off x="4323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lt1"/>
                </a:solidFill>
              </a:rPr>
              <a:t>EDA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6" name="Google Shape;126;p17"/>
          <p:cNvSpPr txBox="1"/>
          <p:nvPr>
            <p:ph idx="4294967295" type="body"/>
          </p:nvPr>
        </p:nvSpPr>
        <p:spPr>
          <a:xfrm>
            <a:off x="432350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600"/>
              <a:t>Pasos</a:t>
            </a:r>
            <a:endParaRPr b="1"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s-419" sz="1600"/>
              <a:t>Evidenciar ceros en los datos.</a:t>
            </a:r>
            <a:endParaRPr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s-419" sz="1600"/>
              <a:t>Analizar distribuciones por tienda.</a:t>
            </a:r>
            <a:endParaRPr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s-419" sz="1600"/>
              <a:t>Normalización.</a:t>
            </a:r>
            <a:endParaRPr sz="16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s-419" sz="1600"/>
              <a:t>Detección de outliers.</a:t>
            </a:r>
            <a:endParaRPr sz="1600"/>
          </a:p>
        </p:txBody>
      </p:sp>
      <p:sp>
        <p:nvSpPr>
          <p:cNvPr id="127" name="Google Shape;127;p17"/>
          <p:cNvSpPr/>
          <p:nvPr/>
        </p:nvSpPr>
        <p:spPr>
          <a:xfrm>
            <a:off x="3044777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7"/>
          <p:cNvSpPr txBox="1"/>
          <p:nvPr>
            <p:ph idx="4294967295" type="body"/>
          </p:nvPr>
        </p:nvSpPr>
        <p:spPr>
          <a:xfrm>
            <a:off x="33361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lt1"/>
                </a:solidFill>
              </a:rPr>
              <a:t>Modelo Baseline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9" name="Google Shape;129;p17"/>
          <p:cNvSpPr txBox="1"/>
          <p:nvPr>
            <p:ph idx="4294967295" type="body"/>
          </p:nvPr>
        </p:nvSpPr>
        <p:spPr>
          <a:xfrm>
            <a:off x="3336150" y="2070575"/>
            <a:ext cx="2471700" cy="27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600"/>
              <a:t>Pasos</a:t>
            </a:r>
            <a:endParaRPr b="1"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s-419" sz="1600"/>
              <a:t>Seleccionar datos desde el año 2015.</a:t>
            </a:r>
            <a:endParaRPr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s-419" sz="1600"/>
              <a:t>Considerar el modelo sin </a:t>
            </a:r>
            <a:r>
              <a:rPr lang="es-419" sz="1600"/>
              <a:t>ningún</a:t>
            </a:r>
            <a:r>
              <a:rPr lang="es-419" sz="1600"/>
              <a:t> </a:t>
            </a:r>
            <a:r>
              <a:rPr lang="es-419" sz="1600"/>
              <a:t>hiperparámetro</a:t>
            </a:r>
            <a:r>
              <a:rPr lang="es-419" sz="1600"/>
              <a:t>.</a:t>
            </a:r>
            <a:endParaRPr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s-419" sz="1600"/>
              <a:t>Solo analizar 1 tienda.</a:t>
            </a:r>
            <a:endParaRPr sz="16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s-419" sz="1600"/>
              <a:t>Medir errores con set de testeo.</a:t>
            </a:r>
            <a:endParaRPr sz="1600"/>
          </a:p>
        </p:txBody>
      </p:sp>
      <p:sp>
        <p:nvSpPr>
          <p:cNvPr id="130" name="Google Shape;130;p17"/>
          <p:cNvSpPr/>
          <p:nvPr/>
        </p:nvSpPr>
        <p:spPr>
          <a:xfrm>
            <a:off x="5948502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7"/>
          <p:cNvSpPr txBox="1"/>
          <p:nvPr>
            <p:ph idx="4294967295" type="body"/>
          </p:nvPr>
        </p:nvSpPr>
        <p:spPr>
          <a:xfrm>
            <a:off x="6254233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lt1"/>
                </a:solidFill>
              </a:rPr>
              <a:t>Modelo Completo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2" name="Google Shape;132;p17"/>
          <p:cNvSpPr txBox="1"/>
          <p:nvPr>
            <p:ph idx="4294967295" type="body"/>
          </p:nvPr>
        </p:nvSpPr>
        <p:spPr>
          <a:xfrm>
            <a:off x="6254226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600"/>
              <a:t>Pasos</a:t>
            </a:r>
            <a:endParaRPr b="1"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s-419" sz="1600"/>
              <a:t>Seleccion  </a:t>
            </a:r>
            <a:r>
              <a:rPr lang="es-419" sz="1600"/>
              <a:t>de </a:t>
            </a:r>
            <a:r>
              <a:rPr lang="es-419" sz="1600"/>
              <a:t>hiperparametros.</a:t>
            </a:r>
            <a:endParaRPr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s-419" sz="1600"/>
              <a:t>Adicción de regresores.</a:t>
            </a:r>
            <a:endParaRPr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s-419" sz="1600"/>
              <a:t>Considerar variables externas.</a:t>
            </a:r>
            <a:endParaRPr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s-419" sz="1600"/>
              <a:t>Meterías de rendimiento.</a:t>
            </a:r>
            <a:endParaRPr sz="16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Background pointer shape in timeline graphic" id="137" name="Google Shape;137;p18"/>
          <p:cNvSpPr/>
          <p:nvPr/>
        </p:nvSpPr>
        <p:spPr>
          <a:xfrm>
            <a:off x="340934" y="2199000"/>
            <a:ext cx="1872300" cy="7455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8"/>
          <p:cNvSpPr txBox="1"/>
          <p:nvPr>
            <p:ph idx="4294967295" type="body"/>
          </p:nvPr>
        </p:nvSpPr>
        <p:spPr>
          <a:xfrm>
            <a:off x="340923" y="2336550"/>
            <a:ext cx="14556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chemeClr val="lt1"/>
                </a:solidFill>
              </a:rPr>
              <a:t>Exp_Decay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39" name="Google Shape;139;p18"/>
          <p:cNvGrpSpPr/>
          <p:nvPr/>
        </p:nvGrpSpPr>
        <p:grpSpPr>
          <a:xfrm>
            <a:off x="969270" y="1610215"/>
            <a:ext cx="198900" cy="593656"/>
            <a:chOff x="777447" y="1610215"/>
            <a:chExt cx="198900" cy="593656"/>
          </a:xfrm>
        </p:grpSpPr>
        <p:cxnSp>
          <p:nvCxnSpPr>
            <p:cNvPr id="140" name="Google Shape;140;p18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41" name="Google Shape;141;p18"/>
            <p:cNvSpPr/>
            <p:nvPr/>
          </p:nvSpPr>
          <p:spPr>
            <a:xfrm>
              <a:off x="777447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descr="Background pointer shape in timeline graphic" id="142" name="Google Shape;142;p18"/>
          <p:cNvSpPr/>
          <p:nvPr/>
        </p:nvSpPr>
        <p:spPr>
          <a:xfrm>
            <a:off x="1817054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8"/>
          <p:cNvSpPr txBox="1"/>
          <p:nvPr>
            <p:ph idx="4294967295" type="body"/>
          </p:nvPr>
        </p:nvSpPr>
        <p:spPr>
          <a:xfrm>
            <a:off x="2126317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chemeClr val="lt1"/>
                </a:solidFill>
              </a:rPr>
              <a:t>Desviación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44" name="Google Shape;144;p18"/>
          <p:cNvGrpSpPr/>
          <p:nvPr/>
        </p:nvGrpSpPr>
        <p:grpSpPr>
          <a:xfrm>
            <a:off x="2684632" y="2938958"/>
            <a:ext cx="198900" cy="593656"/>
            <a:chOff x="2223534" y="2938958"/>
            <a:chExt cx="198900" cy="593656"/>
          </a:xfrm>
        </p:grpSpPr>
        <p:cxnSp>
          <p:nvCxnSpPr>
            <p:cNvPr id="145" name="Google Shape;145;p18"/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46" name="Google Shape;146;p18"/>
            <p:cNvSpPr/>
            <p:nvPr/>
          </p:nvSpPr>
          <p:spPr>
            <a:xfrm flipH="1" rot="10800000">
              <a:off x="2223534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7" name="Google Shape;147;p18"/>
          <p:cNvSpPr txBox="1"/>
          <p:nvPr>
            <p:ph idx="4294967295" type="body"/>
          </p:nvPr>
        </p:nvSpPr>
        <p:spPr>
          <a:xfrm>
            <a:off x="1244298" y="3757725"/>
            <a:ext cx="59337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-419" sz="1600"/>
              <a:t>Se consideran estas características de los datos por periodos móviles de 2, 4, 6, 12 semanas, respectivamente.</a:t>
            </a:r>
            <a:endParaRPr sz="1600"/>
          </a:p>
        </p:txBody>
      </p:sp>
      <p:sp>
        <p:nvSpPr>
          <p:cNvPr descr="Background pointer shape in timeline graphic" id="148" name="Google Shape;148;p18"/>
          <p:cNvSpPr/>
          <p:nvPr/>
        </p:nvSpPr>
        <p:spPr>
          <a:xfrm>
            <a:off x="347197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8"/>
          <p:cNvSpPr txBox="1"/>
          <p:nvPr>
            <p:ph idx="4294967295" type="body"/>
          </p:nvPr>
        </p:nvSpPr>
        <p:spPr>
          <a:xfrm>
            <a:off x="3767755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chemeClr val="lt1"/>
                </a:solidFill>
              </a:rPr>
              <a:t>Asimetria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50" name="Google Shape;150;p18"/>
          <p:cNvGrpSpPr/>
          <p:nvPr/>
        </p:nvGrpSpPr>
        <p:grpSpPr>
          <a:xfrm>
            <a:off x="4319545" y="1610215"/>
            <a:ext cx="198900" cy="593656"/>
            <a:chOff x="3918084" y="1610215"/>
            <a:chExt cx="198900" cy="593656"/>
          </a:xfrm>
        </p:grpSpPr>
        <p:cxnSp>
          <p:nvCxnSpPr>
            <p:cNvPr id="151" name="Google Shape;151;p18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52" name="Google Shape;152;p18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descr="Background pointer shape in timeline graphic" id="153" name="Google Shape;153;p18"/>
          <p:cNvSpPr/>
          <p:nvPr/>
        </p:nvSpPr>
        <p:spPr>
          <a:xfrm>
            <a:off x="512689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8"/>
          <p:cNvSpPr txBox="1"/>
          <p:nvPr>
            <p:ph idx="4294967295" type="body"/>
          </p:nvPr>
        </p:nvSpPr>
        <p:spPr>
          <a:xfrm>
            <a:off x="5416699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chemeClr val="lt1"/>
                </a:solidFill>
              </a:rPr>
              <a:t>Kurtosis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55" name="Google Shape;155;p18"/>
          <p:cNvGrpSpPr/>
          <p:nvPr/>
        </p:nvGrpSpPr>
        <p:grpSpPr>
          <a:xfrm>
            <a:off x="5973070" y="2938958"/>
            <a:ext cx="198900" cy="593656"/>
            <a:chOff x="5958946" y="2938958"/>
            <a:chExt cx="198900" cy="593656"/>
          </a:xfrm>
        </p:grpSpPr>
        <p:cxnSp>
          <p:nvCxnSpPr>
            <p:cNvPr id="156" name="Google Shape;156;p18"/>
            <p:cNvCxnSpPr/>
            <p:nvPr/>
          </p:nvCxnSpPr>
          <p:spPr>
            <a:xfrm rot="10800000">
              <a:off x="6058409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57" name="Google Shape;157;p18"/>
            <p:cNvSpPr/>
            <p:nvPr/>
          </p:nvSpPr>
          <p:spPr>
            <a:xfrm flipH="1" rot="10800000">
              <a:off x="5958946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descr="Background pointer shape in timeline graphic" id="158" name="Google Shape;158;p18"/>
          <p:cNvSpPr/>
          <p:nvPr/>
        </p:nvSpPr>
        <p:spPr>
          <a:xfrm>
            <a:off x="678181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8"/>
          <p:cNvSpPr txBox="1"/>
          <p:nvPr>
            <p:ph idx="4294967295" type="body"/>
          </p:nvPr>
        </p:nvSpPr>
        <p:spPr>
          <a:xfrm>
            <a:off x="7111512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chemeClr val="lt1"/>
                </a:solidFill>
              </a:rPr>
              <a:t>Media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60" name="Google Shape;160;p18"/>
          <p:cNvGrpSpPr/>
          <p:nvPr/>
        </p:nvGrpSpPr>
        <p:grpSpPr>
          <a:xfrm>
            <a:off x="7669807" y="1610215"/>
            <a:ext cx="198900" cy="593656"/>
            <a:chOff x="3918084" y="1610215"/>
            <a:chExt cx="198900" cy="593656"/>
          </a:xfrm>
        </p:grpSpPr>
        <p:cxnSp>
          <p:nvCxnSpPr>
            <p:cNvPr id="161" name="Google Shape;161;p18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62" name="Google Shape;162;p18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3" name="Google Shape;163;p18"/>
          <p:cNvSpPr txBox="1"/>
          <p:nvPr>
            <p:ph idx="4294967295" type="title"/>
          </p:nvPr>
        </p:nvSpPr>
        <p:spPr>
          <a:xfrm>
            <a:off x="2297400" y="429375"/>
            <a:ext cx="50448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Ingeniería</a:t>
            </a:r>
            <a:r>
              <a:rPr lang="es-419"/>
              <a:t> de </a:t>
            </a:r>
            <a:r>
              <a:rPr lang="es-419"/>
              <a:t>características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9"/>
          <p:cNvSpPr txBox="1"/>
          <p:nvPr>
            <p:ph type="title"/>
          </p:nvPr>
        </p:nvSpPr>
        <p:spPr>
          <a:xfrm>
            <a:off x="2617075" y="304075"/>
            <a:ext cx="42894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Patrones detectados</a:t>
            </a:r>
            <a:endParaRPr/>
          </a:p>
        </p:txBody>
      </p:sp>
      <p:pic>
        <p:nvPicPr>
          <p:cNvPr id="169" name="Google Shape;16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54575"/>
            <a:ext cx="8839199" cy="2943108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9"/>
          <p:cNvSpPr txBox="1"/>
          <p:nvPr>
            <p:ph idx="4294967295" type="body"/>
          </p:nvPr>
        </p:nvSpPr>
        <p:spPr>
          <a:xfrm>
            <a:off x="784600" y="4140375"/>
            <a:ext cx="8088300" cy="79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s-419" sz="1600"/>
              <a:t>Visualización que indica que los fines de semana las ventas aumentan, sin importar la categoría. Dependiendo de la tienda podemos detectar patrones mensuales y anuales.</a:t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5" name="Google Shape;175;p20"/>
          <p:cNvGrpSpPr/>
          <p:nvPr/>
        </p:nvGrpSpPr>
        <p:grpSpPr>
          <a:xfrm>
            <a:off x="4939500" y="1219611"/>
            <a:ext cx="3837000" cy="2704200"/>
            <a:chOff x="4939500" y="1219611"/>
            <a:chExt cx="3837000" cy="2704200"/>
          </a:xfrm>
        </p:grpSpPr>
        <p:cxnSp>
          <p:nvCxnSpPr>
            <p:cNvPr id="176" name="Google Shape;176;p20"/>
            <p:cNvCxnSpPr/>
            <p:nvPr/>
          </p:nvCxnSpPr>
          <p:spPr>
            <a:xfrm>
              <a:off x="4939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77" name="Google Shape;177;p20"/>
            <p:cNvCxnSpPr/>
            <p:nvPr/>
          </p:nvCxnSpPr>
          <p:spPr>
            <a:xfrm>
              <a:off x="5365833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78" name="Google Shape;178;p20"/>
            <p:cNvCxnSpPr/>
            <p:nvPr/>
          </p:nvCxnSpPr>
          <p:spPr>
            <a:xfrm>
              <a:off x="5792167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79" name="Google Shape;179;p20"/>
            <p:cNvCxnSpPr/>
            <p:nvPr/>
          </p:nvCxnSpPr>
          <p:spPr>
            <a:xfrm>
              <a:off x="6218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80" name="Google Shape;180;p20"/>
            <p:cNvCxnSpPr/>
            <p:nvPr/>
          </p:nvCxnSpPr>
          <p:spPr>
            <a:xfrm>
              <a:off x="6644834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81" name="Google Shape;181;p20"/>
            <p:cNvCxnSpPr/>
            <p:nvPr/>
          </p:nvCxnSpPr>
          <p:spPr>
            <a:xfrm>
              <a:off x="7071166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82" name="Google Shape;182;p20"/>
            <p:cNvCxnSpPr/>
            <p:nvPr/>
          </p:nvCxnSpPr>
          <p:spPr>
            <a:xfrm>
              <a:off x="7497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83" name="Google Shape;183;p20"/>
            <p:cNvCxnSpPr/>
            <p:nvPr/>
          </p:nvCxnSpPr>
          <p:spPr>
            <a:xfrm>
              <a:off x="7923834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84" name="Google Shape;184;p20"/>
            <p:cNvCxnSpPr/>
            <p:nvPr/>
          </p:nvCxnSpPr>
          <p:spPr>
            <a:xfrm>
              <a:off x="8350166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85" name="Google Shape;185;p20"/>
            <p:cNvCxnSpPr/>
            <p:nvPr/>
          </p:nvCxnSpPr>
          <p:spPr>
            <a:xfrm>
              <a:off x="8776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</p:grpSp>
      <p:sp>
        <p:nvSpPr>
          <p:cNvPr id="186" name="Google Shape;186;p20"/>
          <p:cNvSpPr/>
          <p:nvPr/>
        </p:nvSpPr>
        <p:spPr>
          <a:xfrm>
            <a:off x="7014920" y="2133119"/>
            <a:ext cx="286500" cy="286500"/>
          </a:xfrm>
          <a:prstGeom prst="ellipse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0"/>
          <p:cNvSpPr txBox="1"/>
          <p:nvPr>
            <p:ph type="title"/>
          </p:nvPr>
        </p:nvSpPr>
        <p:spPr>
          <a:xfrm>
            <a:off x="265500" y="163075"/>
            <a:ext cx="3183000" cy="60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/>
              <a:t>Conclusiones</a:t>
            </a:r>
            <a:endParaRPr sz="3000"/>
          </a:p>
        </p:txBody>
      </p:sp>
      <p:grpSp>
        <p:nvGrpSpPr>
          <p:cNvPr id="188" name="Google Shape;188;p20"/>
          <p:cNvGrpSpPr/>
          <p:nvPr/>
        </p:nvGrpSpPr>
        <p:grpSpPr>
          <a:xfrm>
            <a:off x="4939534" y="2017046"/>
            <a:ext cx="3825543" cy="1573620"/>
            <a:chOff x="1000000" y="2393988"/>
            <a:chExt cx="4144235" cy="1704713"/>
          </a:xfrm>
        </p:grpSpPr>
        <p:sp>
          <p:nvSpPr>
            <p:cNvPr id="189" name="Google Shape;189;p20"/>
            <p:cNvSpPr/>
            <p:nvPr/>
          </p:nvSpPr>
          <p:spPr>
            <a:xfrm>
              <a:off x="1000000" y="2440003"/>
              <a:ext cx="4144235" cy="1631269"/>
            </a:xfrm>
            <a:custGeom>
              <a:rect b="b" l="l" r="r" t="t"/>
              <a:pathLst>
                <a:path extrusionOk="0" h="90088" w="165422">
                  <a:moveTo>
                    <a:pt x="0" y="65550"/>
                  </a:moveTo>
                  <a:cubicBezTo>
                    <a:pt x="3559" y="56002"/>
                    <a:pt x="14632" y="11595"/>
                    <a:pt x="21355" y="8262"/>
                  </a:cubicBezTo>
                  <a:cubicBezTo>
                    <a:pt x="28078" y="4929"/>
                    <a:pt x="34067" y="46906"/>
                    <a:pt x="40338" y="45550"/>
                  </a:cubicBezTo>
                  <a:cubicBezTo>
                    <a:pt x="46609" y="44194"/>
                    <a:pt x="52711" y="2161"/>
                    <a:pt x="58982" y="127"/>
                  </a:cubicBezTo>
                  <a:cubicBezTo>
                    <a:pt x="65253" y="-1907"/>
                    <a:pt x="71807" y="30974"/>
                    <a:pt x="77965" y="33347"/>
                  </a:cubicBezTo>
                  <a:cubicBezTo>
                    <a:pt x="84123" y="35720"/>
                    <a:pt x="90055" y="6285"/>
                    <a:pt x="95931" y="14364"/>
                  </a:cubicBezTo>
                  <a:cubicBezTo>
                    <a:pt x="101807" y="22443"/>
                    <a:pt x="107626" y="77414"/>
                    <a:pt x="113219" y="81821"/>
                  </a:cubicBezTo>
                  <a:cubicBezTo>
                    <a:pt x="118812" y="86228"/>
                    <a:pt x="123671" y="39448"/>
                    <a:pt x="129490" y="40804"/>
                  </a:cubicBezTo>
                  <a:cubicBezTo>
                    <a:pt x="135309" y="42160"/>
                    <a:pt x="142145" y="92047"/>
                    <a:pt x="148134" y="89957"/>
                  </a:cubicBezTo>
                  <a:cubicBezTo>
                    <a:pt x="154123" y="87867"/>
                    <a:pt x="162541" y="38545"/>
                    <a:pt x="165422" y="28262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oval"/>
              <a:tailEnd len="med" w="med" type="oval"/>
            </a:ln>
          </p:spPr>
        </p:sp>
        <p:sp>
          <p:nvSpPr>
            <p:cNvPr id="190" name="Google Shape;190;p20"/>
            <p:cNvSpPr/>
            <p:nvPr/>
          </p:nvSpPr>
          <p:spPr>
            <a:xfrm>
              <a:off x="4658400" y="401410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0"/>
            <p:cNvSpPr/>
            <p:nvPr/>
          </p:nvSpPr>
          <p:spPr>
            <a:xfrm>
              <a:off x="4195525" y="314735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20"/>
            <p:cNvSpPr/>
            <p:nvPr/>
          </p:nvSpPr>
          <p:spPr>
            <a:xfrm>
              <a:off x="3800700" y="386890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0"/>
            <p:cNvSpPr/>
            <p:nvPr/>
          </p:nvSpPr>
          <p:spPr>
            <a:xfrm>
              <a:off x="3358650" y="2637813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0"/>
            <p:cNvSpPr/>
            <p:nvPr/>
          </p:nvSpPr>
          <p:spPr>
            <a:xfrm>
              <a:off x="2909400" y="2993013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0"/>
            <p:cNvSpPr/>
            <p:nvPr/>
          </p:nvSpPr>
          <p:spPr>
            <a:xfrm>
              <a:off x="2437450" y="2393988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0"/>
            <p:cNvSpPr/>
            <p:nvPr/>
          </p:nvSpPr>
          <p:spPr>
            <a:xfrm>
              <a:off x="1974575" y="3213325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0"/>
            <p:cNvSpPr/>
            <p:nvPr/>
          </p:nvSpPr>
          <p:spPr>
            <a:xfrm>
              <a:off x="1500000" y="2553225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8" name="Google Shape;198;p20"/>
          <p:cNvGrpSpPr/>
          <p:nvPr/>
        </p:nvGrpSpPr>
        <p:grpSpPr>
          <a:xfrm>
            <a:off x="4939557" y="1778136"/>
            <a:ext cx="3836911" cy="1503799"/>
            <a:chOff x="1000025" y="2059300"/>
            <a:chExt cx="4156550" cy="1629075"/>
          </a:xfrm>
        </p:grpSpPr>
        <p:sp>
          <p:nvSpPr>
            <p:cNvPr id="199" name="Google Shape;199;p20"/>
            <p:cNvSpPr/>
            <p:nvPr/>
          </p:nvSpPr>
          <p:spPr>
            <a:xfrm>
              <a:off x="1000025" y="2083952"/>
              <a:ext cx="4156550" cy="1576975"/>
            </a:xfrm>
            <a:custGeom>
              <a:rect b="b" l="l" r="r" t="t"/>
              <a:pathLst>
                <a:path extrusionOk="0" h="63079" w="166262">
                  <a:moveTo>
                    <a:pt x="0" y="34952"/>
                  </a:moveTo>
                  <a:cubicBezTo>
                    <a:pt x="3623" y="29133"/>
                    <a:pt x="14946" y="1167"/>
                    <a:pt x="21740" y="37"/>
                  </a:cubicBezTo>
                  <a:cubicBezTo>
                    <a:pt x="28534" y="-1093"/>
                    <a:pt x="34478" y="24048"/>
                    <a:pt x="40762" y="28172"/>
                  </a:cubicBezTo>
                  <a:cubicBezTo>
                    <a:pt x="47046" y="32296"/>
                    <a:pt x="53256" y="18986"/>
                    <a:pt x="59446" y="24782"/>
                  </a:cubicBezTo>
                  <a:cubicBezTo>
                    <a:pt x="65636" y="30578"/>
                    <a:pt x="71730" y="60803"/>
                    <a:pt x="77901" y="62950"/>
                  </a:cubicBezTo>
                  <a:cubicBezTo>
                    <a:pt x="84072" y="65097"/>
                    <a:pt x="90490" y="39675"/>
                    <a:pt x="96472" y="37664"/>
                  </a:cubicBezTo>
                  <a:cubicBezTo>
                    <a:pt x="102455" y="35653"/>
                    <a:pt x="108078" y="54726"/>
                    <a:pt x="113796" y="50884"/>
                  </a:cubicBezTo>
                  <a:cubicBezTo>
                    <a:pt x="119514" y="47042"/>
                    <a:pt x="125063" y="18059"/>
                    <a:pt x="130781" y="14613"/>
                  </a:cubicBezTo>
                  <a:cubicBezTo>
                    <a:pt x="136499" y="11167"/>
                    <a:pt x="142192" y="30515"/>
                    <a:pt x="148105" y="30206"/>
                  </a:cubicBezTo>
                  <a:cubicBezTo>
                    <a:pt x="154019" y="29897"/>
                    <a:pt x="163236" y="15665"/>
                    <a:pt x="166262" y="12757"/>
                  </a:cubicBezTo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med" w="med" type="oval"/>
              <a:tailEnd len="med" w="med" type="oval"/>
            </a:ln>
          </p:spPr>
        </p:sp>
        <p:sp>
          <p:nvSpPr>
            <p:cNvPr id="200" name="Google Shape;200;p20"/>
            <p:cNvSpPr/>
            <p:nvPr/>
          </p:nvSpPr>
          <p:spPr>
            <a:xfrm>
              <a:off x="1500000" y="2059300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0"/>
            <p:cNvSpPr/>
            <p:nvPr/>
          </p:nvSpPr>
          <p:spPr>
            <a:xfrm>
              <a:off x="1974575" y="27372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0"/>
            <p:cNvSpPr/>
            <p:nvPr/>
          </p:nvSpPr>
          <p:spPr>
            <a:xfrm>
              <a:off x="2437450" y="26526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0"/>
            <p:cNvSpPr/>
            <p:nvPr/>
          </p:nvSpPr>
          <p:spPr>
            <a:xfrm>
              <a:off x="2909400" y="36037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0"/>
            <p:cNvSpPr/>
            <p:nvPr/>
          </p:nvSpPr>
          <p:spPr>
            <a:xfrm>
              <a:off x="3358650" y="299302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20"/>
            <p:cNvSpPr/>
            <p:nvPr/>
          </p:nvSpPr>
          <p:spPr>
            <a:xfrm>
              <a:off x="3780700" y="331522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0"/>
            <p:cNvSpPr/>
            <p:nvPr/>
          </p:nvSpPr>
          <p:spPr>
            <a:xfrm>
              <a:off x="4216350" y="24121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0"/>
            <p:cNvSpPr/>
            <p:nvPr/>
          </p:nvSpPr>
          <p:spPr>
            <a:xfrm>
              <a:off x="4658400" y="2802450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8" name="Google Shape;208;p20"/>
          <p:cNvSpPr/>
          <p:nvPr/>
        </p:nvSpPr>
        <p:spPr>
          <a:xfrm>
            <a:off x="6847150" y="1577745"/>
            <a:ext cx="1179600" cy="343800"/>
          </a:xfrm>
          <a:prstGeom prst="wedgeRoundRectCallout">
            <a:avLst>
              <a:gd fmla="val -21432" name="adj1"/>
              <a:gd fmla="val 84969" name="adj2"/>
              <a:gd fmla="val 0" name="adj3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0"/>
          <p:cNvSpPr/>
          <p:nvPr/>
        </p:nvSpPr>
        <p:spPr>
          <a:xfrm>
            <a:off x="6847150" y="1577750"/>
            <a:ext cx="1809900" cy="343800"/>
          </a:xfrm>
          <a:prstGeom prst="wedgeRoundRectCallout">
            <a:avLst>
              <a:gd fmla="val -18093" name="adj1"/>
              <a:gd fmla="val 45006" name="adj2"/>
              <a:gd fmla="val 0" name="adj3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0"/>
          <p:cNvSpPr txBox="1"/>
          <p:nvPr/>
        </p:nvSpPr>
        <p:spPr>
          <a:xfrm>
            <a:off x="6847150" y="1606400"/>
            <a:ext cx="1809900" cy="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crecimiento máximo</a:t>
            </a:r>
            <a:endParaRPr sz="13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1" name="Google Shape;211;p20"/>
          <p:cNvSpPr txBox="1"/>
          <p:nvPr>
            <p:ph idx="1" type="subTitle"/>
          </p:nvPr>
        </p:nvSpPr>
        <p:spPr>
          <a:xfrm>
            <a:off x="135625" y="697425"/>
            <a:ext cx="4339500" cy="4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800">
                <a:solidFill>
                  <a:srgbClr val="000000"/>
                </a:solidFill>
              </a:rPr>
              <a:t>Consistencia en crecimiento</a:t>
            </a:r>
            <a:r>
              <a:rPr lang="es-419" sz="1800">
                <a:solidFill>
                  <a:srgbClr val="000000"/>
                </a:solidFill>
              </a:rPr>
              <a:t>:  se observan tendencias de crecimiento positivas en los últimos años, con una mayor estabilidad en categorías como la 3, 5, y 10.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800">
                <a:solidFill>
                  <a:srgbClr val="000000"/>
                </a:solidFill>
              </a:rPr>
              <a:t>Impacto de factores externos</a:t>
            </a:r>
            <a:r>
              <a:rPr lang="es-419" sz="1800">
                <a:solidFill>
                  <a:srgbClr val="000000"/>
                </a:solidFill>
              </a:rPr>
              <a:t>: Las categorías con variaciones significativas sugieren una sensibilidad a eventos externos o condiciones de mercado.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800">
                <a:solidFill>
                  <a:srgbClr val="000000"/>
                </a:solidFill>
              </a:rPr>
              <a:t>Patrones de crecimiento: </a:t>
            </a:r>
            <a:r>
              <a:rPr lang="es-419" sz="1800">
                <a:solidFill>
                  <a:srgbClr val="000000"/>
                </a:solidFill>
              </a:rPr>
              <a:t> Los datos indican que, aunque ciertas categorías han mostrado decrecimientos en años anteriores (ej. 29, 51, 53), el crecimiento general ha sido positivo en los períodos recientes.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