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61" r:id="rId5"/>
    <p:sldId id="262" r:id="rId6"/>
    <p:sldId id="276" r:id="rId7"/>
    <p:sldId id="274" r:id="rId8"/>
    <p:sldId id="275" r:id="rId9"/>
    <p:sldId id="277" r:id="rId10"/>
    <p:sldId id="278" r:id="rId11"/>
    <p:sldId id="280" r:id="rId12"/>
    <p:sldId id="281" r:id="rId13"/>
    <p:sldId id="279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63" r:id="rId37"/>
    <p:sldId id="266" r:id="rId38"/>
    <p:sldId id="267" r:id="rId39"/>
    <p:sldId id="264" r:id="rId40"/>
    <p:sldId id="270" r:id="rId41"/>
    <p:sldId id="268" r:id="rId42"/>
    <p:sldId id="269" r:id="rId43"/>
    <p:sldId id="265" r:id="rId44"/>
    <p:sldId id="271" r:id="rId45"/>
    <p:sldId id="272" r:id="rId46"/>
    <p:sldId id="273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38" autoAdjust="0"/>
  </p:normalViewPr>
  <p:slideViewPr>
    <p:cSldViewPr>
      <p:cViewPr varScale="1">
        <p:scale>
          <a:sx n="66" d="100"/>
          <a:sy n="66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852F-BE2A-4DB3-B78F-66B961FC46BC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8B8C-AFDD-41DD-BB4C-5C3A6C67F4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852F-BE2A-4DB3-B78F-66B961FC46BC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8B8C-AFDD-41DD-BB4C-5C3A6C67F4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852F-BE2A-4DB3-B78F-66B961FC46BC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8B8C-AFDD-41DD-BB4C-5C3A6C67F4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852F-BE2A-4DB3-B78F-66B961FC46BC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8B8C-AFDD-41DD-BB4C-5C3A6C67F4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852F-BE2A-4DB3-B78F-66B961FC46BC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8B8C-AFDD-41DD-BB4C-5C3A6C67F4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852F-BE2A-4DB3-B78F-66B961FC46BC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8B8C-AFDD-41DD-BB4C-5C3A6C67F4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852F-BE2A-4DB3-B78F-66B961FC46BC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8B8C-AFDD-41DD-BB4C-5C3A6C67F4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852F-BE2A-4DB3-B78F-66B961FC46BC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8B8C-AFDD-41DD-BB4C-5C3A6C67F4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852F-BE2A-4DB3-B78F-66B961FC46BC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8B8C-AFDD-41DD-BB4C-5C3A6C67F4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852F-BE2A-4DB3-B78F-66B961FC46BC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8B8C-AFDD-41DD-BB4C-5C3A6C67F4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852F-BE2A-4DB3-B78F-66B961FC46BC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8B8C-AFDD-41DD-BB4C-5C3A6C67F4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0852F-BE2A-4DB3-B78F-66B961FC46BC}" type="datetimeFigureOut">
              <a:rPr lang="pt-BR" smtClean="0"/>
              <a:pPr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8B8C-AFDD-41DD-BB4C-5C3A6C67F4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39552" y="2060848"/>
            <a:ext cx="7851648" cy="2291680"/>
          </a:xfrm>
        </p:spPr>
        <p:txBody>
          <a:bodyPr>
            <a:noAutofit/>
          </a:bodyPr>
          <a:lstStyle/>
          <a:p>
            <a:pPr algn="ctr"/>
            <a:r>
              <a:rPr lang="pt-BR" sz="8000" dirty="0" smtClean="0"/>
              <a:t>Curso de C#</a:t>
            </a:r>
            <a:br>
              <a:rPr lang="pt-BR" sz="8000" dirty="0" smtClean="0"/>
            </a:br>
            <a:r>
              <a:rPr lang="pt-BR" sz="8000" dirty="0" smtClean="0"/>
              <a:t>Aula 1</a:t>
            </a:r>
            <a:endParaRPr lang="pt-BR" sz="8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83568" y="5589240"/>
            <a:ext cx="7854696" cy="904064"/>
          </a:xfrm>
        </p:spPr>
        <p:txBody>
          <a:bodyPr>
            <a:normAutofit fontScale="55000" lnSpcReduction="20000"/>
          </a:bodyPr>
          <a:lstStyle/>
          <a:p>
            <a:r>
              <a:rPr lang="pt-BR" i="1" dirty="0" smtClean="0"/>
              <a:t>Professores</a:t>
            </a:r>
          </a:p>
          <a:p>
            <a:r>
              <a:rPr lang="pt-BR" dirty="0" smtClean="0"/>
              <a:t>Célio Alencar de Assis</a:t>
            </a:r>
          </a:p>
          <a:p>
            <a:r>
              <a:rPr lang="pt-BR" dirty="0" smtClean="0"/>
              <a:t>Fábio Duarte Machado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Elementos sintáticos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85800" y="1066800"/>
          <a:ext cx="6486525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Image" r:id="rId3" imgW="8647619" imgH="7187302" progId="Photoshop.Image.7">
                  <p:embed/>
                </p:oleObj>
              </mc:Choice>
              <mc:Fallback>
                <p:oleObj name="Image" r:id="rId3" imgW="8647619" imgH="7187302" progId="Photoshop.Image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66800"/>
                        <a:ext cx="6486525" cy="5391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42672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3505200" y="42672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029200" y="4038600"/>
            <a:ext cx="884238" cy="274638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pt-BR" sz="1200"/>
              <a:t>Cometário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 flipV="1">
            <a:off x="2362200" y="5181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657600" y="5181600"/>
            <a:ext cx="809625" cy="274638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pt-BR" sz="1200"/>
              <a:t>Destrutor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 flipV="1">
            <a:off x="3124200" y="2438400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4648200" y="26670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724400" y="2438400"/>
            <a:ext cx="1947863" cy="274638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pt-BR" sz="1200"/>
              <a:t>Métodos sobrecarregados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76673"/>
            <a:ext cx="9144000" cy="792088"/>
          </a:xfrm>
        </p:spPr>
        <p:txBody>
          <a:bodyPr/>
          <a:lstStyle/>
          <a:p>
            <a:r>
              <a:rPr lang="pt-BR" b="1" i="1" dirty="0" smtClean="0"/>
              <a:t>Compilador csc.exe</a:t>
            </a:r>
            <a:endParaRPr lang="pt-BR" b="1" i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79512" y="1484784"/>
            <a:ext cx="8784976" cy="460851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 smtClean="0"/>
              <a:t>	Tendo um arquivo com código fonte .</a:t>
            </a:r>
            <a:r>
              <a:rPr lang="pt-BR" dirty="0" err="1" smtClean="0"/>
              <a:t>cs</a:t>
            </a:r>
            <a:r>
              <a:rPr lang="pt-BR" dirty="0" smtClean="0"/>
              <a:t>, para que este arquivo se torne efetivamente um programa, precisamos que este arquivo seja compilado. Caso estejamos trabalhando apenas com o .NET Framework SDK, temos que trabalhar com o compilador de linha de comando, o csc.exe. É lógico que você não irá criar os seus programas utilizando esta ferramenta, mas o conhecimento dela pode ser útil em situações em que a IDE de desenvolvimento não esteja disponível. Outro ponto </a:t>
            </a:r>
            <a:r>
              <a:rPr lang="pt-BR" dirty="0" err="1" smtClean="0"/>
              <a:t>impotante</a:t>
            </a:r>
            <a:r>
              <a:rPr lang="pt-BR" dirty="0" smtClean="0"/>
              <a:t> é que a ferramenta de desenvolvimento na realidade utiliza o compilador de linha de comando para efetuar a compilação dos programas.</a:t>
            </a:r>
          </a:p>
          <a:p>
            <a:pPr algn="just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 compilador do C# possui a seguinte sintaxe.</a:t>
            </a:r>
          </a:p>
          <a:p>
            <a:pPr algn="just"/>
            <a:r>
              <a:rPr lang="pt-BR" dirty="0" smtClean="0"/>
              <a:t> </a:t>
            </a:r>
          </a:p>
          <a:p>
            <a:pPr algn="just"/>
            <a:r>
              <a:rPr lang="pt-BR" dirty="0" err="1" smtClean="0"/>
              <a:t>Csc</a:t>
            </a:r>
            <a:r>
              <a:rPr lang="pt-BR" dirty="0" smtClean="0"/>
              <a:t>  /out:&lt;arquivo de saída&gt; /</a:t>
            </a:r>
            <a:r>
              <a:rPr lang="pt-BR" dirty="0" err="1" smtClean="0"/>
              <a:t>target</a:t>
            </a:r>
            <a:r>
              <a:rPr lang="pt-BR" dirty="0" smtClean="0"/>
              <a:t>:[</a:t>
            </a:r>
            <a:r>
              <a:rPr lang="pt-BR" dirty="0" err="1" smtClean="0"/>
              <a:t>exe|library</a:t>
            </a:r>
            <a:r>
              <a:rPr lang="pt-BR" dirty="0" smtClean="0"/>
              <a:t>] &lt;arquivo.</a:t>
            </a:r>
            <a:r>
              <a:rPr lang="pt-BR" dirty="0" err="1" smtClean="0"/>
              <a:t>cs</a:t>
            </a:r>
            <a:r>
              <a:rPr lang="pt-BR" dirty="0" smtClean="0"/>
              <a:t>&gt; [&lt;arquivo.</a:t>
            </a:r>
            <a:r>
              <a:rPr lang="pt-BR" dirty="0" err="1" smtClean="0"/>
              <a:t>cs</a:t>
            </a:r>
            <a:r>
              <a:rPr lang="pt-BR" dirty="0" smtClean="0"/>
              <a:t>&gt;] [&lt;arquivo.</a:t>
            </a:r>
            <a:r>
              <a:rPr lang="pt-BR" dirty="0" err="1" smtClean="0"/>
              <a:t>cs</a:t>
            </a:r>
            <a:r>
              <a:rPr lang="pt-BR" dirty="0" smtClean="0"/>
              <a:t>&gt;] [...]</a:t>
            </a:r>
          </a:p>
          <a:p>
            <a:pPr algn="just"/>
            <a:r>
              <a:rPr lang="pt-BR" dirty="0" smtClean="0"/>
              <a:t> </a:t>
            </a:r>
          </a:p>
          <a:p>
            <a:pPr algn="just"/>
            <a:r>
              <a:rPr lang="pt-BR" dirty="0" smtClean="0"/>
              <a:t>O parâmetro out indica o nome do arquivo compilado que será gerado (em geral um arquivo com a extensão .DLL ou .EXE). A opção </a:t>
            </a:r>
            <a:r>
              <a:rPr lang="pt-BR" dirty="0" err="1" smtClean="0"/>
              <a:t>target</a:t>
            </a:r>
            <a:r>
              <a:rPr lang="pt-BR" dirty="0" smtClean="0"/>
              <a:t> indica o tipo de arquivo (</a:t>
            </a:r>
            <a:r>
              <a:rPr lang="pt-BR" dirty="0" err="1" smtClean="0"/>
              <a:t>exe</a:t>
            </a:r>
            <a:r>
              <a:rPr lang="pt-BR" dirty="0" smtClean="0"/>
              <a:t> para executável e </a:t>
            </a:r>
            <a:r>
              <a:rPr lang="pt-BR" dirty="0" err="1" smtClean="0"/>
              <a:t>lib</a:t>
            </a:r>
            <a:r>
              <a:rPr lang="pt-BR" dirty="0" smtClean="0"/>
              <a:t> para arquivos </a:t>
            </a:r>
            <a:r>
              <a:rPr lang="pt-BR" dirty="0" err="1" smtClean="0"/>
              <a:t>dll</a:t>
            </a:r>
            <a:r>
              <a:rPr lang="pt-BR" dirty="0" smtClean="0"/>
              <a:t>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dirty="0" smtClean="0"/>
              <a:t>Configurando o ambiente</a:t>
            </a:r>
            <a:endParaRPr lang="pt-BR" b="1" i="1" dirty="0"/>
          </a:p>
        </p:txBody>
      </p:sp>
      <p:sp>
        <p:nvSpPr>
          <p:cNvPr id="4" name="Subtítulo 3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176464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pt-BR" sz="1600" dirty="0" smtClean="0"/>
              <a:t>Na área de trabalho, clique com o botão direito sobre o ícone “Meu Computador” e selecione a opção “Propriedade”</a:t>
            </a:r>
          </a:p>
          <a:p>
            <a:pPr lvl="0">
              <a:buFont typeface="+mj-lt"/>
              <a:buAutoNum type="arabicPeriod"/>
            </a:pPr>
            <a:r>
              <a:rPr lang="pt-BR" sz="1600" dirty="0" smtClean="0"/>
              <a:t>Clique na aba “Avançado”</a:t>
            </a:r>
          </a:p>
          <a:p>
            <a:pPr lvl="0">
              <a:buFont typeface="+mj-lt"/>
              <a:buAutoNum type="arabicPeriod"/>
            </a:pPr>
            <a:r>
              <a:rPr lang="pt-BR" sz="1600" dirty="0" smtClean="0"/>
              <a:t>Clique no botão variáveis de ambiente</a:t>
            </a:r>
          </a:p>
          <a:p>
            <a:pPr lvl="0">
              <a:buFont typeface="+mj-lt"/>
              <a:buAutoNum type="arabicPeriod"/>
            </a:pPr>
            <a:r>
              <a:rPr lang="pt-BR" sz="1600" dirty="0" smtClean="0"/>
              <a:t>Localize a variável de sistema “Path”</a:t>
            </a:r>
          </a:p>
          <a:p>
            <a:pPr>
              <a:buFont typeface="+mj-lt"/>
              <a:buAutoNum type="arabicPeriod"/>
            </a:pPr>
            <a:r>
              <a:rPr lang="pt-BR" sz="1600" dirty="0" smtClean="0"/>
              <a:t>ALTERE a variável para incluir um NOVO caminho, que será o caminho para o .NET Framework. Você deve adicionar ao final do valor existente na variável um símbolo ponto e vírgula (“;”) e o seguinte caminho:</a:t>
            </a:r>
            <a:br>
              <a:rPr lang="pt-BR" sz="1600" dirty="0" smtClean="0"/>
            </a:br>
            <a:r>
              <a:rPr lang="en-US" sz="1600" i="1" dirty="0" smtClean="0">
                <a:solidFill>
                  <a:schemeClr val="accent1"/>
                </a:solidFill>
              </a:rPr>
              <a:t>C:\Windows\Microsoft.NET\Framework\v2.0.50727 </a:t>
            </a:r>
            <a:r>
              <a:rPr lang="en-US" sz="1600" i="1" dirty="0" err="1" smtClean="0">
                <a:solidFill>
                  <a:schemeClr val="accent1"/>
                </a:solidFill>
              </a:rPr>
              <a:t>ou</a:t>
            </a:r>
            <a:r>
              <a:rPr lang="en-US" sz="1600" i="1" dirty="0" smtClean="0">
                <a:solidFill>
                  <a:schemeClr val="accent1"/>
                </a:solidFill>
              </a:rPr>
              <a:t> v4.0.30319</a:t>
            </a:r>
          </a:p>
          <a:p>
            <a:pPr lvl="0">
              <a:buFont typeface="+mj-lt"/>
              <a:buAutoNum type="arabicPeriod"/>
            </a:pPr>
            <a:r>
              <a:rPr lang="pt-BR" sz="1600" dirty="0" smtClean="0"/>
              <a:t>Clique em para confirmar fechar a janela de propriedade do meu computador</a:t>
            </a:r>
          </a:p>
          <a:p>
            <a:pPr lvl="0">
              <a:buFont typeface="+mj-lt"/>
              <a:buAutoNum type="arabicPeriod"/>
            </a:pPr>
            <a:r>
              <a:rPr lang="pt-BR" sz="1600" dirty="0" smtClean="0"/>
              <a:t>Inicie o </a:t>
            </a:r>
            <a:r>
              <a:rPr lang="pt-BR" sz="1600" dirty="0" err="1" smtClean="0"/>
              <a:t>prompt</a:t>
            </a:r>
            <a:r>
              <a:rPr lang="pt-BR" sz="1600" dirty="0" smtClean="0"/>
              <a:t> de comando (Iniciar, Programas, Acessórios, </a:t>
            </a:r>
            <a:r>
              <a:rPr lang="pt-BR" sz="1600" dirty="0" err="1" smtClean="0"/>
              <a:t>Prompt</a:t>
            </a:r>
            <a:r>
              <a:rPr lang="pt-BR" sz="1600" dirty="0" smtClean="0"/>
              <a:t> de Comando)</a:t>
            </a:r>
          </a:p>
          <a:p>
            <a:pPr>
              <a:buFont typeface="+mj-lt"/>
              <a:buAutoNum type="arabicPeriod"/>
            </a:pPr>
            <a:r>
              <a:rPr lang="pt-BR" sz="1600" dirty="0" smtClean="0"/>
              <a:t>Digite o comandos </a:t>
            </a:r>
          </a:p>
          <a:p>
            <a:pPr>
              <a:buFont typeface="+mj-lt"/>
              <a:buAutoNum type="arabicPeriod"/>
            </a:pPr>
            <a:r>
              <a:rPr lang="pt-BR" sz="1600" dirty="0" err="1" smtClean="0"/>
              <a:t>csc</a:t>
            </a:r>
            <a:r>
              <a:rPr lang="pt-BR" sz="1600" dirty="0" smtClean="0"/>
              <a:t> /?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365104"/>
            <a:ext cx="4599669" cy="232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Hello World! Console - </a:t>
            </a:r>
            <a:r>
              <a:rPr lang="es-MX" sz="2000">
                <a:solidFill>
                  <a:srgbClr val="009900"/>
                </a:solidFill>
                <a:latin typeface="Verdana" pitchFamily="34" charset="0"/>
              </a:rPr>
              <a:t>Prática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2209800" y="990600"/>
            <a:ext cx="5791200" cy="1373188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200" b="1">
                <a:latin typeface="Courier New" pitchFamily="49" charset="0"/>
              </a:rPr>
              <a:t>class HelloWord {</a:t>
            </a:r>
          </a:p>
          <a:p>
            <a:pPr>
              <a:spcBef>
                <a:spcPct val="50000"/>
              </a:spcBef>
            </a:pPr>
            <a:r>
              <a:rPr lang="pt-BR" sz="1200" b="1">
                <a:latin typeface="Courier New" pitchFamily="49" charset="0"/>
              </a:rPr>
              <a:t>	public static void Main(){</a:t>
            </a:r>
          </a:p>
          <a:p>
            <a:pPr>
              <a:spcBef>
                <a:spcPct val="50000"/>
              </a:spcBef>
            </a:pPr>
            <a:r>
              <a:rPr lang="pt-BR" sz="1200" b="1">
                <a:latin typeface="Courier New" pitchFamily="49" charset="0"/>
              </a:rPr>
              <a:t>		System.Console.WriteLine("Hello world!");</a:t>
            </a:r>
          </a:p>
          <a:p>
            <a:pPr>
              <a:spcBef>
                <a:spcPct val="50000"/>
              </a:spcBef>
            </a:pPr>
            <a:r>
              <a:rPr lang="pt-BR" sz="1200" b="1">
                <a:latin typeface="Courier New" pitchFamily="49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pt-BR" sz="1200" b="1">
                <a:latin typeface="Courier New" pitchFamily="49" charset="0"/>
              </a:rPr>
              <a:t>}</a:t>
            </a:r>
          </a:p>
        </p:txBody>
      </p:sp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2209800" y="2497138"/>
          <a:ext cx="6705600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Image" r:id="rId3" imgW="7517460" imgH="1841270" progId="Photoshop.Image.7">
                  <p:embed/>
                </p:oleObj>
              </mc:Choice>
              <mc:Fallback>
                <p:oleObj name="Image" r:id="rId3" imgW="7517460" imgH="1841270" progId="Photoshop.Image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97138"/>
                        <a:ext cx="6705600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4"/>
          <p:cNvGraphicFramePr>
            <a:graphicFrameLocks noChangeAspect="1"/>
          </p:cNvGraphicFramePr>
          <p:nvPr/>
        </p:nvGraphicFramePr>
        <p:xfrm>
          <a:off x="2209800" y="4311650"/>
          <a:ext cx="6716713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Image" r:id="rId5" imgW="8101587" imgH="2146032" progId="Photoshop.Image.7">
                  <p:embed/>
                </p:oleObj>
              </mc:Choice>
              <mc:Fallback>
                <p:oleObj name="Image" r:id="rId5" imgW="8101587" imgH="2146032" progId="Photoshop.Image.7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11650"/>
                        <a:ext cx="6716713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304800" y="14478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7350" indent="-387350"/>
            <a:r>
              <a:rPr lang="pt-BR" sz="1600"/>
              <a:t>1 – No bloco de notas: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304800" y="327660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1600"/>
              <a:t>2 – Compilação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304800" y="502920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1600"/>
              <a:t>3 – Execução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Tipos – Sequências de Escape - </a:t>
            </a:r>
            <a:r>
              <a:rPr lang="es-MX" sz="2000">
                <a:solidFill>
                  <a:srgbClr val="009900"/>
                </a:solidFill>
                <a:latin typeface="Verdana" pitchFamily="34" charset="0"/>
              </a:rPr>
              <a:t>Prática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33400" y="1295400"/>
            <a:ext cx="8229600" cy="1803400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class HelloWord {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   public static void Main(){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      System.Console.WriteLine("Linha 01 \nLinha 02 \nLinha 03");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}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33400" y="3352800"/>
            <a:ext cx="8229600" cy="2536825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class HelloWord {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	public static void Main(){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		for (int i = 0; i &lt; 10; i++) {	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			System.Console.WriteLine("Beep \a");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		}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Tipos – Sequências de Escape - </a:t>
            </a:r>
            <a:r>
              <a:rPr lang="es-MX" sz="2000">
                <a:solidFill>
                  <a:srgbClr val="009900"/>
                </a:solidFill>
                <a:latin typeface="Verdana" pitchFamily="34" charset="0"/>
              </a:rPr>
              <a:t>Prática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33400" y="2438400"/>
            <a:ext cx="8229600" cy="2903538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class HelloWord {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	public static void Main(){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		System.Console.Write("Digite seu nome: ");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		string a = System.Console.ReadLine();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		System.Console.Write("Seu nome é: " + a);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		System.Console.Write("\n\a");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pt-BR" sz="1600" b="1">
                <a:latin typeface="Courier New" pitchFamily="49" charset="0"/>
              </a:rPr>
              <a:t>}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09600" y="1447800"/>
            <a:ext cx="350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1600" b="1"/>
              <a:t>Entrando dados via teclado: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/>
          <p:cNvSpPr>
            <a:spLocks noChangeArrowheads="1"/>
          </p:cNvSpPr>
          <p:nvPr/>
        </p:nvSpPr>
        <p:spPr bwMode="auto">
          <a:xfrm>
            <a:off x="523875" y="2640013"/>
            <a:ext cx="609600" cy="609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 - </a:t>
            </a:r>
            <a:r>
              <a:rPr lang="es-MX" sz="2000">
                <a:solidFill>
                  <a:srgbClr val="009900"/>
                </a:solidFill>
                <a:latin typeface="Verdana" pitchFamily="34" charset="0"/>
              </a:rPr>
              <a:t>Prática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524000" y="2667000"/>
            <a:ext cx="7239000" cy="641350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 dirty="0">
                <a:latin typeface="Verdana" pitchFamily="34" charset="0"/>
              </a:rPr>
              <a:t>Fazer </a:t>
            </a:r>
            <a:r>
              <a:rPr lang="pt-BR" sz="1800" dirty="0" smtClean="0">
                <a:latin typeface="Verdana" pitchFamily="34" charset="0"/>
              </a:rPr>
              <a:t>aplicação de </a:t>
            </a:r>
            <a:r>
              <a:rPr lang="pt-BR" sz="1800" dirty="0">
                <a:latin typeface="Verdana" pitchFamily="34" charset="0"/>
              </a:rPr>
              <a:t>testes </a:t>
            </a:r>
            <a:r>
              <a:rPr lang="pt-BR" sz="1800" dirty="0" smtClean="0">
                <a:latin typeface="Verdana" pitchFamily="34" charset="0"/>
              </a:rPr>
              <a:t>utilizando </a:t>
            </a:r>
            <a:r>
              <a:rPr lang="pt-BR" sz="1800" dirty="0">
                <a:latin typeface="Verdana" pitchFamily="34" charset="0"/>
              </a:rPr>
              <a:t>as sequências de escape. Usar entradas de teclado e concatenação de strings.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09600" y="2667000"/>
            <a:ext cx="436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800" b="1">
                <a:latin typeface="Verdana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</a:t>
            </a:r>
            <a:endParaRPr lang="es-MX" sz="2000">
              <a:solidFill>
                <a:srgbClr val="009900"/>
              </a:solidFill>
              <a:latin typeface="Verdana" pitchFamily="34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548680"/>
            <a:ext cx="91440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400" b="1" i="1" dirty="0">
                <a:solidFill>
                  <a:schemeClr val="tx2"/>
                </a:solidFill>
                <a:latin typeface="+mj-lt"/>
              </a:rPr>
              <a:t>Declarando Variáveis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042988" y="2057400"/>
            <a:ext cx="7567612" cy="3819872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pt-BR" sz="1800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800" dirty="0" err="1" smtClean="0">
                <a:solidFill>
                  <a:srgbClr val="0070C0"/>
                </a:solidFill>
                <a:latin typeface="Courier New" pitchFamily="49" charset="0"/>
              </a:rPr>
              <a:t>tipodado</a:t>
            </a:r>
            <a:r>
              <a:rPr lang="pt-BR" sz="1800" dirty="0" smtClean="0">
                <a:latin typeface="Courier New" pitchFamily="49" charset="0"/>
              </a:rPr>
              <a:t> </a:t>
            </a:r>
            <a:r>
              <a:rPr lang="pt-BR" sz="1800" dirty="0">
                <a:latin typeface="Courier New" pitchFamily="49" charset="0"/>
              </a:rPr>
              <a:t>identificador;</a:t>
            </a:r>
          </a:p>
          <a:p>
            <a:pPr marL="342900" indent="-342900">
              <a:spcBef>
                <a:spcPct val="20000"/>
              </a:spcBef>
            </a:pPr>
            <a:endParaRPr lang="pt-BR" sz="1800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800" dirty="0">
                <a:latin typeface="Courier New" pitchFamily="49" charset="0"/>
              </a:rPr>
              <a:t>Ex:</a:t>
            </a:r>
            <a:br>
              <a:rPr lang="pt-BR" sz="1800" dirty="0">
                <a:latin typeface="Courier New" pitchFamily="49" charset="0"/>
              </a:rPr>
            </a:br>
            <a:r>
              <a:rPr lang="pt-BR" sz="1800" dirty="0">
                <a:solidFill>
                  <a:srgbClr val="0070C0"/>
                </a:solidFill>
                <a:latin typeface="Courier New" pitchFamily="49" charset="0"/>
              </a:rPr>
              <a:t>string</a:t>
            </a:r>
            <a:r>
              <a:rPr lang="pt-BR" sz="1800" dirty="0">
                <a:latin typeface="Courier New" pitchFamily="49" charset="0"/>
              </a:rPr>
              <a:t> Texto;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</a:t>
            </a:r>
            <a:endParaRPr lang="es-MX" sz="2000">
              <a:solidFill>
                <a:srgbClr val="009900"/>
              </a:solidFill>
              <a:latin typeface="Verdana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609600"/>
            <a:ext cx="9144000" cy="73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pt-BR" sz="4400" b="1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404665"/>
            <a:ext cx="9144000" cy="792088"/>
          </a:xfrm>
        </p:spPr>
        <p:txBody>
          <a:bodyPr/>
          <a:lstStyle/>
          <a:p>
            <a:r>
              <a:rPr lang="pt-BR" b="1" i="1" dirty="0" smtClean="0">
                <a:solidFill>
                  <a:schemeClr val="tx2"/>
                </a:solidFill>
              </a:rPr>
              <a:t>Escopo de Variáveis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784976" cy="1368152"/>
          </a:xfrm>
        </p:spPr>
        <p:txBody>
          <a:bodyPr>
            <a:normAutofit fontScale="70000" lnSpcReduction="20000"/>
          </a:bodyPr>
          <a:lstStyle/>
          <a:p>
            <a:pPr algn="just" fontAlgn="base"/>
            <a:r>
              <a:rPr lang="pt-BR" dirty="0" smtClean="0"/>
              <a:t>As variáveis podem ser declaradas a qualquer  tempo.</a:t>
            </a:r>
          </a:p>
          <a:p>
            <a:pPr algn="just" fontAlgn="base"/>
            <a:r>
              <a:rPr lang="pt-BR" dirty="0" smtClean="0"/>
              <a:t>As variáveis são enxergadas dentro do bloco na qual </a:t>
            </a:r>
            <a:r>
              <a:rPr lang="pt-BR" u="sng" dirty="0" smtClean="0"/>
              <a:t>foram</a:t>
            </a:r>
            <a:r>
              <a:rPr lang="pt-BR" dirty="0" smtClean="0"/>
              <a:t>  declaradas. As variáveis declaradas dentro de </a:t>
            </a:r>
            <a:r>
              <a:rPr lang="pt-BR" dirty="0" err="1" smtClean="0"/>
              <a:t>if</a:t>
            </a:r>
            <a:r>
              <a:rPr lang="pt-BR" dirty="0" smtClean="0"/>
              <a:t>(), </a:t>
            </a:r>
            <a:r>
              <a:rPr lang="pt-BR" dirty="0" err="1" smtClean="0"/>
              <a:t>while</a:t>
            </a:r>
            <a:r>
              <a:rPr lang="pt-BR" dirty="0" smtClean="0"/>
              <a:t>() e for() são enxergadas dentro do bloco seguinte. Veja um exemplo:</a:t>
            </a:r>
          </a:p>
          <a:p>
            <a:pPr algn="just"/>
            <a:endParaRPr lang="pt-BR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99592" y="2708920"/>
            <a:ext cx="7128792" cy="3816424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System;  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		string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S = "casa" 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Console.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(S);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i="1" dirty="0" smtClean="0">
                <a:latin typeface="Courier New" pitchFamily="49" charset="0"/>
                <a:cs typeface="Courier New" pitchFamily="49" charset="0"/>
              </a:rPr>
              <a:t>		// definição do escopo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   </a:t>
            </a:r>
            <a:r>
              <a:rPr lang="pt-BR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N = 10;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   Console.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(N);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}  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1400" i="1" dirty="0" smtClean="0">
                <a:latin typeface="Courier New" pitchFamily="49" charset="0"/>
                <a:cs typeface="Courier New" pitchFamily="49" charset="0"/>
              </a:rPr>
              <a:t>// Aqui o N não é visto: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i="1" dirty="0" smtClean="0">
                <a:latin typeface="Courier New" pitchFamily="49" charset="0"/>
                <a:cs typeface="Courier New" pitchFamily="49" charset="0"/>
              </a:rPr>
              <a:t>		// Console.</a:t>
            </a:r>
            <a:r>
              <a:rPr lang="pt-BR" sz="1400" i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400" i="1" dirty="0" smtClean="0">
                <a:latin typeface="Courier New" pitchFamily="49" charset="0"/>
                <a:cs typeface="Courier New" pitchFamily="49" charset="0"/>
              </a:rPr>
              <a:t>(N);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</a:t>
            </a:r>
            <a:endParaRPr lang="es-MX" sz="2000">
              <a:solidFill>
                <a:srgbClr val="009900"/>
              </a:solidFill>
              <a:latin typeface="Verdana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548680"/>
            <a:ext cx="91440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400" b="1" i="1" dirty="0" err="1">
                <a:solidFill>
                  <a:schemeClr val="tx2"/>
                </a:solidFill>
                <a:latin typeface="+mj-lt"/>
              </a:rPr>
              <a:t>NameSpace</a:t>
            </a:r>
            <a:endParaRPr lang="pt-BR" sz="4400" b="1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55576" y="2564904"/>
            <a:ext cx="7423150" cy="3312368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pt-BR" sz="2800" dirty="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800" dirty="0" err="1">
                <a:latin typeface="Courier New" pitchFamily="49" charset="0"/>
              </a:rPr>
              <a:t>namespace</a:t>
            </a:r>
            <a:r>
              <a:rPr lang="pt-BR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ourier New" pitchFamily="49" charset="0"/>
              </a:rPr>
              <a:t>ConsoleTeste</a:t>
            </a:r>
            <a:endParaRPr lang="pt-BR" sz="18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800" dirty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endParaRPr lang="pt-BR" sz="1800" dirty="0">
              <a:latin typeface="Courier New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512" y="1412776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 palavra-chave de </a:t>
            </a:r>
            <a:r>
              <a:rPr lang="pt-BR" b="1" dirty="0" err="1" smtClean="0"/>
              <a:t>namespace</a:t>
            </a:r>
            <a:r>
              <a:rPr lang="pt-BR" dirty="0" smtClean="0"/>
              <a:t> é usada para declarar um escopo que contém um conjunto de objetos relacionados. Você pode usar um </a:t>
            </a:r>
            <a:r>
              <a:rPr lang="pt-BR" dirty="0" err="1" smtClean="0"/>
              <a:t>namespace</a:t>
            </a:r>
            <a:r>
              <a:rPr lang="pt-BR" dirty="0" smtClean="0"/>
              <a:t> para organizar elementos de código e para criar globalmente tipos exclusivos.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936104"/>
          </a:xfrm>
        </p:spPr>
        <p:txBody>
          <a:bodyPr>
            <a:normAutofit/>
          </a:bodyPr>
          <a:lstStyle/>
          <a:p>
            <a:r>
              <a:rPr lang="pt-BR" sz="5400" b="1" i="1" dirty="0" smtClean="0"/>
              <a:t>O que será abordado Hoje</a:t>
            </a:r>
            <a:endParaRPr lang="pt-BR" sz="5400" b="1" i="1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2736304"/>
          </a:xfrm>
        </p:spPr>
        <p:txBody>
          <a:bodyPr>
            <a:normAutofit/>
          </a:bodyPr>
          <a:lstStyle/>
          <a:p>
            <a:r>
              <a:rPr lang="pt-BR" sz="4800" dirty="0" smtClean="0"/>
              <a:t>Arquitetura .Net</a:t>
            </a:r>
          </a:p>
          <a:p>
            <a:r>
              <a:rPr lang="pt-BR" sz="4800" dirty="0" smtClean="0"/>
              <a:t>Sintaxe da linguagem</a:t>
            </a:r>
          </a:p>
          <a:p>
            <a:r>
              <a:rPr lang="pt-BR" sz="4800" dirty="0" smtClean="0"/>
              <a:t>Conhecendo o 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</a:t>
            </a:r>
            <a:endParaRPr lang="es-MX" sz="2000">
              <a:solidFill>
                <a:srgbClr val="009900"/>
              </a:solidFill>
              <a:latin typeface="Verdana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476672"/>
            <a:ext cx="91440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400" b="1" i="1" dirty="0">
                <a:solidFill>
                  <a:schemeClr val="tx2"/>
                </a:solidFill>
                <a:latin typeface="+mj-lt"/>
              </a:rPr>
              <a:t>O bloco </a:t>
            </a:r>
            <a:r>
              <a:rPr lang="pt-BR" sz="4400" b="1" i="1" dirty="0" err="1">
                <a:solidFill>
                  <a:srgbClr val="0070C0"/>
                </a:solidFill>
                <a:latin typeface="+mj-lt"/>
              </a:rPr>
              <a:t>if</a:t>
            </a:r>
            <a:r>
              <a:rPr lang="pt-BR" sz="4400" b="1" i="1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95536" y="1844824"/>
            <a:ext cx="3960440" cy="3960440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marL="342900" indent="-342900">
              <a:spcBef>
                <a:spcPct val="20000"/>
              </a:spcBef>
            </a:pPr>
            <a:r>
              <a:rPr lang="pt-BR" sz="1600" b="1" dirty="0" smtClean="0">
                <a:latin typeface="Courier New" pitchFamily="49" charset="0"/>
              </a:rPr>
              <a:t>Comando </a:t>
            </a:r>
            <a:r>
              <a:rPr lang="pt-BR" sz="1600" b="1" dirty="0">
                <a:latin typeface="Courier New" pitchFamily="49" charset="0"/>
              </a:rPr>
              <a:t>Básico.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 dirty="0" err="1">
                <a:latin typeface="Courier New" pitchFamily="49" charset="0"/>
              </a:rPr>
              <a:t>if</a:t>
            </a:r>
            <a:r>
              <a:rPr lang="pt-BR" sz="1600" b="1" dirty="0">
                <a:latin typeface="Courier New" pitchFamily="49" charset="0"/>
              </a:rPr>
              <a:t> (</a:t>
            </a:r>
            <a:r>
              <a:rPr lang="pt-BR" sz="1600" dirty="0">
                <a:latin typeface="Courier New" pitchFamily="49" charset="0"/>
              </a:rPr>
              <a:t>&lt;</a:t>
            </a:r>
            <a:r>
              <a:rPr lang="pt-BR" sz="1600" i="1" dirty="0">
                <a:latin typeface="Courier New" pitchFamily="49" charset="0"/>
              </a:rPr>
              <a:t>expressão lógica</a:t>
            </a:r>
            <a:r>
              <a:rPr lang="pt-BR" sz="1600" dirty="0">
                <a:latin typeface="Courier New" pitchFamily="49" charset="0"/>
              </a:rPr>
              <a:t>&gt;) </a:t>
            </a:r>
            <a:endParaRPr lang="pt-BR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>
                <a:latin typeface="Courier New" pitchFamily="49" charset="0"/>
              </a:rPr>
              <a:t>	&lt;</a:t>
            </a:r>
            <a:r>
              <a:rPr lang="pt-BR" sz="1600" i="1" dirty="0">
                <a:latin typeface="Courier New" pitchFamily="49" charset="0"/>
              </a:rPr>
              <a:t>declaração</a:t>
            </a:r>
            <a:r>
              <a:rPr lang="pt-BR" sz="1600" dirty="0">
                <a:latin typeface="Courier New" pitchFamily="49" charset="0"/>
              </a:rPr>
              <a:t>&gt;;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>
                <a:latin typeface="Courier New" pitchFamily="49" charset="0"/>
              </a:rPr>
              <a:t>-------------------------------</a:t>
            </a:r>
            <a:endParaRPr lang="pt-BR" sz="1600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b="1" dirty="0">
                <a:latin typeface="Courier New" pitchFamily="49" charset="0"/>
              </a:rPr>
              <a:t>Ex: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1600" dirty="0" err="1">
                <a:latin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</a:rPr>
              <a:t> (x&gt;0)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1600" dirty="0">
                <a:latin typeface="Courier New" pitchFamily="49" charset="0"/>
              </a:rPr>
              <a:t>	y = 10</a:t>
            </a:r>
            <a:r>
              <a:rPr lang="pt-BR" sz="1600" dirty="0" smtClean="0">
                <a:latin typeface="Courier New" pitchFamily="49" charset="0"/>
              </a:rPr>
              <a:t>;</a:t>
            </a:r>
            <a:endParaRPr lang="pt-BR" sz="1600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9992" y="1844824"/>
            <a:ext cx="4320480" cy="3960440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marL="342900" indent="-342900">
              <a:spcBef>
                <a:spcPct val="20000"/>
              </a:spcBef>
            </a:pPr>
            <a:r>
              <a:rPr lang="pt-BR" sz="1600" b="1" dirty="0" smtClean="0">
                <a:latin typeface="Courier New" pitchFamily="49" charset="0"/>
              </a:rPr>
              <a:t>Sintaxe básica pode ser estendida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 dirty="0" smtClean="0">
                <a:latin typeface="Courier New" pitchFamily="49" charset="0"/>
              </a:rPr>
              <a:t>adicionando-se a Clausula </a:t>
            </a:r>
            <a:r>
              <a:rPr lang="pt-BR" sz="1600" b="1" dirty="0" err="1" smtClean="0">
                <a:latin typeface="Courier New" pitchFamily="49" charset="0"/>
              </a:rPr>
              <a:t>else</a:t>
            </a:r>
            <a:r>
              <a:rPr lang="pt-BR" sz="1600" b="1" dirty="0" smtClean="0">
                <a:latin typeface="Courier New" pitchFamily="49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 dirty="0" err="1" smtClean="0">
                <a:latin typeface="Courier New" pitchFamily="49" charset="0"/>
              </a:rPr>
              <a:t>if</a:t>
            </a:r>
            <a:r>
              <a:rPr lang="pt-BR" sz="1600" b="1" dirty="0" smtClean="0">
                <a:latin typeface="Courier New" pitchFamily="49" charset="0"/>
              </a:rPr>
              <a:t> (</a:t>
            </a:r>
            <a:r>
              <a:rPr lang="pt-BR" sz="1600" dirty="0" smtClean="0">
                <a:latin typeface="Courier New" pitchFamily="49" charset="0"/>
              </a:rPr>
              <a:t>&lt; </a:t>
            </a:r>
            <a:r>
              <a:rPr lang="pt-BR" sz="1600" i="1" dirty="0" smtClean="0">
                <a:latin typeface="Courier New" pitchFamily="49" charset="0"/>
              </a:rPr>
              <a:t>expressão lógica </a:t>
            </a:r>
            <a:r>
              <a:rPr lang="pt-BR" sz="1600" dirty="0" smtClean="0">
                <a:latin typeface="Courier New" pitchFamily="49" charset="0"/>
              </a:rPr>
              <a:t>&gt;) </a:t>
            </a:r>
            <a:endParaRPr lang="pt-BR" sz="1600" b="1" dirty="0" smtClean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>
                <a:latin typeface="Courier New" pitchFamily="49" charset="0"/>
              </a:rPr>
              <a:t>	&lt;</a:t>
            </a:r>
            <a:r>
              <a:rPr lang="pt-BR" sz="1600" i="1" dirty="0" smtClean="0">
                <a:latin typeface="Courier New" pitchFamily="49" charset="0"/>
              </a:rPr>
              <a:t>declaração</a:t>
            </a:r>
            <a:r>
              <a:rPr lang="pt-BR" sz="1600" dirty="0" smtClean="0">
                <a:latin typeface="Courier New" pitchFamily="49" charset="0"/>
              </a:rPr>
              <a:t>&gt;;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 dirty="0" err="1" smtClean="0">
                <a:latin typeface="Courier New" pitchFamily="49" charset="0"/>
              </a:rPr>
              <a:t>else</a:t>
            </a:r>
            <a:endParaRPr lang="pt-BR" sz="1600" b="1" dirty="0" smtClean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>
                <a:latin typeface="Courier New" pitchFamily="49" charset="0"/>
              </a:rPr>
              <a:t>	&lt;</a:t>
            </a:r>
            <a:r>
              <a:rPr lang="pt-BR" sz="1600" i="1" dirty="0" smtClean="0">
                <a:latin typeface="Courier New" pitchFamily="49" charset="0"/>
              </a:rPr>
              <a:t>declaração</a:t>
            </a:r>
            <a:r>
              <a:rPr lang="pt-BR" sz="1600" dirty="0" smtClean="0">
                <a:latin typeface="Courier New" pitchFamily="49" charset="0"/>
              </a:rPr>
              <a:t>&gt;;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>
                <a:latin typeface="Courier New" pitchFamily="49" charset="0"/>
              </a:rPr>
              <a:t>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 dirty="0" smtClean="0">
                <a:latin typeface="Courier New" pitchFamily="49" charset="0"/>
              </a:rPr>
              <a:t>Ex: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b="1" dirty="0" smtClean="0">
                <a:latin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</a:rPr>
              <a:t>if</a:t>
            </a:r>
            <a:r>
              <a:rPr lang="pt-BR" sz="1600" dirty="0" smtClean="0">
                <a:latin typeface="Courier New" pitchFamily="49" charset="0"/>
              </a:rPr>
              <a:t> (x&gt;0)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>
                <a:latin typeface="Courier New" pitchFamily="49" charset="0"/>
              </a:rPr>
              <a:t>	   y = 10;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>
                <a:latin typeface="Courier New" pitchFamily="49" charset="0"/>
              </a:rPr>
              <a:t>	</a:t>
            </a:r>
            <a:r>
              <a:rPr lang="pt-BR" sz="1600" dirty="0" err="1" smtClean="0">
                <a:latin typeface="Courier New" pitchFamily="49" charset="0"/>
              </a:rPr>
              <a:t>else</a:t>
            </a:r>
            <a:endParaRPr lang="pt-BR" sz="1600" dirty="0" smtClean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>
                <a:latin typeface="Courier New" pitchFamily="49" charset="0"/>
              </a:rPr>
              <a:t>	   y = 20;</a:t>
            </a:r>
            <a:endParaRPr lang="pt-BR" sz="1600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91880" y="1196752"/>
            <a:ext cx="2362200" cy="29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MX" sz="1200" dirty="0" err="1">
                <a:solidFill>
                  <a:schemeClr val="tx2"/>
                </a:solidFill>
                <a:latin typeface="Verdana" pitchFamily="34" charset="0"/>
              </a:rPr>
              <a:t>Declarações</a:t>
            </a:r>
            <a:r>
              <a:rPr lang="es-MX" sz="12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es-MX" sz="1200" dirty="0" smtClean="0">
                <a:solidFill>
                  <a:schemeClr val="tx2"/>
                </a:solidFill>
                <a:latin typeface="Verdana" pitchFamily="34" charset="0"/>
              </a:rPr>
              <a:t>simples</a:t>
            </a:r>
            <a:endParaRPr lang="es-MX" sz="1200" dirty="0">
              <a:solidFill>
                <a:srgbClr val="0099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</a:t>
            </a:r>
            <a:endParaRPr lang="es-MX" sz="2000">
              <a:solidFill>
                <a:srgbClr val="009900"/>
              </a:solidFill>
              <a:latin typeface="Verdana" pitchFamily="34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476672"/>
            <a:ext cx="91440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400" b="1" i="1" dirty="0">
                <a:solidFill>
                  <a:schemeClr val="tx2"/>
                </a:solidFill>
                <a:latin typeface="+mj-lt"/>
              </a:rPr>
              <a:t>O bloco </a:t>
            </a:r>
            <a:r>
              <a:rPr lang="pt-BR" sz="4400" b="1" i="1" dirty="0" err="1">
                <a:solidFill>
                  <a:srgbClr val="0070C0"/>
                </a:solidFill>
                <a:latin typeface="+mj-lt"/>
              </a:rPr>
              <a:t>if</a:t>
            </a:r>
            <a:r>
              <a:rPr lang="pt-BR" sz="4400" b="1" i="1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491880" y="1196752"/>
            <a:ext cx="23622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MX" sz="1200" dirty="0" err="1">
                <a:solidFill>
                  <a:schemeClr val="tx2"/>
                </a:solidFill>
                <a:latin typeface="Verdana" pitchFamily="34" charset="0"/>
              </a:rPr>
              <a:t>Declarações</a:t>
            </a:r>
            <a:r>
              <a:rPr lang="es-MX" sz="1200" dirty="0">
                <a:solidFill>
                  <a:schemeClr val="tx2"/>
                </a:solidFill>
                <a:latin typeface="Verdana" pitchFamily="34" charset="0"/>
              </a:rPr>
              <a:t> compostas</a:t>
            </a:r>
            <a:endParaRPr lang="es-MX" sz="1200" dirty="0">
              <a:solidFill>
                <a:srgbClr val="009900"/>
              </a:solidFill>
              <a:latin typeface="Verdana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520" y="1457400"/>
            <a:ext cx="8496944" cy="5139952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400" b="1" dirty="0" smtClean="0">
                <a:latin typeface="Courier New" pitchFamily="49" charset="0"/>
              </a:rPr>
              <a:t>Comando Básico.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 err="1" smtClean="0">
                <a:latin typeface="Courier New" pitchFamily="49" charset="0"/>
              </a:rPr>
              <a:t>if</a:t>
            </a:r>
            <a:r>
              <a:rPr lang="pt-BR" sz="1400" b="1" dirty="0" smtClean="0">
                <a:latin typeface="Courier New" pitchFamily="49" charset="0"/>
              </a:rPr>
              <a:t> (</a:t>
            </a:r>
            <a:r>
              <a:rPr lang="pt-BR" sz="1400" dirty="0" smtClean="0">
                <a:latin typeface="Courier New" pitchFamily="49" charset="0"/>
              </a:rPr>
              <a:t>&lt;</a:t>
            </a:r>
            <a:r>
              <a:rPr lang="pt-BR" sz="1400" i="1" dirty="0" smtClean="0">
                <a:latin typeface="Courier New" pitchFamily="49" charset="0"/>
              </a:rPr>
              <a:t>expressão lógica</a:t>
            </a:r>
            <a:r>
              <a:rPr lang="pt-BR" sz="1400" dirty="0" smtClean="0">
                <a:latin typeface="Courier New" pitchFamily="49" charset="0"/>
              </a:rPr>
              <a:t>&gt;)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{ </a:t>
            </a:r>
            <a:endParaRPr lang="pt-BR" sz="1400" b="1" dirty="0" smtClean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	&lt;</a:t>
            </a:r>
            <a:r>
              <a:rPr lang="pt-BR" sz="1400" i="1" dirty="0" smtClean="0">
                <a:latin typeface="Courier New" pitchFamily="49" charset="0"/>
              </a:rPr>
              <a:t>declaração</a:t>
            </a:r>
            <a:r>
              <a:rPr lang="pt-BR" sz="1400" dirty="0" smtClean="0">
                <a:latin typeface="Courier New" pitchFamily="49" charset="0"/>
              </a:rPr>
              <a:t>&gt;;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	&lt;</a:t>
            </a:r>
            <a:r>
              <a:rPr lang="pt-BR" sz="1400" i="1" dirty="0" smtClean="0">
                <a:latin typeface="Courier New" pitchFamily="49" charset="0"/>
              </a:rPr>
              <a:t>declaração</a:t>
            </a:r>
            <a:r>
              <a:rPr lang="pt-BR" sz="1400" dirty="0" smtClean="0">
                <a:latin typeface="Courier New" pitchFamily="49" charset="0"/>
              </a:rPr>
              <a:t>&gt;;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400" b="1" dirty="0" smtClean="0">
              <a:latin typeface="Courier New" pitchFamily="49" charset="0"/>
            </a:endParaRPr>
          </a:p>
          <a:p>
            <a:pPr marL="342900" indent="-342900" eaLnBrk="0" hangingPunct="0"/>
            <a:r>
              <a:rPr lang="pt-BR" sz="1400" b="1" dirty="0" smtClean="0">
                <a:latin typeface="Courier New" pitchFamily="49" charset="0"/>
              </a:rPr>
              <a:t>adicionando-se a clausula </a:t>
            </a:r>
            <a:r>
              <a:rPr lang="pt-BR" sz="1400" b="1" dirty="0" err="1" smtClean="0">
                <a:latin typeface="Courier New" pitchFamily="49" charset="0"/>
              </a:rPr>
              <a:t>else</a:t>
            </a:r>
            <a:r>
              <a:rPr lang="pt-BR" sz="1400" b="1" dirty="0" smtClean="0">
                <a:latin typeface="Courier New" pitchFamily="49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 err="1" smtClean="0">
                <a:latin typeface="Courier New" pitchFamily="49" charset="0"/>
              </a:rPr>
              <a:t>if</a:t>
            </a:r>
            <a:r>
              <a:rPr lang="pt-BR" sz="1400" b="1" dirty="0" smtClean="0">
                <a:latin typeface="Courier New" pitchFamily="49" charset="0"/>
              </a:rPr>
              <a:t> (</a:t>
            </a:r>
            <a:r>
              <a:rPr lang="pt-BR" sz="1400" dirty="0" smtClean="0">
                <a:latin typeface="Courier New" pitchFamily="49" charset="0"/>
              </a:rPr>
              <a:t>&lt; </a:t>
            </a:r>
            <a:r>
              <a:rPr lang="pt-BR" sz="1400" i="1" dirty="0" smtClean="0">
                <a:latin typeface="Courier New" pitchFamily="49" charset="0"/>
              </a:rPr>
              <a:t>expressão lógica </a:t>
            </a:r>
            <a:r>
              <a:rPr lang="pt-BR" sz="1400" dirty="0" smtClean="0">
                <a:latin typeface="Courier New" pitchFamily="49" charset="0"/>
              </a:rPr>
              <a:t>&gt;) </a:t>
            </a:r>
            <a:endParaRPr lang="pt-BR" sz="1400" b="1" dirty="0" smtClean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400" b="1" dirty="0" smtClean="0">
                <a:latin typeface="Courier New" pitchFamily="49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&lt; </a:t>
            </a:r>
            <a:r>
              <a:rPr lang="pt-BR" sz="1400" i="1" dirty="0" smtClean="0">
                <a:latin typeface="Courier New" pitchFamily="49" charset="0"/>
              </a:rPr>
              <a:t>declaração </a:t>
            </a:r>
            <a:r>
              <a:rPr lang="pt-BR" sz="1400" dirty="0" smtClean="0">
                <a:latin typeface="Courier New" pitchFamily="49" charset="0"/>
              </a:rPr>
              <a:t>&gt;;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&lt; </a:t>
            </a:r>
            <a:r>
              <a:rPr lang="pt-BR" sz="1400" i="1" dirty="0" smtClean="0">
                <a:latin typeface="Courier New" pitchFamily="49" charset="0"/>
              </a:rPr>
              <a:t>declaração </a:t>
            </a:r>
            <a:r>
              <a:rPr lang="pt-BR" sz="1400" dirty="0" smtClean="0">
                <a:latin typeface="Courier New" pitchFamily="49" charset="0"/>
              </a:rPr>
              <a:t>&gt;;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&lt; </a:t>
            </a:r>
            <a:r>
              <a:rPr lang="pt-BR" sz="1400" i="1" dirty="0" smtClean="0">
                <a:latin typeface="Courier New" pitchFamily="49" charset="0"/>
              </a:rPr>
              <a:t>declaração </a:t>
            </a:r>
            <a:r>
              <a:rPr lang="pt-BR" sz="1400" dirty="0" smtClean="0">
                <a:latin typeface="Courier New" pitchFamily="49" charset="0"/>
              </a:rPr>
              <a:t>&gt;;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 smtClean="0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 err="1" smtClean="0">
                <a:latin typeface="Courier New" pitchFamily="49" charset="0"/>
              </a:rPr>
              <a:t>else</a:t>
            </a:r>
            <a:endParaRPr lang="pt-BR" sz="1400" b="1" dirty="0" smtClean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400" b="1" dirty="0" smtClean="0">
                <a:latin typeface="Courier New" pitchFamily="49" charset="0"/>
              </a:rPr>
              <a:t>{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&lt; </a:t>
            </a:r>
            <a:r>
              <a:rPr lang="pt-BR" sz="1400" i="1" dirty="0" smtClean="0">
                <a:latin typeface="Courier New" pitchFamily="49" charset="0"/>
              </a:rPr>
              <a:t>declaração </a:t>
            </a:r>
            <a:r>
              <a:rPr lang="pt-BR" sz="1400" dirty="0" smtClean="0">
                <a:latin typeface="Courier New" pitchFamily="49" charset="0"/>
              </a:rPr>
              <a:t>&gt;;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&lt; </a:t>
            </a:r>
            <a:r>
              <a:rPr lang="pt-BR" sz="1400" i="1" dirty="0" smtClean="0">
                <a:latin typeface="Courier New" pitchFamily="49" charset="0"/>
              </a:rPr>
              <a:t>declaração </a:t>
            </a:r>
            <a:r>
              <a:rPr lang="pt-BR" sz="1400" dirty="0" smtClean="0">
                <a:latin typeface="Courier New" pitchFamily="49" charset="0"/>
              </a:rPr>
              <a:t>&gt;;</a:t>
            </a:r>
          </a:p>
          <a:p>
            <a:pPr marL="742950" lvl="1" indent="-285750"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&lt; </a:t>
            </a:r>
            <a:r>
              <a:rPr lang="pt-BR" sz="1400" i="1" dirty="0" smtClean="0">
                <a:latin typeface="Courier New" pitchFamily="49" charset="0"/>
              </a:rPr>
              <a:t>declaração </a:t>
            </a:r>
            <a:r>
              <a:rPr lang="pt-BR" sz="1400" dirty="0" smtClean="0">
                <a:latin typeface="Courier New" pitchFamily="49" charset="0"/>
              </a:rPr>
              <a:t>&gt;;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b="1" dirty="0" smtClean="0">
                <a:latin typeface="Courier New" pitchFamily="49" charset="0"/>
              </a:rPr>
              <a:t>}</a:t>
            </a:r>
            <a:endParaRPr lang="pt-BR" sz="1400" b="1" dirty="0"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508104" y="1628800"/>
            <a:ext cx="2160240" cy="1512168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1400" b="1" dirty="0" smtClean="0">
                <a:latin typeface="Courier New" pitchFamily="49" charset="0"/>
              </a:rPr>
              <a:t>Ex: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sz="1400" dirty="0" err="1" smtClean="0">
                <a:latin typeface="Courier New" pitchFamily="49" charset="0"/>
              </a:rPr>
              <a:t>if</a:t>
            </a:r>
            <a:r>
              <a:rPr lang="pt-BR" sz="1400" dirty="0" smtClean="0">
                <a:latin typeface="Courier New" pitchFamily="49" charset="0"/>
              </a:rPr>
              <a:t> (x &gt; 0)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   y = 10;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   z = 20;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pt-BR" sz="1400" dirty="0" smtClean="0">
              <a:latin typeface="Courier New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508104" y="3573016"/>
            <a:ext cx="2160240" cy="2808312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sz="1400" b="1" dirty="0" smtClean="0">
                <a:latin typeface="Courier New" pitchFamily="49" charset="0"/>
              </a:rPr>
              <a:t>Ex: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sz="1400" dirty="0" err="1" smtClean="0">
                <a:latin typeface="Courier New" pitchFamily="49" charset="0"/>
              </a:rPr>
              <a:t>if</a:t>
            </a:r>
            <a:r>
              <a:rPr lang="pt-BR" sz="1400" dirty="0" smtClean="0">
                <a:latin typeface="Courier New" pitchFamily="49" charset="0"/>
              </a:rPr>
              <a:t> (x &gt; 0)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   y = 10;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   z = 20;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sz="1400" dirty="0" err="1" smtClean="0">
                <a:latin typeface="Courier New" pitchFamily="49" charset="0"/>
              </a:rPr>
              <a:t>else</a:t>
            </a:r>
            <a:endParaRPr lang="pt-BR" sz="14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   y = 20;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   z = 10;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pt-BR" sz="14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pt-BR" sz="1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 - </a:t>
            </a:r>
            <a:r>
              <a:rPr lang="es-MX" sz="2000">
                <a:solidFill>
                  <a:srgbClr val="009900"/>
                </a:solidFill>
                <a:latin typeface="Verdana" pitchFamily="34" charset="0"/>
              </a:rPr>
              <a:t>Prática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403350" y="2924175"/>
            <a:ext cx="7239000" cy="1328738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 dirty="0">
                <a:latin typeface="Verdana" pitchFamily="34" charset="0"/>
              </a:rPr>
              <a:t>Fazer aplicações usando blocos </a:t>
            </a:r>
            <a:r>
              <a:rPr lang="pt-BR" sz="1800" dirty="0" err="1">
                <a:solidFill>
                  <a:srgbClr val="0070C0"/>
                </a:solidFill>
                <a:latin typeface="Verdana" pitchFamily="34" charset="0"/>
              </a:rPr>
              <a:t>if</a:t>
            </a:r>
            <a:r>
              <a:rPr lang="pt-BR" sz="1800" dirty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pt-BR" sz="1800" dirty="0">
                <a:latin typeface="Verdana" pitchFamily="34" charset="0"/>
              </a:rPr>
              <a:t>e</a:t>
            </a:r>
            <a:r>
              <a:rPr lang="pt-BR" sz="1800" dirty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pt-BR" sz="1800" dirty="0" err="1">
                <a:solidFill>
                  <a:srgbClr val="0070C0"/>
                </a:solidFill>
                <a:latin typeface="Verdana" pitchFamily="34" charset="0"/>
              </a:rPr>
              <a:t>else</a:t>
            </a:r>
            <a:r>
              <a:rPr lang="pt-BR" sz="1800" dirty="0">
                <a:latin typeface="Verdana" pitchFamily="34" charset="0"/>
              </a:rPr>
              <a:t> aninhados com o Visual Studio, documentar, comentar e fazer agrupamentos de código. Usar as </a:t>
            </a:r>
            <a:r>
              <a:rPr lang="pt-BR" sz="1800" dirty="0" err="1">
                <a:latin typeface="Verdana" pitchFamily="34" charset="0"/>
              </a:rPr>
              <a:t>seqüências</a:t>
            </a:r>
            <a:r>
              <a:rPr lang="pt-BR" sz="1800" dirty="0">
                <a:latin typeface="Verdana" pitchFamily="34" charset="0"/>
              </a:rPr>
              <a:t> de escape.</a:t>
            </a:r>
          </a:p>
          <a:p>
            <a:pPr>
              <a:spcBef>
                <a:spcPct val="50000"/>
              </a:spcBef>
            </a:pPr>
            <a:endParaRPr lang="pt-BR" sz="1800" dirty="0">
              <a:latin typeface="Verdana" pitchFamily="34" charset="0"/>
            </a:endParaRP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403225" y="3125788"/>
            <a:ext cx="609600" cy="609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488950" y="3152775"/>
            <a:ext cx="436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800" b="1">
                <a:latin typeface="Verdana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85800" y="2667000"/>
            <a:ext cx="777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MX" sz="4000">
                <a:solidFill>
                  <a:schemeClr val="tx2"/>
                </a:solidFill>
                <a:latin typeface="Verdana" pitchFamily="34" charset="0"/>
              </a:rPr>
              <a:t>Mais sintaxe...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</a:t>
            </a:r>
            <a:endParaRPr lang="es-MX" sz="2000">
              <a:solidFill>
                <a:srgbClr val="0099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</a:t>
            </a:r>
            <a:endParaRPr lang="es-MX" sz="2000">
              <a:solidFill>
                <a:srgbClr val="009900"/>
              </a:solidFill>
              <a:latin typeface="Verdan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548680"/>
            <a:ext cx="91440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400" b="1" i="1" dirty="0">
                <a:solidFill>
                  <a:schemeClr val="tx2"/>
                </a:solidFill>
                <a:latin typeface="+mj-lt"/>
              </a:rPr>
              <a:t>O laço </a:t>
            </a:r>
            <a:r>
              <a:rPr lang="pt-BR" sz="4400" b="1" i="1" dirty="0">
                <a:solidFill>
                  <a:srgbClr val="0070C0"/>
                </a:solidFill>
                <a:latin typeface="+mj-lt"/>
              </a:rPr>
              <a:t>for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23850" y="1484784"/>
            <a:ext cx="8362950" cy="4687416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marL="342900" indent="-342900">
              <a:spcBef>
                <a:spcPct val="20000"/>
              </a:spcBef>
            </a:pPr>
            <a:endParaRPr lang="pt-BR" sz="2000" b="1" dirty="0" smtClean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2000" b="1" dirty="0" smtClean="0">
                <a:latin typeface="Courier New" pitchFamily="49" charset="0"/>
              </a:rPr>
              <a:t>Declaração simples.</a:t>
            </a:r>
          </a:p>
          <a:p>
            <a:pPr marL="342900" indent="-342900">
              <a:spcBef>
                <a:spcPct val="20000"/>
              </a:spcBef>
            </a:pPr>
            <a:endParaRPr lang="pt-BR" sz="2000" b="1" dirty="0" smtClean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2000" dirty="0" smtClean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pt-BR" sz="2000" dirty="0" smtClean="0">
                <a:latin typeface="Courier New" pitchFamily="49" charset="0"/>
              </a:rPr>
              <a:t> (</a:t>
            </a:r>
            <a:r>
              <a:rPr lang="pt-BR" sz="2000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</a:rPr>
              <a:t> a = 1; a &lt;= 10; a++)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smtClean="0">
                <a:latin typeface="Courier New" pitchFamily="49" charset="0"/>
              </a:rPr>
              <a:t>	x = a;</a:t>
            </a:r>
          </a:p>
          <a:p>
            <a:pPr marL="342900" indent="-342900">
              <a:spcBef>
                <a:spcPct val="20000"/>
              </a:spcBef>
            </a:pPr>
            <a:endParaRPr lang="pt-BR" sz="2000" dirty="0" smtClean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2000" b="1" dirty="0" smtClean="0">
                <a:latin typeface="Courier New" pitchFamily="49" charset="0"/>
              </a:rPr>
              <a:t>Declaração composta:</a:t>
            </a:r>
          </a:p>
          <a:p>
            <a:pPr marL="342900" indent="-342900">
              <a:spcBef>
                <a:spcPct val="20000"/>
              </a:spcBef>
            </a:pPr>
            <a:endParaRPr lang="pt-BR" sz="2000" b="1" dirty="0" smtClean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2000" dirty="0" smtClean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pt-BR" sz="2000" dirty="0" smtClean="0">
                <a:latin typeface="Courier New" pitchFamily="49" charset="0"/>
              </a:rPr>
              <a:t> (</a:t>
            </a:r>
            <a:r>
              <a:rPr lang="pt-BR" sz="2000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</a:rPr>
              <a:t> a = 1; a &lt;= 10; a++)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smtClean="0">
                <a:latin typeface="Courier New" pitchFamily="49" charset="0"/>
              </a:rPr>
              <a:t>	x = a;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smtClean="0">
                <a:latin typeface="Courier New" pitchFamily="49" charset="0"/>
              </a:rPr>
              <a:t>	b = x + a;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smtClean="0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</a:t>
            </a:r>
            <a:endParaRPr lang="es-MX" sz="2000">
              <a:solidFill>
                <a:srgbClr val="009900"/>
              </a:solidFill>
              <a:latin typeface="Verdana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476672"/>
            <a:ext cx="91440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400" b="1" i="1" dirty="0">
                <a:solidFill>
                  <a:schemeClr val="tx2"/>
                </a:solidFill>
                <a:latin typeface="+mj-lt"/>
              </a:rPr>
              <a:t>O laço </a:t>
            </a:r>
            <a:r>
              <a:rPr lang="pt-BR" sz="4400" b="1" i="1" dirty="0" err="1">
                <a:solidFill>
                  <a:srgbClr val="0070C0"/>
                </a:solidFill>
                <a:latin typeface="+mj-lt"/>
              </a:rPr>
              <a:t>while</a:t>
            </a:r>
            <a:endParaRPr lang="pt-BR" sz="4400" b="1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67544" y="1484784"/>
            <a:ext cx="8218487" cy="4608512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marL="342900" indent="-342900">
              <a:spcBef>
                <a:spcPct val="20000"/>
              </a:spcBef>
            </a:pPr>
            <a:endParaRPr lang="pt-BR" sz="2400" dirty="0" smtClean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2400" dirty="0" err="1" smtClean="0">
                <a:latin typeface="Courier New" pitchFamily="49" charset="0"/>
              </a:rPr>
              <a:t>int</a:t>
            </a:r>
            <a:r>
              <a:rPr lang="pt-BR" sz="2400" dirty="0" smtClean="0">
                <a:latin typeface="Courier New" pitchFamily="49" charset="0"/>
              </a:rPr>
              <a:t> i = 10;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400" b="1" dirty="0" err="1" smtClean="0">
                <a:latin typeface="Courier New" pitchFamily="49" charset="0"/>
              </a:rPr>
              <a:t>while</a:t>
            </a:r>
            <a:r>
              <a:rPr lang="pt-BR" sz="2400" b="1" dirty="0" smtClean="0">
                <a:latin typeface="Courier New" pitchFamily="49" charset="0"/>
              </a:rPr>
              <a:t> </a:t>
            </a:r>
            <a:r>
              <a:rPr lang="pt-BR" sz="2400" dirty="0" smtClean="0">
                <a:latin typeface="Courier New" pitchFamily="49" charset="0"/>
              </a:rPr>
              <a:t>(i &gt; 0)</a:t>
            </a:r>
          </a:p>
          <a:p>
            <a:pPr marL="342900" indent="-342900">
              <a:spcBef>
                <a:spcPct val="20000"/>
              </a:spcBef>
            </a:pPr>
            <a:r>
              <a:rPr lang="pt-BR" sz="2400" dirty="0" smtClean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2400" dirty="0" smtClean="0">
                <a:latin typeface="Courier New" pitchFamily="49" charset="0"/>
              </a:rPr>
              <a:t>	i--;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400" dirty="0" smtClean="0">
                <a:latin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</a:rPr>
              <a:t>MessageBox</a:t>
            </a:r>
            <a:r>
              <a:rPr lang="pt-BR" sz="2400" dirty="0" smtClean="0">
                <a:latin typeface="Courier New" pitchFamily="49" charset="0"/>
              </a:rPr>
              <a:t>.Show("Este é um loop!");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400" dirty="0" smtClean="0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</a:t>
            </a:r>
            <a:endParaRPr lang="es-MX" sz="2000">
              <a:solidFill>
                <a:srgbClr val="009900"/>
              </a:solidFill>
              <a:latin typeface="Verdana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476672"/>
            <a:ext cx="91440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pt-BR" sz="4400" b="1" i="1" dirty="0">
                <a:solidFill>
                  <a:schemeClr val="tx2"/>
                </a:solidFill>
                <a:latin typeface="+mj-lt"/>
              </a:rPr>
              <a:t>O laço </a:t>
            </a:r>
            <a:r>
              <a:rPr lang="pt-BR" sz="4400" b="1" i="1" dirty="0">
                <a:solidFill>
                  <a:srgbClr val="0070C0"/>
                </a:solidFill>
                <a:latin typeface="+mj-lt"/>
              </a:rPr>
              <a:t>do</a:t>
            </a:r>
            <a:r>
              <a:rPr lang="pt-BR" sz="4400" b="1" i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pt-BR" sz="4400" b="1" i="1" dirty="0" err="1">
                <a:solidFill>
                  <a:srgbClr val="0070C0"/>
                </a:solidFill>
                <a:latin typeface="+mj-lt"/>
              </a:rPr>
              <a:t>while</a:t>
            </a:r>
            <a:endParaRPr lang="pt-BR" sz="4400" b="1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33400" y="1484784"/>
            <a:ext cx="8153400" cy="4687416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marL="342900" indent="-342900">
              <a:spcBef>
                <a:spcPct val="20000"/>
              </a:spcBef>
            </a:pPr>
            <a:endParaRPr lang="pt-BR" sz="200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2000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pt-BR" sz="2000" dirty="0" smtClean="0">
                <a:latin typeface="Courier New" pitchFamily="49" charset="0"/>
              </a:rPr>
              <a:t> i = 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smtClean="0">
                <a:latin typeface="Courier New" pitchFamily="49" charset="0"/>
              </a:rPr>
              <a:t>	</a:t>
            </a:r>
            <a:r>
              <a:rPr lang="pt-BR" sz="2000" dirty="0" smtClean="0">
                <a:solidFill>
                  <a:srgbClr val="0070C0"/>
                </a:solidFill>
                <a:latin typeface="Courier New" pitchFamily="49" charset="0"/>
              </a:rPr>
              <a:t>do</a:t>
            </a:r>
            <a:r>
              <a:rPr lang="pt-BR" sz="2000" dirty="0" smtClean="0">
                <a:latin typeface="Courier New" pitchFamily="49" charset="0"/>
              </a:rPr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smtClean="0">
                <a:latin typeface="Courier New" pitchFamily="49" charset="0"/>
              </a:rPr>
              <a:t>		i++;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smtClean="0">
                <a:latin typeface="Courier New" pitchFamily="49" charset="0"/>
              </a:rPr>
              <a:t>		</a:t>
            </a:r>
            <a:r>
              <a:rPr lang="pt-BR" sz="2000" dirty="0" err="1" smtClean="0">
                <a:latin typeface="Courier New" pitchFamily="49" charset="0"/>
              </a:rPr>
              <a:t>MessageBox</a:t>
            </a:r>
            <a:r>
              <a:rPr lang="pt-BR" sz="2000" dirty="0" smtClean="0">
                <a:latin typeface="Courier New" pitchFamily="49" charset="0"/>
              </a:rPr>
              <a:t>.Show("Este é um loop! Passada: " 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smtClean="0">
                <a:latin typeface="Courier New" pitchFamily="49" charset="0"/>
              </a:rPr>
              <a:t>			+ </a:t>
            </a:r>
            <a:r>
              <a:rPr lang="pt-BR" sz="2000" dirty="0" err="1" smtClean="0">
                <a:latin typeface="Courier New" pitchFamily="49" charset="0"/>
              </a:rPr>
              <a:t>i.ToString</a:t>
            </a:r>
            <a:r>
              <a:rPr lang="pt-BR" sz="2000" dirty="0" smtClean="0">
                <a:latin typeface="Courier New" pitchFamily="49" charset="0"/>
              </a:rPr>
              <a:t>());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smtClean="0">
                <a:latin typeface="Courier New" pitchFamily="49" charset="0"/>
              </a:rPr>
              <a:t>	} </a:t>
            </a:r>
            <a:r>
              <a:rPr lang="pt-BR" sz="2000" dirty="0" err="1" smtClean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pt-BR" sz="2000" dirty="0" smtClean="0">
                <a:latin typeface="Courier New" pitchFamily="49" charset="0"/>
              </a:rPr>
              <a:t> (i &lt; 5);</a:t>
            </a:r>
          </a:p>
          <a:p>
            <a:pPr marL="342900" indent="-342900">
              <a:spcBef>
                <a:spcPct val="20000"/>
              </a:spcBef>
            </a:pPr>
            <a:endParaRPr lang="pt-BR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 - </a:t>
            </a:r>
            <a:r>
              <a:rPr lang="es-MX" sz="2000">
                <a:solidFill>
                  <a:srgbClr val="009900"/>
                </a:solidFill>
                <a:latin typeface="Verdana" pitchFamily="34" charset="0"/>
              </a:rPr>
              <a:t>Prática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454150" y="1839913"/>
            <a:ext cx="7239000" cy="641350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 dirty="0">
                <a:latin typeface="Verdana" pitchFamily="34" charset="0"/>
              </a:rPr>
              <a:t>Fazer aplicações console com o </a:t>
            </a:r>
            <a:r>
              <a:rPr lang="pt-BR" sz="1800" dirty="0" smtClean="0">
                <a:latin typeface="Verdana" pitchFamily="34" charset="0"/>
              </a:rPr>
              <a:t>Bloco de Notas </a:t>
            </a:r>
            <a:r>
              <a:rPr lang="pt-BR" sz="1800" dirty="0">
                <a:latin typeface="Verdana" pitchFamily="34" charset="0"/>
              </a:rPr>
              <a:t>usando os laços </a:t>
            </a:r>
            <a:r>
              <a:rPr lang="pt-BR" sz="1800" dirty="0">
                <a:solidFill>
                  <a:srgbClr val="0070C0"/>
                </a:solidFill>
                <a:latin typeface="Verdana" pitchFamily="34" charset="0"/>
              </a:rPr>
              <a:t>for</a:t>
            </a:r>
            <a:r>
              <a:rPr lang="pt-BR" sz="1800" dirty="0">
                <a:latin typeface="Verdana" pitchFamily="34" charset="0"/>
              </a:rPr>
              <a:t>, </a:t>
            </a:r>
            <a:r>
              <a:rPr lang="pt-BR" sz="1800" dirty="0" err="1">
                <a:solidFill>
                  <a:srgbClr val="0070C0"/>
                </a:solidFill>
                <a:latin typeface="Verdana" pitchFamily="34" charset="0"/>
              </a:rPr>
              <a:t>while</a:t>
            </a:r>
            <a:r>
              <a:rPr lang="pt-BR" sz="1800" dirty="0">
                <a:latin typeface="Verdana" pitchFamily="34" charset="0"/>
              </a:rPr>
              <a:t> e do </a:t>
            </a:r>
            <a:r>
              <a:rPr lang="pt-BR" sz="1800" dirty="0" err="1">
                <a:solidFill>
                  <a:srgbClr val="0070C0"/>
                </a:solidFill>
                <a:latin typeface="Verdana" pitchFamily="34" charset="0"/>
              </a:rPr>
              <a:t>while</a:t>
            </a:r>
            <a:r>
              <a:rPr lang="pt-BR" sz="1800" dirty="0">
                <a:latin typeface="Verdana" pitchFamily="34" charset="0"/>
              </a:rPr>
              <a:t>.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454025" y="1889125"/>
            <a:ext cx="609600" cy="609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39750" y="1916113"/>
            <a:ext cx="436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800" b="1">
                <a:latin typeface="Verdana" pitchFamily="34" charset="0"/>
              </a:rPr>
              <a:t>1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1454150" y="2982913"/>
            <a:ext cx="7239000" cy="1328737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 dirty="0">
                <a:latin typeface="Verdana" pitchFamily="34" charset="0"/>
              </a:rPr>
              <a:t>Fazer aplicações console com o Visual Studio usando os laços </a:t>
            </a:r>
            <a:r>
              <a:rPr lang="pt-BR" sz="1800" dirty="0">
                <a:solidFill>
                  <a:srgbClr val="0070C0"/>
                </a:solidFill>
                <a:latin typeface="Verdana" pitchFamily="34" charset="0"/>
              </a:rPr>
              <a:t>for</a:t>
            </a:r>
            <a:r>
              <a:rPr lang="pt-BR" sz="1800" dirty="0">
                <a:latin typeface="Verdana" pitchFamily="34" charset="0"/>
              </a:rPr>
              <a:t>, </a:t>
            </a:r>
            <a:r>
              <a:rPr lang="pt-BR" sz="1800" dirty="0" err="1">
                <a:solidFill>
                  <a:srgbClr val="0070C0"/>
                </a:solidFill>
                <a:latin typeface="Verdana" pitchFamily="34" charset="0"/>
              </a:rPr>
              <a:t>while</a:t>
            </a:r>
            <a:r>
              <a:rPr lang="pt-BR" sz="1800" dirty="0">
                <a:latin typeface="Verdana" pitchFamily="34" charset="0"/>
              </a:rPr>
              <a:t> e </a:t>
            </a:r>
            <a:r>
              <a:rPr lang="pt-BR" sz="1800" dirty="0">
                <a:solidFill>
                  <a:srgbClr val="0070C0"/>
                </a:solidFill>
                <a:latin typeface="Verdana" pitchFamily="34" charset="0"/>
              </a:rPr>
              <a:t>do</a:t>
            </a:r>
            <a:r>
              <a:rPr lang="pt-BR" sz="1800" dirty="0">
                <a:latin typeface="Verdana" pitchFamily="34" charset="0"/>
              </a:rPr>
              <a:t> </a:t>
            </a:r>
            <a:r>
              <a:rPr lang="pt-BR" sz="1800" dirty="0" err="1">
                <a:solidFill>
                  <a:srgbClr val="0070C0"/>
                </a:solidFill>
                <a:latin typeface="Verdana" pitchFamily="34" charset="0"/>
              </a:rPr>
              <a:t>while</a:t>
            </a:r>
            <a:r>
              <a:rPr lang="pt-BR" sz="1800" dirty="0">
                <a:latin typeface="Verdana" pitchFamily="34" charset="0"/>
              </a:rPr>
              <a:t> aninhados, usando blocos de decisão </a:t>
            </a:r>
            <a:r>
              <a:rPr lang="pt-BR" sz="1800" dirty="0" err="1">
                <a:solidFill>
                  <a:srgbClr val="0070C0"/>
                </a:solidFill>
                <a:latin typeface="Verdana" pitchFamily="34" charset="0"/>
              </a:rPr>
              <a:t>if</a:t>
            </a:r>
            <a:r>
              <a:rPr lang="pt-BR" sz="1800" dirty="0">
                <a:latin typeface="Verdana" pitchFamily="34" charset="0"/>
              </a:rPr>
              <a:t> e </a:t>
            </a:r>
            <a:r>
              <a:rPr lang="pt-BR" sz="1800" dirty="0" err="1">
                <a:latin typeface="Verdana" pitchFamily="34" charset="0"/>
              </a:rPr>
              <a:t>seqüências</a:t>
            </a:r>
            <a:r>
              <a:rPr lang="pt-BR" sz="1800" dirty="0">
                <a:latin typeface="Verdana" pitchFamily="34" charset="0"/>
              </a:rPr>
              <a:t> de escape.</a:t>
            </a:r>
          </a:p>
          <a:p>
            <a:pPr>
              <a:spcBef>
                <a:spcPct val="50000"/>
              </a:spcBef>
            </a:pPr>
            <a:endParaRPr lang="pt-BR" sz="1800" dirty="0">
              <a:latin typeface="Verdana" pitchFamily="34" charset="0"/>
            </a:endParaRP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454025" y="3184525"/>
            <a:ext cx="609600" cy="609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539750" y="3211513"/>
            <a:ext cx="436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800" b="1">
                <a:latin typeface="Verdana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62000" y="281940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MX" sz="3600">
                <a:solidFill>
                  <a:schemeClr val="tx2"/>
                </a:solidFill>
                <a:latin typeface="Verdana" pitchFamily="34" charset="0"/>
              </a:rPr>
              <a:t>Retomando com mais sintaxe...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</a:t>
            </a:r>
            <a:endParaRPr lang="es-MX" sz="2000">
              <a:solidFill>
                <a:srgbClr val="009900"/>
              </a:solidFill>
              <a:latin typeface="Verdana" pitchFamily="34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12974"/>
          </a:xfrm>
        </p:spPr>
        <p:txBody>
          <a:bodyPr/>
          <a:lstStyle/>
          <a:p>
            <a:r>
              <a:rPr lang="pt-BR" b="1" i="1" dirty="0" smtClean="0"/>
              <a:t>Operadores </a:t>
            </a:r>
            <a:r>
              <a:rPr lang="pt-BR" b="1" i="1" dirty="0" err="1" smtClean="0"/>
              <a:t>aritiméticos</a:t>
            </a:r>
            <a:endParaRPr lang="pt-BR" b="1" i="1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467544" y="2564904"/>
          <a:ext cx="8229600" cy="2225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78496"/>
                <a:gridCol w="685110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Soma tipos numéricos também usado para concatenar strings.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Efetua a diferença de tipos numéricos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/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Efetua a divisão de tipos numéricos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Efetua o produto de tipos numéricos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Retorna o resíduo da divisão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404665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MX" sz="4400" b="1" i="1" dirty="0" err="1">
                <a:solidFill>
                  <a:schemeClr val="tx2"/>
                </a:solidFill>
                <a:latin typeface="+mj-lt"/>
              </a:rPr>
              <a:t>Arquitetura</a:t>
            </a:r>
            <a:endParaRPr lang="es-MX" sz="4400" b="1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1887488" y="1412776"/>
            <a:ext cx="990600" cy="304800"/>
          </a:xfrm>
          <a:prstGeom prst="roundRect">
            <a:avLst>
              <a:gd name="adj" fmla="val 0"/>
            </a:avLst>
          </a:prstGeom>
          <a:solidFill>
            <a:srgbClr val="FFCC00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pt-BR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VB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515888" y="1260376"/>
            <a:ext cx="1295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pt-PT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Source code</a:t>
            </a: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1887488" y="1946176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pt-BR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Compiler</a:t>
            </a: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5240288" y="1412776"/>
            <a:ext cx="990600" cy="304800"/>
          </a:xfrm>
          <a:prstGeom prst="roundRect">
            <a:avLst>
              <a:gd name="adj" fmla="val 0"/>
            </a:avLst>
          </a:prstGeom>
          <a:solidFill>
            <a:srgbClr val="FFCC00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pt-BR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C++</a:t>
            </a: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3563888" y="1412776"/>
            <a:ext cx="990600" cy="304800"/>
          </a:xfrm>
          <a:prstGeom prst="roundRect">
            <a:avLst>
              <a:gd name="adj" fmla="val 0"/>
            </a:avLst>
          </a:prstGeom>
          <a:solidFill>
            <a:srgbClr val="FFCC00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pt-BR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C#</a:t>
            </a: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5240288" y="1946176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pt-BR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Compiler</a:t>
            </a: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3563888" y="1946176"/>
            <a:ext cx="990600" cy="228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pt-BR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Compiler</a:t>
            </a: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3563888" y="2555776"/>
            <a:ext cx="990600" cy="45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pt-BR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</a:p>
          <a:p>
            <a:pPr algn="ctr" eaLnBrk="0" hangingPunct="0"/>
            <a:r>
              <a:rPr lang="pt-BR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IL Code</a:t>
            </a: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5240288" y="2555776"/>
            <a:ext cx="990600" cy="45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pt-BR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</a:p>
          <a:p>
            <a:pPr algn="ctr" eaLnBrk="0" hangingPunct="0"/>
            <a:r>
              <a:rPr lang="pt-BR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IL Code</a:t>
            </a: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1887488" y="2555776"/>
            <a:ext cx="990600" cy="45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pt-BR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</a:p>
          <a:p>
            <a:pPr algn="ctr" eaLnBrk="0" hangingPunct="0"/>
            <a:r>
              <a:rPr lang="pt-BR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IL Code</a:t>
            </a: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896888" y="5451376"/>
            <a:ext cx="7924800" cy="6858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/>
            <a:r>
              <a:rPr lang="pt-PT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Operating System Services</a:t>
            </a:r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973088" y="3241576"/>
            <a:ext cx="6248400" cy="16002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eaLnBrk="0" hangingPunct="0"/>
            <a:r>
              <a:rPr lang="pt-PT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Common Language Runtime</a:t>
            </a: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420888" y="30129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5773688" y="30129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4097288" y="30129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2344688" y="4155976"/>
            <a:ext cx="3048000" cy="609600"/>
          </a:xfrm>
          <a:prstGeom prst="roundRect">
            <a:avLst>
              <a:gd name="adj" fmla="val 7708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pt-BR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JIT Compiler</a:t>
            </a:r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2801888" y="4994176"/>
            <a:ext cx="3276600" cy="3810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pt-PT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Native Code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515888" y="2479576"/>
            <a:ext cx="1285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PT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Managed</a:t>
            </a:r>
          </a:p>
          <a:p>
            <a:pPr eaLnBrk="0" hangingPunct="0"/>
            <a:r>
              <a:rPr lang="pt-PT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code</a:t>
            </a:r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2420888" y="2174776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4097288" y="2174776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5773688" y="2174776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6307088" y="1946176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02" name="AutoShape 30"/>
          <p:cNvSpPr>
            <a:spLocks noChangeArrowheads="1"/>
          </p:cNvSpPr>
          <p:nvPr/>
        </p:nvSpPr>
        <p:spPr bwMode="auto">
          <a:xfrm>
            <a:off x="7373888" y="1717576"/>
            <a:ext cx="1219200" cy="6858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pt-BR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Unmanaged</a:t>
            </a:r>
          </a:p>
          <a:p>
            <a:pPr algn="ctr" eaLnBrk="0" hangingPunct="0"/>
            <a:r>
              <a:rPr lang="pt-BR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Component</a:t>
            </a:r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7907288" y="2403376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 flipH="1">
            <a:off x="3335288" y="4765576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</a:t>
            </a:r>
            <a:endParaRPr lang="es-MX" sz="2000">
              <a:solidFill>
                <a:srgbClr val="009900"/>
              </a:solidFill>
              <a:latin typeface="Verdana" pitchFamily="34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12974"/>
          </a:xfrm>
        </p:spPr>
        <p:txBody>
          <a:bodyPr/>
          <a:lstStyle/>
          <a:p>
            <a:r>
              <a:rPr lang="pt-BR" b="1" i="1" dirty="0" smtClean="0"/>
              <a:t>Operadores unários</a:t>
            </a:r>
            <a:endParaRPr lang="pt-BR" b="1" i="1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467544" y="1484784"/>
          <a:ext cx="8229600" cy="4414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78496"/>
                <a:gridCol w="685110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Especifica números positivos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Especifica números negativos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Negação booleana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++ (pré)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Incremento pré fixado. Primeiro é efetuado o incremento e depois a variável é avaliada. Exemplo: ++x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++ (pós)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Incremento pós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fixado. Primeiro  a variável é avaliada  e depois é efetuado o incremento. Exemplo: x++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 (pré)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Decremento pré fixado. Primeiro é efetuado o decremento e depois a variável é avaliada. Exemplo: --x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 (pós)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Decremento pós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fixado. Primeiro  a variável é avaliada  e depois é efetuado o decremento. Exemplo: x--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type</a:t>
                      </a:r>
                      <a:r>
                        <a:rPr lang="pt-BR" dirty="0" smtClean="0"/>
                        <a:t>)E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Operador de mascaras de tipos. Exemplo:</a:t>
                      </a:r>
                      <a:r>
                        <a:rPr lang="pt-BR" baseline="0" dirty="0" smtClean="0"/>
                        <a:t> (</a:t>
                      </a:r>
                      <a:r>
                        <a:rPr lang="pt-BR" baseline="0" dirty="0" err="1" smtClean="0"/>
                        <a:t>int</a:t>
                      </a:r>
                      <a:r>
                        <a:rPr lang="pt-BR" baseline="0" dirty="0" smtClean="0"/>
                        <a:t>) </a:t>
                      </a:r>
                      <a:r>
                        <a:rPr lang="pt-BR" baseline="0" dirty="0" err="1" smtClean="0"/>
                        <a:t>var.</a:t>
                      </a:r>
                      <a:endParaRPr lang="pt-BR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</a:t>
            </a:r>
            <a:endParaRPr lang="es-MX" sz="2000">
              <a:solidFill>
                <a:srgbClr val="009900"/>
              </a:solidFill>
              <a:latin typeface="Verdana" pitchFamily="34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648072"/>
          </a:xfrm>
        </p:spPr>
        <p:txBody>
          <a:bodyPr>
            <a:normAutofit fontScale="90000"/>
          </a:bodyPr>
          <a:lstStyle/>
          <a:p>
            <a:r>
              <a:rPr lang="pt-BR" b="1" i="1" dirty="0" smtClean="0"/>
              <a:t>Operadores condicionais</a:t>
            </a:r>
            <a:endParaRPr lang="pt-BR" b="1" i="1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611560" y="1268760"/>
          <a:ext cx="8229600" cy="4648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78496"/>
                <a:gridCol w="685110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&amp;&amp;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 lógico AND utilizado para comparar expressões booleanas.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|</a:t>
                      </a:r>
                      <a:r>
                        <a:rPr lang="pt-BR" dirty="0" err="1" smtClean="0"/>
                        <a:t>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 lógico OR utilizado para comparar expressões booleanas.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?: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 ternário usado da seguinte forma:</a:t>
                      </a:r>
                    </a:p>
                    <a:p>
                      <a:r>
                        <a:rPr lang="pt-BR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pt-BR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valor1 = 10;</a:t>
                      </a:r>
                    </a:p>
                    <a:p>
                      <a:r>
                        <a:rPr lang="pt-BR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pt-BR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valor2 = 15;</a:t>
                      </a:r>
                    </a:p>
                    <a:p>
                      <a:r>
                        <a:rPr lang="pt-BR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pt-BR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pt-BR" sz="1600" b="1" i="0" kern="12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pt-BR" sz="1600" b="1" i="0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resultado = valor1 == valor2 ? </a:t>
                      </a:r>
                      <a:r>
                        <a:rPr lang="pt-BR" sz="1600" b="1" i="0" kern="12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true</a:t>
                      </a:r>
                      <a:r>
                        <a:rPr lang="pt-BR" sz="1600" b="1" i="0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: </a:t>
                      </a:r>
                      <a:r>
                        <a:rPr lang="pt-BR" sz="1600" b="1" i="0" kern="12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false</a:t>
                      </a:r>
                      <a:r>
                        <a:rPr lang="pt-BR" sz="1600" b="1" i="0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  <a:p>
                      <a:endParaRPr lang="pt-BR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t-BR" sz="1600" dirty="0" smtClean="0">
                          <a:latin typeface="Courier New" pitchFamily="49" charset="0"/>
                          <a:cs typeface="Courier New" pitchFamily="49" charset="0"/>
                        </a:rPr>
                        <a:t>Isso equivale a dizer:</a:t>
                      </a:r>
                    </a:p>
                    <a:p>
                      <a:endParaRPr lang="pt-BR" sz="1600" dirty="0" smtClean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t-BR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r>
                        <a:rPr lang="pt-BR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resultado;</a:t>
                      </a:r>
                    </a:p>
                    <a:p>
                      <a:endParaRPr lang="pt-BR" sz="1600" dirty="0" smtClean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t-BR" sz="16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lang="pt-BR" sz="16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(valor1 == valor2)</a:t>
                      </a:r>
                    </a:p>
                    <a:p>
                      <a:r>
                        <a:rPr lang="pt-BR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resultado = </a:t>
                      </a:r>
                      <a:r>
                        <a:rPr lang="pt-BR" sz="16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pt-BR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r>
                        <a:rPr lang="pt-BR" sz="16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  <a:endParaRPr lang="pt-BR" sz="1600" baseline="0" dirty="0" smtClean="0">
                        <a:solidFill>
                          <a:srgbClr val="0070C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t-BR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resultado = </a:t>
                      </a:r>
                      <a:r>
                        <a:rPr lang="pt-BR" sz="1600" baseline="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r>
                        <a:rPr lang="pt-BR" sz="16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</a:t>
            </a:r>
            <a:endParaRPr lang="es-MX" sz="2000">
              <a:solidFill>
                <a:srgbClr val="009900"/>
              </a:solidFill>
              <a:latin typeface="Verdana" pitchFamily="34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12974"/>
          </a:xfrm>
        </p:spPr>
        <p:txBody>
          <a:bodyPr/>
          <a:lstStyle/>
          <a:p>
            <a:r>
              <a:rPr lang="pt-BR" b="1" i="1" dirty="0" smtClean="0"/>
              <a:t>Operadores </a:t>
            </a:r>
            <a:r>
              <a:rPr lang="pt-BR" b="1" i="1" dirty="0"/>
              <a:t>R</a:t>
            </a:r>
            <a:r>
              <a:rPr lang="pt-BR" b="1" i="1" dirty="0" smtClean="0"/>
              <a:t>elacionais</a:t>
            </a:r>
            <a:endParaRPr lang="pt-BR" b="1" i="1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473640"/>
              </p:ext>
            </p:extLst>
          </p:nvPr>
        </p:nvGraphicFramePr>
        <p:xfrm>
          <a:off x="457200" y="2348880"/>
          <a:ext cx="8229600" cy="3134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78496"/>
                <a:gridCol w="685110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Condição “menor que”</a:t>
                      </a:r>
                      <a:r>
                        <a:rPr lang="pt-BR" baseline="0" dirty="0" smtClean="0"/>
                        <a:t> para tipos numéricos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Condição “maior que”</a:t>
                      </a:r>
                      <a:r>
                        <a:rPr lang="pt-BR" baseline="0" dirty="0" smtClean="0"/>
                        <a:t> para tipos numéricos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&lt;=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Condição “menor ou igual que”</a:t>
                      </a:r>
                      <a:r>
                        <a:rPr lang="pt-BR" baseline="0" dirty="0" smtClean="0"/>
                        <a:t> para tipos numéricos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&gt;=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Condição “maior ou igual que”</a:t>
                      </a:r>
                      <a:r>
                        <a:rPr lang="pt-BR" baseline="0" dirty="0" smtClean="0"/>
                        <a:t> para tipos numéricos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Compara em tempo de execução</a:t>
                      </a:r>
                      <a:r>
                        <a:rPr lang="pt-BR" baseline="0" dirty="0" smtClean="0"/>
                        <a:t> se um tipo é compatível com um tipo qualquer.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Efetua o mascaramento de tipos e em caso de falha,</a:t>
                      </a:r>
                      <a:r>
                        <a:rPr lang="pt-BR" baseline="0" dirty="0" smtClean="0"/>
                        <a:t> o resultado da operação será </a:t>
                      </a:r>
                      <a:r>
                        <a:rPr lang="pt-BR" baseline="0" dirty="0" err="1" smtClean="0"/>
                        <a:t>null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5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Apresentando a sintaxe</a:t>
            </a:r>
            <a:endParaRPr lang="es-MX" sz="2000">
              <a:solidFill>
                <a:srgbClr val="009900"/>
              </a:solidFill>
              <a:latin typeface="Verdana" pitchFamily="34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012974"/>
          </a:xfrm>
        </p:spPr>
        <p:txBody>
          <a:bodyPr/>
          <a:lstStyle/>
          <a:p>
            <a:r>
              <a:rPr lang="pt-BR" b="1" i="1" dirty="0" smtClean="0"/>
              <a:t>Operadores Igualdade e Atribuição</a:t>
            </a:r>
            <a:endParaRPr lang="pt-BR" b="1" i="1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597150"/>
              </p:ext>
            </p:extLst>
          </p:nvPr>
        </p:nvGraphicFramePr>
        <p:xfrm>
          <a:off x="457200" y="1417638"/>
          <a:ext cx="8229600" cy="4953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78496"/>
                <a:gridCol w="685110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==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Avalia a igualdade de dois</a:t>
                      </a:r>
                      <a:r>
                        <a:rPr lang="pt-BR" baseline="0" dirty="0" smtClean="0"/>
                        <a:t> tipos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Avalia a desigualdade de</a:t>
                      </a:r>
                      <a:r>
                        <a:rPr lang="pt-BR" baseline="0" dirty="0" smtClean="0"/>
                        <a:t> dois tipos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Atribuição simples. No caso de</a:t>
                      </a:r>
                      <a:r>
                        <a:rPr lang="pt-BR" baseline="0" dirty="0" smtClean="0"/>
                        <a:t> atribuição entre objetos, referências são atribuídas e não valores.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*=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Multiplicação</a:t>
                      </a:r>
                      <a:r>
                        <a:rPr lang="pt-BR" baseline="0" dirty="0" smtClean="0"/>
                        <a:t> seguida de atribuição.</a:t>
                      </a:r>
                      <a:br>
                        <a:rPr lang="pt-BR" baseline="0" dirty="0" smtClean="0"/>
                      </a:br>
                      <a:r>
                        <a:rPr lang="pt-BR" baseline="0" dirty="0" smtClean="0"/>
                        <a:t>Exemplo: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 x*=10</a:t>
                      </a:r>
                      <a:r>
                        <a:rPr lang="pt-BR" baseline="0" dirty="0" smtClean="0"/>
                        <a:t> que é equivalente  a 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x = x * 10</a:t>
                      </a:r>
                      <a:endParaRPr lang="pt-BR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/=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Divisão </a:t>
                      </a:r>
                      <a:r>
                        <a:rPr lang="pt-BR" baseline="0" dirty="0" smtClean="0"/>
                        <a:t>seguida de atribuição.</a:t>
                      </a:r>
                      <a:br>
                        <a:rPr lang="pt-BR" baseline="0" dirty="0" smtClean="0"/>
                      </a:br>
                      <a:r>
                        <a:rPr lang="pt-BR" baseline="0" dirty="0" smtClean="0"/>
                        <a:t>Exemplo: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 x/=10</a:t>
                      </a:r>
                      <a:r>
                        <a:rPr lang="pt-BR" baseline="0" dirty="0" smtClean="0"/>
                        <a:t> que é equivalente a: 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x = x / 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Resíduo </a:t>
                      </a:r>
                      <a:r>
                        <a:rPr lang="pt-BR" baseline="0" dirty="0" smtClean="0"/>
                        <a:t>seguido </a:t>
                      </a:r>
                      <a:r>
                        <a:rPr lang="pt-BR" baseline="0" dirty="0" smtClean="0"/>
                        <a:t>de atribuição. </a:t>
                      </a:r>
                      <a:r>
                        <a:rPr lang="pt-BR" baseline="0" dirty="0" smtClean="0"/>
                        <a:t/>
                      </a:r>
                      <a:br>
                        <a:rPr lang="pt-BR" baseline="0" dirty="0" smtClean="0"/>
                      </a:br>
                      <a:r>
                        <a:rPr lang="pt-BR" baseline="0" dirty="0" smtClean="0"/>
                        <a:t>Exemplo</a:t>
                      </a:r>
                      <a:r>
                        <a:rPr lang="pt-BR" baseline="0" dirty="0" smtClean="0"/>
                        <a:t>: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x%=10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smtClean="0"/>
                        <a:t>que é </a:t>
                      </a:r>
                      <a:r>
                        <a:rPr lang="pt-BR" baseline="0" dirty="0" smtClean="0"/>
                        <a:t>equivalente a: 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x 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= x 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% 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Soma </a:t>
                      </a:r>
                      <a:r>
                        <a:rPr lang="pt-BR" baseline="0" dirty="0" smtClean="0"/>
                        <a:t>seguida </a:t>
                      </a:r>
                      <a:r>
                        <a:rPr lang="pt-BR" baseline="0" dirty="0" smtClean="0"/>
                        <a:t>de atribuição. </a:t>
                      </a:r>
                      <a:br>
                        <a:rPr lang="pt-BR" baseline="0" dirty="0" smtClean="0"/>
                      </a:br>
                      <a:r>
                        <a:rPr lang="pt-BR" baseline="0" dirty="0" smtClean="0"/>
                        <a:t>Exemplo: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x+=10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smtClean="0"/>
                        <a:t>que é equivalente a: 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x = x 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+ 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-=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Subtração </a:t>
                      </a:r>
                      <a:r>
                        <a:rPr lang="pt-BR" baseline="0" dirty="0" smtClean="0"/>
                        <a:t>seguida </a:t>
                      </a:r>
                      <a:r>
                        <a:rPr lang="pt-BR" baseline="0" dirty="0" smtClean="0"/>
                        <a:t>de atribuição. </a:t>
                      </a:r>
                      <a:br>
                        <a:rPr lang="pt-BR" baseline="0" dirty="0" smtClean="0"/>
                      </a:br>
                      <a:r>
                        <a:rPr lang="pt-BR" baseline="0" dirty="0" smtClean="0"/>
                        <a:t>Exemplo: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x-=10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smtClean="0"/>
                        <a:t>que é equivalente a: 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x = x 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- </a:t>
                      </a:r>
                      <a:r>
                        <a:rPr lang="pt-BR" baseline="0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7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s-MX" altLang="pt-BR" sz="2000">
                <a:solidFill>
                  <a:schemeClr val="tx2"/>
                </a:solidFill>
                <a:latin typeface="Verdana" panose="020B0604030504040204" pitchFamily="34" charset="0"/>
              </a:rPr>
              <a:t>Apresentando a sintaxe</a:t>
            </a:r>
            <a:endParaRPr lang="es-MX" altLang="pt-BR" sz="2000">
              <a:solidFill>
                <a:srgbClr val="009900"/>
              </a:solidFill>
              <a:latin typeface="Verdana" panose="020B0604030504040204" pitchFamily="34" charset="0"/>
            </a:endParaRP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66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4400" b="1" i="1" dirty="0">
                <a:solidFill>
                  <a:schemeClr val="tx2"/>
                </a:solidFill>
                <a:latin typeface="+mj-lt"/>
              </a:rPr>
              <a:t>O bloco </a:t>
            </a:r>
            <a:r>
              <a:rPr lang="pt-BR" altLang="pt-BR" sz="4400" b="1" i="1" dirty="0">
                <a:solidFill>
                  <a:srgbClr val="0070C0"/>
                </a:solidFill>
                <a:latin typeface="+mj-lt"/>
              </a:rPr>
              <a:t>switch/case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444376" y="1581944"/>
            <a:ext cx="8370887" cy="4439344"/>
          </a:xfrm>
          <a:prstGeom prst="rect">
            <a:avLst/>
          </a:prstGeom>
          <a:solidFill>
            <a:srgbClr val="00FF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pt-BR" altLang="pt-BR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pt-BR" altLang="pt-BR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pt-BR" alt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(texto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altLang="pt-BR" sz="1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1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"OI":</a:t>
            </a:r>
            <a:endParaRPr lang="pt-BR" altLang="pt-BR" sz="1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("Oi Mundo");</a:t>
            </a:r>
            <a:endParaRPr lang="pt-BR" altLang="pt-BR" sz="1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"OLA":</a:t>
            </a:r>
            <a:endParaRPr lang="pt-BR" altLang="pt-BR" sz="1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Ola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Mundo");</a:t>
            </a:r>
            <a:endParaRPr lang="pt-BR" altLang="pt-BR" sz="1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altLang="pt-BR" sz="1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alt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Ola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Mundo Padrão");</a:t>
            </a:r>
            <a:endParaRPr lang="pt-BR" altLang="pt-BR" sz="1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pt-BR" altLang="pt-BR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pt-BR" altLang="pt-BR" sz="1800" dirty="0"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1597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val 2"/>
          <p:cNvSpPr>
            <a:spLocks noChangeArrowheads="1"/>
          </p:cNvSpPr>
          <p:nvPr/>
        </p:nvSpPr>
        <p:spPr bwMode="auto">
          <a:xfrm>
            <a:off x="523875" y="2640013"/>
            <a:ext cx="609600" cy="609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s-MX" altLang="pt-BR" sz="2000">
                <a:solidFill>
                  <a:schemeClr val="tx2"/>
                </a:solidFill>
                <a:latin typeface="Verdana" panose="020B0604030504040204" pitchFamily="34" charset="0"/>
              </a:rPr>
              <a:t>Apresentando a sintaxe - </a:t>
            </a:r>
            <a:r>
              <a:rPr lang="es-MX" altLang="pt-BR" sz="2000">
                <a:solidFill>
                  <a:srgbClr val="009900"/>
                </a:solidFill>
                <a:latin typeface="Verdana" panose="020B0604030504040204" pitchFamily="34" charset="0"/>
              </a:rPr>
              <a:t>Prática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474788" y="2744788"/>
            <a:ext cx="7239000" cy="366712"/>
          </a:xfrm>
          <a:prstGeom prst="rect">
            <a:avLst/>
          </a:prstGeom>
          <a:solidFill>
            <a:srgbClr val="00FF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1800" dirty="0">
                <a:latin typeface="Verdana" panose="020B0604030504040204" pitchFamily="34" charset="0"/>
              </a:rPr>
              <a:t>Fazer aplicações testes utilizando </a:t>
            </a:r>
            <a:r>
              <a:rPr lang="pt-BR" altLang="pt-BR" sz="1800" dirty="0">
                <a:solidFill>
                  <a:srgbClr val="0070C0"/>
                </a:solidFill>
                <a:latin typeface="Verdana" panose="020B0604030504040204" pitchFamily="34" charset="0"/>
              </a:rPr>
              <a:t>switch</a:t>
            </a:r>
            <a:r>
              <a:rPr lang="pt-BR" altLang="pt-BR" sz="1800" dirty="0">
                <a:latin typeface="Verdana" panose="020B0604030504040204" pitchFamily="34" charset="0"/>
              </a:rPr>
              <a:t> case e </a:t>
            </a:r>
            <a:r>
              <a:rPr lang="pt-BR" altLang="pt-BR" sz="1800" dirty="0">
                <a:solidFill>
                  <a:srgbClr val="0070C0"/>
                </a:solidFill>
                <a:latin typeface="Verdana" panose="020B0604030504040204" pitchFamily="34" charset="0"/>
              </a:rPr>
              <a:t>goto</a:t>
            </a:r>
            <a:r>
              <a:rPr lang="pt-BR" altLang="pt-BR" sz="1800" dirty="0"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09600" y="2667000"/>
            <a:ext cx="436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800" b="1">
                <a:latin typeface="Verdan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7950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792088"/>
          </a:xfrm>
        </p:spPr>
        <p:txBody>
          <a:bodyPr>
            <a:normAutofit/>
          </a:bodyPr>
          <a:lstStyle/>
          <a:p>
            <a:r>
              <a:rPr lang="pt-BR" b="1" i="1" dirty="0" smtClean="0"/>
              <a:t>Visual Studio Express 2013 For Web</a:t>
            </a:r>
            <a:endParaRPr lang="pt-BR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7716837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864096"/>
          </a:xfrm>
        </p:spPr>
        <p:txBody>
          <a:bodyPr/>
          <a:lstStyle/>
          <a:p>
            <a:r>
              <a:rPr lang="pt-BR" b="1" i="1" dirty="0" smtClean="0"/>
              <a:t>Novo Projeto</a:t>
            </a:r>
            <a:endParaRPr lang="pt-BR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7632848" cy="51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936104"/>
          </a:xfrm>
        </p:spPr>
        <p:txBody>
          <a:bodyPr/>
          <a:lstStyle/>
          <a:p>
            <a:r>
              <a:rPr lang="pt-BR" b="1" i="1" dirty="0" smtClean="0"/>
              <a:t>Escolhendo novo projeto</a:t>
            </a:r>
            <a:endParaRPr lang="pt-BR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029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4665"/>
            <a:ext cx="9144000" cy="864095"/>
          </a:xfrm>
        </p:spPr>
        <p:txBody>
          <a:bodyPr/>
          <a:lstStyle/>
          <a:p>
            <a:r>
              <a:rPr lang="pt-BR" b="1" i="1" dirty="0" err="1" smtClean="0"/>
              <a:t>Soluction</a:t>
            </a:r>
            <a:r>
              <a:rPr lang="pt-BR" b="1" i="1" dirty="0" smtClean="0"/>
              <a:t> Explorer</a:t>
            </a:r>
            <a:endParaRPr lang="pt-BR" b="1" i="1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8784976" cy="1728192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O solution </a:t>
            </a:r>
            <a:r>
              <a:rPr lang="pt-BR" dirty="0" err="1" smtClean="0"/>
              <a:t>explorer</a:t>
            </a:r>
            <a:r>
              <a:rPr lang="pt-BR" dirty="0" smtClean="0"/>
              <a:t> é a janela onde conseguimos visualizar todos os projetos componentes de uma solução criada no Visual Studio. </a:t>
            </a:r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140968"/>
            <a:ext cx="5184576" cy="3229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62000" y="1905000"/>
            <a:ext cx="77724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MX" sz="4000" dirty="0">
                <a:solidFill>
                  <a:schemeClr val="tx2"/>
                </a:solidFill>
                <a:latin typeface="Verdana" pitchFamily="34" charset="0"/>
              </a:rPr>
              <a:t>C# </a:t>
            </a:r>
            <a:r>
              <a:rPr lang="es-MX" sz="4000" dirty="0" err="1">
                <a:solidFill>
                  <a:schemeClr val="tx2"/>
                </a:solidFill>
                <a:latin typeface="Verdana" pitchFamily="34" charset="0"/>
              </a:rPr>
              <a:t>assim</a:t>
            </a:r>
            <a:r>
              <a:rPr lang="es-MX" sz="4000" dirty="0">
                <a:solidFill>
                  <a:schemeClr val="tx2"/>
                </a:solidFill>
                <a:latin typeface="Verdana" pitchFamily="34" charset="0"/>
              </a:rPr>
              <a:t> como todo a </a:t>
            </a:r>
            <a:r>
              <a:rPr lang="es-MX" sz="4000" dirty="0" err="1">
                <a:solidFill>
                  <a:schemeClr val="tx2"/>
                </a:solidFill>
                <a:latin typeface="Verdana" pitchFamily="34" charset="0"/>
              </a:rPr>
              <a:t>tecnologia</a:t>
            </a:r>
            <a:r>
              <a:rPr lang="es-MX" sz="40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es-MX" sz="4000" dirty="0" err="1">
                <a:solidFill>
                  <a:schemeClr val="tx2"/>
                </a:solidFill>
                <a:latin typeface="Verdana" pitchFamily="34" charset="0"/>
              </a:rPr>
              <a:t>.net</a:t>
            </a:r>
            <a:r>
              <a:rPr lang="es-MX" sz="40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es-MX" sz="4000" dirty="0" err="1">
                <a:solidFill>
                  <a:schemeClr val="tx2"/>
                </a:solidFill>
                <a:latin typeface="Verdana" pitchFamily="34" charset="0"/>
              </a:rPr>
              <a:t>foram</a:t>
            </a:r>
            <a:r>
              <a:rPr lang="es-MX" sz="4000" dirty="0">
                <a:solidFill>
                  <a:schemeClr val="tx2"/>
                </a:solidFill>
                <a:latin typeface="Verdana" pitchFamily="34" charset="0"/>
              </a:rPr>
              <a:t> depositadas </a:t>
            </a:r>
            <a:r>
              <a:rPr lang="es-MX" sz="4000" dirty="0" err="1">
                <a:solidFill>
                  <a:schemeClr val="tx2"/>
                </a:solidFill>
                <a:latin typeface="Verdana" pitchFamily="34" charset="0"/>
              </a:rPr>
              <a:t>na</a:t>
            </a:r>
            <a:r>
              <a:rPr lang="es-MX" sz="4000" dirty="0">
                <a:solidFill>
                  <a:schemeClr val="tx2"/>
                </a:solidFill>
                <a:latin typeface="Verdana" pitchFamily="34" charset="0"/>
              </a:rPr>
              <a:t> ECMA</a:t>
            </a:r>
          </a:p>
          <a:p>
            <a:pPr algn="ctr"/>
            <a:endParaRPr lang="es-MX" sz="40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193925" y="4611688"/>
            <a:ext cx="472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/>
              <a:t>http://www.ecma-international.org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76673"/>
            <a:ext cx="9144000" cy="648071"/>
          </a:xfrm>
        </p:spPr>
        <p:txBody>
          <a:bodyPr>
            <a:normAutofit fontScale="90000"/>
          </a:bodyPr>
          <a:lstStyle/>
          <a:p>
            <a:r>
              <a:rPr lang="pt-BR" b="1" i="1" dirty="0" err="1" smtClean="0"/>
              <a:t>Object</a:t>
            </a:r>
            <a:r>
              <a:rPr lang="pt-BR" b="1" i="1" dirty="0" smtClean="0"/>
              <a:t> Browser</a:t>
            </a:r>
            <a:endParaRPr lang="pt-BR" b="1" i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7504" y="1196752"/>
            <a:ext cx="8856984" cy="100811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 smtClean="0"/>
              <a:t>A janela </a:t>
            </a:r>
            <a:r>
              <a:rPr lang="pt-BR" dirty="0" err="1" smtClean="0"/>
              <a:t>object</a:t>
            </a:r>
            <a:r>
              <a:rPr lang="pt-BR" dirty="0" smtClean="0"/>
              <a:t> browser fornece informações sobre os diferentes objetos do .NET Framework e dos projetos, como suas propriedades, eventos e métodos. Esta janela pode ser acessada através do menu </a:t>
            </a:r>
            <a:r>
              <a:rPr lang="pt-BR" dirty="0" err="1" smtClean="0"/>
              <a:t>View</a:t>
            </a:r>
            <a:r>
              <a:rPr lang="pt-BR" dirty="0" smtClean="0"/>
              <a:t>, na opção “</a:t>
            </a:r>
            <a:r>
              <a:rPr lang="pt-BR" dirty="0" err="1" smtClean="0"/>
              <a:t>Object</a:t>
            </a:r>
            <a:r>
              <a:rPr lang="pt-BR" dirty="0" smtClean="0"/>
              <a:t> Browser”</a:t>
            </a:r>
          </a:p>
          <a:p>
            <a:pPr algn="just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6408712" cy="4585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4663"/>
            <a:ext cx="9144000" cy="864097"/>
          </a:xfrm>
        </p:spPr>
        <p:txBody>
          <a:bodyPr>
            <a:normAutofit/>
          </a:bodyPr>
          <a:lstStyle/>
          <a:p>
            <a:r>
              <a:rPr lang="pt-BR" b="1" i="1" dirty="0" err="1" smtClean="0"/>
              <a:t>Task</a:t>
            </a:r>
            <a:r>
              <a:rPr lang="pt-BR" b="1" i="1" dirty="0" smtClean="0"/>
              <a:t> </a:t>
            </a:r>
            <a:r>
              <a:rPr lang="pt-BR" b="1" i="1" dirty="0" err="1" smtClean="0"/>
              <a:t>List</a:t>
            </a:r>
            <a:endParaRPr lang="pt-BR" b="1" i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8640960" cy="316835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dirty="0" smtClean="0"/>
              <a:t>Permite manipular as tarefas geradas pelo usuário e pelo Visual Studio .NET. As tarefas podem ser adicionadas manualmente a janela de lista de tarefas ou podem ser adicionais através de </a:t>
            </a:r>
            <a:r>
              <a:rPr lang="pt-BR" dirty="0" err="1" smtClean="0"/>
              <a:t>tokens</a:t>
            </a:r>
            <a:r>
              <a:rPr lang="pt-BR" dirty="0" smtClean="0"/>
              <a:t> de programação inseridos no código.</a:t>
            </a:r>
          </a:p>
          <a:p>
            <a:pPr algn="l"/>
            <a:r>
              <a:rPr lang="pt-BR" dirty="0" smtClean="0"/>
              <a:t>Para inserirmos algum item falante na programação, podemos incluir por exemplo um comentário com a marca TODO, como o exemplo a seguir.</a:t>
            </a:r>
          </a:p>
          <a:p>
            <a:r>
              <a:rPr lang="pt-BR" dirty="0" smtClean="0"/>
              <a:t>//TODO: Implementar o código para validação do usuário</a:t>
            </a:r>
          </a:p>
          <a:p>
            <a:r>
              <a:rPr lang="pt-BR" dirty="0" smtClean="0"/>
              <a:t>O comentário acima geraria uma nova tarefa na lista de tarefas do Visual Studio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581128"/>
            <a:ext cx="5976664" cy="18598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933056"/>
            <a:ext cx="5876925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0" y="404665"/>
            <a:ext cx="9144000" cy="792087"/>
          </a:xfrm>
        </p:spPr>
        <p:txBody>
          <a:bodyPr>
            <a:normAutofit/>
          </a:bodyPr>
          <a:lstStyle/>
          <a:p>
            <a:r>
              <a:rPr lang="pt-BR" b="1" i="1" dirty="0" err="1" smtClean="0"/>
              <a:t>Task</a:t>
            </a:r>
            <a:r>
              <a:rPr lang="pt-BR" b="1" i="1" dirty="0" smtClean="0"/>
              <a:t> </a:t>
            </a:r>
            <a:r>
              <a:rPr lang="pt-BR" b="1" i="1" dirty="0" err="1" smtClean="0"/>
              <a:t>List</a:t>
            </a:r>
            <a:endParaRPr lang="pt-BR" b="1" i="1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208912" cy="11521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dirty="0" smtClean="0"/>
              <a:t>Os </a:t>
            </a:r>
            <a:r>
              <a:rPr lang="pt-BR" dirty="0" err="1" smtClean="0"/>
              <a:t>tokens</a:t>
            </a:r>
            <a:r>
              <a:rPr lang="pt-BR" dirty="0" smtClean="0"/>
              <a:t> utilizados para a criação de tarefas através de comentários podem ser configurados através do menu </a:t>
            </a:r>
            <a:r>
              <a:rPr lang="pt-BR" dirty="0" err="1" smtClean="0"/>
              <a:t>Tools</a:t>
            </a:r>
            <a:r>
              <a:rPr lang="pt-BR" dirty="0" smtClean="0"/>
              <a:t>, opção </a:t>
            </a:r>
            <a:r>
              <a:rPr lang="pt-BR" dirty="0" err="1" smtClean="0"/>
              <a:t>Options</a:t>
            </a:r>
            <a:r>
              <a:rPr lang="pt-BR" dirty="0" smtClean="0"/>
              <a:t>, na área “</a:t>
            </a:r>
            <a:r>
              <a:rPr lang="pt-BR" dirty="0" err="1" smtClean="0"/>
              <a:t>Environment</a:t>
            </a:r>
            <a:r>
              <a:rPr lang="pt-BR" dirty="0" smtClean="0"/>
              <a:t>”/”</a:t>
            </a:r>
            <a:r>
              <a:rPr lang="pt-BR" dirty="0" err="1" smtClean="0"/>
              <a:t>Task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”.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72199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940966"/>
          </a:xfrm>
        </p:spPr>
        <p:txBody>
          <a:bodyPr/>
          <a:lstStyle/>
          <a:p>
            <a:r>
              <a:rPr lang="pt-BR" b="1" i="1" dirty="0" smtClean="0"/>
              <a:t>Modo Design e Source</a:t>
            </a:r>
            <a:endParaRPr lang="pt-BR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7688263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476672"/>
            <a:ext cx="9144000" cy="722511"/>
          </a:xfrm>
        </p:spPr>
        <p:txBody>
          <a:bodyPr>
            <a:normAutofit fontScale="90000"/>
          </a:bodyPr>
          <a:lstStyle/>
          <a:p>
            <a:r>
              <a:rPr lang="pt-BR" b="1" i="1" dirty="0" err="1" smtClean="0"/>
              <a:t>Properties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784976" cy="2160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	A janela de </a:t>
            </a:r>
            <a:r>
              <a:rPr lang="pt-BR" dirty="0" err="1" smtClean="0"/>
              <a:t>Properties</a:t>
            </a:r>
            <a:r>
              <a:rPr lang="pt-BR" dirty="0" smtClean="0"/>
              <a:t> disponibiliza as propriedades dos objetos quando estamos trabalhando com componentes que fazem uso de uma área de design. Para acessarmos esta janela, devemos estar em modo de design.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996952"/>
            <a:ext cx="4608512" cy="35225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476672"/>
            <a:ext cx="9144000" cy="578495"/>
          </a:xfrm>
        </p:spPr>
        <p:txBody>
          <a:bodyPr>
            <a:normAutofit fontScale="90000"/>
          </a:bodyPr>
          <a:lstStyle/>
          <a:p>
            <a:r>
              <a:rPr lang="pt-BR" b="1" i="1" dirty="0" err="1" smtClean="0"/>
              <a:t>Class</a:t>
            </a:r>
            <a:r>
              <a:rPr lang="pt-BR" b="1" i="1" dirty="0" smtClean="0"/>
              <a:t> </a:t>
            </a:r>
            <a:r>
              <a:rPr lang="pt-BR" b="1" i="1" dirty="0" err="1" smtClean="0"/>
              <a:t>View</a:t>
            </a:r>
            <a:endParaRPr lang="pt-BR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784976" cy="17526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 smtClean="0"/>
              <a:t>	A janela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apresenta uma visualização dos tipos definidos no seu projeto de forma hierárquica (</a:t>
            </a:r>
            <a:r>
              <a:rPr lang="pt-BR" dirty="0" err="1" smtClean="0"/>
              <a:t>namespaces</a:t>
            </a:r>
            <a:r>
              <a:rPr lang="pt-BR" dirty="0" smtClean="0"/>
              <a:t>, classes, heranças, etc.). Um quadro de combinação (</a:t>
            </a:r>
            <a:r>
              <a:rPr lang="pt-BR" dirty="0" err="1" smtClean="0"/>
              <a:t>combo</a:t>
            </a:r>
            <a:r>
              <a:rPr lang="pt-BR" dirty="0" smtClean="0"/>
              <a:t> </a:t>
            </a:r>
            <a:r>
              <a:rPr lang="pt-BR" dirty="0" err="1" smtClean="0"/>
              <a:t>box</a:t>
            </a:r>
            <a:r>
              <a:rPr lang="pt-BR" dirty="0" smtClean="0"/>
              <a:t>) permite a busca por tipos de modo rápido e simples. A parte inferior apresenta os membros do tipo selecionado na parte superior, permitindo uma navegação simples até a definição do membro no código.</a:t>
            </a:r>
          </a:p>
          <a:p>
            <a:pPr algn="just"/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140968"/>
            <a:ext cx="4172085" cy="3528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Debug,  Release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7141537" cy="235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667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1052736"/>
            <a:ext cx="77724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pt-BR" sz="4000" dirty="0" smtClean="0"/>
              <a:t>Compilador C#.</a:t>
            </a:r>
          </a:p>
          <a:p>
            <a:pPr>
              <a:lnSpc>
                <a:spcPct val="130000"/>
              </a:lnSpc>
            </a:pPr>
            <a:r>
              <a:rPr lang="pt-BR" sz="4000" dirty="0" smtClean="0"/>
              <a:t>Não é necessário o Visual Studio.</a:t>
            </a:r>
          </a:p>
          <a:p>
            <a:pPr>
              <a:lnSpc>
                <a:spcPct val="130000"/>
              </a:lnSpc>
            </a:pPr>
            <a:r>
              <a:rPr lang="pt-BR" sz="4000" dirty="0" smtClean="0"/>
              <a:t>O framework é </a:t>
            </a:r>
            <a:r>
              <a:rPr lang="pt-BR" sz="4000" dirty="0" err="1" smtClean="0"/>
              <a:t>free</a:t>
            </a:r>
            <a:r>
              <a:rPr lang="pt-BR" sz="4000" dirty="0" smtClean="0"/>
              <a:t> e a especificação é aberta.</a:t>
            </a:r>
          </a:p>
          <a:p>
            <a:pPr algn="ctr"/>
            <a:endParaRPr lang="es-MX" sz="4000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 dirty="0">
                <a:solidFill>
                  <a:schemeClr val="tx2"/>
                </a:solidFill>
                <a:latin typeface="Verdana" pitchFamily="34" charset="0"/>
              </a:rPr>
              <a:t>Tipos – O C# é </a:t>
            </a:r>
            <a:r>
              <a:rPr lang="es-MX" sz="2000" dirty="0" err="1">
                <a:solidFill>
                  <a:schemeClr val="tx2"/>
                </a:solidFill>
                <a:latin typeface="Verdana" pitchFamily="34" charset="0"/>
              </a:rPr>
              <a:t>fortemente</a:t>
            </a:r>
            <a:r>
              <a:rPr lang="es-MX" sz="2000" dirty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es-MX" sz="2000" dirty="0" err="1">
                <a:solidFill>
                  <a:schemeClr val="tx2"/>
                </a:solidFill>
                <a:latin typeface="Verdana" pitchFamily="34" charset="0"/>
              </a:rPr>
              <a:t>tipado</a:t>
            </a:r>
            <a:endParaRPr lang="es-MX" sz="2000" dirty="0">
              <a:solidFill>
                <a:schemeClr val="tx2"/>
              </a:solidFill>
              <a:latin typeface="Verdana" pitchFamily="34" charset="0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447800" y="762000"/>
          <a:ext cx="6334125" cy="545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Image" r:id="rId3" imgW="9371429" imgH="8076190" progId="">
                  <p:embed/>
                </p:oleObj>
              </mc:Choice>
              <mc:Fallback>
                <p:oleObj name="Image" r:id="rId3" imgW="9371429" imgH="807619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62000"/>
                        <a:ext cx="6334125" cy="545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477000" y="6248400"/>
            <a:ext cx="1350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200"/>
              <a:t>Fonte: Ecma-334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936103"/>
          </a:xfrm>
        </p:spPr>
        <p:txBody>
          <a:bodyPr>
            <a:normAutofit/>
          </a:bodyPr>
          <a:lstStyle/>
          <a:p>
            <a:r>
              <a:rPr lang="pt-BR" b="1" i="1" dirty="0" smtClean="0"/>
              <a:t>.NET Framework</a:t>
            </a:r>
            <a:endParaRPr lang="pt-BR" b="1" i="1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79512" y="1412776"/>
            <a:ext cx="8856984" cy="4752528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 smtClean="0"/>
              <a:t>	Para construirmos aplicações em .NET, uma ferramenta fundamental que deve ser instalada em nossa estação de trabalho é o .NET Framework. Este pacote de ferramentas prepara a máquina não só para permitir a execução de aplicações .NET como também permite o desenvolvimento de tais aplicações.</a:t>
            </a:r>
          </a:p>
          <a:p>
            <a:pPr algn="just"/>
            <a:r>
              <a:rPr lang="pt-BR" dirty="0" smtClean="0"/>
              <a:t>	A pasta de instalação do framework (em geral é C:\WINDOWS\Microsoft.NET\Framework\v&lt;versão do framework&gt;).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465138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MX" sz="4400" b="1" i="1" dirty="0" err="1">
                <a:solidFill>
                  <a:schemeClr val="tx2"/>
                </a:solidFill>
                <a:latin typeface="+mj-lt"/>
              </a:rPr>
              <a:t>Hello</a:t>
            </a:r>
            <a:r>
              <a:rPr lang="es-MX" sz="44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s-MX" sz="4400" b="1" i="1" dirty="0" err="1">
                <a:solidFill>
                  <a:schemeClr val="tx2"/>
                </a:solidFill>
                <a:latin typeface="+mj-lt"/>
              </a:rPr>
              <a:t>World</a:t>
            </a:r>
            <a:endParaRPr lang="es-MX" sz="4400" b="1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022725" y="3148013"/>
            <a:ext cx="413067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 sz="4400">
              <a:solidFill>
                <a:schemeClr val="tx2"/>
              </a:solidFill>
              <a:latin typeface="Times New Roman" pitchFamily="18" charset="0"/>
            </a:endParaRPr>
          </a:p>
          <a:p>
            <a:endParaRPr lang="pt-BR">
              <a:latin typeface="Times New Roman" pitchFamily="18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33400" y="2286000"/>
            <a:ext cx="7848600" cy="2017713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 b="1">
                <a:latin typeface="Courier New" pitchFamily="49" charset="0"/>
              </a:rPr>
              <a:t>class HelloWord {</a:t>
            </a:r>
          </a:p>
          <a:p>
            <a:pPr>
              <a:spcBef>
                <a:spcPct val="50000"/>
              </a:spcBef>
            </a:pPr>
            <a:r>
              <a:rPr lang="pt-BR" sz="1800" b="1">
                <a:latin typeface="Courier New" pitchFamily="49" charset="0"/>
              </a:rPr>
              <a:t>	public static void Main(){</a:t>
            </a:r>
          </a:p>
          <a:p>
            <a:pPr>
              <a:spcBef>
                <a:spcPct val="50000"/>
              </a:spcBef>
            </a:pPr>
            <a:r>
              <a:rPr lang="pt-BR" sz="1800" b="1">
                <a:latin typeface="Courier New" pitchFamily="49" charset="0"/>
              </a:rPr>
              <a:t>		System.Console.WriteLine("Hello world!");</a:t>
            </a:r>
          </a:p>
          <a:p>
            <a:pPr>
              <a:spcBef>
                <a:spcPct val="50000"/>
              </a:spcBef>
            </a:pPr>
            <a:r>
              <a:rPr lang="pt-BR" sz="1800" b="1">
                <a:latin typeface="Courier New" pitchFamily="49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pt-BR" sz="1800" b="1">
                <a:latin typeface="Courier New" pitchFamily="49" charset="0"/>
              </a:rPr>
              <a:t>}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4906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0070C0"/>
                </a:solidFill>
                <a:latin typeface="Arial Unicode MS" pitchFamily="34" charset="-128"/>
              </a:rPr>
              <a:t>Ponto de entrada (parâmetros de linha de comando)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4876800" y="1981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09600" y="4876800"/>
            <a:ext cx="1809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0070C0"/>
                </a:solidFill>
                <a:latin typeface="Arial Unicode MS" pitchFamily="34" charset="-128"/>
              </a:rPr>
              <a:t>Espaço de nomes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1676400" y="3505200"/>
            <a:ext cx="1143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676400" y="5562600"/>
            <a:ext cx="43195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600">
                <a:solidFill>
                  <a:srgbClr val="0070C0"/>
                </a:solidFill>
                <a:latin typeface="Arial Unicode MS" pitchFamily="34" charset="-128"/>
              </a:rPr>
              <a:t>classe da biblioteca de classes do framework</a:t>
            </a:r>
          </a:p>
          <a:p>
            <a:r>
              <a:rPr lang="pt-BR" sz="1600">
                <a:solidFill>
                  <a:srgbClr val="0070C0"/>
                </a:solidFill>
                <a:latin typeface="Arial Unicode MS" pitchFamily="34" charset="-128"/>
              </a:rPr>
              <a:t>Microsoft .NET (acessível a partir de qualquer</a:t>
            </a:r>
          </a:p>
          <a:p>
            <a:r>
              <a:rPr lang="pt-BR" sz="1600">
                <a:solidFill>
                  <a:srgbClr val="0070C0"/>
                </a:solidFill>
                <a:latin typeface="Arial Unicode MS" pitchFamily="34" charset="-128"/>
              </a:rPr>
              <a:t>linguagem compilada para este framework!)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3886200" y="3429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562600" y="4876800"/>
            <a:ext cx="3087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0070C0"/>
                </a:solidFill>
                <a:latin typeface="Arial Unicode MS" pitchFamily="34" charset="-128"/>
              </a:rPr>
              <a:t>método estático (compartilhado)</a:t>
            </a: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H="1" flipV="1">
            <a:off x="5334000" y="3505200"/>
            <a:ext cx="685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s-MX" sz="2000">
                <a:solidFill>
                  <a:schemeClr val="tx2"/>
                </a:solidFill>
                <a:latin typeface="Verdana" pitchFamily="34" charset="0"/>
              </a:rPr>
              <a:t>Elementos sintáticos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762000" y="1524000"/>
          <a:ext cx="7772400" cy="476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Image" r:id="rId3" imgW="12482540" imgH="7644444" progId="Photoshop.Image.7">
                  <p:embed/>
                </p:oleObj>
              </mc:Choice>
              <mc:Fallback>
                <p:oleObj name="Image" r:id="rId3" imgW="12482540" imgH="7644444" progId="Photoshop.Image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772400" cy="47609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1828800" y="8382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2133600" y="12192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581400" y="685800"/>
            <a:ext cx="2733675" cy="274638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pt-BR" sz="1200"/>
              <a:t>Define o scopo de namespace de uso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810000" y="1066800"/>
            <a:ext cx="993775" cy="274638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pt-BR" sz="1200"/>
              <a:t>Namespace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3352800" y="12954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4800600" y="1295400"/>
            <a:ext cx="1524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410200" y="1143000"/>
            <a:ext cx="1560513" cy="274638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pt-BR" sz="1200"/>
              <a:t>Documentação XML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>
            <a:off x="1752600" y="2438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2133600" y="2514600"/>
            <a:ext cx="1905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200400" y="2286000"/>
            <a:ext cx="1600200" cy="457200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pt-BR" sz="1200" dirty="0" err="1"/>
              <a:t>Agrupador</a:t>
            </a:r>
            <a:r>
              <a:rPr lang="pt-BR" sz="1200" dirty="0"/>
              <a:t> de código</a:t>
            </a:r>
          </a:p>
          <a:p>
            <a:r>
              <a:rPr lang="pt-BR" sz="1200" dirty="0"/>
              <a:t>Expandido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3352800" y="4724400"/>
            <a:ext cx="2268538" cy="274638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pt-BR" sz="1200"/>
              <a:t>Agrupador de código contraído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2286000" y="48768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 flipV="1">
            <a:off x="4648200" y="3200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>
            <a:off x="4876800" y="34290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5638800" y="3276600"/>
            <a:ext cx="1371600" cy="274638"/>
          </a:xfrm>
          <a:prstGeom prst="rect">
            <a:avLst/>
          </a:prstGeom>
          <a:solidFill>
            <a:srgbClr val="00FF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pt-BR" sz="1200"/>
              <a:t>Construtores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1260</Words>
  <Application>Microsoft Office PowerPoint</Application>
  <PresentationFormat>Apresentação na tela (4:3)</PresentationFormat>
  <Paragraphs>382</Paragraphs>
  <Slides>46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5" baseType="lpstr">
      <vt:lpstr>Arial Unicode MS</vt:lpstr>
      <vt:lpstr>Arial</vt:lpstr>
      <vt:lpstr>Arial Black</vt:lpstr>
      <vt:lpstr>Calibri</vt:lpstr>
      <vt:lpstr>Courier New</vt:lpstr>
      <vt:lpstr>Times New Roman</vt:lpstr>
      <vt:lpstr>Verdana</vt:lpstr>
      <vt:lpstr>Tema do Office</vt:lpstr>
      <vt:lpstr>Image</vt:lpstr>
      <vt:lpstr>Curso de C# Aula 1</vt:lpstr>
      <vt:lpstr>O que será abordado Hoje</vt:lpstr>
      <vt:lpstr>Apresentação do PowerPoint</vt:lpstr>
      <vt:lpstr>Apresentação do PowerPoint</vt:lpstr>
      <vt:lpstr>Apresentação do PowerPoint</vt:lpstr>
      <vt:lpstr>Apresentação do PowerPoint</vt:lpstr>
      <vt:lpstr>.NET Framework</vt:lpstr>
      <vt:lpstr>Apresentação do PowerPoint</vt:lpstr>
      <vt:lpstr>Apresentação do PowerPoint</vt:lpstr>
      <vt:lpstr>Apresentação do PowerPoint</vt:lpstr>
      <vt:lpstr>Compilador csc.exe</vt:lpstr>
      <vt:lpstr>Configurando o ambiente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Escopo de Variáveis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Operadores aritiméticos</vt:lpstr>
      <vt:lpstr>Operadores unários</vt:lpstr>
      <vt:lpstr>Operadores condicionais</vt:lpstr>
      <vt:lpstr>Operadores Relacionais</vt:lpstr>
      <vt:lpstr>Operadores Igualdade e Atribuição</vt:lpstr>
      <vt:lpstr>Apresentação do PowerPoint</vt:lpstr>
      <vt:lpstr>Apresentação do PowerPoint</vt:lpstr>
      <vt:lpstr>Visual Studio Express 2013 For Web</vt:lpstr>
      <vt:lpstr>Novo Projeto</vt:lpstr>
      <vt:lpstr>Escolhendo novo projeto</vt:lpstr>
      <vt:lpstr>Soluction Explorer</vt:lpstr>
      <vt:lpstr>Object Browser</vt:lpstr>
      <vt:lpstr>Task List</vt:lpstr>
      <vt:lpstr>Task List</vt:lpstr>
      <vt:lpstr>Modo Design e Source</vt:lpstr>
      <vt:lpstr>Properties</vt:lpstr>
      <vt:lpstr>Class View</vt:lpstr>
      <vt:lpstr>Debug,  Release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Célio</dc:creator>
  <cp:lastModifiedBy>Célio Assis</cp:lastModifiedBy>
  <cp:revision>68</cp:revision>
  <dcterms:created xsi:type="dcterms:W3CDTF">2014-09-23T00:23:26Z</dcterms:created>
  <dcterms:modified xsi:type="dcterms:W3CDTF">2014-09-27T02:49:52Z</dcterms:modified>
</cp:coreProperties>
</file>