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66" r:id="rId2"/>
  </p:sldMasterIdLst>
  <p:notesMasterIdLst>
    <p:notesMasterId r:id="rId18"/>
  </p:notesMasterIdLst>
  <p:sldIdLst>
    <p:sldId id="256" r:id="rId3"/>
    <p:sldId id="257" r:id="rId4"/>
    <p:sldId id="272" r:id="rId5"/>
    <p:sldId id="260" r:id="rId6"/>
    <p:sldId id="261" r:id="rId7"/>
    <p:sldId id="27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8615" autoAdjust="0"/>
  </p:normalViewPr>
  <p:slideViewPr>
    <p:cSldViewPr>
      <p:cViewPr>
        <p:scale>
          <a:sx n="100" d="100"/>
          <a:sy n="100" d="100"/>
        </p:scale>
        <p:origin x="-28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4A1D3-512D-4818-BEBE-E9461064AA9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482EDC7-0C69-49E4-AA2E-72B4B6FC2F67}">
      <dgm:prSet phldrT="[Texto]"/>
      <dgm:spPr/>
      <dgm:t>
        <a:bodyPr/>
        <a:lstStyle/>
        <a:p>
          <a:r>
            <a:rPr lang="pt-BR" dirty="0" smtClean="0"/>
            <a:t>     </a:t>
          </a:r>
          <a:r>
            <a:rPr lang="pt-BR" dirty="0" smtClean="0"/>
            <a:t>SISTEMA DE INFORMAÇÃO DO PROJETO TAMAR 1 &amp; 2</a:t>
          </a:r>
          <a:endParaRPr lang="pt-BR" dirty="0"/>
        </a:p>
      </dgm:t>
    </dgm:pt>
    <dgm:pt modelId="{D33C9448-9D2B-4D14-97CF-E3C8091FFA0A}" type="parTrans" cxnId="{84977DA5-D22F-4B90-99DC-2FAAFA79300F}">
      <dgm:prSet/>
      <dgm:spPr/>
      <dgm:t>
        <a:bodyPr/>
        <a:lstStyle/>
        <a:p>
          <a:endParaRPr lang="pt-BR"/>
        </a:p>
      </dgm:t>
    </dgm:pt>
    <dgm:pt modelId="{D07C0551-7002-4CA1-B4E5-B6AAC4F85E19}" type="sibTrans" cxnId="{84977DA5-D22F-4B90-99DC-2FAAFA79300F}">
      <dgm:prSet/>
      <dgm:spPr/>
      <dgm:t>
        <a:bodyPr/>
        <a:lstStyle/>
        <a:p>
          <a:endParaRPr lang="pt-BR"/>
        </a:p>
      </dgm:t>
    </dgm:pt>
    <dgm:pt modelId="{102CC133-62B4-416C-83E6-ED36EDDB9BF1}">
      <dgm:prSet phldrT="[Texto]"/>
      <dgm:spPr/>
      <dgm:t>
        <a:bodyPr/>
        <a:lstStyle/>
        <a:p>
          <a:pPr algn="ctr"/>
          <a:r>
            <a:rPr lang="pt-BR" dirty="0" smtClean="0"/>
            <a:t>     </a:t>
          </a:r>
          <a:r>
            <a:rPr lang="pt-BR" dirty="0" smtClean="0"/>
            <a:t>SISTEMA DE INFORMAÇÕES PARA O CENSO DA AQUICULTURA - MINISTÉRIO DA PESCA E AQUICULTURA</a:t>
          </a:r>
          <a:endParaRPr lang="pt-BR" dirty="0"/>
        </a:p>
      </dgm:t>
    </dgm:pt>
    <dgm:pt modelId="{8402EE8E-9204-4F89-BF14-4E0F99DEFE63}" type="parTrans" cxnId="{D93FF373-54BF-43A9-9107-D08AB70B444D}">
      <dgm:prSet/>
      <dgm:spPr/>
      <dgm:t>
        <a:bodyPr/>
        <a:lstStyle/>
        <a:p>
          <a:endParaRPr lang="pt-BR"/>
        </a:p>
      </dgm:t>
    </dgm:pt>
    <dgm:pt modelId="{C6E8FA18-A19F-447D-A142-76981008DC01}" type="sibTrans" cxnId="{D93FF373-54BF-43A9-9107-D08AB70B444D}">
      <dgm:prSet/>
      <dgm:spPr/>
      <dgm:t>
        <a:bodyPr/>
        <a:lstStyle/>
        <a:p>
          <a:endParaRPr lang="pt-BR"/>
        </a:p>
      </dgm:t>
    </dgm:pt>
    <dgm:pt modelId="{FE34F380-8A79-4676-9AFE-0BC7BC4BD0DF}">
      <dgm:prSet phldrT="[Texto]"/>
      <dgm:spPr/>
      <dgm:t>
        <a:bodyPr/>
        <a:lstStyle/>
        <a:p>
          <a:pPr algn="ctr"/>
          <a:r>
            <a:rPr lang="pt-BR" dirty="0" smtClean="0"/>
            <a:t>     </a:t>
          </a:r>
          <a:r>
            <a:rPr lang="pt-BR" dirty="0" smtClean="0"/>
            <a:t>SISTEMA DE GESTÃO DE ASSOCIADOS DA ASSOCIAÇÃO BRASILEIRA DE OCEANOGRAFIA</a:t>
          </a:r>
          <a:endParaRPr lang="pt-BR" dirty="0"/>
        </a:p>
      </dgm:t>
    </dgm:pt>
    <dgm:pt modelId="{E37178A5-B40C-4EA6-ADD7-9F6574EEB327}" type="parTrans" cxnId="{2CC6C60C-05B0-4A61-A4A1-B29950E4B962}">
      <dgm:prSet/>
      <dgm:spPr/>
      <dgm:t>
        <a:bodyPr/>
        <a:lstStyle/>
        <a:p>
          <a:endParaRPr lang="pt-BR"/>
        </a:p>
      </dgm:t>
    </dgm:pt>
    <dgm:pt modelId="{2268B71C-C0E5-47A6-8F44-8C3FD45C2EE5}" type="sibTrans" cxnId="{2CC6C60C-05B0-4A61-A4A1-B29950E4B962}">
      <dgm:prSet/>
      <dgm:spPr/>
      <dgm:t>
        <a:bodyPr/>
        <a:lstStyle/>
        <a:p>
          <a:endParaRPr lang="pt-BR"/>
        </a:p>
      </dgm:t>
    </dgm:pt>
    <dgm:pt modelId="{78B72FB4-81F8-47B0-BDA0-4F3C5A38CF9D}">
      <dgm:prSet phldrT="[Texto]"/>
      <dgm:spPr/>
      <dgm:t>
        <a:bodyPr/>
        <a:lstStyle/>
        <a:p>
          <a:pPr algn="ctr"/>
          <a:r>
            <a:rPr lang="pt-BR" dirty="0" smtClean="0"/>
            <a:t>     </a:t>
          </a:r>
          <a:r>
            <a:rPr lang="pt-BR" dirty="0" smtClean="0"/>
            <a:t>SISTEMA DE GESTÃO E MAPEAMENTO URBANO DA PREFEITURA DE MASSARANDUBA / SC</a:t>
          </a:r>
          <a:endParaRPr lang="pt-BR" dirty="0"/>
        </a:p>
      </dgm:t>
    </dgm:pt>
    <dgm:pt modelId="{851E0120-2102-4346-B9E1-BAA9016B6B80}" type="parTrans" cxnId="{F3A742D2-6453-4336-84F3-4FA371EE89E5}">
      <dgm:prSet/>
      <dgm:spPr/>
      <dgm:t>
        <a:bodyPr/>
        <a:lstStyle/>
        <a:p>
          <a:endParaRPr lang="pt-BR"/>
        </a:p>
      </dgm:t>
    </dgm:pt>
    <dgm:pt modelId="{F88D782D-8CEC-4C6F-89F7-B89CB8178960}" type="sibTrans" cxnId="{F3A742D2-6453-4336-84F3-4FA371EE89E5}">
      <dgm:prSet/>
      <dgm:spPr/>
      <dgm:t>
        <a:bodyPr/>
        <a:lstStyle/>
        <a:p>
          <a:endParaRPr lang="pt-BR"/>
        </a:p>
      </dgm:t>
    </dgm:pt>
    <dgm:pt modelId="{0144D0AA-728A-4006-BEAD-081EBAA50DC7}">
      <dgm:prSet phldrT="[Texto]"/>
      <dgm:spPr/>
      <dgm:t>
        <a:bodyPr/>
        <a:lstStyle/>
        <a:p>
          <a:r>
            <a:rPr lang="pt-BR" dirty="0" smtClean="0"/>
            <a:t>     PROPESQWEB – INSTITUTO DE PESCA DE SÃO PAULO</a:t>
          </a:r>
          <a:endParaRPr lang="pt-BR" dirty="0"/>
        </a:p>
      </dgm:t>
    </dgm:pt>
    <dgm:pt modelId="{1DEE4B92-89DA-42D5-A495-9A56AB829A6A}" type="parTrans" cxnId="{3016D00E-F7DC-4BCE-9C19-CD38EC5FAA2B}">
      <dgm:prSet/>
      <dgm:spPr/>
      <dgm:t>
        <a:bodyPr/>
        <a:lstStyle/>
        <a:p>
          <a:endParaRPr lang="pt-BR"/>
        </a:p>
      </dgm:t>
    </dgm:pt>
    <dgm:pt modelId="{09F34B90-5590-48A6-A457-E9D7C2CC0E20}" type="sibTrans" cxnId="{3016D00E-F7DC-4BCE-9C19-CD38EC5FAA2B}">
      <dgm:prSet/>
      <dgm:spPr/>
      <dgm:t>
        <a:bodyPr/>
        <a:lstStyle/>
        <a:p>
          <a:endParaRPr lang="pt-BR"/>
        </a:p>
      </dgm:t>
    </dgm:pt>
    <dgm:pt modelId="{2D793583-7394-47B0-A8E4-FB2987EC7448}">
      <dgm:prSet phldrT="[Texto]"/>
      <dgm:spPr/>
      <dgm:t>
        <a:bodyPr/>
        <a:lstStyle/>
        <a:p>
          <a:pPr algn="ctr"/>
          <a:r>
            <a:rPr lang="pt-BR" dirty="0" smtClean="0"/>
            <a:t>     MONITORAMENTO HIDROLÓGICO EM TEMPO REAL        DO PORTO DE PARANAGUÁ</a:t>
          </a:r>
          <a:endParaRPr lang="pt-BR" dirty="0"/>
        </a:p>
      </dgm:t>
    </dgm:pt>
    <dgm:pt modelId="{70D7AB3B-4572-485D-87AA-9B00B8FA757F}" type="sibTrans" cxnId="{E482D875-549F-4E9F-92A8-582D5716FD53}">
      <dgm:prSet/>
      <dgm:spPr/>
      <dgm:t>
        <a:bodyPr/>
        <a:lstStyle/>
        <a:p>
          <a:endParaRPr lang="pt-BR"/>
        </a:p>
      </dgm:t>
    </dgm:pt>
    <dgm:pt modelId="{23B5F2CC-1287-42F2-83A6-7DAB02725F0F}" type="parTrans" cxnId="{E482D875-549F-4E9F-92A8-582D5716FD53}">
      <dgm:prSet/>
      <dgm:spPr/>
      <dgm:t>
        <a:bodyPr/>
        <a:lstStyle/>
        <a:p>
          <a:endParaRPr lang="pt-BR"/>
        </a:p>
      </dgm:t>
    </dgm:pt>
    <dgm:pt modelId="{06258EB7-046A-4B4F-9E1D-EE7D01E7BBD5}" type="pres">
      <dgm:prSet presAssocID="{E354A1D3-512D-4818-BEBE-E9461064AA9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4CB16417-7483-4248-9487-9CCF4ADEB37D}" type="pres">
      <dgm:prSet presAssocID="{E354A1D3-512D-4818-BEBE-E9461064AA97}" presName="Name1" presStyleCnt="0"/>
      <dgm:spPr/>
      <dgm:t>
        <a:bodyPr/>
        <a:lstStyle/>
        <a:p>
          <a:endParaRPr lang="pt-BR"/>
        </a:p>
      </dgm:t>
    </dgm:pt>
    <dgm:pt modelId="{9069B643-1382-4F11-B741-B937D51832B9}" type="pres">
      <dgm:prSet presAssocID="{E354A1D3-512D-4818-BEBE-E9461064AA97}" presName="cycle" presStyleCnt="0"/>
      <dgm:spPr/>
      <dgm:t>
        <a:bodyPr/>
        <a:lstStyle/>
        <a:p>
          <a:endParaRPr lang="pt-BR"/>
        </a:p>
      </dgm:t>
    </dgm:pt>
    <dgm:pt modelId="{003A960D-1D59-4FA8-B318-A5C553EE7BC2}" type="pres">
      <dgm:prSet presAssocID="{E354A1D3-512D-4818-BEBE-E9461064AA97}" presName="srcNode" presStyleLbl="node1" presStyleIdx="0" presStyleCnt="6"/>
      <dgm:spPr/>
      <dgm:t>
        <a:bodyPr/>
        <a:lstStyle/>
        <a:p>
          <a:endParaRPr lang="pt-BR"/>
        </a:p>
      </dgm:t>
    </dgm:pt>
    <dgm:pt modelId="{F1F1F7D7-1C82-46CC-8A8E-E53A585DF6B6}" type="pres">
      <dgm:prSet presAssocID="{E354A1D3-512D-4818-BEBE-E9461064AA97}" presName="conn" presStyleLbl="parChTrans1D2" presStyleIdx="0" presStyleCnt="1"/>
      <dgm:spPr/>
      <dgm:t>
        <a:bodyPr/>
        <a:lstStyle/>
        <a:p>
          <a:endParaRPr lang="pt-BR"/>
        </a:p>
      </dgm:t>
    </dgm:pt>
    <dgm:pt modelId="{4F8561CC-3E53-4B61-B8DE-6840563DECD8}" type="pres">
      <dgm:prSet presAssocID="{E354A1D3-512D-4818-BEBE-E9461064AA97}" presName="extraNode" presStyleLbl="node1" presStyleIdx="0" presStyleCnt="6"/>
      <dgm:spPr/>
      <dgm:t>
        <a:bodyPr/>
        <a:lstStyle/>
        <a:p>
          <a:endParaRPr lang="pt-BR"/>
        </a:p>
      </dgm:t>
    </dgm:pt>
    <dgm:pt modelId="{DD055BA6-9206-46FD-9C37-BD8F5468018B}" type="pres">
      <dgm:prSet presAssocID="{E354A1D3-512D-4818-BEBE-E9461064AA97}" presName="dstNode" presStyleLbl="node1" presStyleIdx="0" presStyleCnt="6"/>
      <dgm:spPr/>
      <dgm:t>
        <a:bodyPr/>
        <a:lstStyle/>
        <a:p>
          <a:endParaRPr lang="pt-BR"/>
        </a:p>
      </dgm:t>
    </dgm:pt>
    <dgm:pt modelId="{CE6EE35A-BDC0-45B8-8FAB-607724D7DB38}" type="pres">
      <dgm:prSet presAssocID="{8482EDC7-0C69-49E4-AA2E-72B4B6FC2F6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0AC312-D8D8-4ECC-AE04-C495DC5227AC}" type="pres">
      <dgm:prSet presAssocID="{8482EDC7-0C69-49E4-AA2E-72B4B6FC2F67}" presName="accent_1" presStyleCnt="0"/>
      <dgm:spPr/>
      <dgm:t>
        <a:bodyPr/>
        <a:lstStyle/>
        <a:p>
          <a:endParaRPr lang="pt-BR"/>
        </a:p>
      </dgm:t>
    </dgm:pt>
    <dgm:pt modelId="{2B9DFB01-5DF3-458D-9EF5-03649F64FFB8}" type="pres">
      <dgm:prSet presAssocID="{8482EDC7-0C69-49E4-AA2E-72B4B6FC2F67}" presName="accentRepeatNode" presStyleLbl="solidFgAcc1" presStyleIdx="0" presStyleCnt="6" custScaleX="135785" custScaleY="135784"/>
      <dgm:spPr/>
      <dgm:t>
        <a:bodyPr/>
        <a:lstStyle/>
        <a:p>
          <a:endParaRPr lang="pt-BR"/>
        </a:p>
      </dgm:t>
    </dgm:pt>
    <dgm:pt modelId="{53069EA2-70AB-48D5-BC11-34DD9EC771C5}" type="pres">
      <dgm:prSet presAssocID="{2D793583-7394-47B0-A8E4-FB2987EC7448}" presName="text_2" presStyleLbl="node1" presStyleIdx="1" presStyleCnt="6" custScaleX="10043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1D42F0-CDAF-4C42-B161-35A09FE1EBA8}" type="pres">
      <dgm:prSet presAssocID="{2D793583-7394-47B0-A8E4-FB2987EC7448}" presName="accent_2" presStyleCnt="0"/>
      <dgm:spPr/>
      <dgm:t>
        <a:bodyPr/>
        <a:lstStyle/>
        <a:p>
          <a:endParaRPr lang="pt-BR"/>
        </a:p>
      </dgm:t>
    </dgm:pt>
    <dgm:pt modelId="{11DB94F5-6285-4D49-8014-E3331DB7BB63}" type="pres">
      <dgm:prSet presAssocID="{2D793583-7394-47B0-A8E4-FB2987EC7448}" presName="accentRepeatNode" presStyleLbl="solidFgAcc1" presStyleIdx="1" presStyleCnt="6" custScaleX="135785" custScaleY="135784"/>
      <dgm:spPr/>
      <dgm:t>
        <a:bodyPr/>
        <a:lstStyle/>
        <a:p>
          <a:endParaRPr lang="pt-BR"/>
        </a:p>
      </dgm:t>
    </dgm:pt>
    <dgm:pt modelId="{89B80046-E6F2-49B3-BD47-EF1173E1302D}" type="pres">
      <dgm:prSet presAssocID="{102CC133-62B4-416C-83E6-ED36EDDB9BF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291C7D-F2AF-4350-99E2-77B19078F88A}" type="pres">
      <dgm:prSet presAssocID="{102CC133-62B4-416C-83E6-ED36EDDB9BF1}" presName="accent_3" presStyleCnt="0"/>
      <dgm:spPr/>
      <dgm:t>
        <a:bodyPr/>
        <a:lstStyle/>
        <a:p>
          <a:endParaRPr lang="pt-BR"/>
        </a:p>
      </dgm:t>
    </dgm:pt>
    <dgm:pt modelId="{159D9E03-E18E-451F-BBDA-34BE95563F01}" type="pres">
      <dgm:prSet presAssocID="{102CC133-62B4-416C-83E6-ED36EDDB9BF1}" presName="accentRepeatNode" presStyleLbl="solidFgAcc1" presStyleIdx="2" presStyleCnt="6" custScaleX="135785" custScaleY="135784"/>
      <dgm:spPr/>
      <dgm:t>
        <a:bodyPr/>
        <a:lstStyle/>
        <a:p>
          <a:endParaRPr lang="pt-BR"/>
        </a:p>
      </dgm:t>
    </dgm:pt>
    <dgm:pt modelId="{7527747F-E9E4-4973-BD2E-7A00013A835C}" type="pres">
      <dgm:prSet presAssocID="{FE34F380-8A79-4676-9AFE-0BC7BC4BD0DF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35E55A-BB30-4D28-8298-2403B1EBCB24}" type="pres">
      <dgm:prSet presAssocID="{FE34F380-8A79-4676-9AFE-0BC7BC4BD0DF}" presName="accent_4" presStyleCnt="0"/>
      <dgm:spPr/>
      <dgm:t>
        <a:bodyPr/>
        <a:lstStyle/>
        <a:p>
          <a:endParaRPr lang="pt-BR"/>
        </a:p>
      </dgm:t>
    </dgm:pt>
    <dgm:pt modelId="{D2787A2D-AC2A-4199-9A7C-1F3081C467E5}" type="pres">
      <dgm:prSet presAssocID="{FE34F380-8A79-4676-9AFE-0BC7BC4BD0DF}" presName="accentRepeatNode" presStyleLbl="solidFgAcc1" presStyleIdx="3" presStyleCnt="6" custScaleX="135785" custScaleY="135784"/>
      <dgm:spPr/>
      <dgm:t>
        <a:bodyPr/>
        <a:lstStyle/>
        <a:p>
          <a:endParaRPr lang="pt-BR"/>
        </a:p>
      </dgm:t>
    </dgm:pt>
    <dgm:pt modelId="{393E6957-6397-4414-B903-3BCC497BAB4C}" type="pres">
      <dgm:prSet presAssocID="{78B72FB4-81F8-47B0-BDA0-4F3C5A38CF9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258C4C-09C1-49B8-8F91-73BD909FB64D}" type="pres">
      <dgm:prSet presAssocID="{78B72FB4-81F8-47B0-BDA0-4F3C5A38CF9D}" presName="accent_5" presStyleCnt="0"/>
      <dgm:spPr/>
      <dgm:t>
        <a:bodyPr/>
        <a:lstStyle/>
        <a:p>
          <a:endParaRPr lang="pt-BR"/>
        </a:p>
      </dgm:t>
    </dgm:pt>
    <dgm:pt modelId="{0C23E54F-E49B-481A-B0BF-5691F1974913}" type="pres">
      <dgm:prSet presAssocID="{78B72FB4-81F8-47B0-BDA0-4F3C5A38CF9D}" presName="accentRepeatNode" presStyleLbl="solidFgAcc1" presStyleIdx="4" presStyleCnt="6" custScaleX="135785" custScaleY="135784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endParaRPr lang="pt-BR"/>
        </a:p>
      </dgm:t>
    </dgm:pt>
    <dgm:pt modelId="{F03DF987-33C3-4B60-9007-42CF4EF1EE2D}" type="pres">
      <dgm:prSet presAssocID="{0144D0AA-728A-4006-BEAD-081EBAA50DC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568CED-14E8-4D84-B6E7-61231EF2B721}" type="pres">
      <dgm:prSet presAssocID="{0144D0AA-728A-4006-BEAD-081EBAA50DC7}" presName="accent_6" presStyleCnt="0"/>
      <dgm:spPr/>
      <dgm:t>
        <a:bodyPr/>
        <a:lstStyle/>
        <a:p>
          <a:endParaRPr lang="pt-BR"/>
        </a:p>
      </dgm:t>
    </dgm:pt>
    <dgm:pt modelId="{9D559262-9AB4-48D9-A484-CBB217678FEC}" type="pres">
      <dgm:prSet presAssocID="{0144D0AA-728A-4006-BEAD-081EBAA50DC7}" presName="accentRepeatNode" presStyleLbl="solidFgAcc1" presStyleIdx="5" presStyleCnt="6" custScaleX="135785" custScaleY="135784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endParaRPr lang="pt-BR"/>
        </a:p>
      </dgm:t>
    </dgm:pt>
  </dgm:ptLst>
  <dgm:cxnLst>
    <dgm:cxn modelId="{F1CA4E99-1F05-43C2-9E05-54E0397B8452}" type="presOf" srcId="{8482EDC7-0C69-49E4-AA2E-72B4B6FC2F67}" destId="{CE6EE35A-BDC0-45B8-8FAB-607724D7DB38}" srcOrd="0" destOrd="0" presId="urn:microsoft.com/office/officeart/2008/layout/VerticalCurvedList"/>
    <dgm:cxn modelId="{E482D875-549F-4E9F-92A8-582D5716FD53}" srcId="{E354A1D3-512D-4818-BEBE-E9461064AA97}" destId="{2D793583-7394-47B0-A8E4-FB2987EC7448}" srcOrd="1" destOrd="0" parTransId="{23B5F2CC-1287-42F2-83A6-7DAB02725F0F}" sibTransId="{70D7AB3B-4572-485D-87AA-9B00B8FA757F}"/>
    <dgm:cxn modelId="{32AC63FD-B2EE-4A48-B93D-0E08071037E1}" type="presOf" srcId="{2D793583-7394-47B0-A8E4-FB2987EC7448}" destId="{53069EA2-70AB-48D5-BC11-34DD9EC771C5}" srcOrd="0" destOrd="0" presId="urn:microsoft.com/office/officeart/2008/layout/VerticalCurvedList"/>
    <dgm:cxn modelId="{8276FA43-4BC8-4EB8-89BA-86CC6E719F8C}" type="presOf" srcId="{78B72FB4-81F8-47B0-BDA0-4F3C5A38CF9D}" destId="{393E6957-6397-4414-B903-3BCC497BAB4C}" srcOrd="0" destOrd="0" presId="urn:microsoft.com/office/officeart/2008/layout/VerticalCurvedList"/>
    <dgm:cxn modelId="{3016D00E-F7DC-4BCE-9C19-CD38EC5FAA2B}" srcId="{E354A1D3-512D-4818-BEBE-E9461064AA97}" destId="{0144D0AA-728A-4006-BEAD-081EBAA50DC7}" srcOrd="5" destOrd="0" parTransId="{1DEE4B92-89DA-42D5-A495-9A56AB829A6A}" sibTransId="{09F34B90-5590-48A6-A457-E9D7C2CC0E20}"/>
    <dgm:cxn modelId="{D93FF373-54BF-43A9-9107-D08AB70B444D}" srcId="{E354A1D3-512D-4818-BEBE-E9461064AA97}" destId="{102CC133-62B4-416C-83E6-ED36EDDB9BF1}" srcOrd="2" destOrd="0" parTransId="{8402EE8E-9204-4F89-BF14-4E0F99DEFE63}" sibTransId="{C6E8FA18-A19F-447D-A142-76981008DC01}"/>
    <dgm:cxn modelId="{F3A742D2-6453-4336-84F3-4FA371EE89E5}" srcId="{E354A1D3-512D-4818-BEBE-E9461064AA97}" destId="{78B72FB4-81F8-47B0-BDA0-4F3C5A38CF9D}" srcOrd="4" destOrd="0" parTransId="{851E0120-2102-4346-B9E1-BAA9016B6B80}" sibTransId="{F88D782D-8CEC-4C6F-89F7-B89CB8178960}"/>
    <dgm:cxn modelId="{305532DD-64CE-4ACC-8B56-D2FFE7B1AA77}" type="presOf" srcId="{0144D0AA-728A-4006-BEAD-081EBAA50DC7}" destId="{F03DF987-33C3-4B60-9007-42CF4EF1EE2D}" srcOrd="0" destOrd="0" presId="urn:microsoft.com/office/officeart/2008/layout/VerticalCurvedList"/>
    <dgm:cxn modelId="{2CC6C60C-05B0-4A61-A4A1-B29950E4B962}" srcId="{E354A1D3-512D-4818-BEBE-E9461064AA97}" destId="{FE34F380-8A79-4676-9AFE-0BC7BC4BD0DF}" srcOrd="3" destOrd="0" parTransId="{E37178A5-B40C-4EA6-ADD7-9F6574EEB327}" sibTransId="{2268B71C-C0E5-47A6-8F44-8C3FD45C2EE5}"/>
    <dgm:cxn modelId="{42047B7E-8D8F-43C2-8392-A5582F1A0865}" type="presOf" srcId="{E354A1D3-512D-4818-BEBE-E9461064AA97}" destId="{06258EB7-046A-4B4F-9E1D-EE7D01E7BBD5}" srcOrd="0" destOrd="0" presId="urn:microsoft.com/office/officeart/2008/layout/VerticalCurvedList"/>
    <dgm:cxn modelId="{84977DA5-D22F-4B90-99DC-2FAAFA79300F}" srcId="{E354A1D3-512D-4818-BEBE-E9461064AA97}" destId="{8482EDC7-0C69-49E4-AA2E-72B4B6FC2F67}" srcOrd="0" destOrd="0" parTransId="{D33C9448-9D2B-4D14-97CF-E3C8091FFA0A}" sibTransId="{D07C0551-7002-4CA1-B4E5-B6AAC4F85E19}"/>
    <dgm:cxn modelId="{6CBB0E04-0C86-495B-8D27-536D3B8694BA}" type="presOf" srcId="{D07C0551-7002-4CA1-B4E5-B6AAC4F85E19}" destId="{F1F1F7D7-1C82-46CC-8A8E-E53A585DF6B6}" srcOrd="0" destOrd="0" presId="urn:microsoft.com/office/officeart/2008/layout/VerticalCurvedList"/>
    <dgm:cxn modelId="{07F095CC-5C57-493C-848C-F99A0DE220A2}" type="presOf" srcId="{102CC133-62B4-416C-83E6-ED36EDDB9BF1}" destId="{89B80046-E6F2-49B3-BD47-EF1173E1302D}" srcOrd="0" destOrd="0" presId="urn:microsoft.com/office/officeart/2008/layout/VerticalCurvedList"/>
    <dgm:cxn modelId="{0C141A24-0095-422D-A794-1506AA614FEB}" type="presOf" srcId="{FE34F380-8A79-4676-9AFE-0BC7BC4BD0DF}" destId="{7527747F-E9E4-4973-BD2E-7A00013A835C}" srcOrd="0" destOrd="0" presId="urn:microsoft.com/office/officeart/2008/layout/VerticalCurvedList"/>
    <dgm:cxn modelId="{4954D69B-A9C3-48E5-A9B5-C79C29A3FC88}" type="presParOf" srcId="{06258EB7-046A-4B4F-9E1D-EE7D01E7BBD5}" destId="{4CB16417-7483-4248-9487-9CCF4ADEB37D}" srcOrd="0" destOrd="0" presId="urn:microsoft.com/office/officeart/2008/layout/VerticalCurvedList"/>
    <dgm:cxn modelId="{00D0DD55-E8D0-4961-A26D-0558346BF2F7}" type="presParOf" srcId="{4CB16417-7483-4248-9487-9CCF4ADEB37D}" destId="{9069B643-1382-4F11-B741-B937D51832B9}" srcOrd="0" destOrd="0" presId="urn:microsoft.com/office/officeart/2008/layout/VerticalCurvedList"/>
    <dgm:cxn modelId="{E75BD95E-75B8-4B6B-AC38-C7B4DA1EE66F}" type="presParOf" srcId="{9069B643-1382-4F11-B741-B937D51832B9}" destId="{003A960D-1D59-4FA8-B318-A5C553EE7BC2}" srcOrd="0" destOrd="0" presId="urn:microsoft.com/office/officeart/2008/layout/VerticalCurvedList"/>
    <dgm:cxn modelId="{52DAA4CE-EF92-418E-9DBD-F645B7BC38C2}" type="presParOf" srcId="{9069B643-1382-4F11-B741-B937D51832B9}" destId="{F1F1F7D7-1C82-46CC-8A8E-E53A585DF6B6}" srcOrd="1" destOrd="0" presId="urn:microsoft.com/office/officeart/2008/layout/VerticalCurvedList"/>
    <dgm:cxn modelId="{A29998F9-D768-49C5-B374-280FE10DB68C}" type="presParOf" srcId="{9069B643-1382-4F11-B741-B937D51832B9}" destId="{4F8561CC-3E53-4B61-B8DE-6840563DECD8}" srcOrd="2" destOrd="0" presId="urn:microsoft.com/office/officeart/2008/layout/VerticalCurvedList"/>
    <dgm:cxn modelId="{8B49EC35-E510-4C0A-A831-3EEA4C9B37F5}" type="presParOf" srcId="{9069B643-1382-4F11-B741-B937D51832B9}" destId="{DD055BA6-9206-46FD-9C37-BD8F5468018B}" srcOrd="3" destOrd="0" presId="urn:microsoft.com/office/officeart/2008/layout/VerticalCurvedList"/>
    <dgm:cxn modelId="{BBB739B4-EBBF-4738-A1BF-B049FD2D6C9F}" type="presParOf" srcId="{4CB16417-7483-4248-9487-9CCF4ADEB37D}" destId="{CE6EE35A-BDC0-45B8-8FAB-607724D7DB38}" srcOrd="1" destOrd="0" presId="urn:microsoft.com/office/officeart/2008/layout/VerticalCurvedList"/>
    <dgm:cxn modelId="{464F8B4D-1F84-4AAE-B889-8123F672455F}" type="presParOf" srcId="{4CB16417-7483-4248-9487-9CCF4ADEB37D}" destId="{460AC312-D8D8-4ECC-AE04-C495DC5227AC}" srcOrd="2" destOrd="0" presId="urn:microsoft.com/office/officeart/2008/layout/VerticalCurvedList"/>
    <dgm:cxn modelId="{B112E96A-D1D6-405A-80BC-05E89DFDAFDA}" type="presParOf" srcId="{460AC312-D8D8-4ECC-AE04-C495DC5227AC}" destId="{2B9DFB01-5DF3-458D-9EF5-03649F64FFB8}" srcOrd="0" destOrd="0" presId="urn:microsoft.com/office/officeart/2008/layout/VerticalCurvedList"/>
    <dgm:cxn modelId="{C4229F8C-D31A-428F-B807-338919D57351}" type="presParOf" srcId="{4CB16417-7483-4248-9487-9CCF4ADEB37D}" destId="{53069EA2-70AB-48D5-BC11-34DD9EC771C5}" srcOrd="3" destOrd="0" presId="urn:microsoft.com/office/officeart/2008/layout/VerticalCurvedList"/>
    <dgm:cxn modelId="{C0DD9CCF-FA5F-45D9-AB14-ED57F39A3CD1}" type="presParOf" srcId="{4CB16417-7483-4248-9487-9CCF4ADEB37D}" destId="{AE1D42F0-CDAF-4C42-B161-35A09FE1EBA8}" srcOrd="4" destOrd="0" presId="urn:microsoft.com/office/officeart/2008/layout/VerticalCurvedList"/>
    <dgm:cxn modelId="{DD003CA5-5593-4BD0-AED7-73C74A5708B9}" type="presParOf" srcId="{AE1D42F0-CDAF-4C42-B161-35A09FE1EBA8}" destId="{11DB94F5-6285-4D49-8014-E3331DB7BB63}" srcOrd="0" destOrd="0" presId="urn:microsoft.com/office/officeart/2008/layout/VerticalCurvedList"/>
    <dgm:cxn modelId="{8FC0964F-BC22-4329-B236-08546BFA05EA}" type="presParOf" srcId="{4CB16417-7483-4248-9487-9CCF4ADEB37D}" destId="{89B80046-E6F2-49B3-BD47-EF1173E1302D}" srcOrd="5" destOrd="0" presId="urn:microsoft.com/office/officeart/2008/layout/VerticalCurvedList"/>
    <dgm:cxn modelId="{3A5D0C21-A923-4E0B-9B47-4C43B9C45603}" type="presParOf" srcId="{4CB16417-7483-4248-9487-9CCF4ADEB37D}" destId="{FF291C7D-F2AF-4350-99E2-77B19078F88A}" srcOrd="6" destOrd="0" presId="urn:microsoft.com/office/officeart/2008/layout/VerticalCurvedList"/>
    <dgm:cxn modelId="{A89A08F3-2C70-4E87-B1D7-1E5357F69DF3}" type="presParOf" srcId="{FF291C7D-F2AF-4350-99E2-77B19078F88A}" destId="{159D9E03-E18E-451F-BBDA-34BE95563F01}" srcOrd="0" destOrd="0" presId="urn:microsoft.com/office/officeart/2008/layout/VerticalCurvedList"/>
    <dgm:cxn modelId="{42CBB11B-F7DE-4D22-87D1-55998AD2B957}" type="presParOf" srcId="{4CB16417-7483-4248-9487-9CCF4ADEB37D}" destId="{7527747F-E9E4-4973-BD2E-7A00013A835C}" srcOrd="7" destOrd="0" presId="urn:microsoft.com/office/officeart/2008/layout/VerticalCurvedList"/>
    <dgm:cxn modelId="{460971A9-26D3-4D75-9136-4414BE228E38}" type="presParOf" srcId="{4CB16417-7483-4248-9487-9CCF4ADEB37D}" destId="{5A35E55A-BB30-4D28-8298-2403B1EBCB24}" srcOrd="8" destOrd="0" presId="urn:microsoft.com/office/officeart/2008/layout/VerticalCurvedList"/>
    <dgm:cxn modelId="{02E6B8DD-366E-4A01-9220-F218C5DF7694}" type="presParOf" srcId="{5A35E55A-BB30-4D28-8298-2403B1EBCB24}" destId="{D2787A2D-AC2A-4199-9A7C-1F3081C467E5}" srcOrd="0" destOrd="0" presId="urn:microsoft.com/office/officeart/2008/layout/VerticalCurvedList"/>
    <dgm:cxn modelId="{29C15E80-FF64-49EE-B3A9-6BA26844C062}" type="presParOf" srcId="{4CB16417-7483-4248-9487-9CCF4ADEB37D}" destId="{393E6957-6397-4414-B903-3BCC497BAB4C}" srcOrd="9" destOrd="0" presId="urn:microsoft.com/office/officeart/2008/layout/VerticalCurvedList"/>
    <dgm:cxn modelId="{74F51C8E-6A1F-484C-8BF6-C00D38B947DF}" type="presParOf" srcId="{4CB16417-7483-4248-9487-9CCF4ADEB37D}" destId="{73258C4C-09C1-49B8-8F91-73BD909FB64D}" srcOrd="10" destOrd="0" presId="urn:microsoft.com/office/officeart/2008/layout/VerticalCurvedList"/>
    <dgm:cxn modelId="{DEE70D8C-F5FC-4956-AF7B-4B9116587E8C}" type="presParOf" srcId="{73258C4C-09C1-49B8-8F91-73BD909FB64D}" destId="{0C23E54F-E49B-481A-B0BF-5691F1974913}" srcOrd="0" destOrd="0" presId="urn:microsoft.com/office/officeart/2008/layout/VerticalCurvedList"/>
    <dgm:cxn modelId="{56615FC9-2810-4F3D-99B3-96F9CF6A70A3}" type="presParOf" srcId="{4CB16417-7483-4248-9487-9CCF4ADEB37D}" destId="{F03DF987-33C3-4B60-9007-42CF4EF1EE2D}" srcOrd="11" destOrd="0" presId="urn:microsoft.com/office/officeart/2008/layout/VerticalCurvedList"/>
    <dgm:cxn modelId="{35B43FF7-DC18-41C1-8483-EF130A2B51D4}" type="presParOf" srcId="{4CB16417-7483-4248-9487-9CCF4ADEB37D}" destId="{23568CED-14E8-4D84-B6E7-61231EF2B721}" srcOrd="12" destOrd="0" presId="urn:microsoft.com/office/officeart/2008/layout/VerticalCurvedList"/>
    <dgm:cxn modelId="{21948650-ACE1-4A1B-B08A-38BFEE864370}" type="presParOf" srcId="{23568CED-14E8-4D84-B6E7-61231EF2B721}" destId="{9D559262-9AB4-48D9-A484-CBB217678F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1F7D7-1C82-46CC-8A8E-E53A585DF6B6}">
      <dsp:nvSpPr>
        <dsp:cNvPr id="0" name=""/>
        <dsp:cNvSpPr/>
      </dsp:nvSpPr>
      <dsp:spPr>
        <a:xfrm>
          <a:off x="-4277452" y="-661824"/>
          <a:ext cx="5140073" cy="5140073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EE35A-BDC0-45B8-8FAB-607724D7DB38}">
      <dsp:nvSpPr>
        <dsp:cNvPr id="0" name=""/>
        <dsp:cNvSpPr/>
      </dsp:nvSpPr>
      <dsp:spPr>
        <a:xfrm>
          <a:off x="345392" y="200972"/>
          <a:ext cx="4968703" cy="401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923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    </a:t>
          </a:r>
          <a:r>
            <a:rPr lang="pt-BR" sz="1100" kern="1200" dirty="0" smtClean="0"/>
            <a:t>SISTEMA DE INFORMAÇÃO DO PROJETO TAMAR 1 &amp; 2</a:t>
          </a:r>
          <a:endParaRPr lang="pt-BR" sz="1100" kern="1200" dirty="0"/>
        </a:p>
      </dsp:txBody>
      <dsp:txXfrm>
        <a:off x="345392" y="200972"/>
        <a:ext cx="4968703" cy="401793"/>
      </dsp:txXfrm>
    </dsp:sp>
    <dsp:sp modelId="{2B9DFB01-5DF3-458D-9EF5-03649F64FFB8}">
      <dsp:nvSpPr>
        <dsp:cNvPr id="0" name=""/>
        <dsp:cNvSpPr/>
      </dsp:nvSpPr>
      <dsp:spPr>
        <a:xfrm>
          <a:off x="4408" y="60887"/>
          <a:ext cx="681968" cy="681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69EA2-70AB-48D5-BC11-34DD9EC771C5}">
      <dsp:nvSpPr>
        <dsp:cNvPr id="0" name=""/>
        <dsp:cNvSpPr/>
      </dsp:nvSpPr>
      <dsp:spPr>
        <a:xfrm>
          <a:off x="665806" y="803586"/>
          <a:ext cx="4658377" cy="401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923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    MONITORAMENTO HIDROLÓGICO EM TEMPO REAL        DO PORTO DE PARANAGUÁ</a:t>
          </a:r>
          <a:endParaRPr lang="pt-BR" sz="1100" kern="1200" dirty="0"/>
        </a:p>
      </dsp:txBody>
      <dsp:txXfrm>
        <a:off x="665806" y="803586"/>
        <a:ext cx="4658377" cy="401793"/>
      </dsp:txXfrm>
    </dsp:sp>
    <dsp:sp modelId="{11DB94F5-6285-4D49-8014-E3331DB7BB63}">
      <dsp:nvSpPr>
        <dsp:cNvPr id="0" name=""/>
        <dsp:cNvSpPr/>
      </dsp:nvSpPr>
      <dsp:spPr>
        <a:xfrm>
          <a:off x="334910" y="663501"/>
          <a:ext cx="681968" cy="681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80046-E6F2-49B3-BD47-EF1173E1302D}">
      <dsp:nvSpPr>
        <dsp:cNvPr id="0" name=""/>
        <dsp:cNvSpPr/>
      </dsp:nvSpPr>
      <dsp:spPr>
        <a:xfrm>
          <a:off x="827025" y="1406199"/>
          <a:ext cx="4487070" cy="401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923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    </a:t>
          </a:r>
          <a:r>
            <a:rPr lang="pt-BR" sz="1100" kern="1200" dirty="0" smtClean="0"/>
            <a:t>SISTEMA DE INFORMAÇÕES PARA O CENSO DA AQUICULTURA - MINISTÉRIO DA PESCA E AQUICULTURA</a:t>
          </a:r>
          <a:endParaRPr lang="pt-BR" sz="1100" kern="1200" dirty="0"/>
        </a:p>
      </dsp:txBody>
      <dsp:txXfrm>
        <a:off x="827025" y="1406199"/>
        <a:ext cx="4487070" cy="401793"/>
      </dsp:txXfrm>
    </dsp:sp>
    <dsp:sp modelId="{159D9E03-E18E-451F-BBDA-34BE95563F01}">
      <dsp:nvSpPr>
        <dsp:cNvPr id="0" name=""/>
        <dsp:cNvSpPr/>
      </dsp:nvSpPr>
      <dsp:spPr>
        <a:xfrm>
          <a:off x="486040" y="1266114"/>
          <a:ext cx="681968" cy="681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7747F-E9E4-4973-BD2E-7A00013A835C}">
      <dsp:nvSpPr>
        <dsp:cNvPr id="0" name=""/>
        <dsp:cNvSpPr/>
      </dsp:nvSpPr>
      <dsp:spPr>
        <a:xfrm>
          <a:off x="827025" y="2008431"/>
          <a:ext cx="4487070" cy="401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923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    </a:t>
          </a:r>
          <a:r>
            <a:rPr lang="pt-BR" sz="1100" kern="1200" dirty="0" smtClean="0"/>
            <a:t>SISTEMA DE GESTÃO DE ASSOCIADOS DA ASSOCIAÇÃO BRASILEIRA DE OCEANOGRAFIA</a:t>
          </a:r>
          <a:endParaRPr lang="pt-BR" sz="1100" kern="1200" dirty="0"/>
        </a:p>
      </dsp:txBody>
      <dsp:txXfrm>
        <a:off x="827025" y="2008431"/>
        <a:ext cx="4487070" cy="401793"/>
      </dsp:txXfrm>
    </dsp:sp>
    <dsp:sp modelId="{D2787A2D-AC2A-4199-9A7C-1F3081C467E5}">
      <dsp:nvSpPr>
        <dsp:cNvPr id="0" name=""/>
        <dsp:cNvSpPr/>
      </dsp:nvSpPr>
      <dsp:spPr>
        <a:xfrm>
          <a:off x="486040" y="1868346"/>
          <a:ext cx="681968" cy="681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E6957-6397-4414-B903-3BCC497BAB4C}">
      <dsp:nvSpPr>
        <dsp:cNvPr id="0" name=""/>
        <dsp:cNvSpPr/>
      </dsp:nvSpPr>
      <dsp:spPr>
        <a:xfrm>
          <a:off x="675894" y="2611044"/>
          <a:ext cx="4638200" cy="401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923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    </a:t>
          </a:r>
          <a:r>
            <a:rPr lang="pt-BR" sz="1100" kern="1200" dirty="0" smtClean="0"/>
            <a:t>SISTEMA DE GESTÃO E MAPEAMENTO URBANO DA PREFEITURA DE MASSARANDUBA / SC</a:t>
          </a:r>
          <a:endParaRPr lang="pt-BR" sz="1100" kern="1200" dirty="0"/>
        </a:p>
      </dsp:txBody>
      <dsp:txXfrm>
        <a:off x="675894" y="2611044"/>
        <a:ext cx="4638200" cy="401793"/>
      </dsp:txXfrm>
    </dsp:sp>
    <dsp:sp modelId="{0C23E54F-E49B-481A-B0BF-5691F1974913}">
      <dsp:nvSpPr>
        <dsp:cNvPr id="0" name=""/>
        <dsp:cNvSpPr/>
      </dsp:nvSpPr>
      <dsp:spPr>
        <a:xfrm>
          <a:off x="334910" y="2470959"/>
          <a:ext cx="681968" cy="681963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DF987-33C3-4B60-9007-42CF4EF1EE2D}">
      <dsp:nvSpPr>
        <dsp:cNvPr id="0" name=""/>
        <dsp:cNvSpPr/>
      </dsp:nvSpPr>
      <dsp:spPr>
        <a:xfrm>
          <a:off x="345392" y="3213657"/>
          <a:ext cx="4968703" cy="401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923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    PROPESQWEB – INSTITUTO DE PESCA DE SÃO PAULO</a:t>
          </a:r>
          <a:endParaRPr lang="pt-BR" sz="1100" kern="1200" dirty="0"/>
        </a:p>
      </dsp:txBody>
      <dsp:txXfrm>
        <a:off x="345392" y="3213657"/>
        <a:ext cx="4968703" cy="401793"/>
      </dsp:txXfrm>
    </dsp:sp>
    <dsp:sp modelId="{9D559262-9AB4-48D9-A484-CBB217678FEC}">
      <dsp:nvSpPr>
        <dsp:cNvPr id="0" name=""/>
        <dsp:cNvSpPr/>
      </dsp:nvSpPr>
      <dsp:spPr>
        <a:xfrm>
          <a:off x="4408" y="3073572"/>
          <a:ext cx="681968" cy="681963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3871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ali.br/jbs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pesca.sp.gov.br/publicacoes.php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pt-BR" dirty="0" smtClean="0"/>
              <a:t>O que é?</a:t>
            </a:r>
          </a:p>
          <a:p>
            <a:r>
              <a:rPr lang="pt-BR" dirty="0" smtClean="0"/>
              <a:t>São plataformas gestoras de websites, portais e intranets</a:t>
            </a:r>
          </a:p>
          <a:p>
            <a:r>
              <a:rPr lang="pt-BR" dirty="0" err="1" smtClean="0"/>
              <a:t>Proporsionam</a:t>
            </a:r>
            <a:r>
              <a:rPr lang="pt-BR" dirty="0" smtClean="0"/>
              <a:t> ferramentas necessárias para criar, administrar (editar e inserir) conteúdo em tempo real</a:t>
            </a:r>
          </a:p>
          <a:p>
            <a:r>
              <a:rPr lang="pt-BR" dirty="0" smtClean="0"/>
              <a:t>Não necessita de conhecimento </a:t>
            </a:r>
            <a:r>
              <a:rPr lang="pt-BR" dirty="0" err="1" smtClean="0"/>
              <a:t>tecnicos</a:t>
            </a:r>
            <a:r>
              <a:rPr lang="pt-BR" dirty="0" smtClean="0"/>
              <a:t> para </a:t>
            </a:r>
            <a:r>
              <a:rPr lang="pt-BR" dirty="0" err="1" smtClean="0"/>
              <a:t>adminstrar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estruturar e facilitar a criação, administração, distribuição, publicação e disponibilidade da informação, tendo como principal </a:t>
            </a:r>
            <a:r>
              <a:rPr lang="pt-BR" dirty="0" err="1" smtClean="0"/>
              <a:t>caracteristica</a:t>
            </a:r>
            <a:r>
              <a:rPr lang="pt-BR" dirty="0" smtClean="0"/>
              <a:t> a quantidade de funções presentes.</a:t>
            </a:r>
          </a:p>
          <a:p>
            <a:endParaRPr dirty="0"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055284" y="685800"/>
            <a:ext cx="422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pt-BR" dirty="0" smtClean="0"/>
              <a:t>Integração</a:t>
            </a:r>
            <a:r>
              <a:rPr lang="pt-BR" baseline="0" dirty="0" smtClean="0"/>
              <a:t> da interface publica com o portal</a:t>
            </a:r>
            <a:endParaRPr dirty="0"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pt-BR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Especialidades</a:t>
            </a:r>
            <a:r>
              <a:rPr lang="x-none" sz="2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análise de requisitos, de negócios e modelagem de sistemas com suporte geoespacial segundo os padrões OGC, em linguagem UML (Unified Modeling Language);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Desenvolver, implantar e manter os sistemas modelados com tecnologias proprietárias e/ou open source;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Projetar e implantar infra-estrutura de dados geoespaciais com emprego de tecnologias open source;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Projetar e implantar redes de monitoramento remoto;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Elaborar e/ou validar cartas digitais para as mais diversas finalidades; 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Arial"/>
              <a:buChar char="•"/>
            </a:pP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análises geoespaciais complexas com o emprego de sistemas de informação geográfica</a:t>
            </a:r>
            <a:r>
              <a:rPr lang="pt-BR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18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(SIG) ou através de Sistemas Gerenciadores de Bancos de Dados, como Oracle Spatial e PostGIS.</a:t>
            </a:r>
          </a:p>
          <a:p>
            <a:endParaRPr dirty="0"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Journal of the Brazilian Society of Ecotoxicology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 smtClean="0"/>
          </a:p>
          <a:p>
            <a:r>
              <a:rPr lang="pt-BR" dirty="0" smtClean="0"/>
              <a:t>Revista </a:t>
            </a:r>
            <a:r>
              <a:rPr lang="pt-BR" dirty="0" smtClean="0"/>
              <a:t>JBSE é similar 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de Publicações (</a:t>
            </a:r>
            <a:r>
              <a:rPr lang="pt-BR" dirty="0" smtClean="0">
                <a:hlinkClick r:id="rId4"/>
              </a:rPr>
              <a:t>http://www.pesca.sp.gov.br/publicacoes.php</a:t>
            </a:r>
            <a:r>
              <a:rPr lang="pt-BR" baseline="0" dirty="0" smtClean="0"/>
              <a:t>)</a:t>
            </a:r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2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pt-BR" dirty="0" smtClean="0"/>
              <a:t>Legibilidade-&gt; </a:t>
            </a:r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letras escuras em um fundo claro são mais fáceis de ler que letras claras em um fundo escuro =&gt;</a:t>
            </a:r>
            <a:r>
              <a:rPr lang="pt-BR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ao contrario </a:t>
            </a:r>
            <a:endParaRPr lang="pt-B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Exibir texto contínuo em colunas largas de, ao menos, 50 caracteres por linha. =&gt; colunas</a:t>
            </a:r>
            <a:r>
              <a:rPr lang="pt-BR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estreitas que não aproveitam o espaço proporcionado</a:t>
            </a:r>
            <a:endParaRPr lang="pt-B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Ações Mínimas-&gt; Minimize o número de passos necessários para se fazer uma seleção em menu. =&gt;</a:t>
            </a:r>
            <a:r>
              <a:rPr lang="pt-BR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1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submenus</a:t>
            </a:r>
            <a:r>
              <a:rPr lang="pt-BR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não são acessíveis caso não esteja dentro do modulo pai</a:t>
            </a:r>
            <a:endParaRPr lang="pt-B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BR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várias páginas estiverem envolvidas, torne possível ir diretamente para uma página sem ter que passar pelas intermediárias. =&gt; não há atalhos</a:t>
            </a:r>
          </a:p>
          <a:p>
            <a:endParaRPr lang="pt-B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/>
              <a:t>Controle do Usuário-</a:t>
            </a:r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Deixar ao usuário o controle do ritmo de suas entradas de dados, e não pelo computador ou por eventos externos. =&gt;</a:t>
            </a:r>
            <a:r>
              <a:rPr lang="pt-BR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apenas um usuário especifico gerencia o conteúdo </a:t>
            </a:r>
            <a:endParaRPr lang="pt-BR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Cada</a:t>
            </a:r>
            <a:r>
              <a:rPr lang="pt-BR" baseline="0" dirty="0" smtClean="0"/>
              <a:t> clique abre uma aba nova</a:t>
            </a:r>
          </a:p>
          <a:p>
            <a:r>
              <a:rPr lang="pt-BR" baseline="0" dirty="0" smtClean="0"/>
              <a:t>Fontes mudam de cor e tamanho varias vezes no mesmo módulo</a:t>
            </a:r>
          </a:p>
          <a:p>
            <a:r>
              <a:rPr lang="pt-BR" baseline="0" dirty="0" smtClean="0"/>
              <a:t>Habilitar a Usabilidade para tamanho de fontes </a:t>
            </a:r>
            <a:endParaRPr dirty="0"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33046" y="4343400"/>
            <a:ext cx="5064368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pt-BR" dirty="0" smtClean="0"/>
              <a:t>Sistema </a:t>
            </a:r>
            <a:r>
              <a:rPr lang="pt-BR" dirty="0" smtClean="0"/>
              <a:t>de Gestão de </a:t>
            </a:r>
            <a:r>
              <a:rPr lang="pt-BR" dirty="0" smtClean="0"/>
              <a:t>Conteúdo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11723" y="0"/>
            <a:ext cx="9155722" cy="68691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792287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1792287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792287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1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hyperlink" Target="http://www.projetotamar.org.br/" TargetMode="External"/><Relationship Id="rId1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11" Type="http://schemas.openxmlformats.org/officeDocument/2006/relationships/hyperlink" Target="http://geosapiens.com.br/site/index.php/categoria-produtos/78-geo-cidade" TargetMode="External"/><Relationship Id="rId5" Type="http://schemas.openxmlformats.org/officeDocument/2006/relationships/diagramLayout" Target="../diagrams/layout1.xml"/><Relationship Id="rId15" Type="http://schemas.openxmlformats.org/officeDocument/2006/relationships/hyperlink" Target="http://monitoramento.geoapp.com.br/" TargetMode="Externa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hyperlink" Target="http://192.168.0.13:8085/propesq/sistema/web/app_dev.php/gs/" TargetMode="External"/><Relationship Id="rId1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6084168" y="560627"/>
            <a:ext cx="2439332" cy="9236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0" name="Shape 100"/>
          <p:cNvSpPr/>
          <p:nvPr/>
        </p:nvSpPr>
        <p:spPr>
          <a:xfrm>
            <a:off x="5944466" y="352959"/>
            <a:ext cx="2897367" cy="1368292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01" name="Shape 101"/>
          <p:cNvSpPr txBox="1"/>
          <p:nvPr/>
        </p:nvSpPr>
        <p:spPr>
          <a:xfrm>
            <a:off x="395536" y="1961005"/>
            <a:ext cx="7695299" cy="11079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pt-BR" sz="6600" dirty="0" smtClean="0">
                <a:solidFill>
                  <a:srgbClr val="366092"/>
                </a:solidFill>
              </a:rPr>
              <a:t>pesca.sp.gov.br</a:t>
            </a:r>
            <a:endParaRPr lang="x-none" sz="6600">
              <a:solidFill>
                <a:srgbClr val="366092"/>
              </a:solidFill>
            </a:endParaRPr>
          </a:p>
        </p:txBody>
      </p:sp>
      <p:pic>
        <p:nvPicPr>
          <p:cNvPr id="1026" name="Picture 2" descr="C:\ms4w\Apache\htdocs\propesqweb\sistema\src\geosapiens\propesqBundle\Resources\public\images\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2959"/>
            <a:ext cx="3367387" cy="11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Características do CMS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•"/>
            </a:pPr>
            <a:r>
              <a:rPr lang="x-none" sz="2800"/>
              <a:t>Sistema gerenciador de websites que integra ferramentas necessárias para criar, inserir e editar conteúdos em tempo real;</a:t>
            </a:r>
          </a:p>
          <a:p>
            <a:pPr marL="4572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•"/>
            </a:pPr>
            <a:r>
              <a:rPr lang="x-none" sz="2800"/>
              <a:t>Permite estruturar e facilitar a criação, administração, distribuição, publicação da informação;</a:t>
            </a:r>
          </a:p>
          <a:p>
            <a:pPr marL="4572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•"/>
            </a:pPr>
            <a:r>
              <a:rPr lang="x-none" sz="2800"/>
              <a:t>A habilidade necessária para trabalhar o conteúdo com um CMS resume-se nos conhecimentos necessários para um usuário de um simples editor de texto.</a:t>
            </a:r>
          </a:p>
          <a:p>
            <a:endParaRPr lang="x-none" sz="2800"/>
          </a:p>
          <a:p>
            <a:endParaRPr lang="x-none" sz="2800"/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Características do CMS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011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•"/>
            </a:pPr>
            <a:r>
              <a:rPr lang="x-none" sz="2800"/>
              <a:t>Funcionalidades </a:t>
            </a:r>
            <a:r>
              <a:rPr lang="x-none" sz="2800" smtClean="0"/>
              <a:t>incorporadas</a:t>
            </a:r>
            <a:r>
              <a:rPr lang="pt-BR" sz="2800" dirty="0" smtClean="0"/>
              <a:t> ao CMS</a:t>
            </a:r>
            <a:r>
              <a:rPr lang="x-none" sz="2800" smtClean="0"/>
              <a:t>:</a:t>
            </a:r>
            <a:endParaRPr lang="x-none" sz="2800"/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x-none"/>
              <a:t>Gerenciamento de usuários;</a:t>
            </a: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x-none"/>
              <a:t>Suporte a múltiplos idiomas;</a:t>
            </a:r>
          </a:p>
          <a:p>
            <a:pPr marL="914400" lvl="1" indent="-317500">
              <a:buSzPct val="43750"/>
              <a:buFont typeface="Courier New"/>
              <a:buChar char="o"/>
            </a:pPr>
            <a:r>
              <a:rPr lang="x-none"/>
              <a:t>Gerenciamento de contatos</a:t>
            </a:r>
            <a:r>
              <a:rPr lang="x-none" smtClean="0"/>
              <a:t>;</a:t>
            </a:r>
            <a:endParaRPr lang="pt-BR" dirty="0" smtClean="0"/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x-none" smtClean="0"/>
              <a:t>Possui </a:t>
            </a:r>
            <a:r>
              <a:rPr lang="x-none"/>
              <a:t>um motor de busca interno;</a:t>
            </a: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x-none" smtClean="0"/>
              <a:t>Possibilita </a:t>
            </a:r>
            <a:r>
              <a:rPr lang="x-none"/>
              <a:t>agregar novas funcionalidades.</a:t>
            </a:r>
          </a:p>
          <a:p>
            <a:endParaRPr lang="x-none"/>
          </a:p>
          <a:p>
            <a:endParaRPr lang="x-non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Benefícios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2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800"/>
              <a:t>Benefícios no uso do CMS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Definição clara de papeis dos usuários no sistema;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Independência de responsável técnico para gerenciar conteúdo;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Integração com público alvo (registro de usuário, midia social, enquetes, etc);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Agilidade na entrega do ambiente.</a:t>
            </a:r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Benefícios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2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800"/>
              <a:t>Benefícios em migrar para a solução GeoSapiens: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Empresa consolidada no mercado;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/>
              <a:t>Equipe especializada para atender as necessidades;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dirty="0" smtClean="0"/>
              <a:t>Garantia </a:t>
            </a:r>
            <a:r>
              <a:rPr lang="pt-BR" dirty="0" smtClean="0"/>
              <a:t>de qualidade do produto e agilidade no </a:t>
            </a:r>
            <a:r>
              <a:rPr lang="pt-BR" dirty="0" smtClean="0"/>
              <a:t>atendimento;</a:t>
            </a:r>
          </a:p>
          <a:p>
            <a:pPr marL="742950" marR="0" lvl="1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dirty="0" smtClean="0"/>
              <a:t>Conhecimento do </a:t>
            </a:r>
            <a:r>
              <a:rPr lang="pt-BR" dirty="0" err="1" smtClean="0"/>
              <a:t>ProPesqWeb</a:t>
            </a:r>
            <a:r>
              <a:rPr lang="pt-BR" dirty="0" smtClean="0"/>
              <a:t>.</a:t>
            </a:r>
            <a:endParaRPr lang="x-none"/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5377709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Escopo do projeto</a:t>
            </a:r>
            <a:endParaRPr lang="x-none" sz="4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98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endParaRPr lang="pt-BR" sz="2800" b="0" i="0" u="none" strike="noStrike" cap="none" baseline="0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sz="2800" b="0" i="0" u="none" strike="noStrike" cap="none" baseline="0" dirty="0" smtClean="0">
                <a:solidFill>
                  <a:schemeClr val="dk1"/>
                </a:solidFill>
                <a:sym typeface="Calibri"/>
              </a:rPr>
              <a:t>Confec</a:t>
            </a:r>
            <a:r>
              <a:rPr lang="pt-BR" sz="2800" dirty="0" smtClean="0"/>
              <a:t>ção do layout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endParaRPr lang="pt-BR" sz="2800" b="0" i="0" u="none" strike="noStrike" cap="none" baseline="0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sz="2800" b="0" i="0" u="none" strike="noStrike" cap="none" baseline="0" dirty="0" smtClean="0">
                <a:solidFill>
                  <a:schemeClr val="dk1"/>
                </a:solidFill>
                <a:sym typeface="Calibri"/>
              </a:rPr>
              <a:t>D</a:t>
            </a:r>
            <a:r>
              <a:rPr lang="pt-BR" sz="2800" b="0" i="0" u="none" strike="noStrike" cap="none" dirty="0" smtClean="0">
                <a:solidFill>
                  <a:schemeClr val="dk1"/>
                </a:solidFill>
                <a:sym typeface="Calibri"/>
              </a:rPr>
              <a:t>esenvolvimento do portal</a:t>
            </a:r>
            <a:endParaRPr lang="pt-BR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endParaRPr lang="pt-BR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sym typeface="Calibri"/>
              </a:rPr>
              <a:t>Migração </a:t>
            </a:r>
            <a:r>
              <a:rPr lang="pt-BR" sz="2800" b="0" i="0" u="none" strike="noStrike" cap="none" dirty="0" smtClean="0">
                <a:solidFill>
                  <a:schemeClr val="dk1"/>
                </a:solidFill>
                <a:sym typeface="Calibri"/>
              </a:rPr>
              <a:t>do </a:t>
            </a:r>
            <a:r>
              <a:rPr lang="pt-BR" sz="2800" b="0" i="0" u="none" strike="noStrike" cap="none" dirty="0" smtClean="0">
                <a:solidFill>
                  <a:schemeClr val="dk1"/>
                </a:solidFill>
                <a:sym typeface="Calibri"/>
              </a:rPr>
              <a:t>conteúdo</a:t>
            </a:r>
          </a:p>
        </p:txBody>
      </p:sp>
      <p:pic>
        <p:nvPicPr>
          <p:cNvPr id="1026" name="Picture 2" descr="F:\Captur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2725173" cy="224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Contato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596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0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Albuquerque</a:t>
            </a:r>
          </a:p>
          <a:p>
            <a:pPr marL="400050" lvl="1" indent="0">
              <a:spcBef>
                <a:spcPts val="400"/>
              </a:spcBef>
              <a:buSzPct val="100000"/>
              <a:buNone/>
            </a:pPr>
            <a:r>
              <a:rPr lang="pt-BR" sz="14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 de Projeto</a:t>
            </a:r>
          </a:p>
          <a:p>
            <a:pPr marL="400050" lvl="1" indent="0">
              <a:spcBef>
                <a:spcPts val="400"/>
              </a:spcBef>
              <a:buSzPct val="100000"/>
              <a:buNone/>
            </a:pPr>
            <a:r>
              <a:rPr lang="x-none" sz="16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GeoSapiens </a:t>
            </a:r>
            <a: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 e Informação Ltda.</a:t>
            </a:r>
            <a:b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Rua </a:t>
            </a:r>
            <a:r>
              <a:rPr lang="pt-BR" sz="1600" dirty="0"/>
              <a:t>Felix </a:t>
            </a:r>
            <a:r>
              <a:rPr lang="pt-BR" sz="1600" dirty="0" err="1"/>
              <a:t>Busso</a:t>
            </a:r>
            <a:r>
              <a:rPr lang="pt-BR" sz="1600" dirty="0"/>
              <a:t> </a:t>
            </a:r>
            <a:r>
              <a:rPr lang="pt-BR" sz="1600" dirty="0" err="1" smtClean="0"/>
              <a:t>Assenburg</a:t>
            </a:r>
            <a:r>
              <a:rPr lang="pt-BR" sz="1600" dirty="0"/>
              <a:t>, </a:t>
            </a:r>
            <a:r>
              <a:rPr lang="pt-BR" sz="1600" dirty="0" smtClean="0"/>
              <a:t>nᵒ 74 </a:t>
            </a:r>
            <a:r>
              <a:rPr lang="pt-BR" sz="1600" dirty="0"/>
              <a:t>sala 02 </a:t>
            </a:r>
            <a: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x-none" sz="16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Itajaí </a:t>
            </a:r>
            <a:r>
              <a:rPr lang="x-none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SC</a:t>
            </a:r>
          </a:p>
          <a:p>
            <a:endParaRPr lang="x-none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400"/>
              </a:spcBef>
              <a:buSzPct val="100000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(47) 3344-0188</a:t>
            </a:r>
          </a:p>
          <a:p>
            <a:pPr indent="-342900">
              <a:spcBef>
                <a:spcPts val="400"/>
              </a:spcBef>
              <a:buSzPct val="100000"/>
            </a:pPr>
            <a:r>
              <a:rPr lang="pt-BR" sz="20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cesar</a:t>
            </a:r>
            <a:r>
              <a:rPr lang="x-none" sz="20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@geosapiens.com.br</a:t>
            </a:r>
            <a:endParaRPr lang="x-none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a GeoSapiens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372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GeoSapiens Tecnologia e Informação </a:t>
            </a:r>
            <a:r>
              <a:rPr lang="x-none" sz="24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 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área de </a:t>
            </a:r>
            <a:r>
              <a:rPr lang="x-none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geotecnologias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 ênfase no desenvolvimento de </a:t>
            </a:r>
            <a:r>
              <a:rPr lang="x-none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apoio a decisão baseados em </a:t>
            </a:r>
            <a:r>
              <a:rPr lang="x-none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pt-BR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pt-BR" sz="2400" dirty="0" smtClean="0"/>
              <a:t>Formada por pesquisadores que atuam no meio acadêmico em áreas como geotecnologias e desenvolvimento de sistemas;</a:t>
            </a:r>
            <a:endParaRPr lang="x-none"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52468" y="2564904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5377709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 smtClean="0"/>
              <a:t>Principais Projetos</a:t>
            </a:r>
            <a:endParaRPr lang="x-none" sz="4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096137768"/>
              </p:ext>
            </p:extLst>
          </p:nvPr>
        </p:nvGraphicFramePr>
        <p:xfrm>
          <a:off x="3203848" y="1196752"/>
          <a:ext cx="532859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C:\Users\Cesar\Desktop\CMS Instituto de Pesca\Imagens\institut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48" y="4464815"/>
            <a:ext cx="648072" cy="2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esar\Desktop\CMS Instituto de Pesca\Imagens\massaranduba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44" y="3847497"/>
            <a:ext cx="560490" cy="3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Cesar\Desktop\CMS Instituto de Pesca\Imagens\Tamar.jp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72" y="1369343"/>
            <a:ext cx="457448" cy="4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Cesar\Desktop\CMS Instituto de Pesca\Imagens\logomartethys4.pn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6832"/>
            <a:ext cx="61363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eosapiens.com.br/site/images/clientes/mpa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52" y="2690738"/>
            <a:ext cx="677554" cy="2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oceano.org.br/ono2012/images/site/logo_aoceano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528" y="3149182"/>
            <a:ext cx="382814" cy="50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2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53778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 smtClean="0"/>
              <a:t>Soluções Similares</a:t>
            </a:r>
            <a:endParaRPr lang="x-none" sz="4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13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/>
              <a:t>Possui sólida experiência em Sistemas Gerenciadores de Conteúdo: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b="1"/>
              <a:t>Associação Brasileira de Oceanografia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Sistema Gerenciador de Conteúdo;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Módulo de Gestão de Associados;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Módulo de emissão de Documento de Habilidade Técnica.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53778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pt-BR" dirty="0"/>
              <a:t>Soluções Similares</a:t>
            </a:r>
            <a:endParaRPr lang="x-none" sz="4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6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/>
              <a:t>Possui sólida experiência em Sistemas Gerenciadores de Conteúdo: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b="1"/>
              <a:t>Sociedade Brasileira de Ecotoxicologia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Sistema Gerenciador de Conteúdo;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Módulo de Gestão de Associados;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Fórum de discussão;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Publicação Eletrônica da Revista JBSE;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5925075" y="188640"/>
            <a:ext cx="2967403" cy="111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461436"/>
            <a:ext cx="53778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pt-BR" dirty="0"/>
              <a:t>Soluções Similares</a:t>
            </a:r>
            <a:endParaRPr lang="x-none" sz="4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6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/>
              <a:t>Possui sólida experiência em Sistemas Gerenciadores de Conteúdo: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pt-BR" b="1" dirty="0" smtClean="0"/>
              <a:t>Portal de Olho Nas Tempestades</a:t>
            </a:r>
            <a:endParaRPr lang="x-none" b="1"/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x-none" sz="2800"/>
              <a:t>Sistema Gerenciador de Conteúdo;</a:t>
            </a:r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pt-BR" sz="2800" dirty="0" smtClean="0"/>
              <a:t>Gestão de Projetos em andamento</a:t>
            </a:r>
            <a:r>
              <a:rPr lang="x-none" sz="2800" smtClean="0"/>
              <a:t>;</a:t>
            </a:r>
            <a:endParaRPr lang="x-none" sz="2800"/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pt-BR" sz="2800" dirty="0" err="1" smtClean="0"/>
              <a:t>Feed</a:t>
            </a:r>
            <a:r>
              <a:rPr lang="pt-BR" sz="2800" dirty="0" smtClean="0"/>
              <a:t> de Notícias</a:t>
            </a:r>
            <a:r>
              <a:rPr lang="x-none" sz="2800" smtClean="0"/>
              <a:t>;</a:t>
            </a:r>
            <a:endParaRPr lang="x-none" sz="2800"/>
          </a:p>
          <a:p>
            <a:pPr marL="1143000" marR="0" lvl="2" indent="-2063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Char char="•"/>
            </a:pPr>
            <a:r>
              <a:rPr lang="pt-BR" sz="2800" dirty="0" smtClean="0"/>
              <a:t>Serviços do Google </a:t>
            </a:r>
            <a:r>
              <a:rPr lang="pt-BR" sz="2800" dirty="0" err="1" smtClean="0"/>
              <a:t>Maps</a:t>
            </a:r>
            <a:r>
              <a:rPr lang="x-none" sz="2800" smtClean="0"/>
              <a:t>;</a:t>
            </a:r>
            <a:endParaRPr lang="x-none" sz="2800"/>
          </a:p>
        </p:txBody>
      </p:sp>
    </p:spTree>
    <p:extLst>
      <p:ext uri="{BB962C8B-B14F-4D97-AF65-F5344CB8AC3E}">
        <p14:creationId xmlns:p14="http://schemas.microsoft.com/office/powerpoint/2010/main" val="21911066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22882"/>
            <a:ext cx="5377709" cy="1446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x-none"/>
              <a:t>Situação </a:t>
            </a:r>
            <a:r>
              <a:rPr lang="x-none" smtClean="0"/>
              <a:t>atual</a:t>
            </a:r>
            <a:r>
              <a:rPr lang="pt-BR" dirty="0"/>
              <a:t> </a:t>
            </a:r>
            <a:r>
              <a:rPr lang="pt-BR" dirty="0" smtClean="0"/>
              <a:t>pesca.sp.gov.br</a:t>
            </a:r>
            <a:endParaRPr lang="x-none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626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pt-BR" sz="2800" dirty="0" smtClean="0"/>
              <a:t>Layout não atrativo;</a:t>
            </a:r>
            <a:endParaRPr lang="pt-BR" sz="2400" dirty="0" smtClean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pt-BR" sz="2800" dirty="0" smtClean="0"/>
              <a:t>Atualização</a:t>
            </a:r>
            <a:endParaRPr lang="pt-BR" sz="2800" dirty="0" smtClean="0"/>
          </a:p>
          <a:p>
            <a:pPr lvl="1" indent="-342900">
              <a:buSzPct val="101190"/>
            </a:pPr>
            <a:r>
              <a:rPr lang="pt-BR" sz="2400" dirty="0" smtClean="0"/>
              <a:t>Grande demanda;</a:t>
            </a:r>
          </a:p>
          <a:p>
            <a:pPr lvl="1" indent="-342900">
              <a:buSzPct val="101190"/>
            </a:pPr>
            <a:r>
              <a:rPr lang="pt-BR" sz="2400" dirty="0" smtClean="0"/>
              <a:t>Poucas pessoas para </a:t>
            </a:r>
            <a:r>
              <a:rPr lang="pt-BR" sz="2400" dirty="0" smtClean="0"/>
              <a:t>atualizarem o site;</a:t>
            </a:r>
            <a:endParaRPr lang="pt-BR" sz="2400" dirty="0" smtClean="0"/>
          </a:p>
          <a:p>
            <a:pPr lvl="1" indent="-342900">
              <a:buSzPct val="101190"/>
            </a:pPr>
            <a:r>
              <a:rPr lang="pt-BR" sz="2400" dirty="0" smtClean="0"/>
              <a:t>Método trabalhoso </a:t>
            </a:r>
            <a:r>
              <a:rPr lang="pt-BR" sz="2400" dirty="0" smtClean="0"/>
              <a:t>e não amigável para </a:t>
            </a:r>
            <a:r>
              <a:rPr lang="pt-BR" sz="2400" dirty="0" smtClean="0"/>
              <a:t>realizar esta </a:t>
            </a:r>
            <a:r>
              <a:rPr lang="pt-BR" sz="2400" dirty="0" smtClean="0"/>
              <a:t>tarefa.</a:t>
            </a:r>
            <a:endParaRPr lang="pt-BR" sz="24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 smtClean="0"/>
              <a:t>Baixa usabilidade;</a:t>
            </a:r>
            <a:endParaRPr lang="pt-BR" sz="2800" dirty="0" smtClean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 smtClean="0"/>
              <a:t>Fraca </a:t>
            </a:r>
            <a:r>
              <a:rPr lang="x-none" sz="2800"/>
              <a:t>integração com sites de busca (Google);</a:t>
            </a:r>
          </a:p>
          <a:p>
            <a:endParaRPr lang="x-none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22882"/>
            <a:ext cx="5377709" cy="1446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x-none"/>
              <a:t>Sobre </a:t>
            </a:r>
            <a:r>
              <a:rPr lang="pt-BR" dirty="0" smtClean="0"/>
              <a:t>o Instituto de Pesca de São Paulo</a:t>
            </a:r>
            <a:endParaRPr lang="x-none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006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indent="-342900">
              <a:spcBef>
                <a:spcPts val="560"/>
              </a:spcBef>
              <a:buSzPct val="101190"/>
            </a:pPr>
            <a:r>
              <a:rPr lang="pt-BR" sz="2800" dirty="0"/>
              <a:t>Representa o Instituto de Pesca do estado de São Paulo com mais de 40 anos de história contando com 70 pesquisadores</a:t>
            </a:r>
            <a:r>
              <a:rPr lang="x-none" sz="2800"/>
              <a:t>;</a:t>
            </a:r>
            <a:endParaRPr lang="pt-BR" sz="2800" dirty="0" smtClean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pt-BR" sz="2800" dirty="0" smtClean="0"/>
              <a:t>Conteúdo </a:t>
            </a:r>
            <a:r>
              <a:rPr lang="pt-BR" sz="2800" dirty="0" smtClean="0"/>
              <a:t>abrange aproximadamente 40 módulos</a:t>
            </a:r>
            <a:r>
              <a:rPr lang="x-none" sz="2800" smtClean="0"/>
              <a:t>;</a:t>
            </a:r>
            <a:endParaRPr lang="x-none" sz="280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endParaRPr lang="pt-BR" sz="28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5925075" y="188640"/>
            <a:ext cx="2967404" cy="111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7770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/>
              <a:t>Solução Proposta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006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457200" indent="-457200">
              <a:spcBef>
                <a:spcPts val="560"/>
              </a:spcBef>
            </a:pPr>
            <a:r>
              <a:rPr lang="x-none" sz="2800" b="1" smtClean="0"/>
              <a:t>Desenvolver</a:t>
            </a:r>
            <a:r>
              <a:rPr lang="pt-BR" sz="2800" b="1" dirty="0" smtClean="0"/>
              <a:t> </a:t>
            </a:r>
            <a:r>
              <a:rPr lang="x-none" sz="2800" smtClean="0"/>
              <a:t>um </a:t>
            </a:r>
            <a:r>
              <a:rPr lang="x-none" sz="2800"/>
              <a:t>Portal utilizando um Sistema Gerenciador de Conteúdo (CMS - </a:t>
            </a:r>
            <a:r>
              <a:rPr lang="x-none" sz="2800" i="1"/>
              <a:t>Content Management </a:t>
            </a:r>
            <a:r>
              <a:rPr lang="x-none" sz="2800" i="1" smtClean="0"/>
              <a:t>System</a:t>
            </a:r>
            <a:r>
              <a:rPr lang="x-none" sz="2800" smtClean="0"/>
              <a:t>)</a:t>
            </a:r>
            <a:endParaRPr lang="pt-BR" sz="2800" dirty="0" smtClean="0"/>
          </a:p>
          <a:p>
            <a:pPr marL="457200" indent="-457200">
              <a:spcBef>
                <a:spcPts val="560"/>
              </a:spcBef>
            </a:pPr>
            <a:endParaRPr lang="pt-BR" sz="2800" b="1" dirty="0"/>
          </a:p>
          <a:p>
            <a:pPr marL="457200" indent="-457200">
              <a:spcBef>
                <a:spcPts val="560"/>
              </a:spcBef>
            </a:pPr>
            <a:r>
              <a:rPr lang="pt-BR" sz="2800" b="1" dirty="0" smtClean="0"/>
              <a:t>Migração </a:t>
            </a:r>
            <a:r>
              <a:rPr lang="pt-BR" sz="2800" dirty="0" smtClean="0"/>
              <a:t>das informações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748</Words>
  <Application>Microsoft Office PowerPoint</Application>
  <PresentationFormat>Apresentação na tela (4:3)</PresentationFormat>
  <Paragraphs>114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/>
      <vt:lpstr/>
      <vt:lpstr>Apresentação do PowerPoint</vt:lpstr>
      <vt:lpstr>Sobre a GeoSapiens</vt:lpstr>
      <vt:lpstr>Principais Projetos</vt:lpstr>
      <vt:lpstr>Soluções Similares</vt:lpstr>
      <vt:lpstr>Soluções Similares</vt:lpstr>
      <vt:lpstr>Soluções Similares</vt:lpstr>
      <vt:lpstr>Situação atual pesca.sp.gov.br</vt:lpstr>
      <vt:lpstr>Sobre o Instituto de Pesca de São Paulo</vt:lpstr>
      <vt:lpstr>Solução Proposta</vt:lpstr>
      <vt:lpstr>Características do CMS</vt:lpstr>
      <vt:lpstr>Características do CMS</vt:lpstr>
      <vt:lpstr>Benefícios</vt:lpstr>
      <vt:lpstr>Benefícios</vt:lpstr>
      <vt:lpstr>Escopo do projeto</vt:lpstr>
      <vt:lpstr>Contato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Cesar</cp:lastModifiedBy>
  <cp:revision>57</cp:revision>
  <dcterms:modified xsi:type="dcterms:W3CDTF">2013-04-24T04:07:41Z</dcterms:modified>
</cp:coreProperties>
</file>