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2" r:id="rId23"/>
    <p:sldId id="284" r:id="rId24"/>
    <p:sldId id="285" r:id="rId25"/>
    <p:sldId id="287" r:id="rId26"/>
    <p:sldId id="288" r:id="rId27"/>
    <p:sldId id="289" r:id="rId28"/>
    <p:sldId id="290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293" r:id="rId45"/>
    <p:sldId id="295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01" r:id="rId57"/>
    <p:sldId id="303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05" r:id="rId69"/>
    <p:sldId id="306" r:id="rId7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3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6" descr="tema_geo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1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7411" y="1886967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78E8-AC23-4734-A8E7-82152AC526F1}" type="datetimeFigureOut">
              <a:rPr lang="pt-BR" smtClean="0"/>
              <a:t>30/01/2013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FE39-F9B7-44ED-ADBB-196262577D3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6" descr="logo_blue_gg_transparen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371" y="752733"/>
            <a:ext cx="2381679" cy="8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http://192.168.0.91/gs/portal/portal01/templates/asareng/images/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52732"/>
            <a:ext cx="1459894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cap="rnd">
            <a:noFill/>
          </a:ln>
          <a:effectLst>
            <a:glow rad="38100">
              <a:schemeClr val="tx1">
                <a:lumMod val="95000"/>
                <a:lumOff val="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81511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78E8-AC23-4734-A8E7-82152AC526F1}" type="datetimeFigureOut">
              <a:rPr lang="pt-BR" smtClean="0"/>
              <a:t>30/01/2013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FE39-F9B7-44ED-ADBB-196262577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02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78E8-AC23-4734-A8E7-82152AC526F1}" type="datetimeFigureOut">
              <a:rPr lang="pt-BR" smtClean="0"/>
              <a:t>30/01/2013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FE39-F9B7-44ED-ADBB-196262577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7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78E8-AC23-4734-A8E7-82152AC526F1}" type="datetimeFigureOut">
              <a:rPr lang="pt-BR" smtClean="0"/>
              <a:t>30/01/2013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FE39-F9B7-44ED-ADBB-196262577D3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6" descr="logo_blue_gg_transparen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77381" cy="3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http://192.168.0.91/gs/portal/portal01/templates/asareng/images/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537807" cy="3050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cap="rnd">
            <a:noFill/>
          </a:ln>
          <a:effectLst>
            <a:glow rad="25400">
              <a:schemeClr val="tx1">
                <a:lumMod val="95000"/>
                <a:lumOff val="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163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78E8-AC23-4734-A8E7-82152AC526F1}" type="datetimeFigureOut">
              <a:rPr lang="pt-BR" smtClean="0"/>
              <a:t>30/01/2013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FE39-F9B7-44ED-ADBB-196262577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78E8-AC23-4734-A8E7-82152AC526F1}" type="datetimeFigureOut">
              <a:rPr lang="pt-BR" smtClean="0"/>
              <a:t>30/01/2013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FE39-F9B7-44ED-ADBB-196262577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10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78E8-AC23-4734-A8E7-82152AC526F1}" type="datetimeFigureOut">
              <a:rPr lang="pt-BR" smtClean="0"/>
              <a:t>30/01/2013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FE39-F9B7-44ED-ADBB-196262577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79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78E8-AC23-4734-A8E7-82152AC526F1}" type="datetimeFigureOut">
              <a:rPr lang="pt-BR" smtClean="0"/>
              <a:t>30/01/2013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FE39-F9B7-44ED-ADBB-196262577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34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78E8-AC23-4734-A8E7-82152AC526F1}" type="datetimeFigureOut">
              <a:rPr lang="pt-BR" smtClean="0"/>
              <a:t>30/01/2013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FE39-F9B7-44ED-ADBB-196262577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32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78E8-AC23-4734-A8E7-82152AC526F1}" type="datetimeFigureOut">
              <a:rPr lang="pt-BR" smtClean="0"/>
              <a:t>30/01/2013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FE39-F9B7-44ED-ADBB-196262577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43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78E8-AC23-4734-A8E7-82152AC526F1}" type="datetimeFigureOut">
              <a:rPr lang="pt-BR" smtClean="0"/>
              <a:t>30/01/2013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FE39-F9B7-44ED-ADBB-196262577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87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778E8-AC23-4734-A8E7-82152AC526F1}" type="datetimeFigureOut">
              <a:rPr lang="pt-BR" smtClean="0"/>
              <a:t>30/01/2013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6FE39-F9B7-44ED-ADBB-196262577D37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1" descr="tema_geo_interna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9"/>
          <a:stretch/>
        </p:blipFill>
        <p:spPr bwMode="auto">
          <a:xfrm>
            <a:off x="0" y="0"/>
            <a:ext cx="914501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48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Treinamento para Administração do Portal De Olho Nas Tempestades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9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Direitos do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Gerenciar os usuários (responsáveis pela instituição)</a:t>
            </a:r>
          </a:p>
          <a:p>
            <a:r>
              <a:rPr lang="pt-BR" dirty="0" smtClean="0"/>
              <a:t>Gerenciar as instituições</a:t>
            </a:r>
          </a:p>
          <a:p>
            <a:r>
              <a:rPr lang="pt-BR" dirty="0" smtClean="0"/>
              <a:t>Gerenciar as áreas piloto</a:t>
            </a:r>
          </a:p>
          <a:p>
            <a:r>
              <a:rPr lang="pt-BR" dirty="0" smtClean="0"/>
              <a:t>Gerenciar projetos e produtos</a:t>
            </a:r>
          </a:p>
          <a:p>
            <a:r>
              <a:rPr lang="pt-BR" dirty="0" smtClean="0"/>
              <a:t>Gerenciar notícias</a:t>
            </a:r>
          </a:p>
          <a:p>
            <a:r>
              <a:rPr lang="pt-BR" dirty="0" smtClean="0"/>
              <a:t>Gerenciar </a:t>
            </a:r>
            <a:r>
              <a:rPr lang="pt-BR" dirty="0" smtClean="0"/>
              <a:t>textos</a:t>
            </a:r>
            <a:endParaRPr lang="pt-BR" dirty="0" smtClean="0"/>
          </a:p>
          <a:p>
            <a:r>
              <a:rPr lang="pt-BR" dirty="0" smtClean="0"/>
              <a:t>Gerenciar os links</a:t>
            </a:r>
          </a:p>
          <a:p>
            <a:endParaRPr lang="pt-BR" dirty="0"/>
          </a:p>
        </p:txBody>
      </p:sp>
      <p:pic>
        <p:nvPicPr>
          <p:cNvPr id="4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340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9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http://192.168.0.91/portal_0</a:t>
            </a:r>
            <a:r>
              <a:rPr lang="pt-BR" dirty="0" smtClean="0">
                <a:solidFill>
                  <a:srgbClr val="00B0F0"/>
                </a:solidFill>
              </a:rPr>
              <a:t>*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Clicar sobre o botão “</a:t>
            </a:r>
            <a:r>
              <a:rPr lang="pt-BR" dirty="0" err="1" smtClean="0"/>
              <a:t>Login</a:t>
            </a:r>
            <a:r>
              <a:rPr lang="pt-BR" dirty="0" smtClean="0"/>
              <a:t>”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Usuário: administrador</a:t>
            </a:r>
          </a:p>
          <a:p>
            <a:r>
              <a:rPr lang="pt-BR" dirty="0" smtClean="0"/>
              <a:t>Senha: administrador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850221"/>
            <a:ext cx="819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46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Tela inicial da administração</a:t>
            </a:r>
            <a:endParaRPr lang="pt-BR" dirty="0"/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22"/>
          <a:stretch/>
        </p:blipFill>
        <p:spPr bwMode="auto">
          <a:xfrm>
            <a:off x="103922" y="2204864"/>
            <a:ext cx="8750648" cy="341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7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Cadastro de usuários (responsáveis por instituições)</a:t>
            </a:r>
            <a:endParaRPr lang="pt-BR" dirty="0"/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85093"/>
            <a:ext cx="661035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2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Como funciona:</a:t>
            </a:r>
          </a:p>
          <a:p>
            <a:pPr lvl="1"/>
            <a:r>
              <a:rPr lang="pt-BR" dirty="0" smtClean="0"/>
              <a:t>O Administrador gerencia usuários do tipo Responsável por Instituição.</a:t>
            </a:r>
          </a:p>
          <a:p>
            <a:r>
              <a:rPr lang="pt-BR" dirty="0" smtClean="0"/>
              <a:t>Tarefas:</a:t>
            </a:r>
          </a:p>
          <a:p>
            <a:pPr lvl="1"/>
            <a:r>
              <a:rPr lang="pt-BR" dirty="0" smtClean="0"/>
              <a:t>Criar novo (cria um usuário do tipo Responsável por Instituição)</a:t>
            </a:r>
          </a:p>
          <a:p>
            <a:pPr lvl="1"/>
            <a:r>
              <a:rPr lang="pt-BR" dirty="0" smtClean="0"/>
              <a:t>Editar (altera os dados de um usuário)</a:t>
            </a:r>
          </a:p>
          <a:p>
            <a:pPr lvl="1"/>
            <a:r>
              <a:rPr lang="pt-BR" dirty="0" smtClean="0"/>
              <a:t>Bloquear (impede um usuário de acessar a administração)</a:t>
            </a:r>
          </a:p>
          <a:p>
            <a:pPr lvl="1"/>
            <a:r>
              <a:rPr lang="pt-BR" dirty="0" smtClean="0"/>
              <a:t>Desbloquear (permite que um usuário acesse a administração)</a:t>
            </a:r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14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Cadastro de usuários (responsáveis por instituições)</a:t>
            </a:r>
            <a:endParaRPr lang="pt-BR" dirty="0"/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24" y="2780928"/>
            <a:ext cx="7632848" cy="3577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13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Cadastro de usuários (responsáveis por instituições)</a:t>
            </a:r>
            <a:endParaRPr lang="pt-BR" dirty="0"/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7524692" cy="378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1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2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Cadastro de instituições (Universidades)</a:t>
            </a:r>
            <a:endParaRPr lang="pt-BR" dirty="0"/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88" y="2509537"/>
            <a:ext cx="661035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76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Como funciona:</a:t>
            </a:r>
          </a:p>
          <a:p>
            <a:pPr lvl="1"/>
            <a:r>
              <a:rPr lang="pt-BR" dirty="0" smtClean="0"/>
              <a:t>O administrador pode criar, editar e excluir qualquer instituição.</a:t>
            </a:r>
          </a:p>
          <a:p>
            <a:pPr lvl="1"/>
            <a:r>
              <a:rPr lang="pt-BR" dirty="0" smtClean="0"/>
              <a:t>Ao criar ou editar uma instituição, é possível vincular o respectivo responsável.</a:t>
            </a:r>
          </a:p>
          <a:p>
            <a:r>
              <a:rPr lang="pt-BR" dirty="0" smtClean="0"/>
              <a:t>Tarefas:</a:t>
            </a:r>
          </a:p>
          <a:p>
            <a:pPr lvl="1"/>
            <a:r>
              <a:rPr lang="pt-BR" dirty="0" smtClean="0"/>
              <a:t>Criar (cadastra uma nova Instituição)</a:t>
            </a:r>
          </a:p>
          <a:p>
            <a:pPr lvl="1"/>
            <a:r>
              <a:rPr lang="pt-BR" dirty="0" smtClean="0"/>
              <a:t>Editar (altera os dados de uma Instituição cadastrada)</a:t>
            </a:r>
          </a:p>
          <a:p>
            <a:pPr lvl="1"/>
            <a:r>
              <a:rPr lang="pt-BR" dirty="0" smtClean="0"/>
              <a:t>Excluir (apaga permanentemente uma instituição, desde que não esteja sendo vinculada à Área Piloto)</a:t>
            </a:r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7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Problematização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Forte dependência com o desenvolvedor do Portal para gerenciar o conteúdo</a:t>
            </a:r>
          </a:p>
          <a:p>
            <a:r>
              <a:rPr lang="pt-BR" dirty="0" smtClean="0"/>
              <a:t>Poucas atualizações devido a dificuldades na comunicação</a:t>
            </a:r>
          </a:p>
          <a:p>
            <a:r>
              <a:rPr lang="pt-BR" dirty="0" smtClean="0"/>
              <a:t>Portal não reflete o real andamento dos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6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Cadastro de instituições (Universidades)</a:t>
            </a:r>
            <a:endParaRPr lang="pt-BR" dirty="0"/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85" y="2565194"/>
            <a:ext cx="7690737" cy="354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0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Cadastro de instituições (Universidades)</a:t>
            </a:r>
          </a:p>
          <a:p>
            <a:endParaRPr lang="pt-BR" dirty="0"/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55948"/>
            <a:ext cx="6264696" cy="4158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6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Cadastro de instituições (Universidades)</a:t>
            </a:r>
          </a:p>
          <a:p>
            <a:pPr lvl="1"/>
            <a:r>
              <a:rPr lang="pt-BR" dirty="0" smtClean="0"/>
              <a:t>Recomenda-se que a imagem do logo tenha cor de fundo branca</a:t>
            </a:r>
          </a:p>
          <a:p>
            <a:pPr lvl="1"/>
            <a:r>
              <a:rPr lang="pt-BR" dirty="0" smtClean="0"/>
              <a:t>Recomenda-se que a imagem do logo esteja na proporção 4x3 (ex.: 160px de largura e 120px de altura)</a:t>
            </a:r>
          </a:p>
          <a:p>
            <a:endParaRPr lang="pt-BR" dirty="0"/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8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82962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4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4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Cadastro de áreas piloto</a:t>
            </a:r>
            <a:endParaRPr lang="pt-BR" dirty="0"/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61341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5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funciona:</a:t>
            </a:r>
          </a:p>
          <a:p>
            <a:pPr lvl="1"/>
            <a:r>
              <a:rPr lang="pt-BR" dirty="0" smtClean="0"/>
              <a:t>O Administrador pode criar, editar e excluir qualquer área.</a:t>
            </a:r>
          </a:p>
          <a:p>
            <a:r>
              <a:rPr lang="pt-BR" dirty="0" smtClean="0"/>
              <a:t>Tarefas:</a:t>
            </a:r>
          </a:p>
          <a:p>
            <a:pPr lvl="1"/>
            <a:r>
              <a:rPr lang="pt-BR" dirty="0" smtClean="0"/>
              <a:t>Criar (cadastra uma nova Área Piloto)</a:t>
            </a:r>
          </a:p>
          <a:p>
            <a:pPr lvl="1"/>
            <a:r>
              <a:rPr lang="pt-BR" dirty="0" smtClean="0"/>
              <a:t>Editar (altera os dados de uma Área Piloto cadastrada)</a:t>
            </a:r>
          </a:p>
          <a:p>
            <a:pPr lvl="1"/>
            <a:r>
              <a:rPr lang="pt-BR" dirty="0" smtClean="0"/>
              <a:t>Excluir (apaga permanentemente uma Área Piloto, desde que a mesma não esteja vinculada a nenhum projeto)</a:t>
            </a:r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93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Cadastro de áreas piloto</a:t>
            </a:r>
            <a:endParaRPr lang="pt-BR" dirty="0"/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401197" cy="430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2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Cadastro de áreas piloto</a:t>
            </a:r>
          </a:p>
          <a:p>
            <a:endParaRPr lang="pt-BR" dirty="0"/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81532"/>
            <a:ext cx="6984776" cy="4344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96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45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Solução 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Desenvolvimento de um Portal que permita aos envolvidos </a:t>
            </a:r>
            <a:r>
              <a:rPr lang="pt-BR" b="1" dirty="0" smtClean="0"/>
              <a:t>contribuir </a:t>
            </a:r>
            <a:r>
              <a:rPr lang="pt-BR" dirty="0" smtClean="0"/>
              <a:t>com o conteúdo apresentado ao público</a:t>
            </a:r>
          </a:p>
          <a:p>
            <a:r>
              <a:rPr lang="pt-BR" b="1" dirty="0" smtClean="0"/>
              <a:t>Autonomia</a:t>
            </a:r>
            <a:r>
              <a:rPr lang="pt-BR" dirty="0" smtClean="0"/>
              <a:t> para que os gestores do portal façam alterações no conteúdo sem o intermédio do desenvolvedor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91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Cadastro de links</a:t>
            </a:r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249987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58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Como </a:t>
            </a:r>
            <a:r>
              <a:rPr lang="pt-BR" dirty="0"/>
              <a:t>funciona:</a:t>
            </a:r>
          </a:p>
          <a:p>
            <a:pPr lvl="1"/>
            <a:r>
              <a:rPr lang="pt-BR" dirty="0"/>
              <a:t>O Administrador pode criar, editar, publicar, despublicar, e </a:t>
            </a:r>
            <a:r>
              <a:rPr lang="pt-BR" dirty="0" smtClean="0"/>
              <a:t>excluir </a:t>
            </a:r>
            <a:r>
              <a:rPr lang="pt-BR" dirty="0"/>
              <a:t>os </a:t>
            </a:r>
            <a:r>
              <a:rPr lang="pt-BR" dirty="0" smtClean="0"/>
              <a:t>links</a:t>
            </a:r>
            <a:r>
              <a:rPr lang="pt-BR" dirty="0"/>
              <a:t>.</a:t>
            </a:r>
          </a:p>
          <a:p>
            <a:r>
              <a:rPr lang="pt-BR" dirty="0"/>
              <a:t>Tarefas:</a:t>
            </a:r>
          </a:p>
          <a:p>
            <a:pPr lvl="1"/>
            <a:r>
              <a:rPr lang="pt-BR" dirty="0"/>
              <a:t>Criar (cadastra um novo link na página de links do site)</a:t>
            </a:r>
          </a:p>
          <a:p>
            <a:pPr lvl="1"/>
            <a:r>
              <a:rPr lang="pt-BR" dirty="0"/>
              <a:t>Editar (altera os dados de um link já cadastrado)</a:t>
            </a:r>
          </a:p>
          <a:p>
            <a:pPr lvl="1"/>
            <a:r>
              <a:rPr lang="pt-BR" dirty="0"/>
              <a:t>Publicar (exibe o link na página de links do site)</a:t>
            </a:r>
          </a:p>
          <a:p>
            <a:pPr lvl="1"/>
            <a:r>
              <a:rPr lang="pt-BR" dirty="0"/>
              <a:t>Despublicar (esconde o link da página de links do site)</a:t>
            </a:r>
          </a:p>
          <a:p>
            <a:pPr lvl="1"/>
            <a:r>
              <a:rPr lang="pt-BR" dirty="0"/>
              <a:t>Excluir (exclui permanentemente o link)</a:t>
            </a:r>
            <a:endParaRPr lang="pt-BR" dirty="0" smtClean="0"/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6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Cadastro de links</a:t>
            </a:r>
            <a:endParaRPr lang="pt-BR" dirty="0"/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" y="2277533"/>
            <a:ext cx="8022481" cy="395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7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Cadastro de links</a:t>
            </a:r>
          </a:p>
          <a:p>
            <a:endParaRPr lang="pt-BR" dirty="0"/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2" y="2420888"/>
            <a:ext cx="7740352" cy="310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8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69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Cadastro de notícias</a:t>
            </a:r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240463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48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Como funciona:</a:t>
            </a:r>
          </a:p>
          <a:p>
            <a:pPr lvl="1"/>
            <a:r>
              <a:rPr lang="pt-BR" dirty="0"/>
              <a:t>O Administrador pode criar, editar, publicar, despublicar e </a:t>
            </a:r>
            <a:r>
              <a:rPr lang="pt-BR" dirty="0" smtClean="0"/>
              <a:t>excluir </a:t>
            </a:r>
            <a:r>
              <a:rPr lang="pt-BR" dirty="0"/>
              <a:t>quaisquer notícias.</a:t>
            </a:r>
          </a:p>
          <a:p>
            <a:r>
              <a:rPr lang="pt-BR" dirty="0"/>
              <a:t>Tarefas:</a:t>
            </a:r>
          </a:p>
          <a:p>
            <a:pPr lvl="1"/>
            <a:r>
              <a:rPr lang="pt-BR" dirty="0"/>
              <a:t>Criar (cadastra uma nova notícia)</a:t>
            </a:r>
          </a:p>
          <a:p>
            <a:pPr lvl="1"/>
            <a:r>
              <a:rPr lang="pt-BR" dirty="0"/>
              <a:t>Editar (altera o dados de uma notícia cadastrada)</a:t>
            </a:r>
          </a:p>
          <a:p>
            <a:pPr lvl="1"/>
            <a:r>
              <a:rPr lang="pt-BR" dirty="0"/>
              <a:t>Publicar (exibe a notícia na página de notícias do site)</a:t>
            </a:r>
          </a:p>
          <a:p>
            <a:pPr lvl="1"/>
            <a:r>
              <a:rPr lang="pt-BR" dirty="0"/>
              <a:t>Despublicar (esconde a notícia da página de notícias do site)</a:t>
            </a:r>
          </a:p>
          <a:p>
            <a:pPr lvl="1"/>
            <a:r>
              <a:rPr lang="pt-BR" dirty="0"/>
              <a:t>Excluir (apaga </a:t>
            </a:r>
            <a:r>
              <a:rPr lang="pt-BR" dirty="0" smtClean="0"/>
              <a:t>permanentemente </a:t>
            </a:r>
            <a:r>
              <a:rPr lang="pt-BR" dirty="0"/>
              <a:t>a notícia)</a:t>
            </a:r>
            <a:endParaRPr lang="pt-BR" dirty="0" smtClean="0"/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3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Cadastro de notícias</a:t>
            </a:r>
            <a:endParaRPr lang="pt-BR" dirty="0"/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19619"/>
            <a:ext cx="7435290" cy="3949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0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Cadastro de notícias</a:t>
            </a:r>
          </a:p>
          <a:p>
            <a:endParaRPr lang="pt-BR" dirty="0"/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63496"/>
            <a:ext cx="6480720" cy="433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8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4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tecnológica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Utilização de um CMS (</a:t>
            </a:r>
            <a:r>
              <a:rPr lang="pt-BR" i="1" dirty="0" err="1" smtClean="0"/>
              <a:t>content</a:t>
            </a:r>
            <a:r>
              <a:rPr lang="pt-BR" i="1" dirty="0" smtClean="0"/>
              <a:t> management system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Joomla</a:t>
            </a:r>
            <a:r>
              <a:rPr lang="pt-BR" dirty="0" smtClean="0"/>
              <a:t> 2.5</a:t>
            </a:r>
          </a:p>
          <a:p>
            <a:pPr lvl="1"/>
            <a:r>
              <a:rPr lang="pt-BR" dirty="0" smtClean="0"/>
              <a:t>Amplamente utilizado</a:t>
            </a:r>
          </a:p>
          <a:p>
            <a:pPr lvl="1"/>
            <a:r>
              <a:rPr lang="pt-BR" dirty="0" smtClean="0"/>
              <a:t>Provê segurança das informações</a:t>
            </a:r>
          </a:p>
          <a:p>
            <a:pPr lvl="1"/>
            <a:r>
              <a:rPr lang="pt-BR" dirty="0" smtClean="0"/>
              <a:t>Baixa ocorrência de erros</a:t>
            </a:r>
          </a:p>
          <a:p>
            <a:pPr lvl="1"/>
            <a:r>
              <a:rPr lang="pt-BR" dirty="0" smtClean="0"/>
              <a:t>Boa aderência a técnicas de SEO (</a:t>
            </a:r>
            <a:r>
              <a:rPr lang="pt-BR" i="1" dirty="0" err="1" smtClean="0"/>
              <a:t>search</a:t>
            </a:r>
            <a:r>
              <a:rPr lang="pt-BR" i="1" dirty="0" smtClean="0"/>
              <a:t> </a:t>
            </a:r>
            <a:r>
              <a:rPr lang="pt-BR" i="1" dirty="0" err="1" smtClean="0"/>
              <a:t>engine</a:t>
            </a:r>
            <a:r>
              <a:rPr lang="pt-BR" i="1" dirty="0" smtClean="0"/>
              <a:t> </a:t>
            </a:r>
            <a:r>
              <a:rPr lang="pt-BR" i="1" dirty="0" err="1" smtClean="0"/>
              <a:t>optimization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Comunidade ativa para correção de erros e criação de novas funcionalidades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667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Gerenciar textos (conteúdos do site)</a:t>
            </a:r>
            <a:endParaRPr lang="pt-BR" dirty="0" smtClean="0"/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6154737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7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5141168"/>
          </a:xfrm>
        </p:spPr>
        <p:txBody>
          <a:bodyPr>
            <a:normAutofit/>
          </a:bodyPr>
          <a:lstStyle/>
          <a:p>
            <a:r>
              <a:rPr lang="pt-BR" dirty="0" smtClean="0"/>
              <a:t>Os </a:t>
            </a:r>
            <a:r>
              <a:rPr lang="pt-BR" dirty="0"/>
              <a:t>conteúdos do </a:t>
            </a:r>
            <a:r>
              <a:rPr lang="pt-BR" dirty="0" smtClean="0"/>
              <a:t>site são os textos das páginas:</a:t>
            </a:r>
          </a:p>
          <a:p>
            <a:pPr lvl="1"/>
            <a:r>
              <a:rPr lang="pt-BR" dirty="0" smtClean="0"/>
              <a:t>Quem somos</a:t>
            </a:r>
          </a:p>
          <a:p>
            <a:pPr lvl="1"/>
            <a:r>
              <a:rPr lang="pt-BR" dirty="0" smtClean="0"/>
              <a:t>Parceiros</a:t>
            </a:r>
          </a:p>
          <a:p>
            <a:pPr lvl="1"/>
            <a:r>
              <a:rPr lang="pt-BR" dirty="0"/>
              <a:t>Portal de Olho nas </a:t>
            </a:r>
            <a:r>
              <a:rPr lang="pt-BR" dirty="0" smtClean="0"/>
              <a:t>Tempestades (do Saiba mais)</a:t>
            </a:r>
          </a:p>
          <a:p>
            <a:pPr lvl="1"/>
            <a:r>
              <a:rPr lang="pt-BR" dirty="0"/>
              <a:t>Previsão de tempestades</a:t>
            </a:r>
          </a:p>
          <a:p>
            <a:r>
              <a:rPr lang="pt-BR" dirty="0" smtClean="0"/>
              <a:t>Como </a:t>
            </a:r>
            <a:r>
              <a:rPr lang="pt-BR" dirty="0"/>
              <a:t>funciona:</a:t>
            </a:r>
          </a:p>
          <a:p>
            <a:pPr lvl="1"/>
            <a:r>
              <a:rPr lang="pt-BR" dirty="0"/>
              <a:t>O Administrador pode editar os conteúdos do site.</a:t>
            </a:r>
          </a:p>
          <a:p>
            <a:r>
              <a:rPr lang="pt-BR" dirty="0"/>
              <a:t>Tarefas:</a:t>
            </a:r>
          </a:p>
          <a:p>
            <a:pPr lvl="1"/>
            <a:r>
              <a:rPr lang="pt-BR" dirty="0"/>
              <a:t>Editar (altera o conteúdo do site)</a:t>
            </a:r>
            <a:endParaRPr lang="pt-BR" dirty="0" smtClean="0"/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63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Gerenciar textos (conteúdos do site)</a:t>
            </a:r>
            <a:endParaRPr lang="pt-BR" dirty="0"/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7844380" cy="3588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3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Administrador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Gerenciar textos (conteúdos do site)</a:t>
            </a:r>
            <a:endParaRPr lang="pt-BR" dirty="0"/>
          </a:p>
        </p:txBody>
      </p:sp>
      <p:pic>
        <p:nvPicPr>
          <p:cNvPr id="5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8" y="528929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246204" cy="410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80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Não apagar esse slide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1772816"/>
            <a:ext cx="7080250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5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Direitos do Responsável por Instituição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Gerenciar os usuários (responsáveis pelos projetos)</a:t>
            </a:r>
          </a:p>
          <a:p>
            <a:r>
              <a:rPr lang="pt-BR" dirty="0" smtClean="0"/>
              <a:t>Gerenciar a própria instituição</a:t>
            </a:r>
          </a:p>
          <a:p>
            <a:r>
              <a:rPr lang="pt-BR" dirty="0" smtClean="0"/>
              <a:t>Gerenciar projetos e produtos</a:t>
            </a:r>
          </a:p>
          <a:p>
            <a:r>
              <a:rPr lang="pt-BR" dirty="0" smtClean="0"/>
              <a:t>Cadastrar notícias (devem ser aprovadas pelo administrador para serem publicadas)</a:t>
            </a:r>
            <a:endParaRPr lang="pt-BR" dirty="0"/>
          </a:p>
        </p:txBody>
      </p:sp>
      <p:pic>
        <p:nvPicPr>
          <p:cNvPr id="6" name="Picture 4" descr="Usuário Administrador Azu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36" y="545704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3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8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Responsável </a:t>
            </a:r>
            <a:r>
              <a:rPr lang="pt-BR" sz="4000" dirty="0"/>
              <a:t>por Instituição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Cadastro de usuários (responsáveis por </a:t>
            </a:r>
            <a:r>
              <a:rPr lang="pt-BR" dirty="0" smtClean="0"/>
              <a:t>projeto)</a:t>
            </a:r>
            <a:endParaRPr lang="pt-BR" dirty="0"/>
          </a:p>
        </p:txBody>
      </p:sp>
      <p:pic>
        <p:nvPicPr>
          <p:cNvPr id="6" name="Picture 4" descr="Usuário Administrador Azu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36" y="545704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2924944"/>
            <a:ext cx="645953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00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514116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Como funciona:</a:t>
            </a:r>
          </a:p>
          <a:p>
            <a:pPr lvl="1"/>
            <a:r>
              <a:rPr lang="pt-BR" dirty="0"/>
              <a:t>O Responsável por instituição gerencia usuários do tipo Responsável por Projeto.</a:t>
            </a:r>
          </a:p>
          <a:p>
            <a:r>
              <a:rPr lang="pt-BR" dirty="0"/>
              <a:t>Tarefas:</a:t>
            </a:r>
          </a:p>
          <a:p>
            <a:pPr lvl="1"/>
            <a:r>
              <a:rPr lang="pt-BR" dirty="0"/>
              <a:t>Criar novo (cria um usuário do tipo Responsável por Projeto)</a:t>
            </a:r>
          </a:p>
          <a:p>
            <a:pPr lvl="1"/>
            <a:r>
              <a:rPr lang="pt-BR" dirty="0"/>
              <a:t>Editar (altera os dados de um usuário)</a:t>
            </a:r>
          </a:p>
          <a:p>
            <a:pPr lvl="1"/>
            <a:r>
              <a:rPr lang="pt-BR" dirty="0"/>
              <a:t>Bloquear (impede um usuário de acessar a administração)</a:t>
            </a:r>
          </a:p>
          <a:p>
            <a:pPr lvl="1"/>
            <a:r>
              <a:rPr lang="pt-BR" dirty="0"/>
              <a:t>Desbloquear (permite que um usuário acesse a administração)</a:t>
            </a:r>
            <a:endParaRPr lang="pt-BR" dirty="0" smtClean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Responsável </a:t>
            </a:r>
            <a:r>
              <a:rPr lang="pt-BR" sz="4000" dirty="0"/>
              <a:t>por Instituição</a:t>
            </a:r>
            <a:endParaRPr lang="pt-BR" dirty="0"/>
          </a:p>
        </p:txBody>
      </p:sp>
      <p:pic>
        <p:nvPicPr>
          <p:cNvPr id="7" name="Picture 4" descr="Usuário Administrador Azu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36" y="545704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Cadastro de usuários (responsáveis por projeto)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Responsável </a:t>
            </a:r>
            <a:r>
              <a:rPr lang="pt-BR" sz="4000" dirty="0"/>
              <a:t>por Instituição</a:t>
            </a:r>
            <a:endParaRPr lang="pt-BR" dirty="0"/>
          </a:p>
        </p:txBody>
      </p:sp>
      <p:pic>
        <p:nvPicPr>
          <p:cNvPr id="8" name="Picture 4" descr="Usuário Administrador Azu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36" y="545704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8028384" cy="320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434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Divisão do Portal em dois módulos</a:t>
            </a:r>
          </a:p>
          <a:p>
            <a:pPr lvl="1"/>
            <a:r>
              <a:rPr lang="pt-BR" dirty="0" smtClean="0"/>
              <a:t>Módulo administrativo</a:t>
            </a:r>
          </a:p>
          <a:p>
            <a:pPr lvl="1"/>
            <a:r>
              <a:rPr lang="pt-BR" dirty="0" smtClean="0"/>
              <a:t>Site (visível ao público)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Cadastro de usuários (responsáveis por projeto)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Responsável </a:t>
            </a:r>
            <a:r>
              <a:rPr lang="pt-BR" sz="4000" dirty="0"/>
              <a:t>por Instituição</a:t>
            </a:r>
            <a:endParaRPr lang="pt-BR" dirty="0"/>
          </a:p>
        </p:txBody>
      </p:sp>
      <p:pic>
        <p:nvPicPr>
          <p:cNvPr id="10" name="Picture 4" descr="Usuário Administrador Azu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36" y="545704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72324"/>
            <a:ext cx="8283993" cy="355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3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57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Responsável </a:t>
            </a:r>
            <a:r>
              <a:rPr lang="pt-BR" sz="4000" dirty="0"/>
              <a:t>por Instituição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Cadastro de </a:t>
            </a:r>
            <a:r>
              <a:rPr lang="pt-BR" dirty="0" smtClean="0"/>
              <a:t>projetos</a:t>
            </a:r>
            <a:endParaRPr lang="pt-BR" dirty="0"/>
          </a:p>
        </p:txBody>
      </p:sp>
      <p:pic>
        <p:nvPicPr>
          <p:cNvPr id="6" name="Picture 4" descr="Usuário Administrador Azu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36" y="545704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2564904"/>
            <a:ext cx="6545263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1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514116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Como funciona:</a:t>
            </a:r>
          </a:p>
          <a:p>
            <a:pPr lvl="1"/>
            <a:r>
              <a:rPr lang="pt-BR" dirty="0"/>
              <a:t>O Responsável por Instituição pode criar novos projetos, além de editar e excluir os projetos da sua instituição</a:t>
            </a:r>
          </a:p>
          <a:p>
            <a:r>
              <a:rPr lang="pt-BR" dirty="0"/>
              <a:t>Tarefas:</a:t>
            </a:r>
          </a:p>
          <a:p>
            <a:pPr lvl="1"/>
            <a:r>
              <a:rPr lang="pt-BR" dirty="0"/>
              <a:t>Criar (cadastra um novo projeto, vinculado a sua instituição; ao criar deve escolher os responsáveis pelo projeto)</a:t>
            </a:r>
          </a:p>
          <a:p>
            <a:pPr lvl="1"/>
            <a:r>
              <a:rPr lang="pt-BR" dirty="0"/>
              <a:t>Editar (edita um projeto da sua instituição)</a:t>
            </a:r>
          </a:p>
          <a:p>
            <a:pPr lvl="1"/>
            <a:r>
              <a:rPr lang="pt-BR" dirty="0"/>
              <a:t>Excluir (apaga permanentemente um projeto que seja da sua instituição)</a:t>
            </a:r>
            <a:endParaRPr lang="pt-BR" dirty="0" smtClean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Responsável </a:t>
            </a:r>
            <a:r>
              <a:rPr lang="pt-BR" sz="4000" dirty="0"/>
              <a:t>por Instituição</a:t>
            </a:r>
            <a:endParaRPr lang="pt-BR" dirty="0"/>
          </a:p>
        </p:txBody>
      </p:sp>
      <p:pic>
        <p:nvPicPr>
          <p:cNvPr id="7" name="Picture 4" descr="Usuário Administrador Azu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36" y="545704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71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Cadastro de </a:t>
            </a:r>
            <a:r>
              <a:rPr lang="pt-BR" dirty="0" smtClean="0"/>
              <a:t>projetos</a:t>
            </a:r>
            <a:endParaRPr lang="pt-B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Responsável </a:t>
            </a:r>
            <a:r>
              <a:rPr lang="pt-BR" sz="4000" dirty="0"/>
              <a:t>por Instituição</a:t>
            </a:r>
            <a:endParaRPr lang="pt-BR" dirty="0"/>
          </a:p>
        </p:txBody>
      </p:sp>
      <p:pic>
        <p:nvPicPr>
          <p:cNvPr id="8" name="Picture 4" descr="Usuário Administrador Azu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36" y="545704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8316416" cy="302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8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Cadastro </a:t>
            </a:r>
            <a:r>
              <a:rPr lang="pt-BR" dirty="0" smtClean="0"/>
              <a:t>de projetos</a:t>
            </a:r>
            <a:endParaRPr lang="pt-BR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Responsável </a:t>
            </a:r>
            <a:r>
              <a:rPr lang="pt-BR" sz="4000" dirty="0"/>
              <a:t>por Instituição</a:t>
            </a:r>
            <a:endParaRPr lang="pt-BR" dirty="0"/>
          </a:p>
        </p:txBody>
      </p:sp>
      <p:pic>
        <p:nvPicPr>
          <p:cNvPr id="10" name="Picture 4" descr="Usuário Administrador Azu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36" y="545704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768752" cy="4491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0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Não apagar esse slide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1772816"/>
            <a:ext cx="7080250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0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Direitos do Responsável pelo Projeto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Gerenciar os projetos que ele está vinculado</a:t>
            </a:r>
          </a:p>
          <a:p>
            <a:r>
              <a:rPr lang="pt-BR" dirty="0" smtClean="0"/>
              <a:t>Gerenciar produtos dos projetos que está vinculado</a:t>
            </a:r>
          </a:p>
          <a:p>
            <a:r>
              <a:rPr lang="pt-BR" dirty="0" smtClean="0"/>
              <a:t>Cadastrar notícias (devem ser aprovadas pelo administrador para serem publicadas)</a:t>
            </a:r>
            <a:endParaRPr lang="pt-BR" dirty="0"/>
          </a:p>
        </p:txBody>
      </p:sp>
      <p:pic>
        <p:nvPicPr>
          <p:cNvPr id="5" name="Picture 2" descr="Brasão usuário Ver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4868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46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5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</a:t>
            </a:r>
            <a:r>
              <a:rPr lang="pt-BR" sz="4000" dirty="0"/>
              <a:t>Responsável </a:t>
            </a:r>
            <a:r>
              <a:rPr lang="pt-BR" sz="4000" dirty="0" smtClean="0"/>
              <a:t>pelo </a:t>
            </a:r>
            <a:r>
              <a:rPr lang="pt-BR" sz="4000" dirty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Edição de </a:t>
            </a:r>
            <a:r>
              <a:rPr lang="pt-BR" dirty="0" smtClean="0"/>
              <a:t>projetos</a:t>
            </a:r>
            <a:endParaRPr lang="pt-BR" dirty="0"/>
          </a:p>
        </p:txBody>
      </p:sp>
      <p:pic>
        <p:nvPicPr>
          <p:cNvPr id="7" name="Picture 2" descr="Brasão usuário Ver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4868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2896"/>
            <a:ext cx="5648325" cy="241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0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38" y="2010505"/>
            <a:ext cx="2512963" cy="20665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02"/>
          <a:stretch/>
        </p:blipFill>
        <p:spPr bwMode="auto">
          <a:xfrm>
            <a:off x="5227402" y="2010504"/>
            <a:ext cx="2499119" cy="2066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1071807" y="1611123"/>
            <a:ext cx="5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Site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227402" y="1611123"/>
            <a:ext cx="232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Módulo administrativo</a:t>
            </a:r>
            <a:endParaRPr lang="pt-BR" dirty="0"/>
          </a:p>
        </p:txBody>
      </p:sp>
      <p:sp>
        <p:nvSpPr>
          <p:cNvPr id="6" name="Seta para cima 5"/>
          <p:cNvSpPr/>
          <p:nvPr/>
        </p:nvSpPr>
        <p:spPr>
          <a:xfrm>
            <a:off x="6075254" y="4149080"/>
            <a:ext cx="360040" cy="1296144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419346" y="4684494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14" name="Seta para cima 13"/>
          <p:cNvSpPr/>
          <p:nvPr/>
        </p:nvSpPr>
        <p:spPr>
          <a:xfrm rot="16200000">
            <a:off x="4197021" y="2254603"/>
            <a:ext cx="360040" cy="1412689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646961" y="3151058"/>
            <a:ext cx="1580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Apresentação do conteúdo</a:t>
            </a:r>
          </a:p>
          <a:p>
            <a:r>
              <a:rPr lang="pt-BR" dirty="0" smtClean="0"/>
              <a:t>ao público</a:t>
            </a:r>
            <a:endParaRPr lang="pt-BR" dirty="0"/>
          </a:p>
        </p:txBody>
      </p:sp>
      <p:pic>
        <p:nvPicPr>
          <p:cNvPr id="4103" name="Picture 7" descr="Cadead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896" y="3344069"/>
            <a:ext cx="733002" cy="73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/>
          <p:cNvSpPr txBox="1"/>
          <p:nvPr/>
        </p:nvSpPr>
        <p:spPr>
          <a:xfrm>
            <a:off x="6428153" y="4078813"/>
            <a:ext cx="260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Acesso dos colaboradores</a:t>
            </a:r>
          </a:p>
          <a:p>
            <a:r>
              <a:rPr lang="pt-BR" dirty="0" smtClean="0"/>
              <a:t>mediante usuário e senha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99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 animBg="1"/>
      <p:bldP spid="16" grpId="0"/>
      <p:bldP spid="19" grpId="0"/>
      <p:bldP spid="19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5141168"/>
          </a:xfrm>
        </p:spPr>
        <p:txBody>
          <a:bodyPr>
            <a:normAutofit/>
          </a:bodyPr>
          <a:lstStyle/>
          <a:p>
            <a:r>
              <a:rPr lang="pt-BR" dirty="0"/>
              <a:t>Como funciona:</a:t>
            </a:r>
          </a:p>
          <a:p>
            <a:pPr lvl="1"/>
            <a:r>
              <a:rPr lang="pt-BR" dirty="0"/>
              <a:t>O Responsável </a:t>
            </a:r>
            <a:r>
              <a:rPr lang="pt-BR" dirty="0" smtClean="0"/>
              <a:t>por projeto </a:t>
            </a:r>
            <a:r>
              <a:rPr lang="pt-BR" dirty="0"/>
              <a:t>pode editar </a:t>
            </a:r>
            <a:r>
              <a:rPr lang="pt-BR" dirty="0" smtClean="0"/>
              <a:t>os projetos no qual ele esteja vinculado</a:t>
            </a:r>
            <a:endParaRPr lang="pt-BR" dirty="0"/>
          </a:p>
          <a:p>
            <a:r>
              <a:rPr lang="pt-BR" dirty="0"/>
              <a:t>Tarefas:</a:t>
            </a:r>
          </a:p>
          <a:p>
            <a:pPr lvl="1"/>
            <a:r>
              <a:rPr lang="pt-BR" dirty="0"/>
              <a:t>Editar (altera o dados </a:t>
            </a:r>
            <a:r>
              <a:rPr lang="pt-BR" dirty="0" smtClean="0"/>
              <a:t>de um </a:t>
            </a:r>
            <a:r>
              <a:rPr lang="pt-BR" dirty="0"/>
              <a:t>projeto que ele é responsável)</a:t>
            </a:r>
            <a:endParaRPr lang="pt-BR" dirty="0" smtClean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</a:t>
            </a:r>
            <a:r>
              <a:rPr lang="pt-BR" sz="4000" dirty="0"/>
              <a:t>Responsável </a:t>
            </a:r>
            <a:r>
              <a:rPr lang="pt-BR" sz="4000" dirty="0" smtClean="0"/>
              <a:t>pelo </a:t>
            </a:r>
            <a:r>
              <a:rPr lang="pt-BR" sz="4000" dirty="0"/>
              <a:t>Projeto</a:t>
            </a:r>
            <a:endParaRPr lang="pt-BR" dirty="0"/>
          </a:p>
        </p:txBody>
      </p:sp>
      <p:pic>
        <p:nvPicPr>
          <p:cNvPr id="8" name="Picture 2" descr="Brasão usuário Ver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4868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2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Edição de projetos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</a:t>
            </a:r>
            <a:r>
              <a:rPr lang="pt-BR" sz="4000"/>
              <a:t>Responsável </a:t>
            </a:r>
            <a:r>
              <a:rPr lang="pt-BR" sz="4000" smtClean="0"/>
              <a:t>pelo </a:t>
            </a:r>
            <a:r>
              <a:rPr lang="pt-BR" sz="4000" dirty="0"/>
              <a:t>Projeto</a:t>
            </a:r>
            <a:endParaRPr lang="pt-BR" dirty="0"/>
          </a:p>
        </p:txBody>
      </p:sp>
      <p:pic>
        <p:nvPicPr>
          <p:cNvPr id="6" name="Picture 2" descr="Brasão usuário Ver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4868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280920" cy="3019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Edição de projetos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</a:t>
            </a:r>
            <a:r>
              <a:rPr lang="pt-BR" sz="4000"/>
              <a:t>Responsável </a:t>
            </a:r>
            <a:r>
              <a:rPr lang="pt-BR" sz="4000" smtClean="0"/>
              <a:t>pelo </a:t>
            </a:r>
            <a:r>
              <a:rPr lang="pt-BR" sz="4000" dirty="0"/>
              <a:t>Projeto</a:t>
            </a:r>
            <a:endParaRPr lang="pt-BR" dirty="0"/>
          </a:p>
        </p:txBody>
      </p:sp>
      <p:pic>
        <p:nvPicPr>
          <p:cNvPr id="7" name="Picture 2" descr="Brasão usuário Ver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4868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63" y="2204864"/>
            <a:ext cx="7989761" cy="435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0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74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</a:t>
            </a:r>
            <a:r>
              <a:rPr lang="pt-BR" sz="4000" dirty="0"/>
              <a:t>Responsável </a:t>
            </a:r>
            <a:r>
              <a:rPr lang="pt-BR" sz="4000" dirty="0" smtClean="0"/>
              <a:t>pelo </a:t>
            </a:r>
            <a:r>
              <a:rPr lang="pt-BR" sz="4000" dirty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Cadastro de produtos</a:t>
            </a:r>
            <a:endParaRPr lang="pt-BR" dirty="0"/>
          </a:p>
        </p:txBody>
      </p:sp>
      <p:pic>
        <p:nvPicPr>
          <p:cNvPr id="7" name="Picture 2" descr="Brasão usuário Ver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4868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2896"/>
            <a:ext cx="5954713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45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514116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Como funciona:</a:t>
            </a:r>
          </a:p>
          <a:p>
            <a:pPr lvl="1"/>
            <a:r>
              <a:rPr lang="pt-BR" dirty="0"/>
              <a:t>O Responsável </a:t>
            </a:r>
            <a:r>
              <a:rPr lang="pt-BR" dirty="0" smtClean="0"/>
              <a:t>pelo projeto </a:t>
            </a:r>
            <a:r>
              <a:rPr lang="pt-BR" dirty="0"/>
              <a:t>pode criar, editar e excluir os produtos vinculados </a:t>
            </a:r>
            <a:r>
              <a:rPr lang="pt-BR" dirty="0" smtClean="0"/>
              <a:t>aos seus próprios projetos.</a:t>
            </a:r>
            <a:endParaRPr lang="pt-BR" dirty="0"/>
          </a:p>
          <a:p>
            <a:r>
              <a:rPr lang="pt-BR" dirty="0"/>
              <a:t>Tarefas:</a:t>
            </a:r>
          </a:p>
          <a:p>
            <a:pPr lvl="1"/>
            <a:r>
              <a:rPr lang="pt-BR" dirty="0"/>
              <a:t>Criar (cadastra um novo produto, vinculado </a:t>
            </a:r>
            <a:r>
              <a:rPr lang="pt-BR" dirty="0" smtClean="0"/>
              <a:t>aos projetos </a:t>
            </a:r>
            <a:r>
              <a:rPr lang="pt-BR" dirty="0"/>
              <a:t>de sua responsabilidade)</a:t>
            </a:r>
          </a:p>
          <a:p>
            <a:pPr lvl="1"/>
            <a:r>
              <a:rPr lang="pt-BR" dirty="0"/>
              <a:t>Editar (altera os dados de um produto </a:t>
            </a:r>
            <a:r>
              <a:rPr lang="pt-BR" dirty="0" smtClean="0"/>
              <a:t>de um dos seus projetos)</a:t>
            </a:r>
            <a:endParaRPr lang="pt-BR" dirty="0"/>
          </a:p>
          <a:p>
            <a:pPr lvl="1"/>
            <a:r>
              <a:rPr lang="pt-BR" dirty="0"/>
              <a:t>Excluir (apaga permanentemente um produto vinculado </a:t>
            </a:r>
            <a:r>
              <a:rPr lang="pt-BR" dirty="0" smtClean="0"/>
              <a:t>a um </a:t>
            </a:r>
            <a:r>
              <a:rPr lang="pt-BR" dirty="0"/>
              <a:t>projeto que ele é responsável)</a:t>
            </a:r>
            <a:endParaRPr lang="pt-BR" dirty="0" smtClean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</a:t>
            </a:r>
            <a:r>
              <a:rPr lang="pt-BR" sz="4000" dirty="0"/>
              <a:t>Responsável </a:t>
            </a:r>
            <a:r>
              <a:rPr lang="pt-BR" sz="4000" dirty="0" smtClean="0"/>
              <a:t>pelo </a:t>
            </a:r>
            <a:r>
              <a:rPr lang="pt-BR" sz="4000" dirty="0"/>
              <a:t>Projeto</a:t>
            </a:r>
            <a:endParaRPr lang="pt-BR" dirty="0"/>
          </a:p>
        </p:txBody>
      </p:sp>
      <p:pic>
        <p:nvPicPr>
          <p:cNvPr id="8" name="Picture 2" descr="Brasão usuário Ver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4868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78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Cadastro de produtos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</a:t>
            </a:r>
            <a:r>
              <a:rPr lang="pt-BR" sz="4000"/>
              <a:t>Responsável </a:t>
            </a:r>
            <a:r>
              <a:rPr lang="pt-BR" sz="4000" smtClean="0"/>
              <a:t>pelo </a:t>
            </a:r>
            <a:r>
              <a:rPr lang="pt-BR" sz="4000" dirty="0"/>
              <a:t>Projeto</a:t>
            </a:r>
            <a:endParaRPr lang="pt-BR" dirty="0"/>
          </a:p>
        </p:txBody>
      </p:sp>
      <p:pic>
        <p:nvPicPr>
          <p:cNvPr id="6" name="Picture 2" descr="Brasão usuário Ver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4868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7668344" cy="2810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0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Cadastro de produtos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Utilizando o Sistema como </a:t>
            </a:r>
            <a:r>
              <a:rPr lang="pt-BR" sz="4000"/>
              <a:t>Responsável </a:t>
            </a:r>
            <a:r>
              <a:rPr lang="pt-BR" sz="4000" smtClean="0"/>
              <a:t>pelo </a:t>
            </a:r>
            <a:r>
              <a:rPr lang="pt-BR" sz="4000" dirty="0"/>
              <a:t>Projeto</a:t>
            </a:r>
            <a:endParaRPr lang="pt-BR" dirty="0"/>
          </a:p>
        </p:txBody>
      </p:sp>
      <p:pic>
        <p:nvPicPr>
          <p:cNvPr id="7" name="Picture 2" descr="Brasão usuário Ver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4868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9" y="2420888"/>
            <a:ext cx="7452320" cy="3684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15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Não apagar esse slide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1772816"/>
            <a:ext cx="7080250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 a discutir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E-mail de contato do site</a:t>
            </a:r>
          </a:p>
          <a:p>
            <a:r>
              <a:rPr lang="pt-BR" dirty="0" smtClean="0"/>
              <a:t>Contas do </a:t>
            </a:r>
            <a:r>
              <a:rPr lang="pt-BR" dirty="0" err="1" smtClean="0"/>
              <a:t>Facebook</a:t>
            </a:r>
            <a:r>
              <a:rPr lang="pt-BR" dirty="0" smtClean="0"/>
              <a:t> e do </a:t>
            </a:r>
            <a:r>
              <a:rPr lang="pt-BR" dirty="0" err="1" smtClean="0"/>
              <a:t>Twitter</a:t>
            </a:r>
            <a:r>
              <a:rPr lang="pt-BR" dirty="0" smtClean="0"/>
              <a:t> (rodapé do site)</a:t>
            </a:r>
          </a:p>
          <a:p>
            <a:r>
              <a:rPr lang="pt-BR" dirty="0" smtClean="0"/>
              <a:t>Título das imagens da galeria da página inicial</a:t>
            </a:r>
          </a:p>
          <a:p>
            <a:r>
              <a:rPr lang="pt-BR" dirty="0" smtClean="0"/>
              <a:t>Previsão de tempestades (atualmente usando os arquivos do site anterior)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16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   http://192.168.0.91/portal_0</a:t>
            </a:r>
            <a:r>
              <a:rPr lang="pt-BR" dirty="0" smtClean="0">
                <a:solidFill>
                  <a:srgbClr val="00B0F0"/>
                </a:solidFill>
              </a:rPr>
              <a:t>*</a:t>
            </a:r>
          </a:p>
          <a:p>
            <a:endParaRPr lang="pt-BR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B0F0"/>
                </a:solidFill>
              </a:rPr>
              <a:t>    *: Número do participante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58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Gestão de Usuários</a:t>
            </a:r>
          </a:p>
          <a:p>
            <a:r>
              <a:rPr lang="pt-BR" dirty="0" smtClean="0"/>
              <a:t>Gestão de Instituições (Universidades)</a:t>
            </a:r>
          </a:p>
          <a:p>
            <a:r>
              <a:rPr lang="pt-BR" dirty="0" smtClean="0"/>
              <a:t>Gestão de Áreas piloto</a:t>
            </a:r>
          </a:p>
          <a:p>
            <a:r>
              <a:rPr lang="pt-BR" dirty="0" smtClean="0"/>
              <a:t>Gestão de Projetos</a:t>
            </a:r>
          </a:p>
          <a:p>
            <a:pPr lvl="1"/>
            <a:r>
              <a:rPr lang="pt-BR" dirty="0" smtClean="0"/>
              <a:t>Gestão de Produtos</a:t>
            </a:r>
          </a:p>
          <a:p>
            <a:r>
              <a:rPr lang="pt-BR" dirty="0" smtClean="0"/>
              <a:t>Gestão de Notícias</a:t>
            </a:r>
          </a:p>
          <a:p>
            <a:r>
              <a:rPr lang="pt-BR" dirty="0" smtClean="0"/>
              <a:t>Gestão de Textos (Quem somos, Sobre o Portal);</a:t>
            </a:r>
          </a:p>
          <a:p>
            <a:r>
              <a:rPr lang="pt-BR" dirty="0" smtClean="0"/>
              <a:t>Gestão de Links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83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Perfis dos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2880" y="1600200"/>
            <a:ext cx="7437512" cy="5141168"/>
          </a:xfrm>
        </p:spPr>
        <p:txBody>
          <a:bodyPr/>
          <a:lstStyle/>
          <a:p>
            <a:r>
              <a:rPr lang="pt-BR" dirty="0" smtClean="0"/>
              <a:t>Administrador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Responsável pela instituição</a:t>
            </a:r>
          </a:p>
          <a:p>
            <a:endParaRPr lang="pt-BR" dirty="0"/>
          </a:p>
          <a:p>
            <a:r>
              <a:rPr lang="pt-BR" dirty="0" smtClean="0"/>
              <a:t>Responsável pelo projeto</a:t>
            </a:r>
            <a:endParaRPr lang="pt-BR" dirty="0"/>
          </a:p>
        </p:txBody>
      </p:sp>
      <p:pic>
        <p:nvPicPr>
          <p:cNvPr id="6146" name="Picture 2" descr="Brasão usuário Ver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" y="3887655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suário Administrador Azu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" y="2708920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t2.gstatic.com/images?q=tbn:ANd9GcSsSkIDPTXlcloD8J4SYmHFODIC-GawpQ-4fZxk_xq2ASw27QKmb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50" y="1592940"/>
            <a:ext cx="615569" cy="6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6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1390</Words>
  <Application>Microsoft Office PowerPoint</Application>
  <PresentationFormat>Apresentação na tela (4:3)</PresentationFormat>
  <Paragraphs>224</Paragraphs>
  <Slides>69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69</vt:i4>
      </vt:variant>
    </vt:vector>
  </HeadingPairs>
  <TitlesOfParts>
    <vt:vector size="70" baseType="lpstr">
      <vt:lpstr>Tema do Office</vt:lpstr>
      <vt:lpstr>Treinamento para Administração do Portal De Olho Nas Tempestades</vt:lpstr>
      <vt:lpstr>Problematização</vt:lpstr>
      <vt:lpstr>Solução proposta</vt:lpstr>
      <vt:lpstr>Solução tecnológica</vt:lpstr>
      <vt:lpstr>Arquitetura</vt:lpstr>
      <vt:lpstr>Arquitetura</vt:lpstr>
      <vt:lpstr>Treinamento</vt:lpstr>
      <vt:lpstr>Funcionalidades</vt:lpstr>
      <vt:lpstr>Perfis dos usuários</vt:lpstr>
      <vt:lpstr>Direitos do Administrador</vt:lpstr>
      <vt:lpstr>Utilizando o Sistema como Administrador</vt:lpstr>
      <vt:lpstr>Utilizando o Sistema como Administrador</vt:lpstr>
      <vt:lpstr>Utilizando o Sistema como Administrador</vt:lpstr>
      <vt:lpstr>Utilizando o Sistema como Administrador</vt:lpstr>
      <vt:lpstr>Utilizando o Sistema como Administrador</vt:lpstr>
      <vt:lpstr>Utilizando o Sistema como Administrador</vt:lpstr>
      <vt:lpstr>Apresentação do PowerPoint</vt:lpstr>
      <vt:lpstr>Utilizando o Sistema como Administrador</vt:lpstr>
      <vt:lpstr>Utilizando o Sistema como Administrador</vt:lpstr>
      <vt:lpstr>Utilizando o Sistema como Administrador</vt:lpstr>
      <vt:lpstr>Utilizando o Sistema como Administrador</vt:lpstr>
      <vt:lpstr>Utilizando o Sistema como Administrador</vt:lpstr>
      <vt:lpstr>Utilizando o Sistema como Administrador</vt:lpstr>
      <vt:lpstr>Apresentação do PowerPoint</vt:lpstr>
      <vt:lpstr>Utilizando o Sistema como Administrador</vt:lpstr>
      <vt:lpstr>Utilizando o Sistema como Administrador</vt:lpstr>
      <vt:lpstr>Utilizando o Sistema como Administrador</vt:lpstr>
      <vt:lpstr>Utilizando o Sistema como Administrador</vt:lpstr>
      <vt:lpstr>Apresentação do PowerPoint</vt:lpstr>
      <vt:lpstr>Utilizando o Sistema como Administrador</vt:lpstr>
      <vt:lpstr>Utilizando o Sistema como Administrador</vt:lpstr>
      <vt:lpstr>Utilizando o Sistema como Administrador</vt:lpstr>
      <vt:lpstr>Utilizando o Sistema como Administrador</vt:lpstr>
      <vt:lpstr>Apresentação do PowerPoint</vt:lpstr>
      <vt:lpstr>Utilizando o Sistema como Administrador</vt:lpstr>
      <vt:lpstr>Utilizando o Sistema como Administrador</vt:lpstr>
      <vt:lpstr>Utilizando o Sistema como Administrador</vt:lpstr>
      <vt:lpstr>Utilizando o Sistema como Administrador</vt:lpstr>
      <vt:lpstr>Apresentação do PowerPoint</vt:lpstr>
      <vt:lpstr>Utilizando o Sistema como Administrador</vt:lpstr>
      <vt:lpstr>Utilizando o Sistema como Administrador</vt:lpstr>
      <vt:lpstr>Utilizando o Sistema como Administrador</vt:lpstr>
      <vt:lpstr>Utilizando o Sistema como Administrador</vt:lpstr>
      <vt:lpstr>Não apagar esse slide</vt:lpstr>
      <vt:lpstr>Direitos do Responsável por Instituição</vt:lpstr>
      <vt:lpstr>Apresentação do PowerPoint</vt:lpstr>
      <vt:lpstr>Utilizando o Sistema como Responsável por Instituição</vt:lpstr>
      <vt:lpstr>Utilizando o Sistema como Responsável por Instituição</vt:lpstr>
      <vt:lpstr>Utilizando o Sistema como Responsável por Instituição</vt:lpstr>
      <vt:lpstr>Utilizando o Sistema como Responsável por Instituição</vt:lpstr>
      <vt:lpstr>Apresentação do PowerPoint</vt:lpstr>
      <vt:lpstr>Utilizando o Sistema como Responsável por Instituição</vt:lpstr>
      <vt:lpstr>Utilizando o Sistema como Responsável por Instituição</vt:lpstr>
      <vt:lpstr>Utilizando o Sistema como Responsável por Instituição</vt:lpstr>
      <vt:lpstr>Utilizando o Sistema como Responsável por Instituição</vt:lpstr>
      <vt:lpstr>Não apagar esse slide</vt:lpstr>
      <vt:lpstr>Direitos do Responsável pelo Projeto</vt:lpstr>
      <vt:lpstr>Apresentação do PowerPoint</vt:lpstr>
      <vt:lpstr>Utilizando o Sistema como Responsável pelo Projeto</vt:lpstr>
      <vt:lpstr>Utilizando o Sistema como Responsável pelo Projeto</vt:lpstr>
      <vt:lpstr>Utilizando o Sistema como Responsável pelo Projeto</vt:lpstr>
      <vt:lpstr>Utilizando o Sistema como Responsável pelo Projeto</vt:lpstr>
      <vt:lpstr>Apresentação do PowerPoint</vt:lpstr>
      <vt:lpstr>Utilizando o Sistema como Responsável pelo Projeto</vt:lpstr>
      <vt:lpstr>Utilizando o Sistema como Responsável pelo Projeto</vt:lpstr>
      <vt:lpstr>Utilizando o Sistema como Responsável pelo Projeto</vt:lpstr>
      <vt:lpstr>Utilizando o Sistema como Responsável pelo Projeto</vt:lpstr>
      <vt:lpstr>Não apagar esse slide</vt:lpstr>
      <vt:lpstr>Tópicos a discutir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</dc:creator>
  <cp:lastModifiedBy>Geosapiens</cp:lastModifiedBy>
  <cp:revision>62</cp:revision>
  <dcterms:created xsi:type="dcterms:W3CDTF">2013-01-29T16:52:21Z</dcterms:created>
  <dcterms:modified xsi:type="dcterms:W3CDTF">2013-01-30T11:57:43Z</dcterms:modified>
</cp:coreProperties>
</file>