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67" r:id="rId4"/>
    <p:sldId id="258" r:id="rId5"/>
    <p:sldId id="276" r:id="rId6"/>
    <p:sldId id="263" r:id="rId7"/>
    <p:sldId id="277" r:id="rId8"/>
    <p:sldId id="260" r:id="rId9"/>
    <p:sldId id="266" r:id="rId10"/>
    <p:sldId id="278" r:id="rId11"/>
    <p:sldId id="279" r:id="rId12"/>
    <p:sldId id="280" r:id="rId13"/>
    <p:sldId id="261" r:id="rId14"/>
    <p:sldId id="281" r:id="rId15"/>
    <p:sldId id="262" r:id="rId16"/>
    <p:sldId id="268" r:id="rId17"/>
    <p:sldId id="270" r:id="rId18"/>
    <p:sldId id="271" r:id="rId19"/>
    <p:sldId id="282" r:id="rId20"/>
    <p:sldId id="283" r:id="rId21"/>
    <p:sldId id="286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90" d="100"/>
          <a:sy n="9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7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5648E-C84B-3FEF-C8C8-A481B28B1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FIRN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3661-B71C-D7F2-7418-1C43AD1DB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AF5E2-7225-4B2B-9BAA-9899E67A39CD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8E62A-EE6B-58CE-A341-95BCDF143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5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3E86-340B-4878-B198-F09408A7FEC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22E23-AE96-4115-8F1C-2E633293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56E-B0D8-855B-0375-1434BF388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F97B-A1EE-D941-0E7A-C99EDFB0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6C4-3870-B83A-CAB2-3A5B0074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654-87ED-5E74-C951-99A27740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E9FF-46EF-D6DB-00E4-679B17D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7226-8856-E7ED-2D3C-B7E3C93D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145D-BE2D-0132-47D6-77C85D15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60CD-8149-E795-D30A-4647C2F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60-D364-4BC3-E2D7-23B20FA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35F0-0CEF-8651-15AE-E2A4BB6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9FE12-4B9D-E964-55EA-2C4A8A0E2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8E1C-52F3-D423-E902-F5844A4B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DD88-8392-52B4-7C2A-291DFD5E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C611-C4ED-35F2-EA89-4BA0D30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2BAC-020E-7BD3-7B2C-2597163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021-B0FF-ECFC-143C-FA80872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3AA4-694C-E84C-A185-348C8E45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0BD-79DE-81AE-84F0-3836D7A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F4E1-879D-096E-82F5-6AE586E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1D39-6DE2-AAC2-00A7-32CD37E0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7EF-7C55-0BB2-8117-1C55826C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9D1B-299F-705C-86A7-C29BEEDC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E107-2C68-0F3E-187C-EEB8938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8380-05E1-A6EF-3570-45D8D33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7292-FFA3-BABD-1D1C-092C11A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927-AC3B-F7BF-F60B-4621CB4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2A9-43A6-B8BC-DDFB-BB0ECA0E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DD46E-BE47-0C64-AECE-FBFA74D6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01E8-87A1-5824-59D1-CDC7B0B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7912-5E61-EA8E-590A-BF4F0B1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3515-EC73-7A17-F288-EEE218E1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3B5-799C-48C3-E248-3DE64F19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2460-25C1-9593-409C-4E6B47D3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850C-7439-FB86-D42C-B90C2CEB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CC6F-6783-21B0-C707-47255F37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869E-CA6E-08F3-5059-6BF2B669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D4ED8-59C7-8B4D-85C3-0AEA120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AAC40-FBD9-CE57-5D75-33B202D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047C-B167-FAD6-23E3-94C68E9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DCA-A875-7CB4-DDCE-888D229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1A599-4DBA-66E7-1D9D-06BCC64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F4D2-9B0C-A2F4-6D85-6264F5BE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F0D9-CC67-E08D-ACEA-2F913A9F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17B91-251E-7115-68FC-CA5C2ACF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67-9030-99E3-A5F8-D15B929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5F36-DFE8-8A7D-7C7B-302B13F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239-6D5D-7027-E2DA-EB3AC86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7E-9B49-527D-EBCC-5CE2E673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23FA-E4DC-86FB-6EEE-8BF450A7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4E3E-5D1D-D3AE-C638-6902ABF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26E2-A263-9D45-C61A-AEDB8DCE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EB01-E656-9F49-26B7-6014C99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4A97-E8D5-F1BC-267E-32A8B0F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F3E7-2716-C357-7181-3598DC84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31537-69BE-CE32-127A-004D8CA7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83A-2352-57B0-03B2-ECE0D79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960D-23F0-CE36-658E-4B7F980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4108-C741-1CC0-21F1-9153220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DDA2F-3C51-CC0D-A17C-74725991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8FFD-7C76-9B35-BA15-78C13804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D21C-CFD6-C10F-5DC8-BD35AA827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527-987A-4397-73D1-4F85D8C2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3C14-092A-6679-3154-7096CC83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DW/BI Lifecycle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4F403-93A2-5405-E673-A3B5A186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67" y="1790217"/>
            <a:ext cx="6527666" cy="32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Dimensional Modeling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5A048F-1387-2BAA-E9AE-D2065B9A5F76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180DA8-4FC1-AAE5-2746-A3E064B5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53079-341B-9072-E04B-D8FAC6602CF8}"/>
                </a:ext>
              </a:extLst>
            </p:cNvPr>
            <p:cNvSpPr txBox="1"/>
            <p:nvPr/>
          </p:nvSpPr>
          <p:spPr>
            <a:xfrm>
              <a:off x="4064002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79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Dimensional Modeling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A8C770-7D2C-36D5-9A52-3452C7D9C852}"/>
              </a:ext>
            </a:extLst>
          </p:cNvPr>
          <p:cNvGrpSpPr/>
          <p:nvPr/>
        </p:nvGrpSpPr>
        <p:grpSpPr>
          <a:xfrm>
            <a:off x="2413000" y="2794000"/>
            <a:ext cx="4936067" cy="990600"/>
            <a:chOff x="2413000" y="2794000"/>
            <a:chExt cx="4936067" cy="990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64653-C676-EE50-807F-34A2C15526C9}"/>
                </a:ext>
              </a:extLst>
            </p:cNvPr>
            <p:cNvSpPr/>
            <p:nvPr/>
          </p:nvSpPr>
          <p:spPr>
            <a:xfrm>
              <a:off x="5240867" y="2794000"/>
              <a:ext cx="2108200" cy="9906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Fact</a:t>
              </a:r>
            </a:p>
            <a:p>
              <a:pPr algn="ctr"/>
              <a:r>
                <a:rPr lang="en-US" i="1" dirty="0"/>
                <a:t>Trips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AA597F-A6F2-F002-BBD3-00B1D5EE4393}"/>
                </a:ext>
              </a:extLst>
            </p:cNvPr>
            <p:cNvSpPr/>
            <p:nvPr/>
          </p:nvSpPr>
          <p:spPr>
            <a:xfrm>
              <a:off x="2413000" y="2794000"/>
              <a:ext cx="2108200" cy="990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Dimension</a:t>
              </a:r>
            </a:p>
            <a:p>
              <a:pPr algn="ctr"/>
              <a:r>
                <a:rPr lang="en-US" i="1" dirty="0"/>
                <a:t>Weather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AEC542-D5DF-35B4-19AB-26EF6F0C68F4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4521200" y="3289300"/>
              <a:ext cx="7196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25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Physical Design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5376336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82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Physical Design – Creating the Databases, Schemas, Tables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71CBCB-0998-602C-B993-E696CCB64E5D}"/>
              </a:ext>
            </a:extLst>
          </p:cNvPr>
          <p:cNvGrpSpPr/>
          <p:nvPr/>
        </p:nvGrpSpPr>
        <p:grpSpPr>
          <a:xfrm>
            <a:off x="4975026" y="1803633"/>
            <a:ext cx="6277130" cy="3910325"/>
            <a:chOff x="3003611" y="1803633"/>
            <a:chExt cx="6277130" cy="39103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2C376B-75CF-DB22-E00C-E0496B49CB11}"/>
                </a:ext>
              </a:extLst>
            </p:cNvPr>
            <p:cNvSpPr/>
            <p:nvPr/>
          </p:nvSpPr>
          <p:spPr>
            <a:xfrm>
              <a:off x="6811861" y="1803633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the Warehouse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F4EF3-C384-FD8D-DD0A-F0D93F68BF4C}"/>
                </a:ext>
              </a:extLst>
            </p:cNvPr>
            <p:cNvSpPr/>
            <p:nvPr/>
          </p:nvSpPr>
          <p:spPr>
            <a:xfrm>
              <a:off x="6811861" y="2891631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Databases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EE511A-1215-0211-66F6-437B6348A0AD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8046301" y="2449964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082FC4-35AC-41DE-E20C-7594FE5B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1653" b="-1"/>
            <a:stretch/>
          </p:blipFill>
          <p:spPr>
            <a:xfrm>
              <a:off x="3323679" y="2013357"/>
              <a:ext cx="3360711" cy="22688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0A1073-22E7-2AEE-284F-7D69E0F4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021" y="2959643"/>
              <a:ext cx="2644369" cy="44199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F5374A-BABD-DCF2-68E8-4D2BBC135A06}"/>
                </a:ext>
              </a:extLst>
            </p:cNvPr>
            <p:cNvSpPr/>
            <p:nvPr/>
          </p:nvSpPr>
          <p:spPr>
            <a:xfrm>
              <a:off x="6811861" y="3979629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Schemas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EB4ABD-079E-E946-D563-A69BB04F6237}"/>
                </a:ext>
              </a:extLst>
            </p:cNvPr>
            <p:cNvCxnSpPr>
              <a:cxnSpLocks/>
              <a:stCxn id="10" idx="2"/>
              <a:endCxn id="26" idx="0"/>
            </p:cNvCxnSpPr>
            <p:nvPr/>
          </p:nvCxnSpPr>
          <p:spPr>
            <a:xfrm>
              <a:off x="8046301" y="3537962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288E634-C43F-819D-749F-72DF3BE3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29" y="4104657"/>
              <a:ext cx="2705334" cy="39627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9B0ABF-2680-7EFC-B2A0-6F37785E77F6}"/>
                </a:ext>
              </a:extLst>
            </p:cNvPr>
            <p:cNvSpPr/>
            <p:nvPr/>
          </p:nvSpPr>
          <p:spPr>
            <a:xfrm>
              <a:off x="6811861" y="5067627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Tables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81CAAA-5029-156B-8160-6B3EF4FF41B2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8046301" y="4625960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D089568-CD82-B07D-898B-EE0FAEC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754" y="5146930"/>
              <a:ext cx="3101609" cy="2438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18CDF2-126D-CDE5-D935-2970D800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3611" y="5360690"/>
              <a:ext cx="3680779" cy="205758"/>
            </a:xfrm>
            <a:prstGeom prst="rect">
              <a:avLst/>
            </a:prstGeom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5ADB2F6-137E-3BFD-9148-17CDE7BC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nowflake logo in transparent PNG and vectorized SVG formats">
            <a:extLst>
              <a:ext uri="{FF2B5EF4-FFF2-40B4-BE49-F238E27FC236}">
                <a16:creationId xmlns:a16="http://schemas.microsoft.com/office/drawing/2014/main" id="{F532595B-E240-7C98-4400-B0FED201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80" y="3214796"/>
            <a:ext cx="640080" cy="6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9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6654802" y="2779325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91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Ingesting the 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BCE5A-6C51-3655-36D9-106041C098EB}"/>
              </a:ext>
            </a:extLst>
          </p:cNvPr>
          <p:cNvGrpSpPr/>
          <p:nvPr/>
        </p:nvGrpSpPr>
        <p:grpSpPr>
          <a:xfrm>
            <a:off x="3713831" y="1794940"/>
            <a:ext cx="7538325" cy="2831020"/>
            <a:chOff x="3713831" y="1794940"/>
            <a:chExt cx="7538325" cy="2831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4B0FC7-B589-C119-FE42-9EB12F7A8089}"/>
                </a:ext>
              </a:extLst>
            </p:cNvPr>
            <p:cNvGrpSpPr/>
            <p:nvPr/>
          </p:nvGrpSpPr>
          <p:grpSpPr>
            <a:xfrm>
              <a:off x="8783276" y="1803633"/>
              <a:ext cx="2468880" cy="2822327"/>
              <a:chOff x="6811861" y="1803633"/>
              <a:chExt cx="2468880" cy="282232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C2FF7-46CF-D76C-0AA0-E6FF484420D5}"/>
                  </a:ext>
                </a:extLst>
              </p:cNvPr>
              <p:cNvSpPr/>
              <p:nvPr/>
            </p:nvSpPr>
            <p:spPr>
              <a:xfrm>
                <a:off x="6811861" y="1803633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Stages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E34962-4346-969D-1C5B-8EF8F0120DAB}"/>
                  </a:ext>
                </a:extLst>
              </p:cNvPr>
              <p:cNvSpPr/>
              <p:nvPr/>
            </p:nvSpPr>
            <p:spPr>
              <a:xfrm>
                <a:off x="6811861" y="2891631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External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3EE859-46B1-8D81-0206-97CDF803B0FE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8046301" y="2449964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AA12B0-D428-9FDA-A450-5DD73EE68748}"/>
                  </a:ext>
                </a:extLst>
              </p:cNvPr>
              <p:cNvSpPr/>
              <p:nvPr/>
            </p:nvSpPr>
            <p:spPr>
              <a:xfrm>
                <a:off x="6811861" y="3979629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Ingest Data into Corresponding Tables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7A3D253-CC26-B4DC-9F71-3A891DA9D9FF}"/>
                  </a:ext>
                </a:extLst>
              </p:cNvPr>
              <p:cNvCxnSpPr>
                <a:cxnSpLocks/>
                <a:stCxn id="10" idx="2"/>
                <a:endCxn id="15" idx="0"/>
              </p:cNvCxnSpPr>
              <p:nvPr/>
            </p:nvCxnSpPr>
            <p:spPr>
              <a:xfrm>
                <a:off x="8046301" y="3537962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D80671-299A-9879-DC23-BDD94BB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831" y="1794940"/>
              <a:ext cx="4922947" cy="5944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5792F3-1E61-ACD8-B330-753D5C2F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518" y="3153852"/>
              <a:ext cx="2880610" cy="19051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56647-13F3-1A6E-A499-9F6CF9BA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46" y="4028652"/>
            <a:ext cx="3444538" cy="647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B5EE7B-CCDF-8981-5C56-0E1967295BDE}"/>
              </a:ext>
            </a:extLst>
          </p:cNvPr>
          <p:cNvGrpSpPr/>
          <p:nvPr/>
        </p:nvGrpSpPr>
        <p:grpSpPr>
          <a:xfrm>
            <a:off x="33302" y="2063235"/>
            <a:ext cx="5822811" cy="4676387"/>
            <a:chOff x="33302" y="2063235"/>
            <a:chExt cx="5822811" cy="46763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44702-ED5C-FA73-7B8D-254DF5C9D3A2}"/>
                </a:ext>
              </a:extLst>
            </p:cNvPr>
            <p:cNvGrpSpPr/>
            <p:nvPr/>
          </p:nvGrpSpPr>
          <p:grpSpPr>
            <a:xfrm>
              <a:off x="33302" y="2063235"/>
              <a:ext cx="4248858" cy="3302097"/>
              <a:chOff x="930924" y="2021290"/>
              <a:chExt cx="4248858" cy="3302097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11FEF3CF-684A-D1ED-6DA8-00B8EB047948}"/>
                  </a:ext>
                </a:extLst>
              </p:cNvPr>
              <p:cNvSpPr/>
              <p:nvPr/>
            </p:nvSpPr>
            <p:spPr>
              <a:xfrm rot="5400000">
                <a:off x="2890006" y="2659420"/>
                <a:ext cx="385894" cy="1837189"/>
              </a:xfrm>
              <a:prstGeom prst="can">
                <a:avLst/>
              </a:prstGeom>
              <a:solidFill>
                <a:srgbClr val="00B0F0">
                  <a:alpha val="38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2B8ED2C-7FEA-7F1C-B63A-F2BE792CCEEC}"/>
                  </a:ext>
                </a:extLst>
              </p:cNvPr>
              <p:cNvGrpSpPr/>
              <p:nvPr/>
            </p:nvGrpSpPr>
            <p:grpSpPr>
              <a:xfrm>
                <a:off x="930924" y="2021290"/>
                <a:ext cx="4248858" cy="3302097"/>
                <a:chOff x="930924" y="2021290"/>
                <a:chExt cx="4248858" cy="330209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30924" y="2021290"/>
                  <a:ext cx="2374338" cy="3302097"/>
                  <a:chOff x="930924" y="2021290"/>
                  <a:chExt cx="2374338" cy="3302097"/>
                </a:xfrm>
              </p:grpSpPr>
              <p:pic>
                <p:nvPicPr>
                  <p:cNvPr id="3076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5807CD86-8115-4052-5173-0C040E9DFA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245063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F90ADBB5-025F-1854-419E-D5319F9D77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385369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0646" y="3385067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EL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3A257ED-CC79-FF25-34E1-CFF52154D0CF}"/>
                      </a:ext>
                    </a:extLst>
                  </p:cNvPr>
                  <p:cNvSpPr txBox="1"/>
                  <p:nvPr/>
                </p:nvSpPr>
                <p:spPr>
                  <a:xfrm>
                    <a:off x="930924" y="4954055"/>
                    <a:ext cx="10846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>
                        <a:solidFill>
                          <a:schemeClr val="accent6"/>
                        </a:solidFill>
                      </a:rPr>
                      <a:t>City Bike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CAFA79A-085E-9D2B-0F34-2560AA165D0F}"/>
                      </a:ext>
                    </a:extLst>
                  </p:cNvPr>
                  <p:cNvSpPr txBox="1"/>
                  <p:nvPr/>
                </p:nvSpPr>
                <p:spPr>
                  <a:xfrm>
                    <a:off x="930924" y="2021290"/>
                    <a:ext cx="10846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>
                        <a:solidFill>
                          <a:srgbClr val="0070C0"/>
                        </a:solidFill>
                      </a:rPr>
                      <a:t>Weather</a:t>
                    </a:r>
                  </a:p>
                </p:txBody>
              </p:sp>
            </p:grpSp>
            <p:pic>
              <p:nvPicPr>
                <p:cNvPr id="3078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BEC9F3E6-1BB1-1297-F3DE-1EF7DD7858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9702" y="3172851"/>
                  <a:ext cx="640080" cy="637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76BB70CA-3AE2-D85F-86A7-539F70AB3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0468" y="2850269"/>
                  <a:ext cx="450506" cy="4487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0FCB3E-593A-C31A-855B-DD6A8AA0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944" y="4907561"/>
              <a:ext cx="3792169" cy="1832061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FE3FB4-B560-4596-6236-2F55D2C8E4C2}"/>
              </a:ext>
            </a:extLst>
          </p:cNvPr>
          <p:cNvCxnSpPr>
            <a:cxnSpLocks/>
            <a:stCxn id="3078" idx="2"/>
            <a:endCxn id="18" idx="0"/>
          </p:cNvCxnSpPr>
          <p:nvPr/>
        </p:nvCxnSpPr>
        <p:spPr>
          <a:xfrm flipH="1">
            <a:off x="3960029" y="3852367"/>
            <a:ext cx="2091" cy="105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FEFF81EA-1AAB-B708-C2B6-0404CF47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5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within months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A3F4AE-1D18-AD18-2E06-D85D6465C467}"/>
              </a:ext>
            </a:extLst>
          </p:cNvPr>
          <p:cNvGrpSpPr/>
          <p:nvPr/>
        </p:nvGrpSpPr>
        <p:grpSpPr>
          <a:xfrm>
            <a:off x="1635105" y="2140241"/>
            <a:ext cx="8146990" cy="3893175"/>
            <a:chOff x="1501755" y="2654591"/>
            <a:chExt cx="8146990" cy="38931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8338CC-374C-224B-910D-DEAD91163375}"/>
                </a:ext>
              </a:extLst>
            </p:cNvPr>
            <p:cNvGrpSpPr/>
            <p:nvPr/>
          </p:nvGrpSpPr>
          <p:grpSpPr>
            <a:xfrm>
              <a:off x="1501755" y="2654591"/>
              <a:ext cx="7099387" cy="3893175"/>
              <a:chOff x="1501755" y="2654591"/>
              <a:chExt cx="7099387" cy="389317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80C4D5-602D-69A4-FB32-02DA25883B2E}"/>
                  </a:ext>
                </a:extLst>
              </p:cNvPr>
              <p:cNvGrpSpPr/>
              <p:nvPr/>
            </p:nvGrpSpPr>
            <p:grpSpPr>
              <a:xfrm>
                <a:off x="3228907" y="2654591"/>
                <a:ext cx="5372235" cy="1201014"/>
                <a:chOff x="3409882" y="2112234"/>
                <a:chExt cx="5372235" cy="120101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C2C4F69-3B68-618E-2829-7D8E57B58FC9}"/>
                    </a:ext>
                  </a:extLst>
                </p:cNvPr>
                <p:cNvGrpSpPr/>
                <p:nvPr/>
              </p:nvGrpSpPr>
              <p:grpSpPr>
                <a:xfrm>
                  <a:off x="4004029" y="2148519"/>
                  <a:ext cx="4097045" cy="1164728"/>
                  <a:chOff x="4537610" y="2145126"/>
                  <a:chExt cx="4097045" cy="116472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70A9B4D-9F0F-B4D5-F76A-D186C6C2717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19" name="Cylinder 18">
                      <a:extLst>
                        <a:ext uri="{FF2B5EF4-FFF2-40B4-BE49-F238E27FC236}">
                          <a16:creationId xmlns:a16="http://schemas.microsoft.com/office/drawing/2014/main" id="{9122C456-EAD0-C50C-EB44-1A97E5F151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53325" y="2078921"/>
                      <a:ext cx="385894" cy="1837189"/>
                    </a:xfrm>
                    <a:prstGeom prst="can">
                      <a:avLst/>
                    </a:prstGeom>
                    <a:solidFill>
                      <a:srgbClr val="C00000">
                        <a:alpha val="56000"/>
                      </a:srgb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80E28A5F-B731-ED62-AE43-D44AEB192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7610" y="2672283"/>
                      <a:ext cx="4097045" cy="637571"/>
                      <a:chOff x="4537610" y="2672283"/>
                      <a:chExt cx="4097045" cy="637571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5B5D6EA-A0EA-A843-E076-3E36CED111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2237" y="281284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  <p:pic>
                    <p:nvPicPr>
                      <p:cNvPr id="22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B19E6F70-6C8F-4643-E645-95490EBB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10" y="2672284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3218EA09-3B2E-B0F0-8F55-44C8445E2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575" y="2672283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pic>
                <p:nvPicPr>
                  <p:cNvPr id="18" name="Picture 2" descr="Dbt Logo PNG Vectors Free Download">
                    <a:extLst>
                      <a:ext uri="{FF2B5EF4-FFF2-40B4-BE49-F238E27FC236}">
                        <a16:creationId xmlns:a16="http://schemas.microsoft.com/office/drawing/2014/main" id="{B685A8BB-2227-3818-2BAE-09C2FE27DF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82496" y="2145126"/>
                    <a:ext cx="548640" cy="548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5F7292-332C-3E95-1576-178AF84D9D64}"/>
                    </a:ext>
                  </a:extLst>
                </p:cNvPr>
                <p:cNvSpPr txBox="1"/>
                <p:nvPr/>
              </p:nvSpPr>
              <p:spPr>
                <a:xfrm>
                  <a:off x="3409882" y="2115465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Trips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82CE7A-1613-F8FC-0AA6-54BE7A9E418E}"/>
                    </a:ext>
                  </a:extLst>
                </p:cNvPr>
                <p:cNvSpPr txBox="1"/>
                <p:nvPr/>
              </p:nvSpPr>
              <p:spPr>
                <a:xfrm>
                  <a:off x="6953742" y="2112234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rgbClr val="00B0F0"/>
                      </a:solidFill>
                    </a:rPr>
                    <a:t>Monthly_Trips</a:t>
                  </a:r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ECA5D7A-94E2-FC3D-2D20-40EC33A4B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755" y="4395657"/>
                <a:ext cx="5200931" cy="2152109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CBA7FD-206A-8178-92B5-FC237F5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3539" y="4907243"/>
              <a:ext cx="2095206" cy="969682"/>
            </a:xfrm>
            <a:prstGeom prst="rect">
              <a:avLst/>
            </a:prstGeom>
          </p:spPr>
        </p:pic>
      </p:grpSp>
      <p:pic>
        <p:nvPicPr>
          <p:cNvPr id="3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A9AD30DF-6C78-F83B-CA9E-4F3147D9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6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average trip duration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b="1" dirty="0">
                <a:solidFill>
                  <a:schemeClr val="accent6"/>
                </a:solidFill>
              </a:rPr>
              <a:t>distance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within a specific period of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5D6CC-7336-BEED-54C0-91F47B12F689}"/>
              </a:ext>
            </a:extLst>
          </p:cNvPr>
          <p:cNvGrpSpPr/>
          <p:nvPr/>
        </p:nvGrpSpPr>
        <p:grpSpPr>
          <a:xfrm>
            <a:off x="3214915" y="1978316"/>
            <a:ext cx="5966447" cy="4879684"/>
            <a:chOff x="3214915" y="1978316"/>
            <a:chExt cx="5966447" cy="48796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80C4D5-602D-69A4-FB32-02DA25883B2E}"/>
                </a:ext>
              </a:extLst>
            </p:cNvPr>
            <p:cNvGrpSpPr/>
            <p:nvPr/>
          </p:nvGrpSpPr>
          <p:grpSpPr>
            <a:xfrm>
              <a:off x="3362257" y="1978316"/>
              <a:ext cx="5372235" cy="1201014"/>
              <a:chOff x="3409882" y="2112234"/>
              <a:chExt cx="5372235" cy="120101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2C4F69-3B68-618E-2829-7D8E57B58FC9}"/>
                  </a:ext>
                </a:extLst>
              </p:cNvPr>
              <p:cNvGrpSpPr/>
              <p:nvPr/>
            </p:nvGrpSpPr>
            <p:grpSpPr>
              <a:xfrm>
                <a:off x="4004029" y="2161174"/>
                <a:ext cx="4097045" cy="1152073"/>
                <a:chOff x="4537610" y="2157781"/>
                <a:chExt cx="4097045" cy="115207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0A9B4D-9F0F-B4D5-F76A-D186C6C2717F}"/>
                    </a:ext>
                  </a:extLst>
                </p:cNvPr>
                <p:cNvGrpSpPr/>
                <p:nvPr/>
              </p:nvGrpSpPr>
              <p:grpSpPr>
                <a:xfrm>
                  <a:off x="4537610" y="2672283"/>
                  <a:ext cx="4097045" cy="637571"/>
                  <a:chOff x="4537610" y="2672283"/>
                  <a:chExt cx="4097045" cy="637571"/>
                </a:xfrm>
              </p:grpSpPr>
              <p:sp>
                <p:nvSpPr>
                  <p:cNvPr id="19" name="Cylinder 18">
                    <a:extLst>
                      <a:ext uri="{FF2B5EF4-FFF2-40B4-BE49-F238E27FC236}">
                        <a16:creationId xmlns:a16="http://schemas.microsoft.com/office/drawing/2014/main" id="{9122C456-EAD0-C50C-EB44-1A97E5F151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53325" y="20789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0E28A5F-B731-ED62-AE43-D44AEB19275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5B5D6EA-A0EA-A843-E076-3E36CED11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2237" y="281284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  <p:pic>
                  <p:nvPicPr>
                    <p:cNvPr id="22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19E6F70-6C8F-4643-E645-95490EBBEC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37610" y="2672284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3218EA09-3B2E-B0F0-8F55-44C8445E20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94575" y="2672283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18" name="Picture 2" descr="Dbt Logo PNG Vectors Free Download">
                  <a:extLst>
                    <a:ext uri="{FF2B5EF4-FFF2-40B4-BE49-F238E27FC236}">
                      <a16:creationId xmlns:a16="http://schemas.microsoft.com/office/drawing/2014/main" id="{B685A8BB-2227-3818-2BAE-09C2FE27DF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0225" y="2157781"/>
                  <a:ext cx="548640" cy="5486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5F7292-332C-3E95-1576-178AF84D9D64}"/>
                  </a:ext>
                </a:extLst>
              </p:cNvPr>
              <p:cNvSpPr txBox="1"/>
              <p:nvPr/>
            </p:nvSpPr>
            <p:spPr>
              <a:xfrm>
                <a:off x="3409882" y="2115465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Trips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82CE7A-1613-F8FC-0AA6-54BE7A9E418E}"/>
                  </a:ext>
                </a:extLst>
              </p:cNvPr>
              <p:cNvSpPr txBox="1"/>
              <p:nvPr/>
            </p:nvSpPr>
            <p:spPr>
              <a:xfrm>
                <a:off x="6953742" y="2112234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B0F0"/>
                    </a:solidFill>
                  </a:rPr>
                  <a:t>Bikes_Usage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CFE11-C30C-5A96-EAFE-F199DDB0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369" y="4730937"/>
              <a:ext cx="1767993" cy="88399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75658B-6E0E-1DAC-BE88-664A34804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4915" y="3487873"/>
              <a:ext cx="3668746" cy="3370127"/>
            </a:xfrm>
            <a:prstGeom prst="rect">
              <a:avLst/>
            </a:prstGeom>
          </p:spPr>
        </p:pic>
      </p:grpSp>
      <p:pic>
        <p:nvPicPr>
          <p:cNvPr id="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EB369E6-520F-6F27-6B21-888AAAE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6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ELT Design &amp; Development – Building the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by </a:t>
            </a:r>
            <a:r>
              <a:rPr lang="en-US" b="1" dirty="0">
                <a:solidFill>
                  <a:srgbClr val="0000FF"/>
                </a:solidFill>
              </a:rPr>
              <a:t>weather condition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0C4D5-602D-69A4-FB32-02DA25883B2E}"/>
              </a:ext>
            </a:extLst>
          </p:cNvPr>
          <p:cNvGrpSpPr/>
          <p:nvPr/>
        </p:nvGrpSpPr>
        <p:grpSpPr>
          <a:xfrm>
            <a:off x="219006" y="2391576"/>
            <a:ext cx="5372236" cy="2919724"/>
            <a:chOff x="3409881" y="2115465"/>
            <a:chExt cx="5372236" cy="2919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2C4F69-3B68-618E-2829-7D8E57B58FC9}"/>
                </a:ext>
              </a:extLst>
            </p:cNvPr>
            <p:cNvGrpSpPr/>
            <p:nvPr/>
          </p:nvGrpSpPr>
          <p:grpSpPr>
            <a:xfrm>
              <a:off x="4004029" y="2675677"/>
              <a:ext cx="4097045" cy="1941885"/>
              <a:chOff x="4537610" y="2672284"/>
              <a:chExt cx="4097045" cy="194188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0A9B4D-9F0F-B4D5-F76A-D186C6C2717F}"/>
                  </a:ext>
                </a:extLst>
              </p:cNvPr>
              <p:cNvGrpSpPr/>
              <p:nvPr/>
            </p:nvGrpSpPr>
            <p:grpSpPr>
              <a:xfrm>
                <a:off x="4537610" y="2672284"/>
                <a:ext cx="4097045" cy="1941885"/>
                <a:chOff x="4537610" y="2672284"/>
                <a:chExt cx="4097045" cy="1941885"/>
              </a:xfrm>
            </p:grpSpPr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9122C456-EAD0-C50C-EB44-1A97E5F1514E}"/>
                    </a:ext>
                  </a:extLst>
                </p:cNvPr>
                <p:cNvSpPr/>
                <p:nvPr/>
              </p:nvSpPr>
              <p:spPr>
                <a:xfrm rot="5400000">
                  <a:off x="6353325" y="274567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0E28A5F-B731-ED62-AE43-D44AEB19275F}"/>
                    </a:ext>
                  </a:extLst>
                </p:cNvPr>
                <p:cNvGrpSpPr/>
                <p:nvPr/>
              </p:nvGrpSpPr>
              <p:grpSpPr>
                <a:xfrm>
                  <a:off x="4537610" y="2672284"/>
                  <a:ext cx="4097045" cy="1941885"/>
                  <a:chOff x="4537610" y="2672284"/>
                  <a:chExt cx="4097045" cy="1941885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5B5D6EA-A0EA-A843-E076-3E36CED11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2237" y="3479595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  <p:pic>
                <p:nvPicPr>
                  <p:cNvPr id="22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19E6F70-6C8F-4643-E645-95490EBBE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2672284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3218EA09-3B2E-B0F0-8F55-44C8445E20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94575" y="3339030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71191C1-4DB5-9C5C-DBD2-040785177B1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3976599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8" name="Picture 2" descr="Dbt Logo PNG Vectors Free Download">
                <a:extLst>
                  <a:ext uri="{FF2B5EF4-FFF2-40B4-BE49-F238E27FC236}">
                    <a16:creationId xmlns:a16="http://schemas.microsoft.com/office/drawing/2014/main" id="{B685A8BB-2227-3818-2BAE-09C2FE27D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813" y="2827345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5F7292-332C-3E95-1576-178AF84D9D64}"/>
                </a:ext>
              </a:extLst>
            </p:cNvPr>
            <p:cNvSpPr txBox="1"/>
            <p:nvPr/>
          </p:nvSpPr>
          <p:spPr>
            <a:xfrm>
              <a:off x="3409882" y="211546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Trips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82CE7A-1613-F8FC-0AA6-54BE7A9E418E}"/>
                </a:ext>
              </a:extLst>
            </p:cNvPr>
            <p:cNvSpPr txBox="1"/>
            <p:nvPr/>
          </p:nvSpPr>
          <p:spPr>
            <a:xfrm>
              <a:off x="6953742" y="2778984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B0F0"/>
                  </a:solidFill>
                </a:rPr>
                <a:t>Bikes_Usage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69B17-17D6-054E-6EC7-CE21648272C5}"/>
                </a:ext>
              </a:extLst>
            </p:cNvPr>
            <p:cNvSpPr txBox="1"/>
            <p:nvPr/>
          </p:nvSpPr>
          <p:spPr>
            <a:xfrm>
              <a:off x="3409881" y="466585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Weather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E6AECC-EEE4-13F0-64DD-8E06BB87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28" y="5037631"/>
            <a:ext cx="1867062" cy="823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CD871D-BAC3-9760-BA68-B13F7278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282" y="1451038"/>
            <a:ext cx="4698347" cy="4495673"/>
          </a:xfrm>
          <a:prstGeom prst="rect">
            <a:avLst/>
          </a:prstGeom>
        </p:spPr>
      </p:pic>
      <p:pic>
        <p:nvPicPr>
          <p:cNvPr id="27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F20CFB-D467-7791-C263-5B185FA7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BI Application Design &amp; Development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527666" cy="3277565"/>
            <a:chOff x="2832167" y="1790217"/>
            <a:chExt cx="6527666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4072468" y="3930792"/>
              <a:ext cx="3843865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53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Business Requirements Definition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40E9C4-C06E-D8A3-AADA-DF53598EB866}"/>
              </a:ext>
            </a:extLst>
          </p:cNvPr>
          <p:cNvGrpSpPr/>
          <p:nvPr/>
        </p:nvGrpSpPr>
        <p:grpSpPr>
          <a:xfrm>
            <a:off x="2751666" y="1678659"/>
            <a:ext cx="6608167" cy="3389123"/>
            <a:chOff x="2751666" y="1678659"/>
            <a:chExt cx="6608167" cy="33891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23CCC0-1664-72B9-1170-0B4D430A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F79EFA-CA38-582E-F01A-8D06F5981F3B}"/>
                </a:ext>
              </a:extLst>
            </p:cNvPr>
            <p:cNvSpPr txBox="1"/>
            <p:nvPr/>
          </p:nvSpPr>
          <p:spPr>
            <a:xfrm>
              <a:off x="2751666" y="1678659"/>
              <a:ext cx="1303869" cy="329974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28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BI Application Design &amp; Development</a:t>
            </a:r>
          </a:p>
        </p:txBody>
      </p: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 BI icon PNG and SVG Vector Free Download">
            <a:extLst>
              <a:ext uri="{FF2B5EF4-FFF2-40B4-BE49-F238E27FC236}">
                <a16:creationId xmlns:a16="http://schemas.microsoft.com/office/drawing/2014/main" id="{FE7F31BC-CCA7-B9C3-8AFB-81B53216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41" y="2255147"/>
            <a:ext cx="1489526" cy="157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BE66F0C-6570-B35F-9BA6-044AF6F3D898}"/>
              </a:ext>
            </a:extLst>
          </p:cNvPr>
          <p:cNvGrpSpPr/>
          <p:nvPr/>
        </p:nvGrpSpPr>
        <p:grpSpPr>
          <a:xfrm>
            <a:off x="705866" y="2107942"/>
            <a:ext cx="7162800" cy="2457449"/>
            <a:chOff x="0" y="1476462"/>
            <a:chExt cx="12192000" cy="24574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DCC0C7-C287-61D9-4A97-BA81E22DCE09}"/>
                </a:ext>
              </a:extLst>
            </p:cNvPr>
            <p:cNvSpPr txBox="1"/>
            <p:nvPr/>
          </p:nvSpPr>
          <p:spPr>
            <a:xfrm>
              <a:off x="0" y="1476462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within months: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dirty="0"/>
                <a:t> Are bikes used more in February or June, or September maybe?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FCD79-52E8-E32F-BB80-835A36EF3BAC}"/>
                </a:ext>
              </a:extLst>
            </p:cNvPr>
            <p:cNvSpPr txBox="1"/>
            <p:nvPr/>
          </p:nvSpPr>
          <p:spPr>
            <a:xfrm>
              <a:off x="0" y="2382021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average trip duration</a:t>
              </a:r>
              <a:r>
                <a:rPr lang="en-US" dirty="0">
                  <a:solidFill>
                    <a:schemeClr val="accent6"/>
                  </a:solidFill>
                </a:rPr>
                <a:t>/</a:t>
              </a:r>
              <a:r>
                <a:rPr lang="en-US" b="1" dirty="0">
                  <a:solidFill>
                    <a:schemeClr val="accent6"/>
                  </a:solidFill>
                </a:rPr>
                <a:t>distance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within a specific period of time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dirty="0"/>
                <a:t> Are trips longer in February compared to June?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D7BCC-3907-CAE2-D87E-AC4A635FFDC0}"/>
                </a:ext>
              </a:extLst>
            </p:cNvPr>
            <p:cNvSpPr txBox="1"/>
            <p:nvPr/>
          </p:nvSpPr>
          <p:spPr>
            <a:xfrm>
              <a:off x="0" y="3287580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by </a:t>
              </a:r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  <a:r>
                <a:rPr lang="en-US" dirty="0"/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dirty="0"/>
                <a:t> Are bikes used more when the weather is sunny or rainy?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97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6B0B05-46EB-DA9A-CA6A-C39C2D6B297D}"/>
              </a:ext>
            </a:extLst>
          </p:cNvPr>
          <p:cNvGrpSpPr/>
          <p:nvPr/>
        </p:nvGrpSpPr>
        <p:grpSpPr>
          <a:xfrm>
            <a:off x="2832167" y="1790217"/>
            <a:ext cx="6650507" cy="3277565"/>
            <a:chOff x="2832167" y="1790217"/>
            <a:chExt cx="6650507" cy="3277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1CFFA0-DA91-FF15-2C64-6EB1A9D6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C93F0-BD6F-3787-3768-344F17AB85B2}"/>
                </a:ext>
              </a:extLst>
            </p:cNvPr>
            <p:cNvSpPr txBox="1"/>
            <p:nvPr/>
          </p:nvSpPr>
          <p:spPr>
            <a:xfrm>
              <a:off x="8178805" y="27962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7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4DC856-C550-BD17-1D79-1181ACFD2BC2}"/>
              </a:ext>
            </a:extLst>
          </p:cNvPr>
          <p:cNvGrpSpPr/>
          <p:nvPr/>
        </p:nvGrpSpPr>
        <p:grpSpPr>
          <a:xfrm>
            <a:off x="480754" y="1566907"/>
            <a:ext cx="8387269" cy="3293728"/>
            <a:chOff x="928429" y="1538332"/>
            <a:chExt cx="8387269" cy="329372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954644-BB1D-CFE9-2CD9-2EC3D4E0B40A}"/>
                </a:ext>
              </a:extLst>
            </p:cNvPr>
            <p:cNvGrpSpPr/>
            <p:nvPr/>
          </p:nvGrpSpPr>
          <p:grpSpPr>
            <a:xfrm>
              <a:off x="1027667" y="2450634"/>
              <a:ext cx="7648163" cy="2381426"/>
              <a:chOff x="1027667" y="2450634"/>
              <a:chExt cx="7648163" cy="23814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5D72BFA-067F-E026-4D82-8E90101C9379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sp>
              <p:nvSpPr>
                <p:cNvPr id="52" name="Cylinder 51">
                  <a:extLst>
                    <a:ext uri="{FF2B5EF4-FFF2-40B4-BE49-F238E27FC236}">
                      <a16:creationId xmlns:a16="http://schemas.microsoft.com/office/drawing/2014/main" id="{F990127A-E7E0-2593-F592-A83B5B119E2B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Cylinder 52">
                  <a:extLst>
                    <a:ext uri="{FF2B5EF4-FFF2-40B4-BE49-F238E27FC236}">
                      <a16:creationId xmlns:a16="http://schemas.microsoft.com/office/drawing/2014/main" id="{A707586D-0A4E-53B4-F32B-109F05F02DFD}"/>
                    </a:ext>
                  </a:extLst>
                </p:cNvPr>
                <p:cNvSpPr/>
                <p:nvPr/>
              </p:nvSpPr>
              <p:spPr>
                <a:xfrm rot="5400000">
                  <a:off x="2890006" y="2659420"/>
                  <a:ext cx="385894" cy="1837189"/>
                </a:xfrm>
                <a:prstGeom prst="can">
                  <a:avLst/>
                </a:prstGeom>
                <a:solidFill>
                  <a:srgbClr val="00B0F0">
                    <a:alpha val="38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47425EC-6E6D-4EC2-B68E-39C58DD4D3B3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CE8C9AA-22AD-8EFF-57B8-BE3CF54DD335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5872494" cy="2381426"/>
                    <a:chOff x="1027667" y="2450634"/>
                    <a:chExt cx="5872494" cy="2381426"/>
                  </a:xfrm>
                </p:grpSpPr>
                <p:pic>
                  <p:nvPicPr>
                    <p:cNvPr id="59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9F76281C-B594-14EF-388E-14494F9053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245063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0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8D409AA3-83B0-B374-A8AB-BB1EE21FFB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385369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438B8C2-9426-05B9-D433-C5169EC7F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646" y="338506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EL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30199DC2-EFF9-1C8B-A2B9-24EEDD1FF7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45" y="3393348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</p:grpSp>
              <p:pic>
                <p:nvPicPr>
                  <p:cNvPr id="5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DD1A04AD-989B-E7AA-52B1-81BD97073A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3330" y="3340421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84E5BB89-3ED9-B827-B7B3-539EB86332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27190" y="3307205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98BC584-BD17-5862-6FAF-57C8341A2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60646" y="2699267"/>
                    <a:ext cx="450506" cy="4487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51" name="Picture 2" descr="Dbt Logo PNG Vectors Free Download">
                <a:extLst>
                  <a:ext uri="{FF2B5EF4-FFF2-40B4-BE49-F238E27FC236}">
                    <a16:creationId xmlns:a16="http://schemas.microsoft.com/office/drawing/2014/main" id="{82A99013-12FD-26AA-CFDA-5FE0304D8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600" y="2699267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2A9BD6-FD7E-69B6-294A-548F9936CA7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6F01F1-8B3A-E6CC-7C52-492813DDC77C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79FCBA-2629-2039-6AFC-743AE34561D2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D8A5D47A-7F6A-04B7-2BDC-6C23FF5B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623" y="2412023"/>
            <a:ext cx="3169371" cy="2460433"/>
          </a:xfrm>
          <a:prstGeom prst="rect">
            <a:avLst/>
          </a:prstGeom>
        </p:spPr>
      </p:pic>
      <p:pic>
        <p:nvPicPr>
          <p:cNvPr id="6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64EB989-BDEF-450D-C383-DD6F42A0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7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Deployment</a:t>
            </a:r>
          </a:p>
        </p:txBody>
      </p: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97D2E6-7F99-5891-2E45-3C4AE311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A5DF4-E5DB-3E22-7FE0-65D7B28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07" y="1221609"/>
            <a:ext cx="7787185" cy="4414782"/>
          </a:xfrm>
          <a:prstGeom prst="rect">
            <a:avLst/>
          </a:prstGeom>
        </p:spPr>
      </p:pic>
      <p:pic>
        <p:nvPicPr>
          <p:cNvPr id="6" name="Picture 4" descr="Power BI icon PNG and SVG Vector Free Download">
            <a:extLst>
              <a:ext uri="{FF2B5EF4-FFF2-40B4-BE49-F238E27FC236}">
                <a16:creationId xmlns:a16="http://schemas.microsoft.com/office/drawing/2014/main" id="{9241A837-3742-DEFC-15B5-A41EC6EC3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" y="2500680"/>
            <a:ext cx="1489526" cy="157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1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Understanding Business Requirements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0174BB-A38B-A10B-9942-61029CEAC75A}"/>
              </a:ext>
            </a:extLst>
          </p:cNvPr>
          <p:cNvGrpSpPr/>
          <p:nvPr/>
        </p:nvGrpSpPr>
        <p:grpSpPr>
          <a:xfrm>
            <a:off x="8339516" y="1902616"/>
            <a:ext cx="2608035" cy="2608036"/>
            <a:chOff x="4405161" y="2958168"/>
            <a:chExt cx="2608035" cy="2608036"/>
          </a:xfrm>
        </p:grpSpPr>
        <p:pic>
          <p:nvPicPr>
            <p:cNvPr id="32" name="Picture 4" descr="positive correlation Icon - Free PNG &amp; SVG 1569699 - Noun Project">
              <a:extLst>
                <a:ext uri="{FF2B5EF4-FFF2-40B4-BE49-F238E27FC236}">
                  <a16:creationId xmlns:a16="http://schemas.microsoft.com/office/drawing/2014/main" id="{14876840-D8CD-DC94-9F9E-A4E63EB37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826" y="2958168"/>
              <a:ext cx="2423370" cy="242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ADC248-C6E3-D794-2987-6435B23FD15D}"/>
                </a:ext>
              </a:extLst>
            </p:cNvPr>
            <p:cNvSpPr txBox="1"/>
            <p:nvPr/>
          </p:nvSpPr>
          <p:spPr>
            <a:xfrm>
              <a:off x="4808202" y="5196872"/>
              <a:ext cx="198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86AD69-6DE3-2FFC-9EDC-8961FD24F2BB}"/>
                </a:ext>
              </a:extLst>
            </p:cNvPr>
            <p:cNvSpPr txBox="1"/>
            <p:nvPr/>
          </p:nvSpPr>
          <p:spPr>
            <a:xfrm rot="16200000">
              <a:off x="3892461" y="3936175"/>
              <a:ext cx="139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Bikes Usage</a:t>
              </a:r>
            </a:p>
          </p:txBody>
        </p:sp>
      </p:grp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F46548-787A-7B51-563C-62E1C66712DB}"/>
              </a:ext>
            </a:extLst>
          </p:cNvPr>
          <p:cNvGrpSpPr/>
          <p:nvPr/>
        </p:nvGrpSpPr>
        <p:grpSpPr>
          <a:xfrm>
            <a:off x="401066" y="2116409"/>
            <a:ext cx="7162800" cy="2180450"/>
            <a:chOff x="0" y="1476462"/>
            <a:chExt cx="12192000" cy="21804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F9860-E64E-40E9-12D7-CF7C4E1F0D95}"/>
                </a:ext>
              </a:extLst>
            </p:cNvPr>
            <p:cNvSpPr txBox="1"/>
            <p:nvPr/>
          </p:nvSpPr>
          <p:spPr>
            <a:xfrm>
              <a:off x="0" y="1476462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during particular periods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9B665C-563C-9C5D-E0F9-D71AEE625729}"/>
                </a:ext>
              </a:extLst>
            </p:cNvPr>
            <p:cNvSpPr txBox="1"/>
            <p:nvPr/>
          </p:nvSpPr>
          <p:spPr>
            <a:xfrm>
              <a:off x="0" y="2382021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average trip duration</a:t>
              </a:r>
              <a:r>
                <a:rPr lang="en-US" dirty="0">
                  <a:solidFill>
                    <a:schemeClr val="accent6"/>
                  </a:solidFill>
                </a:rPr>
                <a:t>/</a:t>
              </a:r>
              <a:r>
                <a:rPr lang="en-US" b="1" dirty="0">
                  <a:solidFill>
                    <a:schemeClr val="accent6"/>
                  </a:solidFill>
                </a:rPr>
                <a:t>distance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within a specific period of time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34012F-01AA-102B-14F4-43D3F3EAC561}"/>
                </a:ext>
              </a:extLst>
            </p:cNvPr>
            <p:cNvSpPr txBox="1"/>
            <p:nvPr/>
          </p:nvSpPr>
          <p:spPr>
            <a:xfrm>
              <a:off x="0" y="3287580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</a:t>
              </a:r>
              <a:r>
                <a:rPr lang="en-US" b="1" dirty="0">
                  <a:solidFill>
                    <a:schemeClr val="accent6"/>
                  </a:solidFill>
                </a:rPr>
                <a:t>number of trips</a:t>
              </a:r>
              <a:r>
                <a:rPr lang="en-US" dirty="0"/>
                <a:t> by </a:t>
              </a:r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38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Understanding Data Realities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763CD-930D-48F6-FAB2-0186080042F7}"/>
              </a:ext>
            </a:extLst>
          </p:cNvPr>
          <p:cNvGrpSpPr/>
          <p:nvPr/>
        </p:nvGrpSpPr>
        <p:grpSpPr>
          <a:xfrm>
            <a:off x="0" y="1124037"/>
            <a:ext cx="12192000" cy="4724998"/>
            <a:chOff x="0" y="1476462"/>
            <a:chExt cx="12192000" cy="47249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91815F-AD39-5837-9DC0-0AA03DD9250D}"/>
                </a:ext>
              </a:extLst>
            </p:cNvPr>
            <p:cNvGrpSpPr/>
            <p:nvPr/>
          </p:nvGrpSpPr>
          <p:grpSpPr>
            <a:xfrm>
              <a:off x="0" y="1476462"/>
              <a:ext cx="12192000" cy="4724998"/>
              <a:chOff x="0" y="1476462"/>
              <a:chExt cx="12192000" cy="472499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88AD1-93A6-EFFE-3ACA-0B480B5135A9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u="sng" dirty="0"/>
                  <a:t>Data Profiling</a:t>
                </a:r>
              </a:p>
              <a:p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Weather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s3://snowflake-workshop-lab/weather-nyc</a:t>
                </a: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</a:rPr>
                  <a:t>Bike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s3://snowflake-workshop-lab/citibike-trips</a:t>
                </a:r>
                <a:endParaRPr lang="en-US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5A3B9B-5B1C-B85B-EE42-BC01D09AA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0681" y="4968813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AE019F7-31D9-2ECA-1EC0-ED67B6F00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51279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755CA8A-BCB8-4C07-33BA-58B3B8137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786" y="4968813"/>
                <a:ext cx="5059089" cy="123264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188E88-9A8C-1E2E-335E-100519B80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681" y="2812676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C3F964F-6451-A3F9-8865-D0E9C46D8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29562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051B3AF-03CD-6C37-E271-2E63AEB6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786" y="2812676"/>
              <a:ext cx="5059089" cy="1232647"/>
            </a:xfrm>
            <a:prstGeom prst="rect">
              <a:avLst/>
            </a:prstGeom>
          </p:spPr>
        </p:pic>
      </p:grpSp>
      <p:pic>
        <p:nvPicPr>
          <p:cNvPr id="2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DAB711B-E37E-D69B-1D15-6F86217E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5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Design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6462829-88F8-5DE8-35B0-AF7C8DBA4A27}"/>
              </a:ext>
            </a:extLst>
          </p:cNvPr>
          <p:cNvGrpSpPr/>
          <p:nvPr/>
        </p:nvGrpSpPr>
        <p:grpSpPr>
          <a:xfrm>
            <a:off x="2832167" y="1678659"/>
            <a:ext cx="6527666" cy="3389123"/>
            <a:chOff x="2832167" y="1678659"/>
            <a:chExt cx="6527666" cy="33891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2F92D7-B075-A6EE-1F32-15436DDF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4587B-4A16-F122-A42C-47240B657BE2}"/>
                </a:ext>
              </a:extLst>
            </p:cNvPr>
            <p:cNvSpPr txBox="1"/>
            <p:nvPr/>
          </p:nvSpPr>
          <p:spPr>
            <a:xfrm>
              <a:off x="4072468" y="16786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Design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B53FA6-3D61-8F29-63CB-77AAE9E73B9B}"/>
              </a:ext>
            </a:extLst>
          </p:cNvPr>
          <p:cNvGrpSpPr/>
          <p:nvPr/>
        </p:nvGrpSpPr>
        <p:grpSpPr>
          <a:xfrm>
            <a:off x="814921" y="2393255"/>
            <a:ext cx="10562157" cy="2071489"/>
            <a:chOff x="928429" y="2147932"/>
            <a:chExt cx="10562157" cy="20714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A1B3E5-A92F-389C-8D76-21B551B2C3EB}"/>
                </a:ext>
              </a:extLst>
            </p:cNvPr>
            <p:cNvGrpSpPr/>
            <p:nvPr/>
          </p:nvGrpSpPr>
          <p:grpSpPr>
            <a:xfrm>
              <a:off x="928429" y="2147932"/>
              <a:ext cx="10514508" cy="2067469"/>
              <a:chOff x="928429" y="2147932"/>
              <a:chExt cx="10514508" cy="2067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F76BEF9-4E5E-B74F-E94A-DFE26B78DD9A}"/>
                  </a:ext>
                </a:extLst>
              </p:cNvPr>
              <p:cNvCxnSpPr/>
              <p:nvPr/>
            </p:nvCxnSpPr>
            <p:spPr>
              <a:xfrm>
                <a:off x="2541864" y="36200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68E701-9681-D0EC-9B57-8C4C0F7E026E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10514508" cy="2067469"/>
                <a:chOff x="928429" y="2147932"/>
                <a:chExt cx="10514508" cy="206746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28429" y="2147932"/>
                  <a:ext cx="10514508" cy="1480523"/>
                  <a:chOff x="928429" y="2147932"/>
                  <a:chExt cx="10514508" cy="1480523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159" y="3235621"/>
                    <a:ext cx="7550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Ingest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2FDF0BD-83AE-D9F1-81A0-31678B91498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195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Raw Data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15CD831-12F5-187B-A1AF-9C455F3006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29" y="2147932"/>
                    <a:ext cx="14902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External </a:t>
                    </a:r>
                  </a:p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Data Sources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8C7EA6-A224-D84A-B112-C70B9B775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655186" y="3244334"/>
                    <a:ext cx="11932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Transform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594FB8F-781D-1E7D-F0F9-B0F340C83D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594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Prepared Data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0A12D6-ADE2-03FC-AD61-ACB84FB5F133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422" y="3259123"/>
                    <a:ext cx="1049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Analyze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D2CD86-0C2E-D70A-32F9-8FA0641E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86466" y="2286431"/>
                    <a:ext cx="956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Report</a:t>
                    </a:r>
                  </a:p>
                </p:txBody>
              </p:sp>
            </p:grp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5767EF66-AD05-E496-532B-1D4DC48E8708}"/>
                    </a:ext>
                  </a:extLst>
                </p:cNvPr>
                <p:cNvSpPr/>
                <p:nvPr/>
              </p:nvSpPr>
              <p:spPr>
                <a:xfrm>
                  <a:off x="1076925" y="3011931"/>
                  <a:ext cx="1193216" cy="120347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3C6B3473-39FD-020C-E707-CB74CB1D72B3}"/>
                    </a:ext>
                  </a:extLst>
                </p:cNvPr>
                <p:cNvSpPr/>
                <p:nvPr/>
              </p:nvSpPr>
              <p:spPr>
                <a:xfrm>
                  <a:off x="4147775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5BC85D68-A3BB-AA7C-92FC-0EEF0436A1E2}"/>
                    </a:ext>
                  </a:extLst>
                </p:cNvPr>
                <p:cNvSpPr/>
                <p:nvPr/>
              </p:nvSpPr>
              <p:spPr>
                <a:xfrm>
                  <a:off x="7162597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8762F-DBBF-FF7F-3EFB-39B93FA0F07D}"/>
                  </a:ext>
                </a:extLst>
              </p:cNvPr>
              <p:cNvCxnSpPr/>
              <p:nvPr/>
            </p:nvCxnSpPr>
            <p:spPr>
              <a:xfrm>
                <a:off x="556599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6E1C3F2-9665-D8D7-9BF9-78CB76377590}"/>
                  </a:ext>
                </a:extLst>
              </p:cNvPr>
              <p:cNvCxnSpPr/>
              <p:nvPr/>
            </p:nvCxnSpPr>
            <p:spPr>
              <a:xfrm>
                <a:off x="864351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80" name="Picture 8" descr="Dashboard - Free seo and web icons">
              <a:extLst>
                <a:ext uri="{FF2B5EF4-FFF2-40B4-BE49-F238E27FC236}">
                  <a16:creationId xmlns:a16="http://schemas.microsoft.com/office/drawing/2014/main" id="{533EC586-729E-3509-D1E1-71A1EC757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076" y="3007911"/>
              <a:ext cx="1211510" cy="12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650831C-3869-AFB5-D29D-6E4CF0D1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Product Selection &amp; Installation</a:t>
            </a:r>
          </a:p>
        </p:txBody>
      </p: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0D341F-7D5B-4E5C-05E7-75F7994CEBD4}"/>
              </a:ext>
            </a:extLst>
          </p:cNvPr>
          <p:cNvGrpSpPr/>
          <p:nvPr/>
        </p:nvGrpSpPr>
        <p:grpSpPr>
          <a:xfrm>
            <a:off x="2832167" y="1678659"/>
            <a:ext cx="6527666" cy="3389123"/>
            <a:chOff x="2832167" y="1678659"/>
            <a:chExt cx="6527666" cy="33891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5AFF18-2EDE-A6AE-48B2-0B48DDFF3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67" y="1790217"/>
              <a:ext cx="6527666" cy="3277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BED74D-9312-7D22-506A-C3E8EDC31483}"/>
                </a:ext>
              </a:extLst>
            </p:cNvPr>
            <p:cNvSpPr txBox="1"/>
            <p:nvPr/>
          </p:nvSpPr>
          <p:spPr>
            <a:xfrm>
              <a:off x="5384802" y="1678659"/>
              <a:ext cx="1303869" cy="100584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Product Selection &amp; Installation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55DDF-91DB-24B8-B438-0EF44D22B49C}"/>
              </a:ext>
            </a:extLst>
          </p:cNvPr>
          <p:cNvGrpSpPr/>
          <p:nvPr/>
        </p:nvGrpSpPr>
        <p:grpSpPr>
          <a:xfrm>
            <a:off x="928429" y="1538332"/>
            <a:ext cx="10813377" cy="3293728"/>
            <a:chOff x="928429" y="1538332"/>
            <a:chExt cx="10813377" cy="32937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F96F25-104A-C3B6-D5DB-71A99E388CF0}"/>
                </a:ext>
              </a:extLst>
            </p:cNvPr>
            <p:cNvGrpSpPr/>
            <p:nvPr/>
          </p:nvGrpSpPr>
          <p:grpSpPr>
            <a:xfrm>
              <a:off x="1027667" y="2450634"/>
              <a:ext cx="10456706" cy="2381426"/>
              <a:chOff x="1027667" y="2450634"/>
              <a:chExt cx="10456706" cy="23814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AC0BE3-E873-6B06-34D7-C5AE0B32D29F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1744702-ED5C-FA73-7B8D-254DF5C9D3A2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sp>
                <p:nvSpPr>
                  <p:cNvPr id="12" name="Cylinder 11">
                    <a:extLst>
                      <a:ext uri="{FF2B5EF4-FFF2-40B4-BE49-F238E27FC236}">
                        <a16:creationId xmlns:a16="http://schemas.microsoft.com/office/drawing/2014/main" id="{BEF70F46-44AB-CB03-2EE7-4A4C7ADDC0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36634" y="26594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Cylinder 2">
                    <a:extLst>
                      <a:ext uri="{FF2B5EF4-FFF2-40B4-BE49-F238E27FC236}">
                        <a16:creationId xmlns:a16="http://schemas.microsoft.com/office/drawing/2014/main" id="{11FEF3CF-684A-D1ED-6DA8-00B8EB0479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90006" y="2659420"/>
                    <a:ext cx="385894" cy="1837189"/>
                  </a:xfrm>
                  <a:prstGeom prst="can">
                    <a:avLst/>
                  </a:prstGeom>
                  <a:solidFill>
                    <a:srgbClr val="00B0F0">
                      <a:alpha val="38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02B8ED2C-7FEA-7F1C-B63A-F2BE792CCEEC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7648163" cy="2381426"/>
                    <a:chOff x="1027667" y="2450634"/>
                    <a:chExt cx="7648163" cy="238142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908CCBC9-C6EC-72C6-9C52-2CE3F09832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7667" y="2450634"/>
                      <a:ext cx="5872494" cy="2381426"/>
                      <a:chOff x="1027667" y="2450634"/>
                      <a:chExt cx="5872494" cy="2381426"/>
                    </a:xfrm>
                  </p:grpSpPr>
                  <p:pic>
                    <p:nvPicPr>
                      <p:cNvPr id="3076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5807CD86-8115-4052-5173-0C040E9DF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245063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F90ADBB5-025F-1854-419E-D5319F9D7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385369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CA41A722-2770-84EB-E68E-F9729598F7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0646" y="338506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EL</a:t>
                        </a: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3229CCE7-8EC7-A578-C575-3A4A5C25B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5545" y="3393348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</p:grpSp>
                <p:pic>
                  <p:nvPicPr>
                    <p:cNvPr id="3078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EC9F3E6-1BB1-1297-F3DE-1EF7DD7858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83330" y="3340421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6060C3F5-8CE3-614E-4A15-EF4D5C8C1B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127190" y="3307205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76BB70CA-3AE2-D85F-86A7-539F70AB3B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60646" y="2699267"/>
                      <a:ext cx="450506" cy="4487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4098" name="Picture 2" descr="Dbt Logo PNG Vectors Free Download">
                  <a:extLst>
                    <a:ext uri="{FF2B5EF4-FFF2-40B4-BE49-F238E27FC236}">
                      <a16:creationId xmlns:a16="http://schemas.microsoft.com/office/drawing/2014/main" id="{216076B6-EBAC-09B1-359D-EFA7CF1265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6600" y="2699267"/>
                  <a:ext cx="548640" cy="5486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00" name="Picture 4" descr="Power BI icon PNG and SVG Vector Free Download">
                <a:extLst>
                  <a:ext uri="{FF2B5EF4-FFF2-40B4-BE49-F238E27FC236}">
                    <a16:creationId xmlns:a16="http://schemas.microsoft.com/office/drawing/2014/main" id="{C3A99B41-4E22-6E01-D934-3A74FE8AB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4293" y="3148007"/>
                <a:ext cx="640080" cy="674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0FCCBB9-C46D-4357-CEF7-B5A3715F8A08}"/>
                  </a:ext>
                </a:extLst>
              </p:cNvPr>
              <p:cNvCxnSpPr/>
              <p:nvPr/>
            </p:nvCxnSpPr>
            <p:spPr>
              <a:xfrm>
                <a:off x="9140002" y="36136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C14AE1-BB1D-2E95-593B-7002910CB0E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0F71D2-4408-F92C-0809-5B9F663354A9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47553F-0330-8D62-7E92-DB450022AE68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8533C-ACFF-8388-D195-D89B764B74BA}"/>
                </a:ext>
              </a:extLst>
            </p:cNvPr>
            <p:cNvSpPr txBox="1"/>
            <p:nvPr/>
          </p:nvSpPr>
          <p:spPr>
            <a:xfrm>
              <a:off x="10785335" y="1676831"/>
              <a:ext cx="95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Report</a:t>
              </a:r>
            </a:p>
          </p:txBody>
        </p:sp>
      </p:grpSp>
      <p:pic>
        <p:nvPicPr>
          <p:cNvPr id="2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08C360D9-CE4A-49B3-5561-F44C156F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3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Connect to Snowflake via Partner Connect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04D14B-5C44-4BD6-B1F0-9292D7F7B520}"/>
              </a:ext>
            </a:extLst>
          </p:cNvPr>
          <p:cNvGrpSpPr/>
          <p:nvPr/>
        </p:nvGrpSpPr>
        <p:grpSpPr>
          <a:xfrm>
            <a:off x="404812" y="1431037"/>
            <a:ext cx="11382375" cy="4327255"/>
            <a:chOff x="0" y="1659637"/>
            <a:chExt cx="11382375" cy="43272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5B0D1-99CF-86C4-71B8-FDF85EFDD0BF}"/>
                </a:ext>
              </a:extLst>
            </p:cNvPr>
            <p:cNvGrpSpPr/>
            <p:nvPr/>
          </p:nvGrpSpPr>
          <p:grpSpPr>
            <a:xfrm>
              <a:off x="0" y="1659637"/>
              <a:ext cx="11382375" cy="4327255"/>
              <a:chOff x="0" y="1659637"/>
              <a:chExt cx="11382375" cy="4327255"/>
            </a:xfrm>
          </p:grpSpPr>
          <p:pic>
            <p:nvPicPr>
              <p:cNvPr id="1026" name="Picture 2" descr="Snowflake Partner Connect Box">
                <a:extLst>
                  <a:ext uri="{FF2B5EF4-FFF2-40B4-BE49-F238E27FC236}">
                    <a16:creationId xmlns:a16="http://schemas.microsoft.com/office/drawing/2014/main" id="{15FFF6E1-5538-115A-23B0-F6D96A68F3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19349"/>
                <a:ext cx="3446941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nowflake New UI - Connection Box">
                <a:extLst>
                  <a:ext uri="{FF2B5EF4-FFF2-40B4-BE49-F238E27FC236}">
                    <a16:creationId xmlns:a16="http://schemas.microsoft.com/office/drawing/2014/main" id="{66723F01-75B2-E582-6649-ABB958F40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462" y="2105026"/>
                <a:ext cx="3113660" cy="3667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1A400E6-3BE8-AD15-A44F-FBC400C79111}"/>
                  </a:ext>
                </a:extLst>
              </p:cNvPr>
              <p:cNvGrpSpPr/>
              <p:nvPr/>
            </p:nvGrpSpPr>
            <p:grpSpPr>
              <a:xfrm>
                <a:off x="8425013" y="2205037"/>
                <a:ext cx="2957362" cy="3781855"/>
                <a:chOff x="8425013" y="1557337"/>
                <a:chExt cx="2957362" cy="378185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7372E2F3-A85C-CAEE-F762-194295DCD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66002"/>
                <a:stretch/>
              </p:blipFill>
              <p:spPr>
                <a:xfrm>
                  <a:off x="8425014" y="3852863"/>
                  <a:ext cx="2407218" cy="14863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08D0736-E2E2-28B6-C09D-DC3003FC5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-1" t="69885" r="54876"/>
                <a:stretch/>
              </p:blipFill>
              <p:spPr>
                <a:xfrm>
                  <a:off x="8425013" y="2705100"/>
                  <a:ext cx="2957362" cy="1009795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C0CA0B4-E251-3639-3306-9DB0199F1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r="60286" b="65770"/>
                <a:stretch/>
              </p:blipFill>
              <p:spPr>
                <a:xfrm>
                  <a:off x="8425014" y="1557337"/>
                  <a:ext cx="2407218" cy="114776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BBAA-12B2-57C9-EA76-77C5962B09E0}"/>
                  </a:ext>
                </a:extLst>
              </p:cNvPr>
              <p:cNvSpPr txBox="1"/>
              <p:nvPr/>
            </p:nvSpPr>
            <p:spPr>
              <a:xfrm>
                <a:off x="1318658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FB7E8-CEE0-0CFE-A298-2F02B083BDA8}"/>
                  </a:ext>
                </a:extLst>
              </p:cNvPr>
              <p:cNvSpPr txBox="1"/>
              <p:nvPr/>
            </p:nvSpPr>
            <p:spPr>
              <a:xfrm>
                <a:off x="5430480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C52878-3692-FB2A-1322-BEE5B3070048}"/>
                  </a:ext>
                </a:extLst>
              </p:cNvPr>
              <p:cNvSpPr txBox="1"/>
              <p:nvPr/>
            </p:nvSpPr>
            <p:spPr>
              <a:xfrm>
                <a:off x="9326205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Step 3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61F3D3-DD3F-9229-6E88-2475FFA937B2}"/>
                </a:ext>
              </a:extLst>
            </p:cNvPr>
            <p:cNvCxnSpPr>
              <a:stCxn id="1026" idx="3"/>
              <a:endCxn id="1030" idx="1"/>
            </p:cNvCxnSpPr>
            <p:nvPr/>
          </p:nvCxnSpPr>
          <p:spPr>
            <a:xfrm>
              <a:off x="3446941" y="3938587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F0D9792-C16B-5821-6F1B-B480FB1B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593491" y="3938586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C4E0CB6-A9A1-AA93-273B-B557BE65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323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Calisto MT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Amehri</dc:creator>
  <cp:lastModifiedBy>Cesar Amehri</cp:lastModifiedBy>
  <cp:revision>102</cp:revision>
  <dcterms:created xsi:type="dcterms:W3CDTF">2024-09-25T02:15:44Z</dcterms:created>
  <dcterms:modified xsi:type="dcterms:W3CDTF">2024-09-26T04:11:42Z</dcterms:modified>
</cp:coreProperties>
</file>