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3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D56E-B0D8-855B-0375-1434BF388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FF97B-A1EE-D941-0E7A-C99EDFB0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46C4-3870-B83A-CAB2-3A5B0074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8654-87ED-5E74-C951-99A27740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E9FF-46EF-D6DB-00E4-679B17D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7226-8856-E7ED-2D3C-B7E3C93D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F145D-BE2D-0132-47D6-77C85D15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60CD-8149-E795-D30A-4647C2F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6060-D364-4BC3-E2D7-23B20FA1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B35F0-0CEF-8651-15AE-E2A4BB68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9FE12-4B9D-E964-55EA-2C4A8A0E2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08E1C-52F3-D423-E902-F5844A4B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DD88-8392-52B4-7C2A-291DFD5E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C611-C4ED-35F2-EA89-4BA0D307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2BAC-020E-7BD3-7B2C-2597163F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6021-B0FF-ECFC-143C-FA80872E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3AA4-694C-E84C-A185-348C8E45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B0BD-79DE-81AE-84F0-3836D7A2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F4E1-879D-096E-82F5-6AE586EC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1D39-6DE2-AAC2-00A7-32CD37E0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27EF-7C55-0BB2-8117-1C55826C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79D1B-299F-705C-86A7-C29BEEDC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E107-2C68-0F3E-187C-EEB89385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8380-05E1-A6EF-3570-45D8D339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7292-FFA3-BABD-1D1C-092C11A4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927-AC3B-F7BF-F60B-4621CB45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02A9-43A6-B8BC-DDFB-BB0ECA0EE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DD46E-BE47-0C64-AECE-FBFA74D6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001E8-87A1-5824-59D1-CDC7B0BB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A7912-5E61-EA8E-590A-BF4F0B1E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73515-EC73-7A17-F288-EEE218E1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2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E3B5-799C-48C3-E248-3DE64F19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2460-25C1-9593-409C-4E6B47D3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7850C-7439-FB86-D42C-B90C2CEBA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7CC6F-6783-21B0-C707-47255F37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869E-CA6E-08F3-5059-6BF2B6690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D4ED8-59C7-8B4D-85C3-0AEA120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AAC40-FBD9-CE57-5D75-33B202D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3047C-B167-FAD6-23E3-94C68E9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9DCA-A875-7CB4-DDCE-888D2296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1A599-4DBA-66E7-1D9D-06BCC644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5F4D2-9B0C-A2F4-6D85-6264F5BE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3F0D9-CC67-E08D-ACEA-2F913A9F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17B91-251E-7115-68FC-CA5C2ACF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BF967-9030-99E3-A5F8-D15B929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5F36-DFE8-8A7D-7C7B-302B13F6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6239-6D5D-7027-E2DA-EB3AC869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7E-9B49-527D-EBCC-5CE2E673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23FA-E4DC-86FB-6EEE-8BF450A7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4E3E-5D1D-D3AE-C638-6902ABF6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26E2-A263-9D45-C61A-AEDB8DCE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EB01-E656-9F49-26B7-6014C99F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4A97-E8D5-F1BC-267E-32A8B0F1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2F3E7-2716-C357-7181-3598DC846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31537-69BE-CE32-127A-004D8CA7A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D83A-2352-57B0-03B2-ECE0D793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960D-23F0-CE36-658E-4B7F9800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4108-C741-1CC0-21F1-91532204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DDA2F-3C51-CC0D-A17C-74725991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8FFD-7C76-9B35-BA15-78C13804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D21C-CFD6-C10F-5DC8-BD35AA827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E0AF-AD2A-4193-9655-79BDE8175BA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7527-987A-4397-73D1-4F85D8C22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3C14-092A-6679-3154-7096CC833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Business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88AD1-93A6-EFFE-3ACA-0B480B5135A9}"/>
              </a:ext>
            </a:extLst>
          </p:cNvPr>
          <p:cNvSpPr txBox="1"/>
          <p:nvPr/>
        </p:nvSpPr>
        <p:spPr>
          <a:xfrm>
            <a:off x="0" y="147646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the business find out if there is a </a:t>
            </a:r>
            <a:r>
              <a:rPr lang="en-US" i="1" u="sng" dirty="0"/>
              <a:t>Correlation</a:t>
            </a:r>
            <a:r>
              <a:rPr lang="en-US" dirty="0"/>
              <a:t> between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FF"/>
                </a:solidFill>
              </a:rPr>
              <a:t>Weather conditions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6"/>
                </a:solidFill>
              </a:rPr>
              <a:t>Bikes hired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e.g., Do rainy days result in less bikes hiring compared to sunny days?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9EC7E4-9234-C851-AD43-E64F838A99F8}"/>
              </a:ext>
            </a:extLst>
          </p:cNvPr>
          <p:cNvGrpSpPr/>
          <p:nvPr/>
        </p:nvGrpSpPr>
        <p:grpSpPr>
          <a:xfrm>
            <a:off x="3722964" y="3056359"/>
            <a:ext cx="4746072" cy="3005065"/>
            <a:chOff x="3366082" y="2829857"/>
            <a:chExt cx="4746072" cy="3005065"/>
          </a:xfrm>
        </p:grpSpPr>
        <p:pic>
          <p:nvPicPr>
            <p:cNvPr id="1028" name="Picture 4" descr="positive correlation Icon - Free PNG &amp; SVG 1569699 - Noun Project">
              <a:extLst>
                <a:ext uri="{FF2B5EF4-FFF2-40B4-BE49-F238E27FC236}">
                  <a16:creationId xmlns:a16="http://schemas.microsoft.com/office/drawing/2014/main" id="{46A96DDF-0E7F-D7FC-D7B3-20076F328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826" y="2958168"/>
              <a:ext cx="2423370" cy="242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1FFC19-30B4-86A0-C104-EDF3BC55E95C}"/>
                </a:ext>
              </a:extLst>
            </p:cNvPr>
            <p:cNvSpPr txBox="1"/>
            <p:nvPr/>
          </p:nvSpPr>
          <p:spPr>
            <a:xfrm>
              <a:off x="6895750" y="5188591"/>
              <a:ext cx="1216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Weather condition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9DAC78-0625-7165-24FA-C28AB8760ACB}"/>
                </a:ext>
              </a:extLst>
            </p:cNvPr>
            <p:cNvSpPr txBox="1"/>
            <p:nvPr/>
          </p:nvSpPr>
          <p:spPr>
            <a:xfrm>
              <a:off x="3366082" y="2829857"/>
              <a:ext cx="1223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Nbr of Bikes hired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09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Data Realities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88AD1-93A6-EFFE-3ACA-0B480B5135A9}"/>
              </a:ext>
            </a:extLst>
          </p:cNvPr>
          <p:cNvSpPr txBox="1"/>
          <p:nvPr/>
        </p:nvSpPr>
        <p:spPr>
          <a:xfrm>
            <a:off x="0" y="1476462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Operational Source System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FF"/>
                </a:solidFill>
              </a:rPr>
              <a:t>Weather data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S3 bucket: </a:t>
            </a:r>
            <a:r>
              <a:rPr lang="en-US" sz="1600" dirty="0"/>
              <a:t>s3://snowflake-workshop-lab/weather-nyc</a:t>
            </a: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/>
                </a:solidFill>
              </a:rPr>
              <a:t>Bike data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S3 bucket: </a:t>
            </a:r>
            <a:r>
              <a:rPr lang="en-US" sz="1600" dirty="0"/>
              <a:t>s3://snowflake-workshop-lab/citibike-trips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5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- Abstract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A1B3E5-A92F-389C-8D76-21B551B2C3EB}"/>
              </a:ext>
            </a:extLst>
          </p:cNvPr>
          <p:cNvGrpSpPr/>
          <p:nvPr/>
        </p:nvGrpSpPr>
        <p:grpSpPr>
          <a:xfrm>
            <a:off x="928429" y="2147932"/>
            <a:ext cx="4730141" cy="2067469"/>
            <a:chOff x="928429" y="2147932"/>
            <a:chExt cx="4730141" cy="206746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76BEF9-4E5E-B74F-E94A-DFE26B78DD9A}"/>
                </a:ext>
              </a:extLst>
            </p:cNvPr>
            <p:cNvCxnSpPr/>
            <p:nvPr/>
          </p:nvCxnSpPr>
          <p:spPr>
            <a:xfrm>
              <a:off x="2541864" y="3620066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68E701-9681-D0EC-9B57-8C4C0F7E026E}"/>
                </a:ext>
              </a:extLst>
            </p:cNvPr>
            <p:cNvGrpSpPr/>
            <p:nvPr/>
          </p:nvGrpSpPr>
          <p:grpSpPr>
            <a:xfrm>
              <a:off x="928429" y="2147932"/>
              <a:ext cx="4730141" cy="2067469"/>
              <a:chOff x="928429" y="2147932"/>
              <a:chExt cx="4730141" cy="206746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08CCBC9-C6EC-72C6-9C52-2CE3F0983264}"/>
                  </a:ext>
                </a:extLst>
              </p:cNvPr>
              <p:cNvGrpSpPr/>
              <p:nvPr/>
            </p:nvGrpSpPr>
            <p:grpSpPr>
              <a:xfrm>
                <a:off x="928429" y="2147932"/>
                <a:ext cx="4730141" cy="1457021"/>
                <a:chOff x="928429" y="2147932"/>
                <a:chExt cx="4730141" cy="145702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41A722-2770-84EB-E68E-F9729598F786}"/>
                    </a:ext>
                  </a:extLst>
                </p:cNvPr>
                <p:cNvSpPr txBox="1"/>
                <p:nvPr/>
              </p:nvSpPr>
              <p:spPr>
                <a:xfrm>
                  <a:off x="2850159" y="3235621"/>
                  <a:ext cx="7550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Ingest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2FDF0BD-83AE-D9F1-81A0-31678B914984}"/>
                    </a:ext>
                  </a:extLst>
                </p:cNvPr>
                <p:cNvSpPr txBox="1"/>
                <p:nvPr/>
              </p:nvSpPr>
              <p:spPr>
                <a:xfrm>
                  <a:off x="3830195" y="2286431"/>
                  <a:ext cx="18283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F0"/>
                      </a:solidFill>
                    </a:rPr>
                    <a:t>Data Warehouse</a:t>
                  </a:r>
                </a:p>
                <a:p>
                  <a:pPr algn="ctr"/>
                  <a:r>
                    <a:rPr lang="en-US" dirty="0">
                      <a:solidFill>
                        <a:srgbClr val="00B0F0"/>
                      </a:solidFill>
                    </a:rPr>
                    <a:t>Raw Data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5CD831-12F5-187B-A1AF-9C455F3006EA}"/>
                    </a:ext>
                  </a:extLst>
                </p:cNvPr>
                <p:cNvSpPr txBox="1"/>
                <p:nvPr/>
              </p:nvSpPr>
              <p:spPr>
                <a:xfrm>
                  <a:off x="928429" y="2147932"/>
                  <a:ext cx="14902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External </a:t>
                  </a:r>
                </a:p>
                <a:p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Data Sources</a:t>
                  </a:r>
                </a:p>
              </p:txBody>
            </p:sp>
          </p:grpSp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5767EF66-AD05-E496-532B-1D4DC48E8708}"/>
                  </a:ext>
                </a:extLst>
              </p:cNvPr>
              <p:cNvSpPr/>
              <p:nvPr/>
            </p:nvSpPr>
            <p:spPr>
              <a:xfrm>
                <a:off x="1076925" y="3011931"/>
                <a:ext cx="1193216" cy="1203470"/>
              </a:xfrm>
              <a:prstGeom prst="can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ylinder 14">
                <a:extLst>
                  <a:ext uri="{FF2B5EF4-FFF2-40B4-BE49-F238E27FC236}">
                    <a16:creationId xmlns:a16="http://schemas.microsoft.com/office/drawing/2014/main" id="{3C6B3473-39FD-020C-E707-CB74CB1D72B3}"/>
                  </a:ext>
                </a:extLst>
              </p:cNvPr>
              <p:cNvSpPr/>
              <p:nvPr/>
            </p:nvSpPr>
            <p:spPr>
              <a:xfrm>
                <a:off x="4147775" y="3003218"/>
                <a:ext cx="1193216" cy="1203470"/>
              </a:xfrm>
              <a:prstGeom prst="can">
                <a:avLst/>
              </a:prstGeom>
              <a:solidFill>
                <a:srgbClr val="00B0F0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602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- Abstract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A1B3E5-A92F-389C-8D76-21B551B2C3EB}"/>
              </a:ext>
            </a:extLst>
          </p:cNvPr>
          <p:cNvGrpSpPr/>
          <p:nvPr/>
        </p:nvGrpSpPr>
        <p:grpSpPr>
          <a:xfrm>
            <a:off x="928429" y="2147932"/>
            <a:ext cx="7837540" cy="2067469"/>
            <a:chOff x="928429" y="2147932"/>
            <a:chExt cx="7837540" cy="206746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76BEF9-4E5E-B74F-E94A-DFE26B78DD9A}"/>
                </a:ext>
              </a:extLst>
            </p:cNvPr>
            <p:cNvCxnSpPr/>
            <p:nvPr/>
          </p:nvCxnSpPr>
          <p:spPr>
            <a:xfrm>
              <a:off x="2541864" y="3620066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68E701-9681-D0EC-9B57-8C4C0F7E026E}"/>
                </a:ext>
              </a:extLst>
            </p:cNvPr>
            <p:cNvGrpSpPr/>
            <p:nvPr/>
          </p:nvGrpSpPr>
          <p:grpSpPr>
            <a:xfrm>
              <a:off x="928429" y="2147932"/>
              <a:ext cx="7837540" cy="2067469"/>
              <a:chOff x="928429" y="2147932"/>
              <a:chExt cx="7837540" cy="206746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08CCBC9-C6EC-72C6-9C52-2CE3F0983264}"/>
                  </a:ext>
                </a:extLst>
              </p:cNvPr>
              <p:cNvGrpSpPr/>
              <p:nvPr/>
            </p:nvGrpSpPr>
            <p:grpSpPr>
              <a:xfrm>
                <a:off x="928429" y="2147932"/>
                <a:ext cx="7837540" cy="1465734"/>
                <a:chOff x="928429" y="2147932"/>
                <a:chExt cx="7837540" cy="146573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41A722-2770-84EB-E68E-F9729598F786}"/>
                    </a:ext>
                  </a:extLst>
                </p:cNvPr>
                <p:cNvSpPr txBox="1"/>
                <p:nvPr/>
              </p:nvSpPr>
              <p:spPr>
                <a:xfrm>
                  <a:off x="2850159" y="3235621"/>
                  <a:ext cx="7550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Ingest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2FDF0BD-83AE-D9F1-81A0-31678B914984}"/>
                    </a:ext>
                  </a:extLst>
                </p:cNvPr>
                <p:cNvSpPr txBox="1"/>
                <p:nvPr/>
              </p:nvSpPr>
              <p:spPr>
                <a:xfrm>
                  <a:off x="3830195" y="2286431"/>
                  <a:ext cx="18283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F0"/>
                      </a:solidFill>
                    </a:rPr>
                    <a:t>Data Warehouse</a:t>
                  </a:r>
                </a:p>
                <a:p>
                  <a:pPr algn="ctr"/>
                  <a:r>
                    <a:rPr lang="en-US" dirty="0">
                      <a:solidFill>
                        <a:srgbClr val="00B0F0"/>
                      </a:solidFill>
                    </a:rPr>
                    <a:t>Raw Data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5CD831-12F5-187B-A1AF-9C455F3006EA}"/>
                    </a:ext>
                  </a:extLst>
                </p:cNvPr>
                <p:cNvSpPr txBox="1"/>
                <p:nvPr/>
              </p:nvSpPr>
              <p:spPr>
                <a:xfrm>
                  <a:off x="928429" y="2147932"/>
                  <a:ext cx="14902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External </a:t>
                  </a:r>
                </a:p>
                <a:p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Data Sources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8C7EA6-A224-D84A-B112-C70B9B775B00}"/>
                    </a:ext>
                  </a:extLst>
                </p:cNvPr>
                <p:cNvSpPr txBox="1"/>
                <p:nvPr/>
              </p:nvSpPr>
              <p:spPr>
                <a:xfrm>
                  <a:off x="5798603" y="3244334"/>
                  <a:ext cx="906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Process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594FB8F-781D-1E7D-F0F9-B0F340C83D14}"/>
                    </a:ext>
                  </a:extLst>
                </p:cNvPr>
                <p:cNvSpPr txBox="1"/>
                <p:nvPr/>
              </p:nvSpPr>
              <p:spPr>
                <a:xfrm>
                  <a:off x="6937594" y="2286431"/>
                  <a:ext cx="18283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F0"/>
                      </a:solidFill>
                    </a:rPr>
                    <a:t>Data Warehouse</a:t>
                  </a:r>
                </a:p>
                <a:p>
                  <a:pPr algn="ctr"/>
                  <a:r>
                    <a:rPr lang="en-US" dirty="0">
                      <a:solidFill>
                        <a:srgbClr val="00B0F0"/>
                      </a:solidFill>
                    </a:rPr>
                    <a:t>Prepared Data</a:t>
                  </a:r>
                </a:p>
              </p:txBody>
            </p:sp>
          </p:grpSp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5767EF66-AD05-E496-532B-1D4DC48E8708}"/>
                  </a:ext>
                </a:extLst>
              </p:cNvPr>
              <p:cNvSpPr/>
              <p:nvPr/>
            </p:nvSpPr>
            <p:spPr>
              <a:xfrm>
                <a:off x="1076925" y="3011931"/>
                <a:ext cx="1193216" cy="1203470"/>
              </a:xfrm>
              <a:prstGeom prst="can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ylinder 14">
                <a:extLst>
                  <a:ext uri="{FF2B5EF4-FFF2-40B4-BE49-F238E27FC236}">
                    <a16:creationId xmlns:a16="http://schemas.microsoft.com/office/drawing/2014/main" id="{3C6B3473-39FD-020C-E707-CB74CB1D72B3}"/>
                  </a:ext>
                </a:extLst>
              </p:cNvPr>
              <p:cNvSpPr/>
              <p:nvPr/>
            </p:nvSpPr>
            <p:spPr>
              <a:xfrm>
                <a:off x="4147775" y="3003218"/>
                <a:ext cx="1193216" cy="1203470"/>
              </a:xfrm>
              <a:prstGeom prst="can">
                <a:avLst/>
              </a:prstGeom>
              <a:solidFill>
                <a:srgbClr val="00B0F0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ylinder 20">
                <a:extLst>
                  <a:ext uri="{FF2B5EF4-FFF2-40B4-BE49-F238E27FC236}">
                    <a16:creationId xmlns:a16="http://schemas.microsoft.com/office/drawing/2014/main" id="{5BC85D68-A3BB-AA7C-92FC-0EEF0436A1E2}"/>
                  </a:ext>
                </a:extLst>
              </p:cNvPr>
              <p:cNvSpPr/>
              <p:nvPr/>
            </p:nvSpPr>
            <p:spPr>
              <a:xfrm>
                <a:off x="7162597" y="3003218"/>
                <a:ext cx="1193216" cy="1203470"/>
              </a:xfrm>
              <a:prstGeom prst="can">
                <a:avLst/>
              </a:prstGeom>
              <a:solidFill>
                <a:srgbClr val="00B0F0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6A8762F-DBBF-FF7F-3EFB-39B93FA0F07D}"/>
                </a:ext>
              </a:extLst>
            </p:cNvPr>
            <p:cNvCxnSpPr/>
            <p:nvPr/>
          </p:nvCxnSpPr>
          <p:spPr>
            <a:xfrm>
              <a:off x="5565994" y="3628455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94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- Abstract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B53FA6-3D61-8F29-63CB-77AAE9E73B9B}"/>
              </a:ext>
            </a:extLst>
          </p:cNvPr>
          <p:cNvGrpSpPr/>
          <p:nvPr/>
        </p:nvGrpSpPr>
        <p:grpSpPr>
          <a:xfrm>
            <a:off x="928429" y="2147932"/>
            <a:ext cx="10562157" cy="2071489"/>
            <a:chOff x="928429" y="2147932"/>
            <a:chExt cx="10562157" cy="207148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A1B3E5-A92F-389C-8D76-21B551B2C3EB}"/>
                </a:ext>
              </a:extLst>
            </p:cNvPr>
            <p:cNvGrpSpPr/>
            <p:nvPr/>
          </p:nvGrpSpPr>
          <p:grpSpPr>
            <a:xfrm>
              <a:off x="928429" y="2147932"/>
              <a:ext cx="10514508" cy="2067469"/>
              <a:chOff x="928429" y="2147932"/>
              <a:chExt cx="10514508" cy="206746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F76BEF9-4E5E-B74F-E94A-DFE26B78DD9A}"/>
                  </a:ext>
                </a:extLst>
              </p:cNvPr>
              <p:cNvCxnSpPr/>
              <p:nvPr/>
            </p:nvCxnSpPr>
            <p:spPr>
              <a:xfrm>
                <a:off x="2541864" y="3620066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68E701-9681-D0EC-9B57-8C4C0F7E026E}"/>
                  </a:ext>
                </a:extLst>
              </p:cNvPr>
              <p:cNvGrpSpPr/>
              <p:nvPr/>
            </p:nvGrpSpPr>
            <p:grpSpPr>
              <a:xfrm>
                <a:off x="928429" y="2147932"/>
                <a:ext cx="10514508" cy="2067469"/>
                <a:chOff x="928429" y="2147932"/>
                <a:chExt cx="10514508" cy="206746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08CCBC9-C6EC-72C6-9C52-2CE3F0983264}"/>
                    </a:ext>
                  </a:extLst>
                </p:cNvPr>
                <p:cNvGrpSpPr/>
                <p:nvPr/>
              </p:nvGrpSpPr>
              <p:grpSpPr>
                <a:xfrm>
                  <a:off x="928429" y="2147932"/>
                  <a:ext cx="10514508" cy="1480523"/>
                  <a:chOff x="928429" y="2147932"/>
                  <a:chExt cx="10514508" cy="1480523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41A722-2770-84EB-E68E-F9729598F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50159" y="3235621"/>
                    <a:ext cx="7550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Ingest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2FDF0BD-83AE-D9F1-81A0-31678B914984}"/>
                      </a:ext>
                    </a:extLst>
                  </p:cNvPr>
                  <p:cNvSpPr txBox="1"/>
                  <p:nvPr/>
                </p:nvSpPr>
                <p:spPr>
                  <a:xfrm>
                    <a:off x="3830195" y="2286431"/>
                    <a:ext cx="182837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B0F0"/>
                        </a:solidFill>
                      </a:rPr>
                      <a:t>Data Warehouse</a:t>
                    </a:r>
                  </a:p>
                  <a:p>
                    <a:pPr algn="ctr"/>
                    <a:r>
                      <a:rPr lang="en-US" dirty="0">
                        <a:solidFill>
                          <a:srgbClr val="00B0F0"/>
                        </a:solidFill>
                      </a:rPr>
                      <a:t>Raw Data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15CD831-12F5-187B-A1AF-9C455F3006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8429" y="2147932"/>
                    <a:ext cx="149020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External </a:t>
                    </a:r>
                  </a:p>
                  <a:p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Data Sources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18C7EA6-A224-D84A-B112-C70B9B775B00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603" y="3244334"/>
                    <a:ext cx="9063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Process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594FB8F-781D-1E7D-F0F9-B0F340C83D14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594" y="2286431"/>
                    <a:ext cx="182837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B0F0"/>
                        </a:solidFill>
                      </a:rPr>
                      <a:t>Data Warehouse</a:t>
                    </a:r>
                  </a:p>
                  <a:p>
                    <a:pPr algn="ctr"/>
                    <a:r>
                      <a:rPr lang="en-US" dirty="0">
                        <a:solidFill>
                          <a:srgbClr val="00B0F0"/>
                        </a:solidFill>
                      </a:rPr>
                      <a:t>Prepared Data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80A12D6-ADE2-03FC-AD61-ACB84FB5F133}"/>
                      </a:ext>
                    </a:extLst>
                  </p:cNvPr>
                  <p:cNvSpPr txBox="1"/>
                  <p:nvPr/>
                </p:nvSpPr>
                <p:spPr>
                  <a:xfrm>
                    <a:off x="8868422" y="3259123"/>
                    <a:ext cx="104904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Analyze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D2CD86-0C2E-D70A-32F9-8FA0641EC7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486466" y="2286431"/>
                    <a:ext cx="9564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Report</a:t>
                    </a:r>
                  </a:p>
                </p:txBody>
              </p:sp>
            </p:grpSp>
            <p:sp>
              <p:nvSpPr>
                <p:cNvPr id="11" name="Cylinder 10">
                  <a:extLst>
                    <a:ext uri="{FF2B5EF4-FFF2-40B4-BE49-F238E27FC236}">
                      <a16:creationId xmlns:a16="http://schemas.microsoft.com/office/drawing/2014/main" id="{5767EF66-AD05-E496-532B-1D4DC48E8708}"/>
                    </a:ext>
                  </a:extLst>
                </p:cNvPr>
                <p:cNvSpPr/>
                <p:nvPr/>
              </p:nvSpPr>
              <p:spPr>
                <a:xfrm>
                  <a:off x="1076925" y="3011931"/>
                  <a:ext cx="1193216" cy="1203470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ylinder 14">
                  <a:extLst>
                    <a:ext uri="{FF2B5EF4-FFF2-40B4-BE49-F238E27FC236}">
                      <a16:creationId xmlns:a16="http://schemas.microsoft.com/office/drawing/2014/main" id="{3C6B3473-39FD-020C-E707-CB74CB1D72B3}"/>
                    </a:ext>
                  </a:extLst>
                </p:cNvPr>
                <p:cNvSpPr/>
                <p:nvPr/>
              </p:nvSpPr>
              <p:spPr>
                <a:xfrm>
                  <a:off x="4147775" y="3003218"/>
                  <a:ext cx="1193216" cy="1203470"/>
                </a:xfrm>
                <a:prstGeom prst="can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ylinder 20">
                  <a:extLst>
                    <a:ext uri="{FF2B5EF4-FFF2-40B4-BE49-F238E27FC236}">
                      <a16:creationId xmlns:a16="http://schemas.microsoft.com/office/drawing/2014/main" id="{5BC85D68-A3BB-AA7C-92FC-0EEF0436A1E2}"/>
                    </a:ext>
                  </a:extLst>
                </p:cNvPr>
                <p:cNvSpPr/>
                <p:nvPr/>
              </p:nvSpPr>
              <p:spPr>
                <a:xfrm>
                  <a:off x="7162597" y="3003218"/>
                  <a:ext cx="1193216" cy="1203470"/>
                </a:xfrm>
                <a:prstGeom prst="can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A8762F-DBBF-FF7F-3EFB-39B93FA0F07D}"/>
                  </a:ext>
                </a:extLst>
              </p:cNvPr>
              <p:cNvCxnSpPr/>
              <p:nvPr/>
            </p:nvCxnSpPr>
            <p:spPr>
              <a:xfrm>
                <a:off x="5565994" y="3628455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6E1C3F2-9665-D8D7-9BF9-78CB76377590}"/>
                  </a:ext>
                </a:extLst>
              </p:cNvPr>
              <p:cNvCxnSpPr/>
              <p:nvPr/>
            </p:nvCxnSpPr>
            <p:spPr>
              <a:xfrm>
                <a:off x="8643514" y="3628455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80" name="Picture 8" descr="Dashboard - Free seo and web icons">
              <a:extLst>
                <a:ext uri="{FF2B5EF4-FFF2-40B4-BE49-F238E27FC236}">
                  <a16:creationId xmlns:a16="http://schemas.microsoft.com/office/drawing/2014/main" id="{533EC586-729E-3509-D1E1-71A1EC757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9076" y="3007911"/>
              <a:ext cx="1211510" cy="1211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838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- Products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F96F25-104A-C3B6-D5DB-71A99E388CF0}"/>
              </a:ext>
            </a:extLst>
          </p:cNvPr>
          <p:cNvGrpSpPr/>
          <p:nvPr/>
        </p:nvGrpSpPr>
        <p:grpSpPr>
          <a:xfrm>
            <a:off x="1027667" y="2450634"/>
            <a:ext cx="10596338" cy="2381426"/>
            <a:chOff x="1027667" y="2450634"/>
            <a:chExt cx="10596338" cy="238142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AC0BE3-E873-6B06-34D7-C5AE0B32D29F}"/>
                </a:ext>
              </a:extLst>
            </p:cNvPr>
            <p:cNvGrpSpPr/>
            <p:nvPr/>
          </p:nvGrpSpPr>
          <p:grpSpPr>
            <a:xfrm>
              <a:off x="1027667" y="2450634"/>
              <a:ext cx="7860499" cy="2381426"/>
              <a:chOff x="1027667" y="2450634"/>
              <a:chExt cx="7860499" cy="238142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1744702-ED5C-FA73-7B8D-254DF5C9D3A2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7860499" cy="2381426"/>
                <a:chOff x="1027667" y="2450634"/>
                <a:chExt cx="7860499" cy="2381426"/>
              </a:xfrm>
            </p:grpSpPr>
            <p:sp>
              <p:nvSpPr>
                <p:cNvPr id="12" name="Cylinder 11">
                  <a:extLst>
                    <a:ext uri="{FF2B5EF4-FFF2-40B4-BE49-F238E27FC236}">
                      <a16:creationId xmlns:a16="http://schemas.microsoft.com/office/drawing/2014/main" id="{BEF70F46-44AB-CB03-2EE7-4A4C7ADDC072}"/>
                    </a:ext>
                  </a:extLst>
                </p:cNvPr>
                <p:cNvSpPr/>
                <p:nvPr/>
              </p:nvSpPr>
              <p:spPr>
                <a:xfrm rot="5400000">
                  <a:off x="6436634" y="2659421"/>
                  <a:ext cx="385894" cy="1837189"/>
                </a:xfrm>
                <a:prstGeom prst="can">
                  <a:avLst/>
                </a:prstGeom>
                <a:solidFill>
                  <a:srgbClr val="C00000">
                    <a:alpha val="56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" name="Cylinder 2">
                  <a:extLst>
                    <a:ext uri="{FF2B5EF4-FFF2-40B4-BE49-F238E27FC236}">
                      <a16:creationId xmlns:a16="http://schemas.microsoft.com/office/drawing/2014/main" id="{11FEF3CF-684A-D1ED-6DA8-00B8EB047948}"/>
                    </a:ext>
                  </a:extLst>
                </p:cNvPr>
                <p:cNvSpPr/>
                <p:nvPr/>
              </p:nvSpPr>
              <p:spPr>
                <a:xfrm rot="5400000">
                  <a:off x="2890006" y="2659420"/>
                  <a:ext cx="385894" cy="1837189"/>
                </a:xfrm>
                <a:prstGeom prst="can">
                  <a:avLst/>
                </a:prstGeom>
                <a:solidFill>
                  <a:srgbClr val="00B0F0">
                    <a:alpha val="38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2B8ED2C-7FEA-7F1C-B63A-F2BE792CCEEC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7860499" cy="2381426"/>
                  <a:chOff x="1027667" y="2450634"/>
                  <a:chExt cx="7860499" cy="238142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908CCBC9-C6EC-72C6-9C52-2CE3F0983264}"/>
                      </a:ext>
                    </a:extLst>
                  </p:cNvPr>
                  <p:cNvGrpSpPr/>
                  <p:nvPr/>
                </p:nvGrpSpPr>
                <p:grpSpPr>
                  <a:xfrm>
                    <a:off x="1027667" y="2450634"/>
                    <a:ext cx="5872494" cy="2381426"/>
                    <a:chOff x="1027667" y="2450634"/>
                    <a:chExt cx="5872494" cy="2381426"/>
                  </a:xfrm>
                </p:grpSpPr>
                <p:pic>
                  <p:nvPicPr>
                    <p:cNvPr id="3076" name="Picture 4" descr="AWS S3 (Simple Storage Service)&quot; Icon - Download for free – Iconduck">
                      <a:extLst>
                        <a:ext uri="{FF2B5EF4-FFF2-40B4-BE49-F238E27FC236}">
                          <a16:creationId xmlns:a16="http://schemas.microsoft.com/office/drawing/2014/main" id="{5807CD86-8115-4052-5173-0C040E9DFA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27667" y="2450634"/>
                      <a:ext cx="809190" cy="9783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" name="Picture 4" descr="AWS S3 (Simple Storage Service)&quot; Icon - Download for free – Iconduck">
                      <a:extLst>
                        <a:ext uri="{FF2B5EF4-FFF2-40B4-BE49-F238E27FC236}">
                          <a16:creationId xmlns:a16="http://schemas.microsoft.com/office/drawing/2014/main" id="{F90ADBB5-025F-1854-419E-D5319F9D77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27667" y="3853694"/>
                      <a:ext cx="809190" cy="9783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41A722-2770-84EB-E68E-F9729598F7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0646" y="3385067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EL</a:t>
                      </a:r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3229CCE7-8EC7-A578-C575-3A4A5C25B4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45" y="3393348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T</a:t>
                      </a:r>
                    </a:p>
                  </p:txBody>
                </p:sp>
              </p:grpSp>
              <p:pic>
                <p:nvPicPr>
                  <p:cNvPr id="3078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BEC9F3E6-1BB1-1297-F3DE-1EF7DD7858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70996" y="3172852"/>
                    <a:ext cx="973310" cy="9694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F9F59468-E82F-4563-478A-4C152CECBC5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69249" y="2699267"/>
                    <a:ext cx="450506" cy="4487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6060C3F5-8CE3-614E-4A15-EF4D5C8C1B4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14856" y="3148007"/>
                    <a:ext cx="973310" cy="9694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76BB70CA-3AE2-D85F-86A7-539F70AB3B7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60468" y="2850269"/>
                    <a:ext cx="450506" cy="4487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4098" name="Picture 2" descr="Dbt Logo PNG Vectors Free Download">
                <a:extLst>
                  <a:ext uri="{FF2B5EF4-FFF2-40B4-BE49-F238E27FC236}">
                    <a16:creationId xmlns:a16="http://schemas.microsoft.com/office/drawing/2014/main" id="{216076B6-EBAC-09B1-359D-EFA7CF126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7519" y="2699267"/>
                <a:ext cx="448740" cy="448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0" name="Picture 4" descr="Power BI icon PNG and SVG Vector Free Download">
              <a:extLst>
                <a:ext uri="{FF2B5EF4-FFF2-40B4-BE49-F238E27FC236}">
                  <a16:creationId xmlns:a16="http://schemas.microsoft.com/office/drawing/2014/main" id="{C3A99B41-4E22-6E01-D934-3A74FE8AB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4660" y="3148007"/>
              <a:ext cx="919345" cy="994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FCCBB9-C46D-4357-CEF7-B5A3715F8A08}"/>
                </a:ext>
              </a:extLst>
            </p:cNvPr>
            <p:cNvCxnSpPr/>
            <p:nvPr/>
          </p:nvCxnSpPr>
          <p:spPr>
            <a:xfrm>
              <a:off x="9140002" y="3613666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23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Snowflake – Setting up the Environment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71CBCB-0998-602C-B993-E696CCB64E5D}"/>
              </a:ext>
            </a:extLst>
          </p:cNvPr>
          <p:cNvGrpSpPr/>
          <p:nvPr/>
        </p:nvGrpSpPr>
        <p:grpSpPr>
          <a:xfrm>
            <a:off x="4975026" y="1803633"/>
            <a:ext cx="6277130" cy="3910325"/>
            <a:chOff x="3003611" y="1803633"/>
            <a:chExt cx="6277130" cy="39103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2C376B-75CF-DB22-E00C-E0496B49CB11}"/>
                </a:ext>
              </a:extLst>
            </p:cNvPr>
            <p:cNvSpPr/>
            <p:nvPr/>
          </p:nvSpPr>
          <p:spPr>
            <a:xfrm>
              <a:off x="6811861" y="1803633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Creating the Warehouse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AF4EF3-C384-FD8D-DD0A-F0D93F68BF4C}"/>
                </a:ext>
              </a:extLst>
            </p:cNvPr>
            <p:cNvSpPr/>
            <p:nvPr/>
          </p:nvSpPr>
          <p:spPr>
            <a:xfrm>
              <a:off x="6811861" y="2891631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Databases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EE511A-1215-0211-66F6-437B6348A0AD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8046301" y="2449964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E082FC4-35AC-41DE-E20C-7594FE5B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1653" b="-1"/>
            <a:stretch/>
          </p:blipFill>
          <p:spPr>
            <a:xfrm>
              <a:off x="3323679" y="2013357"/>
              <a:ext cx="3360711" cy="22688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00A1073-22E7-2AEE-284F-7D69E0F4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021" y="2959643"/>
              <a:ext cx="2644369" cy="441998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F5374A-BABD-DCF2-68E8-4D2BBC135A06}"/>
                </a:ext>
              </a:extLst>
            </p:cNvPr>
            <p:cNvSpPr/>
            <p:nvPr/>
          </p:nvSpPr>
          <p:spPr>
            <a:xfrm>
              <a:off x="6811861" y="3979629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Schemas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EB4ABD-079E-E946-D563-A69BB04F6237}"/>
                </a:ext>
              </a:extLst>
            </p:cNvPr>
            <p:cNvCxnSpPr>
              <a:cxnSpLocks/>
              <a:stCxn id="10" idx="2"/>
              <a:endCxn id="26" idx="0"/>
            </p:cNvCxnSpPr>
            <p:nvPr/>
          </p:nvCxnSpPr>
          <p:spPr>
            <a:xfrm>
              <a:off x="8046301" y="3537962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288E634-C43F-819D-749F-72DF3BE37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29" y="4104657"/>
              <a:ext cx="2705334" cy="39627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9B0ABF-2680-7EFC-B2A0-6F37785E77F6}"/>
                </a:ext>
              </a:extLst>
            </p:cNvPr>
            <p:cNvSpPr/>
            <p:nvPr/>
          </p:nvSpPr>
          <p:spPr>
            <a:xfrm>
              <a:off x="6811861" y="5067627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Tables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281CAAA-5029-156B-8160-6B3EF4FF41B2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8046301" y="4625960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D089568-CD82-B07D-898B-EE0FAECB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3754" y="5146930"/>
              <a:ext cx="3101609" cy="24386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18CDF2-126D-CDE5-D935-2970D8000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3611" y="5360690"/>
              <a:ext cx="3680779" cy="205758"/>
            </a:xfrm>
            <a:prstGeom prst="rect">
              <a:avLst/>
            </a:prstGeom>
          </p:spPr>
        </p:pic>
      </p:grpSp>
      <p:pic>
        <p:nvPicPr>
          <p:cNvPr id="45" name="Picture 6" descr="Snowflake logo in transparent PNG and vectorized SVG formats">
            <a:extLst>
              <a:ext uri="{FF2B5EF4-FFF2-40B4-BE49-F238E27FC236}">
                <a16:creationId xmlns:a16="http://schemas.microsoft.com/office/drawing/2014/main" id="{557DA0BD-02B1-3605-DC1E-FF581339C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74" y="3214797"/>
            <a:ext cx="973310" cy="96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9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Snowflake – Ingesting the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744702-ED5C-FA73-7B8D-254DF5C9D3A2}"/>
              </a:ext>
            </a:extLst>
          </p:cNvPr>
          <p:cNvGrpSpPr/>
          <p:nvPr/>
        </p:nvGrpSpPr>
        <p:grpSpPr>
          <a:xfrm>
            <a:off x="130045" y="2492579"/>
            <a:ext cx="4316639" cy="2381426"/>
            <a:chOff x="1027667" y="2450634"/>
            <a:chExt cx="4316639" cy="2381426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11FEF3CF-684A-D1ED-6DA8-00B8EB047948}"/>
                </a:ext>
              </a:extLst>
            </p:cNvPr>
            <p:cNvSpPr/>
            <p:nvPr/>
          </p:nvSpPr>
          <p:spPr>
            <a:xfrm rot="5400000">
              <a:off x="2890006" y="2659420"/>
              <a:ext cx="385894" cy="1837189"/>
            </a:xfrm>
            <a:prstGeom prst="can">
              <a:avLst/>
            </a:prstGeom>
            <a:solidFill>
              <a:srgbClr val="00B0F0">
                <a:alpha val="38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2B8ED2C-7FEA-7F1C-B63A-F2BE792CCEEC}"/>
                </a:ext>
              </a:extLst>
            </p:cNvPr>
            <p:cNvGrpSpPr/>
            <p:nvPr/>
          </p:nvGrpSpPr>
          <p:grpSpPr>
            <a:xfrm>
              <a:off x="1027667" y="2450634"/>
              <a:ext cx="4316639" cy="2381426"/>
              <a:chOff x="1027667" y="2450634"/>
              <a:chExt cx="4316639" cy="238142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08CCBC9-C6EC-72C6-9C52-2CE3F0983264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2277595" cy="2381426"/>
                <a:chOff x="1027667" y="2450634"/>
                <a:chExt cx="2277595" cy="2381426"/>
              </a:xfrm>
            </p:grpSpPr>
            <p:pic>
              <p:nvPicPr>
                <p:cNvPr id="3076" name="Picture 4" descr="AWS S3 (Simple Storage Service)&quot; Icon - Download for free – Iconduck">
                  <a:extLst>
                    <a:ext uri="{FF2B5EF4-FFF2-40B4-BE49-F238E27FC236}">
                      <a16:creationId xmlns:a16="http://schemas.microsoft.com/office/drawing/2014/main" id="{5807CD86-8115-4052-5173-0C040E9DFA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7667" y="2450634"/>
                  <a:ext cx="809190" cy="9783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" name="Picture 4" descr="AWS S3 (Simple Storage Service)&quot; Icon - Download for free – Iconduck">
                  <a:extLst>
                    <a:ext uri="{FF2B5EF4-FFF2-40B4-BE49-F238E27FC236}">
                      <a16:creationId xmlns:a16="http://schemas.microsoft.com/office/drawing/2014/main" id="{F90ADBB5-025F-1854-419E-D5319F9D77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7667" y="3853694"/>
                  <a:ext cx="809190" cy="9783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41A722-2770-84EB-E68E-F9729598F786}"/>
                    </a:ext>
                  </a:extLst>
                </p:cNvPr>
                <p:cNvSpPr txBox="1"/>
                <p:nvPr/>
              </p:nvSpPr>
              <p:spPr>
                <a:xfrm>
                  <a:off x="2860646" y="3385067"/>
                  <a:ext cx="4446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/>
                    <a:t>EL</a:t>
                  </a:r>
                </a:p>
              </p:txBody>
            </p:sp>
          </p:grpSp>
          <p:pic>
            <p:nvPicPr>
              <p:cNvPr id="3078" name="Picture 6" descr="Snowflake logo in transparent PNG and vectorized SVG formats">
                <a:extLst>
                  <a:ext uri="{FF2B5EF4-FFF2-40B4-BE49-F238E27FC236}">
                    <a16:creationId xmlns:a16="http://schemas.microsoft.com/office/drawing/2014/main" id="{BEC9F3E6-1BB1-1297-F3DE-1EF7DD7858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996" y="3172852"/>
                <a:ext cx="973310" cy="9694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6" descr="Snowflake logo in transparent PNG and vectorized SVG formats">
                <a:extLst>
                  <a:ext uri="{FF2B5EF4-FFF2-40B4-BE49-F238E27FC236}">
                    <a16:creationId xmlns:a16="http://schemas.microsoft.com/office/drawing/2014/main" id="{76BB70CA-3AE2-D85F-86A7-539F70AB3B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0468" y="2850269"/>
                <a:ext cx="450506" cy="448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4BCE5A-6C51-3655-36D9-106041C098EB}"/>
              </a:ext>
            </a:extLst>
          </p:cNvPr>
          <p:cNvGrpSpPr/>
          <p:nvPr/>
        </p:nvGrpSpPr>
        <p:grpSpPr>
          <a:xfrm>
            <a:off x="3713831" y="1794940"/>
            <a:ext cx="7538325" cy="2831020"/>
            <a:chOff x="3713831" y="1794940"/>
            <a:chExt cx="7538325" cy="28310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4B0FC7-B589-C119-FE42-9EB12F7A8089}"/>
                </a:ext>
              </a:extLst>
            </p:cNvPr>
            <p:cNvGrpSpPr/>
            <p:nvPr/>
          </p:nvGrpSpPr>
          <p:grpSpPr>
            <a:xfrm>
              <a:off x="8783276" y="1803633"/>
              <a:ext cx="2468880" cy="2822327"/>
              <a:chOff x="6811861" y="1803633"/>
              <a:chExt cx="2468880" cy="282232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2C2FF7-46CF-D76C-0AA0-E6FF484420D5}"/>
                  </a:ext>
                </a:extLst>
              </p:cNvPr>
              <p:cNvSpPr/>
              <p:nvPr/>
            </p:nvSpPr>
            <p:spPr>
              <a:xfrm>
                <a:off x="6811861" y="1803633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Create Stages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E34962-4346-969D-1C5B-8EF8F0120DAB}"/>
                  </a:ext>
                </a:extLst>
              </p:cNvPr>
              <p:cNvSpPr/>
              <p:nvPr/>
            </p:nvSpPr>
            <p:spPr>
              <a:xfrm>
                <a:off x="6811861" y="2891631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Create External 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23EE859-46B1-8D81-0206-97CDF803B0FE}"/>
                  </a:ext>
                </a:extLst>
              </p:cNvPr>
              <p:cNvCxnSpPr>
                <a:stCxn id="7" idx="2"/>
                <a:endCxn id="10" idx="0"/>
              </p:cNvCxnSpPr>
              <p:nvPr/>
            </p:nvCxnSpPr>
            <p:spPr>
              <a:xfrm>
                <a:off x="8046301" y="2449964"/>
                <a:ext cx="0" cy="441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AA12B0-D428-9FDA-A450-5DD73EE68748}"/>
                  </a:ext>
                </a:extLst>
              </p:cNvPr>
              <p:cNvSpPr/>
              <p:nvPr/>
            </p:nvSpPr>
            <p:spPr>
              <a:xfrm>
                <a:off x="6811861" y="3979629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Ingest Data into Corresponding Tables 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7A3D253-CC26-B4DC-9F71-3A891DA9D9FF}"/>
                  </a:ext>
                </a:extLst>
              </p:cNvPr>
              <p:cNvCxnSpPr>
                <a:cxnSpLocks/>
                <a:stCxn id="10" idx="2"/>
                <a:endCxn id="15" idx="0"/>
              </p:cNvCxnSpPr>
              <p:nvPr/>
            </p:nvCxnSpPr>
            <p:spPr>
              <a:xfrm>
                <a:off x="8046301" y="3537962"/>
                <a:ext cx="0" cy="441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D80671-299A-9879-DC23-BDD94BBC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3831" y="1794940"/>
              <a:ext cx="4922947" cy="59441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35792F3-1E61-ACD8-B330-753D5C2F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40518" y="3153852"/>
              <a:ext cx="2880610" cy="19051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B256647-13F3-1A6E-A499-9F6CF9BA1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3146" y="4028652"/>
            <a:ext cx="3444538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5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– Transforming the 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AC0BE3-E873-6B06-34D7-C5AE0B32D29F}"/>
              </a:ext>
            </a:extLst>
          </p:cNvPr>
          <p:cNvGrpSpPr/>
          <p:nvPr/>
        </p:nvGrpSpPr>
        <p:grpSpPr>
          <a:xfrm>
            <a:off x="1027667" y="2450634"/>
            <a:ext cx="7860499" cy="2381426"/>
            <a:chOff x="1027667" y="2450634"/>
            <a:chExt cx="7860499" cy="238142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744702-ED5C-FA73-7B8D-254DF5C9D3A2}"/>
                </a:ext>
              </a:extLst>
            </p:cNvPr>
            <p:cNvGrpSpPr/>
            <p:nvPr/>
          </p:nvGrpSpPr>
          <p:grpSpPr>
            <a:xfrm>
              <a:off x="1027667" y="2450634"/>
              <a:ext cx="7860499" cy="2381426"/>
              <a:chOff x="1027667" y="2450634"/>
              <a:chExt cx="7860499" cy="2381426"/>
            </a:xfrm>
          </p:grpSpPr>
          <p:sp>
            <p:nvSpPr>
              <p:cNvPr id="12" name="Cylinder 11">
                <a:extLst>
                  <a:ext uri="{FF2B5EF4-FFF2-40B4-BE49-F238E27FC236}">
                    <a16:creationId xmlns:a16="http://schemas.microsoft.com/office/drawing/2014/main" id="{BEF70F46-44AB-CB03-2EE7-4A4C7ADDC072}"/>
                  </a:ext>
                </a:extLst>
              </p:cNvPr>
              <p:cNvSpPr/>
              <p:nvPr/>
            </p:nvSpPr>
            <p:spPr>
              <a:xfrm rot="5400000">
                <a:off x="6436634" y="2659421"/>
                <a:ext cx="385894" cy="1837189"/>
              </a:xfrm>
              <a:prstGeom prst="can">
                <a:avLst/>
              </a:prstGeom>
              <a:solidFill>
                <a:srgbClr val="C00000">
                  <a:alpha val="56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11FEF3CF-684A-D1ED-6DA8-00B8EB047948}"/>
                  </a:ext>
                </a:extLst>
              </p:cNvPr>
              <p:cNvSpPr/>
              <p:nvPr/>
            </p:nvSpPr>
            <p:spPr>
              <a:xfrm rot="5400000">
                <a:off x="2890006" y="2659420"/>
                <a:ext cx="385894" cy="1837189"/>
              </a:xfrm>
              <a:prstGeom prst="can">
                <a:avLst/>
              </a:prstGeom>
              <a:solidFill>
                <a:srgbClr val="00B0F0">
                  <a:alpha val="38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2B8ED2C-7FEA-7F1C-B63A-F2BE792CCEEC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7860499" cy="2381426"/>
                <a:chOff x="1027667" y="2450634"/>
                <a:chExt cx="7860499" cy="23814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08CCBC9-C6EC-72C6-9C52-2CE3F0983264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5872494" cy="2381426"/>
                  <a:chOff x="1027667" y="2450634"/>
                  <a:chExt cx="5872494" cy="2381426"/>
                </a:xfrm>
              </p:grpSpPr>
              <p:pic>
                <p:nvPicPr>
                  <p:cNvPr id="3076" name="Picture 4" descr="AWS S3 (Simple Storage Service)&quot; Icon - Download for free – Iconduck">
                    <a:extLst>
                      <a:ext uri="{FF2B5EF4-FFF2-40B4-BE49-F238E27FC236}">
                        <a16:creationId xmlns:a16="http://schemas.microsoft.com/office/drawing/2014/main" id="{5807CD86-8115-4052-5173-0C040E9DFA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7667" y="2450634"/>
                    <a:ext cx="809190" cy="9783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" name="Picture 4" descr="AWS S3 (Simple Storage Service)&quot; Icon - Download for free – Iconduck">
                    <a:extLst>
                      <a:ext uri="{FF2B5EF4-FFF2-40B4-BE49-F238E27FC236}">
                        <a16:creationId xmlns:a16="http://schemas.microsoft.com/office/drawing/2014/main" id="{F90ADBB5-025F-1854-419E-D5319F9D77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7667" y="3853694"/>
                    <a:ext cx="809190" cy="9783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41A722-2770-84EB-E68E-F9729598F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60646" y="3385067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EL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229CCE7-8EC7-A578-C575-3A4A5C25B4D0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545" y="3393348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T</a:t>
                    </a:r>
                  </a:p>
                </p:txBody>
              </p:sp>
            </p:grpSp>
            <p:pic>
              <p:nvPicPr>
                <p:cNvPr id="3078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BEC9F3E6-1BB1-1297-F3DE-1EF7DD7858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70996" y="3172852"/>
                  <a:ext cx="973310" cy="9694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F9F59468-E82F-4563-478A-4C152CECBC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69249" y="2699267"/>
                  <a:ext cx="450506" cy="4487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6060C3F5-8CE3-614E-4A15-EF4D5C8C1B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4856" y="3148007"/>
                  <a:ext cx="973310" cy="9694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76BB70CA-3AE2-D85F-86A7-539F70AB3B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0468" y="2850269"/>
                  <a:ext cx="450506" cy="4487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4098" name="Picture 2" descr="Dbt Logo PNG Vectors Free Download">
              <a:extLst>
                <a:ext uri="{FF2B5EF4-FFF2-40B4-BE49-F238E27FC236}">
                  <a16:creationId xmlns:a16="http://schemas.microsoft.com/office/drawing/2014/main" id="{216076B6-EBAC-09B1-359D-EFA7CF126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519" y="2699267"/>
              <a:ext cx="448740" cy="44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748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162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Calisto MT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Amehri</dc:creator>
  <cp:lastModifiedBy>Cesar Amehri</cp:lastModifiedBy>
  <cp:revision>19</cp:revision>
  <dcterms:created xsi:type="dcterms:W3CDTF">2024-09-25T02:15:44Z</dcterms:created>
  <dcterms:modified xsi:type="dcterms:W3CDTF">2024-09-25T15:34:09Z</dcterms:modified>
</cp:coreProperties>
</file>