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7" r:id="rId2"/>
    <p:sldId id="256" r:id="rId3"/>
    <p:sldId id="275" r:id="rId4"/>
    <p:sldId id="267" r:id="rId5"/>
    <p:sldId id="258" r:id="rId6"/>
    <p:sldId id="276" r:id="rId7"/>
    <p:sldId id="263" r:id="rId8"/>
    <p:sldId id="277" r:id="rId9"/>
    <p:sldId id="260" r:id="rId10"/>
    <p:sldId id="266" r:id="rId11"/>
    <p:sldId id="278" r:id="rId12"/>
    <p:sldId id="279" r:id="rId13"/>
    <p:sldId id="280" r:id="rId14"/>
    <p:sldId id="261" r:id="rId15"/>
    <p:sldId id="281" r:id="rId16"/>
    <p:sldId id="262" r:id="rId17"/>
    <p:sldId id="268" r:id="rId18"/>
    <p:sldId id="270" r:id="rId19"/>
    <p:sldId id="271" r:id="rId20"/>
    <p:sldId id="282" r:id="rId21"/>
    <p:sldId id="283" r:id="rId22"/>
    <p:sldId id="286" r:id="rId23"/>
    <p:sldId id="272" r:id="rId24"/>
    <p:sldId id="273" r:id="rId25"/>
    <p:sldId id="290" r:id="rId26"/>
    <p:sldId id="28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976" y="9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A5648E-C84B-3FEF-C8C8-A481B28B1D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FIRN Analytics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F3661-B71C-D7F2-7418-1C43AD1DB8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AF5E2-7225-4B2B-9BAA-9899E67A39CD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8E62A-EE6B-58CE-A341-95BCDF143B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58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3E86-340B-4878-B198-F09408A7FEC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22E23-AE96-4115-8F1C-2E633293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D56E-B0D8-855B-0375-1434BF388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FF97B-A1EE-D941-0E7A-C99EDFB09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46C4-3870-B83A-CAB2-3A5B0074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8654-87ED-5E74-C951-99A27740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E9FF-46EF-D6DB-00E4-679B17D5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2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7226-8856-E7ED-2D3C-B7E3C93D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F145D-BE2D-0132-47D6-77C85D15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60CD-8149-E795-D30A-4647C2F7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6060-D364-4BC3-E2D7-23B20FA1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B35F0-0CEF-8651-15AE-E2A4BB68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9FE12-4B9D-E964-55EA-2C4A8A0E2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08E1C-52F3-D423-E902-F5844A4B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DD88-8392-52B4-7C2A-291DFD5E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C611-C4ED-35F2-EA89-4BA0D307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2BAC-020E-7BD3-7B2C-2597163F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6021-B0FF-ECFC-143C-FA80872E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C3AA4-694C-E84C-A185-348C8E45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B0BD-79DE-81AE-84F0-3836D7A2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F4E1-879D-096E-82F5-6AE586EC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1D39-6DE2-AAC2-00A7-32CD37E0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27EF-7C55-0BB2-8117-1C55826C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79D1B-299F-705C-86A7-C29BEEDC9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E107-2C68-0F3E-187C-EEB89385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8380-05E1-A6EF-3570-45D8D339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7292-FFA3-BABD-1D1C-092C11A4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927-AC3B-F7BF-F60B-4621CB45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02A9-43A6-B8BC-DDFB-BB0ECA0EE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DD46E-BE47-0C64-AECE-FBFA74D68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001E8-87A1-5824-59D1-CDC7B0BB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A7912-5E61-EA8E-590A-BF4F0B1E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73515-EC73-7A17-F288-EEE218E1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2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E3B5-799C-48C3-E248-3DE64F19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2460-25C1-9593-409C-4E6B47D34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7850C-7439-FB86-D42C-B90C2CEBA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7CC6F-6783-21B0-C707-47255F37E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8869E-CA6E-08F3-5059-6BF2B6690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D4ED8-59C7-8B4D-85C3-0AEA1203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AAC40-FBD9-CE57-5D75-33B202D8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3047C-B167-FAD6-23E3-94C68E9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9DCA-A875-7CB4-DDCE-888D2296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1A599-4DBA-66E7-1D9D-06BCC644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5F4D2-9B0C-A2F4-6D85-6264F5BE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3F0D9-CC67-E08D-ACEA-2F913A9F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17B91-251E-7115-68FC-CA5C2ACF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BF967-9030-99E3-A5F8-D15B929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5F36-DFE8-8A7D-7C7B-302B13F6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6239-6D5D-7027-E2DA-EB3AC869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7E-9B49-527D-EBCC-5CE2E673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723FA-E4DC-86FB-6EEE-8BF450A7D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4E3E-5D1D-D3AE-C638-6902ABF6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726E2-A263-9D45-C61A-AEDB8DCE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DEB01-E656-9F49-26B7-6014C99F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4A97-E8D5-F1BC-267E-32A8B0F1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2F3E7-2716-C357-7181-3598DC846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31537-69BE-CE32-127A-004D8CA7A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5D83A-2352-57B0-03B2-ECE0D793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B960D-23F0-CE36-658E-4B7F9800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4108-C741-1CC0-21F1-91532204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DDA2F-3C51-CC0D-A17C-74725991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8FFD-7C76-9B35-BA15-78C13804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D21C-CFD6-C10F-5DC8-BD35AA827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4E0AF-AD2A-4193-9655-79BDE8175B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7527-987A-4397-73D1-4F85D8C22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3C14-092A-6679-3154-7096CC833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1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236C-5E18-2942-47D7-0DD594DC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3908"/>
            <a:ext cx="12192000" cy="24978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Case Study</a:t>
            </a:r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NYC Bikes Analysis</a:t>
            </a:r>
          </a:p>
        </p:txBody>
      </p:sp>
      <p:pic>
        <p:nvPicPr>
          <p:cNvPr id="4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0D3F4448-E6E0-C59E-2593-0622D931C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29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Dbt Cloud – Connect to Snowflake via Partner Connect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04D14B-5C44-4BD6-B1F0-9292D7F7B520}"/>
              </a:ext>
            </a:extLst>
          </p:cNvPr>
          <p:cNvGrpSpPr/>
          <p:nvPr/>
        </p:nvGrpSpPr>
        <p:grpSpPr>
          <a:xfrm>
            <a:off x="404812" y="1431037"/>
            <a:ext cx="11382375" cy="4327255"/>
            <a:chOff x="0" y="1659637"/>
            <a:chExt cx="11382375" cy="432725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45B0D1-99CF-86C4-71B8-FDF85EFDD0BF}"/>
                </a:ext>
              </a:extLst>
            </p:cNvPr>
            <p:cNvGrpSpPr/>
            <p:nvPr/>
          </p:nvGrpSpPr>
          <p:grpSpPr>
            <a:xfrm>
              <a:off x="0" y="1659637"/>
              <a:ext cx="11382375" cy="4327255"/>
              <a:chOff x="0" y="1659637"/>
              <a:chExt cx="11382375" cy="4327255"/>
            </a:xfrm>
          </p:grpSpPr>
          <p:pic>
            <p:nvPicPr>
              <p:cNvPr id="1026" name="Picture 2" descr="Snowflake Partner Connect Box">
                <a:extLst>
                  <a:ext uri="{FF2B5EF4-FFF2-40B4-BE49-F238E27FC236}">
                    <a16:creationId xmlns:a16="http://schemas.microsoft.com/office/drawing/2014/main" id="{15FFF6E1-5538-115A-23B0-F6D96A68F3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419349"/>
                <a:ext cx="3446941" cy="3038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Snowflake New UI - Connection Box">
                <a:extLst>
                  <a:ext uri="{FF2B5EF4-FFF2-40B4-BE49-F238E27FC236}">
                    <a16:creationId xmlns:a16="http://schemas.microsoft.com/office/drawing/2014/main" id="{66723F01-75B2-E582-6649-ABB958F40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8462" y="2105026"/>
                <a:ext cx="3113660" cy="3667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1A400E6-3BE8-AD15-A44F-FBC400C79111}"/>
                  </a:ext>
                </a:extLst>
              </p:cNvPr>
              <p:cNvGrpSpPr/>
              <p:nvPr/>
            </p:nvGrpSpPr>
            <p:grpSpPr>
              <a:xfrm>
                <a:off x="8425013" y="2205037"/>
                <a:ext cx="2957362" cy="3781855"/>
                <a:chOff x="8425013" y="1557337"/>
                <a:chExt cx="2957362" cy="378185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7372E2F3-A85C-CAEE-F762-194295DCD4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66002"/>
                <a:stretch/>
              </p:blipFill>
              <p:spPr>
                <a:xfrm>
                  <a:off x="8425014" y="3852863"/>
                  <a:ext cx="2407218" cy="1486329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F08D0736-E2E2-28B6-C09D-DC3003FC5B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-1" t="69885" r="54876"/>
                <a:stretch/>
              </p:blipFill>
              <p:spPr>
                <a:xfrm>
                  <a:off x="8425013" y="2705100"/>
                  <a:ext cx="2957362" cy="1009795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C0CA0B4-E251-3639-3306-9DB0199F1E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r="60286" b="65770"/>
                <a:stretch/>
              </p:blipFill>
              <p:spPr>
                <a:xfrm>
                  <a:off x="8425014" y="1557337"/>
                  <a:ext cx="2407218" cy="1147763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A1BBAA-12B2-57C9-EA76-77C5962B09E0}"/>
                  </a:ext>
                </a:extLst>
              </p:cNvPr>
              <p:cNvSpPr txBox="1"/>
              <p:nvPr/>
            </p:nvSpPr>
            <p:spPr>
              <a:xfrm>
                <a:off x="1318658" y="1659637"/>
                <a:ext cx="80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Step 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FB7E8-CEE0-0CFE-A298-2F02B083BDA8}"/>
                  </a:ext>
                </a:extLst>
              </p:cNvPr>
              <p:cNvSpPr txBox="1"/>
              <p:nvPr/>
            </p:nvSpPr>
            <p:spPr>
              <a:xfrm>
                <a:off x="5430480" y="1659637"/>
                <a:ext cx="80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Step 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C52878-3692-FB2A-1322-BEE5B3070048}"/>
                  </a:ext>
                </a:extLst>
              </p:cNvPr>
              <p:cNvSpPr txBox="1"/>
              <p:nvPr/>
            </p:nvSpPr>
            <p:spPr>
              <a:xfrm>
                <a:off x="9326205" y="1659637"/>
                <a:ext cx="80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Step 3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A61F3D3-DD3F-9229-6E88-2475FFA937B2}"/>
                </a:ext>
              </a:extLst>
            </p:cNvPr>
            <p:cNvCxnSpPr>
              <a:stCxn id="1026" idx="3"/>
              <a:endCxn id="1030" idx="1"/>
            </p:cNvCxnSpPr>
            <p:nvPr/>
          </p:nvCxnSpPr>
          <p:spPr>
            <a:xfrm>
              <a:off x="3446941" y="3938587"/>
              <a:ext cx="83152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F0D9792-C16B-5821-6F1B-B480FB1B977C}"/>
                </a:ext>
              </a:extLst>
            </p:cNvPr>
            <p:cNvCxnSpPr>
              <a:cxnSpLocks/>
            </p:cNvCxnSpPr>
            <p:nvPr/>
          </p:nvCxnSpPr>
          <p:spPr>
            <a:xfrm>
              <a:off x="7593491" y="3938586"/>
              <a:ext cx="83152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C4E0CB6-A9A1-AA93-273B-B557BE650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50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Dimensional Modeling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5A048F-1387-2BAA-E9AE-D2065B9A5F76}"/>
              </a:ext>
            </a:extLst>
          </p:cNvPr>
          <p:cNvGrpSpPr/>
          <p:nvPr/>
        </p:nvGrpSpPr>
        <p:grpSpPr>
          <a:xfrm>
            <a:off x="2832167" y="1790217"/>
            <a:ext cx="6527666" cy="3277565"/>
            <a:chOff x="2832167" y="1790217"/>
            <a:chExt cx="6527666" cy="3277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180DA8-4FC1-AAE5-2746-A3E064B5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453079-341B-9072-E04B-D8FAC6602CF8}"/>
                </a:ext>
              </a:extLst>
            </p:cNvPr>
            <p:cNvSpPr txBox="1"/>
            <p:nvPr/>
          </p:nvSpPr>
          <p:spPr>
            <a:xfrm>
              <a:off x="4064002" y="2779325"/>
              <a:ext cx="1303869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79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Dimensional Modeling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7A8C770-7D2C-36D5-9A52-3452C7D9C852}"/>
              </a:ext>
            </a:extLst>
          </p:cNvPr>
          <p:cNvGrpSpPr/>
          <p:nvPr/>
        </p:nvGrpSpPr>
        <p:grpSpPr>
          <a:xfrm>
            <a:off x="2413000" y="2794000"/>
            <a:ext cx="4936067" cy="990600"/>
            <a:chOff x="2413000" y="2794000"/>
            <a:chExt cx="4936067" cy="990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664653-C676-EE50-807F-34A2C15526C9}"/>
                </a:ext>
              </a:extLst>
            </p:cNvPr>
            <p:cNvSpPr/>
            <p:nvPr/>
          </p:nvSpPr>
          <p:spPr>
            <a:xfrm>
              <a:off x="5240867" y="2794000"/>
              <a:ext cx="2108200" cy="9906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Fact</a:t>
              </a:r>
            </a:p>
            <a:p>
              <a:pPr algn="ctr"/>
              <a:r>
                <a:rPr lang="en-US" i="1" dirty="0"/>
                <a:t>Trips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AA597F-A6F2-F002-BBD3-00B1D5EE4393}"/>
                </a:ext>
              </a:extLst>
            </p:cNvPr>
            <p:cNvSpPr/>
            <p:nvPr/>
          </p:nvSpPr>
          <p:spPr>
            <a:xfrm>
              <a:off x="2413000" y="2794000"/>
              <a:ext cx="21082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Dimension</a:t>
              </a:r>
            </a:p>
            <a:p>
              <a:pPr algn="ctr"/>
              <a:r>
                <a:rPr lang="en-US" i="1" dirty="0"/>
                <a:t>Weather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AEC542-D5DF-35B4-19AB-26EF6F0C68F4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>
              <a:off x="4521200" y="3289300"/>
              <a:ext cx="71966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25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Physical Design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56B0B05-46EB-DA9A-CA6A-C39C2D6B297D}"/>
              </a:ext>
            </a:extLst>
          </p:cNvPr>
          <p:cNvGrpSpPr/>
          <p:nvPr/>
        </p:nvGrpSpPr>
        <p:grpSpPr>
          <a:xfrm>
            <a:off x="2832167" y="1790217"/>
            <a:ext cx="6527666" cy="3277565"/>
            <a:chOff x="2832167" y="1790217"/>
            <a:chExt cx="6527666" cy="3277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1CFFA0-DA91-FF15-2C64-6EB1A9D6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C93F0-BD6F-3787-3768-344F17AB85B2}"/>
                </a:ext>
              </a:extLst>
            </p:cNvPr>
            <p:cNvSpPr txBox="1"/>
            <p:nvPr/>
          </p:nvSpPr>
          <p:spPr>
            <a:xfrm>
              <a:off x="5376336" y="2779325"/>
              <a:ext cx="1303869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582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Physical Design – Creating the Databases, Schemas, Tables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71CBCB-0998-602C-B993-E696CCB64E5D}"/>
              </a:ext>
            </a:extLst>
          </p:cNvPr>
          <p:cNvGrpSpPr/>
          <p:nvPr/>
        </p:nvGrpSpPr>
        <p:grpSpPr>
          <a:xfrm>
            <a:off x="4975026" y="1803633"/>
            <a:ext cx="6277130" cy="3910325"/>
            <a:chOff x="3003611" y="1803633"/>
            <a:chExt cx="6277130" cy="39103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2C376B-75CF-DB22-E00C-E0496B49CB11}"/>
                </a:ext>
              </a:extLst>
            </p:cNvPr>
            <p:cNvSpPr/>
            <p:nvPr/>
          </p:nvSpPr>
          <p:spPr>
            <a:xfrm>
              <a:off x="6811861" y="1803633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Creating the Warehouse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AF4EF3-C384-FD8D-DD0A-F0D93F68BF4C}"/>
                </a:ext>
              </a:extLst>
            </p:cNvPr>
            <p:cNvSpPr/>
            <p:nvPr/>
          </p:nvSpPr>
          <p:spPr>
            <a:xfrm>
              <a:off x="6811861" y="2891631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the Databases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EE511A-1215-0211-66F6-437B6348A0AD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>
              <a:off x="8046301" y="2449964"/>
              <a:ext cx="0" cy="441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E082FC4-35AC-41DE-E20C-7594FE5B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1653" b="-1"/>
            <a:stretch/>
          </p:blipFill>
          <p:spPr>
            <a:xfrm>
              <a:off x="3323679" y="2013357"/>
              <a:ext cx="3360711" cy="22688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00A1073-22E7-2AEE-284F-7D69E0F4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0021" y="2959643"/>
              <a:ext cx="2644369" cy="441998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F5374A-BABD-DCF2-68E8-4D2BBC135A06}"/>
                </a:ext>
              </a:extLst>
            </p:cNvPr>
            <p:cNvSpPr/>
            <p:nvPr/>
          </p:nvSpPr>
          <p:spPr>
            <a:xfrm>
              <a:off x="6811861" y="3979629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the Schemas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7EB4ABD-079E-E946-D563-A69BB04F6237}"/>
                </a:ext>
              </a:extLst>
            </p:cNvPr>
            <p:cNvCxnSpPr>
              <a:cxnSpLocks/>
              <a:stCxn id="10" idx="2"/>
              <a:endCxn id="26" idx="0"/>
            </p:cNvCxnSpPr>
            <p:nvPr/>
          </p:nvCxnSpPr>
          <p:spPr>
            <a:xfrm>
              <a:off x="8046301" y="3537962"/>
              <a:ext cx="0" cy="441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288E634-C43F-819D-749F-72DF3BE37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0029" y="4104657"/>
              <a:ext cx="2705334" cy="39627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9B0ABF-2680-7EFC-B2A0-6F37785E77F6}"/>
                </a:ext>
              </a:extLst>
            </p:cNvPr>
            <p:cNvSpPr/>
            <p:nvPr/>
          </p:nvSpPr>
          <p:spPr>
            <a:xfrm>
              <a:off x="6811861" y="5067627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the Tables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281CAAA-5029-156B-8160-6B3EF4FF41B2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8046301" y="4625960"/>
              <a:ext cx="0" cy="441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D089568-CD82-B07D-898B-EE0FAECB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3754" y="5146930"/>
              <a:ext cx="3101609" cy="24386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C18CDF2-126D-CDE5-D935-2970D8000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3611" y="5360690"/>
              <a:ext cx="3680779" cy="205758"/>
            </a:xfrm>
            <a:prstGeom prst="rect">
              <a:avLst/>
            </a:prstGeom>
          </p:spPr>
        </p:pic>
      </p:grpSp>
      <p:pic>
        <p:nvPicPr>
          <p:cNvPr id="4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5ADB2F6-137E-3BFD-9148-17CDE7BC3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nowflake logo in transparent PNG and vectorized SVG formats">
            <a:extLst>
              <a:ext uri="{FF2B5EF4-FFF2-40B4-BE49-F238E27FC236}">
                <a16:creationId xmlns:a16="http://schemas.microsoft.com/office/drawing/2014/main" id="{F532595B-E240-7C98-4400-B0FED201B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080" y="3214796"/>
            <a:ext cx="640080" cy="63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9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ELT Design &amp; Development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56B0B05-46EB-DA9A-CA6A-C39C2D6B297D}"/>
              </a:ext>
            </a:extLst>
          </p:cNvPr>
          <p:cNvGrpSpPr/>
          <p:nvPr/>
        </p:nvGrpSpPr>
        <p:grpSpPr>
          <a:xfrm>
            <a:off x="2832167" y="1790217"/>
            <a:ext cx="6527666" cy="3277565"/>
            <a:chOff x="2832167" y="1790217"/>
            <a:chExt cx="6527666" cy="3277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1CFFA0-DA91-FF15-2C64-6EB1A9D6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C93F0-BD6F-3787-3768-344F17AB85B2}"/>
                </a:ext>
              </a:extLst>
            </p:cNvPr>
            <p:cNvSpPr txBox="1"/>
            <p:nvPr/>
          </p:nvSpPr>
          <p:spPr>
            <a:xfrm>
              <a:off x="6654802" y="2779325"/>
              <a:ext cx="1303869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991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ELT Design &amp; Development – Ingesting the Data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4BCE5A-6C51-3655-36D9-106041C098EB}"/>
              </a:ext>
            </a:extLst>
          </p:cNvPr>
          <p:cNvGrpSpPr/>
          <p:nvPr/>
        </p:nvGrpSpPr>
        <p:grpSpPr>
          <a:xfrm>
            <a:off x="3713831" y="1794940"/>
            <a:ext cx="7538325" cy="2831020"/>
            <a:chOff x="3713831" y="1794940"/>
            <a:chExt cx="7538325" cy="28310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4B0FC7-B589-C119-FE42-9EB12F7A8089}"/>
                </a:ext>
              </a:extLst>
            </p:cNvPr>
            <p:cNvGrpSpPr/>
            <p:nvPr/>
          </p:nvGrpSpPr>
          <p:grpSpPr>
            <a:xfrm>
              <a:off x="8783276" y="1803633"/>
              <a:ext cx="2468880" cy="2822327"/>
              <a:chOff x="6811861" y="1803633"/>
              <a:chExt cx="2468880" cy="282232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2C2FF7-46CF-D76C-0AA0-E6FF484420D5}"/>
                  </a:ext>
                </a:extLst>
              </p:cNvPr>
              <p:cNvSpPr/>
              <p:nvPr/>
            </p:nvSpPr>
            <p:spPr>
              <a:xfrm>
                <a:off x="6811861" y="1803633"/>
                <a:ext cx="2468880" cy="64633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Create Stages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E34962-4346-969D-1C5B-8EF8F0120DAB}"/>
                  </a:ext>
                </a:extLst>
              </p:cNvPr>
              <p:cNvSpPr/>
              <p:nvPr/>
            </p:nvSpPr>
            <p:spPr>
              <a:xfrm>
                <a:off x="6811861" y="2891631"/>
                <a:ext cx="2468880" cy="64633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Create External 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23EE859-46B1-8D81-0206-97CDF803B0FE}"/>
                  </a:ext>
                </a:extLst>
              </p:cNvPr>
              <p:cNvCxnSpPr>
                <a:stCxn id="7" idx="2"/>
                <a:endCxn id="10" idx="0"/>
              </p:cNvCxnSpPr>
              <p:nvPr/>
            </p:nvCxnSpPr>
            <p:spPr>
              <a:xfrm>
                <a:off x="8046301" y="2449964"/>
                <a:ext cx="0" cy="441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AA12B0-D428-9FDA-A450-5DD73EE68748}"/>
                  </a:ext>
                </a:extLst>
              </p:cNvPr>
              <p:cNvSpPr/>
              <p:nvPr/>
            </p:nvSpPr>
            <p:spPr>
              <a:xfrm>
                <a:off x="6811861" y="3979629"/>
                <a:ext cx="2468880" cy="64633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Ingest Data into Corresponding Tables 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7A3D253-CC26-B4DC-9F71-3A891DA9D9FF}"/>
                  </a:ext>
                </a:extLst>
              </p:cNvPr>
              <p:cNvCxnSpPr>
                <a:cxnSpLocks/>
                <a:stCxn id="10" idx="2"/>
                <a:endCxn id="15" idx="0"/>
              </p:cNvCxnSpPr>
              <p:nvPr/>
            </p:nvCxnSpPr>
            <p:spPr>
              <a:xfrm>
                <a:off x="8046301" y="3537962"/>
                <a:ext cx="0" cy="441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9D80671-299A-9879-DC23-BDD94BBC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3831" y="1794940"/>
              <a:ext cx="4922947" cy="59441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35792F3-1E61-ACD8-B330-753D5C2F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518" y="3153852"/>
              <a:ext cx="2880610" cy="19051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B256647-13F3-1A6E-A499-9F6CF9BA1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146" y="4028652"/>
            <a:ext cx="3444538" cy="6477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2B5EE7B-CCDF-8981-5C56-0E1967295BDE}"/>
              </a:ext>
            </a:extLst>
          </p:cNvPr>
          <p:cNvGrpSpPr/>
          <p:nvPr/>
        </p:nvGrpSpPr>
        <p:grpSpPr>
          <a:xfrm>
            <a:off x="33302" y="2063235"/>
            <a:ext cx="5822811" cy="4676387"/>
            <a:chOff x="33302" y="2063235"/>
            <a:chExt cx="5822811" cy="46763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744702-ED5C-FA73-7B8D-254DF5C9D3A2}"/>
                </a:ext>
              </a:extLst>
            </p:cNvPr>
            <p:cNvGrpSpPr/>
            <p:nvPr/>
          </p:nvGrpSpPr>
          <p:grpSpPr>
            <a:xfrm>
              <a:off x="33302" y="2063235"/>
              <a:ext cx="4248858" cy="3302097"/>
              <a:chOff x="930924" y="2021290"/>
              <a:chExt cx="4248858" cy="3302097"/>
            </a:xfrm>
          </p:grpSpPr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11FEF3CF-684A-D1ED-6DA8-00B8EB047948}"/>
                  </a:ext>
                </a:extLst>
              </p:cNvPr>
              <p:cNvSpPr/>
              <p:nvPr/>
            </p:nvSpPr>
            <p:spPr>
              <a:xfrm rot="5400000">
                <a:off x="2890006" y="2659420"/>
                <a:ext cx="385894" cy="1837189"/>
              </a:xfrm>
              <a:prstGeom prst="can">
                <a:avLst/>
              </a:prstGeom>
              <a:solidFill>
                <a:srgbClr val="00B0F0">
                  <a:alpha val="38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2B8ED2C-7FEA-7F1C-B63A-F2BE792CCEEC}"/>
                  </a:ext>
                </a:extLst>
              </p:cNvPr>
              <p:cNvGrpSpPr/>
              <p:nvPr/>
            </p:nvGrpSpPr>
            <p:grpSpPr>
              <a:xfrm>
                <a:off x="930924" y="2021290"/>
                <a:ext cx="4248858" cy="3302097"/>
                <a:chOff x="930924" y="2021290"/>
                <a:chExt cx="4248858" cy="3302097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08CCBC9-C6EC-72C6-9C52-2CE3F0983264}"/>
                    </a:ext>
                  </a:extLst>
                </p:cNvPr>
                <p:cNvGrpSpPr/>
                <p:nvPr/>
              </p:nvGrpSpPr>
              <p:grpSpPr>
                <a:xfrm>
                  <a:off x="930924" y="2021290"/>
                  <a:ext cx="2374338" cy="3302097"/>
                  <a:chOff x="930924" y="2021290"/>
                  <a:chExt cx="2374338" cy="3302097"/>
                </a:xfrm>
              </p:grpSpPr>
              <p:pic>
                <p:nvPicPr>
                  <p:cNvPr id="3076" name="Picture 4" descr="AWS S3 (Simple Storage Service)&quot; Icon - Download for free – Iconduck">
                    <a:extLst>
                      <a:ext uri="{FF2B5EF4-FFF2-40B4-BE49-F238E27FC236}">
                        <a16:creationId xmlns:a16="http://schemas.microsoft.com/office/drawing/2014/main" id="{5807CD86-8115-4052-5173-0C040E9DFAA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7667" y="2450634"/>
                    <a:ext cx="809190" cy="9783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" name="Picture 4" descr="AWS S3 (Simple Storage Service)&quot; Icon - Download for free – Iconduck">
                    <a:extLst>
                      <a:ext uri="{FF2B5EF4-FFF2-40B4-BE49-F238E27FC236}">
                        <a16:creationId xmlns:a16="http://schemas.microsoft.com/office/drawing/2014/main" id="{F90ADBB5-025F-1854-419E-D5319F9D77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7667" y="3853694"/>
                    <a:ext cx="809190" cy="9783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41A722-2770-84EB-E68E-F9729598F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60646" y="3385067"/>
                    <a:ext cx="4446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/>
                      <a:t>EL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3A257ED-CC79-FF25-34E1-CFF52154D0CF}"/>
                      </a:ext>
                    </a:extLst>
                  </p:cNvPr>
                  <p:cNvSpPr txBox="1"/>
                  <p:nvPr/>
                </p:nvSpPr>
                <p:spPr>
                  <a:xfrm>
                    <a:off x="930924" y="4954055"/>
                    <a:ext cx="10846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>
                        <a:solidFill>
                          <a:schemeClr val="accent6"/>
                        </a:solidFill>
                      </a:rPr>
                      <a:t>City Bike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CAFA79A-085E-9D2B-0F34-2560AA165D0F}"/>
                      </a:ext>
                    </a:extLst>
                  </p:cNvPr>
                  <p:cNvSpPr txBox="1"/>
                  <p:nvPr/>
                </p:nvSpPr>
                <p:spPr>
                  <a:xfrm>
                    <a:off x="930924" y="2021290"/>
                    <a:ext cx="10846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>
                        <a:solidFill>
                          <a:srgbClr val="0070C0"/>
                        </a:solidFill>
                      </a:rPr>
                      <a:t>Weather</a:t>
                    </a:r>
                  </a:p>
                </p:txBody>
              </p:sp>
            </p:grpSp>
            <p:pic>
              <p:nvPicPr>
                <p:cNvPr id="3078" name="Picture 6" descr="Snowflake logo in transparent PNG and vectorized SVG formats">
                  <a:extLst>
                    <a:ext uri="{FF2B5EF4-FFF2-40B4-BE49-F238E27FC236}">
                      <a16:creationId xmlns:a16="http://schemas.microsoft.com/office/drawing/2014/main" id="{BEC9F3E6-1BB1-1297-F3DE-1EF7DD7858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39702" y="3172851"/>
                  <a:ext cx="640080" cy="6375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6" descr="Snowflake logo in transparent PNG and vectorized SVG formats">
                  <a:extLst>
                    <a:ext uri="{FF2B5EF4-FFF2-40B4-BE49-F238E27FC236}">
                      <a16:creationId xmlns:a16="http://schemas.microsoft.com/office/drawing/2014/main" id="{76BB70CA-3AE2-D85F-86A7-539F70AB3B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60468" y="2850269"/>
                  <a:ext cx="450506" cy="4487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80FCB3E-593A-C31A-855B-DD6A8AA0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63944" y="4907561"/>
              <a:ext cx="3792169" cy="1832061"/>
            </a:xfrm>
            <a:prstGeom prst="rect">
              <a:avLst/>
            </a:prstGeom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FE3FB4-B560-4596-6236-2F55D2C8E4C2}"/>
              </a:ext>
            </a:extLst>
          </p:cNvPr>
          <p:cNvCxnSpPr>
            <a:cxnSpLocks/>
            <a:stCxn id="3078" idx="2"/>
            <a:endCxn id="18" idx="0"/>
          </p:cNvCxnSpPr>
          <p:nvPr/>
        </p:nvCxnSpPr>
        <p:spPr>
          <a:xfrm flipH="1">
            <a:off x="3960029" y="3852367"/>
            <a:ext cx="2091" cy="105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FEFF81EA-1AAB-B708-C2B6-0404CF472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257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ELT Design &amp; Development – Building the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F0E2-8C80-95CB-D13A-9A22631C173D}"/>
              </a:ext>
            </a:extLst>
          </p:cNvPr>
          <p:cNvSpPr txBox="1"/>
          <p:nvPr/>
        </p:nvSpPr>
        <p:spPr>
          <a:xfrm>
            <a:off x="117219" y="145103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number of trips</a:t>
            </a:r>
            <a:r>
              <a:rPr lang="en-US" dirty="0"/>
              <a:t> within months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A3F4AE-1D18-AD18-2E06-D85D6465C467}"/>
              </a:ext>
            </a:extLst>
          </p:cNvPr>
          <p:cNvGrpSpPr/>
          <p:nvPr/>
        </p:nvGrpSpPr>
        <p:grpSpPr>
          <a:xfrm>
            <a:off x="1635105" y="2140241"/>
            <a:ext cx="8146990" cy="3893175"/>
            <a:chOff x="1501755" y="2654591"/>
            <a:chExt cx="8146990" cy="389317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8338CC-374C-224B-910D-DEAD91163375}"/>
                </a:ext>
              </a:extLst>
            </p:cNvPr>
            <p:cNvGrpSpPr/>
            <p:nvPr/>
          </p:nvGrpSpPr>
          <p:grpSpPr>
            <a:xfrm>
              <a:off x="1501755" y="2654591"/>
              <a:ext cx="7099387" cy="3893175"/>
              <a:chOff x="1501755" y="2654591"/>
              <a:chExt cx="7099387" cy="389317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180C4D5-602D-69A4-FB32-02DA25883B2E}"/>
                  </a:ext>
                </a:extLst>
              </p:cNvPr>
              <p:cNvGrpSpPr/>
              <p:nvPr/>
            </p:nvGrpSpPr>
            <p:grpSpPr>
              <a:xfrm>
                <a:off x="3228907" y="2654591"/>
                <a:ext cx="5372235" cy="1201014"/>
                <a:chOff x="3409882" y="2112234"/>
                <a:chExt cx="5372235" cy="1201013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AC2C4F69-3B68-618E-2829-7D8E57B58FC9}"/>
                    </a:ext>
                  </a:extLst>
                </p:cNvPr>
                <p:cNvGrpSpPr/>
                <p:nvPr/>
              </p:nvGrpSpPr>
              <p:grpSpPr>
                <a:xfrm>
                  <a:off x="4004029" y="2148519"/>
                  <a:ext cx="4097045" cy="1164728"/>
                  <a:chOff x="4537610" y="2145126"/>
                  <a:chExt cx="4097045" cy="1164728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770A9B4D-9F0F-B4D5-F76A-D186C6C2717F}"/>
                      </a:ext>
                    </a:extLst>
                  </p:cNvPr>
                  <p:cNvGrpSpPr/>
                  <p:nvPr/>
                </p:nvGrpSpPr>
                <p:grpSpPr>
                  <a:xfrm>
                    <a:off x="4537610" y="2672283"/>
                    <a:ext cx="4097045" cy="637571"/>
                    <a:chOff x="4537610" y="2672283"/>
                    <a:chExt cx="4097045" cy="637571"/>
                  </a:xfrm>
                </p:grpSpPr>
                <p:sp>
                  <p:nvSpPr>
                    <p:cNvPr id="19" name="Cylinder 18">
                      <a:extLst>
                        <a:ext uri="{FF2B5EF4-FFF2-40B4-BE49-F238E27FC236}">
                          <a16:creationId xmlns:a16="http://schemas.microsoft.com/office/drawing/2014/main" id="{9122C456-EAD0-C50C-EB44-1A97E5F1514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53325" y="2078921"/>
                      <a:ext cx="385894" cy="1837189"/>
                    </a:xfrm>
                    <a:prstGeom prst="can">
                      <a:avLst/>
                    </a:prstGeom>
                    <a:solidFill>
                      <a:srgbClr val="C00000">
                        <a:alpha val="56000"/>
                      </a:srgb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80E28A5F-B731-ED62-AE43-D44AEB1927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37610" y="2672283"/>
                      <a:ext cx="4097045" cy="637571"/>
                      <a:chOff x="4537610" y="2672283"/>
                      <a:chExt cx="4097045" cy="637571"/>
                    </a:xfrm>
                  </p:grpSpPr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55B5D6EA-A0EA-A843-E076-3E36CED111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72237" y="2812847"/>
                        <a:ext cx="4446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i="1" dirty="0"/>
                          <a:t>T</a:t>
                        </a:r>
                      </a:p>
                    </p:txBody>
                  </p:sp>
                  <p:pic>
                    <p:nvPicPr>
                      <p:cNvPr id="22" name="Picture 6" descr="Snowflake logo in transparent PNG and vectorized SVG formats">
                        <a:extLst>
                          <a:ext uri="{FF2B5EF4-FFF2-40B4-BE49-F238E27FC236}">
                            <a16:creationId xmlns:a16="http://schemas.microsoft.com/office/drawing/2014/main" id="{B19E6F70-6C8F-4643-E645-95490EBBE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610" y="2672284"/>
                        <a:ext cx="640080" cy="637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" name="Picture 6" descr="Snowflake logo in transparent PNG and vectorized SVG formats">
                        <a:extLst>
                          <a:ext uri="{FF2B5EF4-FFF2-40B4-BE49-F238E27FC236}">
                            <a16:creationId xmlns:a16="http://schemas.microsoft.com/office/drawing/2014/main" id="{3218EA09-3B2E-B0F0-8F55-44C8445E20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4575" y="2672283"/>
                        <a:ext cx="640080" cy="637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pic>
                <p:nvPicPr>
                  <p:cNvPr id="18" name="Picture 2" descr="Dbt Logo PNG Vectors Free Download">
                    <a:extLst>
                      <a:ext uri="{FF2B5EF4-FFF2-40B4-BE49-F238E27FC236}">
                        <a16:creationId xmlns:a16="http://schemas.microsoft.com/office/drawing/2014/main" id="{B685A8BB-2227-3818-2BAE-09C2FE27DF4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82496" y="2145126"/>
                    <a:ext cx="548640" cy="5486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F5F7292-332C-3E95-1576-178AF84D9D64}"/>
                    </a:ext>
                  </a:extLst>
                </p:cNvPr>
                <p:cNvSpPr txBox="1"/>
                <p:nvPr/>
              </p:nvSpPr>
              <p:spPr>
                <a:xfrm>
                  <a:off x="3409882" y="2115465"/>
                  <a:ext cx="1828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B0F0"/>
                      </a:solidFill>
                    </a:rPr>
                    <a:t>Trips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C82CE7A-1613-F8FC-0AA6-54BE7A9E418E}"/>
                    </a:ext>
                  </a:extLst>
                </p:cNvPr>
                <p:cNvSpPr txBox="1"/>
                <p:nvPr/>
              </p:nvSpPr>
              <p:spPr>
                <a:xfrm>
                  <a:off x="6953742" y="2112234"/>
                  <a:ext cx="1828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rgbClr val="00B0F0"/>
                      </a:solidFill>
                    </a:rPr>
                    <a:t>Monthly_Trips</a:t>
                  </a:r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ECA5D7A-94E2-FC3D-2D20-40EC33A4B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1755" y="4395657"/>
                <a:ext cx="5200931" cy="2152109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0CBA7FD-206A-8178-92B5-FC237F5F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3539" y="4907243"/>
              <a:ext cx="2095206" cy="969682"/>
            </a:xfrm>
            <a:prstGeom prst="rect">
              <a:avLst/>
            </a:prstGeom>
          </p:spPr>
        </p:pic>
      </p:grpSp>
      <p:pic>
        <p:nvPicPr>
          <p:cNvPr id="33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A9AD30DF-6C78-F83B-CA9E-4F3147D9E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76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ELT Design &amp; Development – Building the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F0E2-8C80-95CB-D13A-9A22631C173D}"/>
              </a:ext>
            </a:extLst>
          </p:cNvPr>
          <p:cNvSpPr txBox="1"/>
          <p:nvPr/>
        </p:nvSpPr>
        <p:spPr>
          <a:xfrm>
            <a:off x="117219" y="145103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average trip duration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b="1" dirty="0">
                <a:solidFill>
                  <a:schemeClr val="accent6"/>
                </a:solidFill>
              </a:rPr>
              <a:t>distance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within a specific period of time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15D6CC-7336-BEED-54C0-91F47B12F689}"/>
              </a:ext>
            </a:extLst>
          </p:cNvPr>
          <p:cNvGrpSpPr/>
          <p:nvPr/>
        </p:nvGrpSpPr>
        <p:grpSpPr>
          <a:xfrm>
            <a:off x="3214915" y="1978316"/>
            <a:ext cx="5966447" cy="4879684"/>
            <a:chOff x="3214915" y="1978316"/>
            <a:chExt cx="5966447" cy="48796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180C4D5-602D-69A4-FB32-02DA25883B2E}"/>
                </a:ext>
              </a:extLst>
            </p:cNvPr>
            <p:cNvGrpSpPr/>
            <p:nvPr/>
          </p:nvGrpSpPr>
          <p:grpSpPr>
            <a:xfrm>
              <a:off x="3362257" y="1978316"/>
              <a:ext cx="5372235" cy="1201014"/>
              <a:chOff x="3409882" y="2112234"/>
              <a:chExt cx="5372235" cy="120101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C2C4F69-3B68-618E-2829-7D8E57B58FC9}"/>
                  </a:ext>
                </a:extLst>
              </p:cNvPr>
              <p:cNvGrpSpPr/>
              <p:nvPr/>
            </p:nvGrpSpPr>
            <p:grpSpPr>
              <a:xfrm>
                <a:off x="4004029" y="2161174"/>
                <a:ext cx="4097045" cy="1152073"/>
                <a:chOff x="4537610" y="2157781"/>
                <a:chExt cx="4097045" cy="115207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70A9B4D-9F0F-B4D5-F76A-D186C6C2717F}"/>
                    </a:ext>
                  </a:extLst>
                </p:cNvPr>
                <p:cNvGrpSpPr/>
                <p:nvPr/>
              </p:nvGrpSpPr>
              <p:grpSpPr>
                <a:xfrm>
                  <a:off x="4537610" y="2672283"/>
                  <a:ext cx="4097045" cy="637571"/>
                  <a:chOff x="4537610" y="2672283"/>
                  <a:chExt cx="4097045" cy="637571"/>
                </a:xfrm>
              </p:grpSpPr>
              <p:sp>
                <p:nvSpPr>
                  <p:cNvPr id="19" name="Cylinder 18">
                    <a:extLst>
                      <a:ext uri="{FF2B5EF4-FFF2-40B4-BE49-F238E27FC236}">
                        <a16:creationId xmlns:a16="http://schemas.microsoft.com/office/drawing/2014/main" id="{9122C456-EAD0-C50C-EB44-1A97E5F151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53325" y="2078921"/>
                    <a:ext cx="385894" cy="1837189"/>
                  </a:xfrm>
                  <a:prstGeom prst="can">
                    <a:avLst/>
                  </a:prstGeom>
                  <a:solidFill>
                    <a:srgbClr val="C00000">
                      <a:alpha val="56000"/>
                    </a:srgb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80E28A5F-B731-ED62-AE43-D44AEB19275F}"/>
                      </a:ext>
                    </a:extLst>
                  </p:cNvPr>
                  <p:cNvGrpSpPr/>
                  <p:nvPr/>
                </p:nvGrpSpPr>
                <p:grpSpPr>
                  <a:xfrm>
                    <a:off x="4537610" y="2672283"/>
                    <a:ext cx="4097045" cy="637571"/>
                    <a:chOff x="4537610" y="2672283"/>
                    <a:chExt cx="4097045" cy="637571"/>
                  </a:xfrm>
                </p:grpSpPr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55B5D6EA-A0EA-A843-E076-3E36CED111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2237" y="2812847"/>
                      <a:ext cx="444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i="1" dirty="0"/>
                        <a:t>T</a:t>
                      </a:r>
                    </a:p>
                  </p:txBody>
                </p:sp>
                <p:pic>
                  <p:nvPicPr>
                    <p:cNvPr id="22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B19E6F70-6C8F-4643-E645-95490EBBEC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37610" y="2672284"/>
                      <a:ext cx="640080" cy="63757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3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3218EA09-3B2E-B0F0-8F55-44C8445E20D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994575" y="2672283"/>
                      <a:ext cx="640080" cy="63757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pic>
              <p:nvPicPr>
                <p:cNvPr id="18" name="Picture 2" descr="Dbt Logo PNG Vectors Free Download">
                  <a:extLst>
                    <a:ext uri="{FF2B5EF4-FFF2-40B4-BE49-F238E27FC236}">
                      <a16:creationId xmlns:a16="http://schemas.microsoft.com/office/drawing/2014/main" id="{B685A8BB-2227-3818-2BAE-09C2FE27DF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0225" y="2157781"/>
                  <a:ext cx="548640" cy="5486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5F7292-332C-3E95-1576-178AF84D9D64}"/>
                  </a:ext>
                </a:extLst>
              </p:cNvPr>
              <p:cNvSpPr txBox="1"/>
              <p:nvPr/>
            </p:nvSpPr>
            <p:spPr>
              <a:xfrm>
                <a:off x="3409882" y="2115465"/>
                <a:ext cx="1828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Trips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82CE7A-1613-F8FC-0AA6-54BE7A9E418E}"/>
                  </a:ext>
                </a:extLst>
              </p:cNvPr>
              <p:cNvSpPr txBox="1"/>
              <p:nvPr/>
            </p:nvSpPr>
            <p:spPr>
              <a:xfrm>
                <a:off x="6953742" y="2112234"/>
                <a:ext cx="1828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00B0F0"/>
                    </a:solidFill>
                  </a:rPr>
                  <a:t>Bikes_Usage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9CFE11-C30C-5A96-EAFE-F199DDB03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3369" y="4730937"/>
              <a:ext cx="1767993" cy="88399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75658B-6E0E-1DAC-BE88-664A34804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4915" y="3487873"/>
              <a:ext cx="3668746" cy="3370127"/>
            </a:xfrm>
            <a:prstGeom prst="rect">
              <a:avLst/>
            </a:prstGeom>
          </p:spPr>
        </p:pic>
      </p:grpSp>
      <p:pic>
        <p:nvPicPr>
          <p:cNvPr id="9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EB369E6-520F-6F27-6B21-888AAAE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16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ELT Design &amp; Development – Building the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F0E2-8C80-95CB-D13A-9A22631C173D}"/>
              </a:ext>
            </a:extLst>
          </p:cNvPr>
          <p:cNvSpPr txBox="1"/>
          <p:nvPr/>
        </p:nvSpPr>
        <p:spPr>
          <a:xfrm>
            <a:off x="117219" y="145103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number of trips</a:t>
            </a:r>
            <a:r>
              <a:rPr lang="en-US" dirty="0"/>
              <a:t> by </a:t>
            </a:r>
            <a:r>
              <a:rPr lang="en-US" b="1" dirty="0">
                <a:solidFill>
                  <a:srgbClr val="0000FF"/>
                </a:solidFill>
              </a:rPr>
              <a:t>weather condition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80C4D5-602D-69A4-FB32-02DA25883B2E}"/>
              </a:ext>
            </a:extLst>
          </p:cNvPr>
          <p:cNvGrpSpPr/>
          <p:nvPr/>
        </p:nvGrpSpPr>
        <p:grpSpPr>
          <a:xfrm>
            <a:off x="219006" y="2391576"/>
            <a:ext cx="5372236" cy="2919724"/>
            <a:chOff x="3409881" y="2115465"/>
            <a:chExt cx="5372236" cy="291972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2C4F69-3B68-618E-2829-7D8E57B58FC9}"/>
                </a:ext>
              </a:extLst>
            </p:cNvPr>
            <p:cNvGrpSpPr/>
            <p:nvPr/>
          </p:nvGrpSpPr>
          <p:grpSpPr>
            <a:xfrm>
              <a:off x="4004029" y="2675677"/>
              <a:ext cx="4097045" cy="1941885"/>
              <a:chOff x="4537610" y="2672284"/>
              <a:chExt cx="4097045" cy="194188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70A9B4D-9F0F-B4D5-F76A-D186C6C2717F}"/>
                  </a:ext>
                </a:extLst>
              </p:cNvPr>
              <p:cNvGrpSpPr/>
              <p:nvPr/>
            </p:nvGrpSpPr>
            <p:grpSpPr>
              <a:xfrm>
                <a:off x="4537610" y="2672284"/>
                <a:ext cx="4097045" cy="1941885"/>
                <a:chOff x="4537610" y="2672284"/>
                <a:chExt cx="4097045" cy="1941885"/>
              </a:xfrm>
            </p:grpSpPr>
            <p:sp>
              <p:nvSpPr>
                <p:cNvPr id="19" name="Cylinder 18">
                  <a:extLst>
                    <a:ext uri="{FF2B5EF4-FFF2-40B4-BE49-F238E27FC236}">
                      <a16:creationId xmlns:a16="http://schemas.microsoft.com/office/drawing/2014/main" id="{9122C456-EAD0-C50C-EB44-1A97E5F1514E}"/>
                    </a:ext>
                  </a:extLst>
                </p:cNvPr>
                <p:cNvSpPr/>
                <p:nvPr/>
              </p:nvSpPr>
              <p:spPr>
                <a:xfrm rot="5400000">
                  <a:off x="6353325" y="2745671"/>
                  <a:ext cx="385894" cy="1837189"/>
                </a:xfrm>
                <a:prstGeom prst="can">
                  <a:avLst/>
                </a:prstGeom>
                <a:solidFill>
                  <a:srgbClr val="C00000">
                    <a:alpha val="56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80E28A5F-B731-ED62-AE43-D44AEB19275F}"/>
                    </a:ext>
                  </a:extLst>
                </p:cNvPr>
                <p:cNvGrpSpPr/>
                <p:nvPr/>
              </p:nvGrpSpPr>
              <p:grpSpPr>
                <a:xfrm>
                  <a:off x="4537610" y="2672284"/>
                  <a:ext cx="4097045" cy="1941885"/>
                  <a:chOff x="4537610" y="2672284"/>
                  <a:chExt cx="4097045" cy="1941885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5B5D6EA-A0EA-A843-E076-3E36CED111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72237" y="3479595"/>
                    <a:ext cx="4446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/>
                      <a:t>T</a:t>
                    </a:r>
                  </a:p>
                </p:txBody>
              </p:sp>
              <p:pic>
                <p:nvPicPr>
                  <p:cNvPr id="22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B19E6F70-6C8F-4643-E645-95490EBBEC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37610" y="2672284"/>
                    <a:ext cx="640080" cy="6375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3218EA09-3B2E-B0F0-8F55-44C8445E20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994575" y="3339030"/>
                    <a:ext cx="640080" cy="6375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A71191C1-4DB5-9C5C-DBD2-040785177B1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37610" y="3976599"/>
                    <a:ext cx="640080" cy="6375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8" name="Picture 2" descr="Dbt Logo PNG Vectors Free Download">
                <a:extLst>
                  <a:ext uri="{FF2B5EF4-FFF2-40B4-BE49-F238E27FC236}">
                    <a16:creationId xmlns:a16="http://schemas.microsoft.com/office/drawing/2014/main" id="{B685A8BB-2227-3818-2BAE-09C2FE27DF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1813" y="2827345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5F7292-332C-3E95-1576-178AF84D9D64}"/>
                </a:ext>
              </a:extLst>
            </p:cNvPr>
            <p:cNvSpPr txBox="1"/>
            <p:nvPr/>
          </p:nvSpPr>
          <p:spPr>
            <a:xfrm>
              <a:off x="3409882" y="2115465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Trips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82CE7A-1613-F8FC-0AA6-54BE7A9E418E}"/>
                </a:ext>
              </a:extLst>
            </p:cNvPr>
            <p:cNvSpPr txBox="1"/>
            <p:nvPr/>
          </p:nvSpPr>
          <p:spPr>
            <a:xfrm>
              <a:off x="6953742" y="2778984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00B0F0"/>
                  </a:solidFill>
                </a:rPr>
                <a:t>Bikes_Usage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F69B17-17D6-054E-6EC7-CE21648272C5}"/>
                </a:ext>
              </a:extLst>
            </p:cNvPr>
            <p:cNvSpPr txBox="1"/>
            <p:nvPr/>
          </p:nvSpPr>
          <p:spPr>
            <a:xfrm>
              <a:off x="3409881" y="4665855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Weather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6E6AECC-EEE4-13F0-64DD-8E06BB870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628" y="5037631"/>
            <a:ext cx="1867062" cy="8230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CD871D-BAC3-9760-BA68-B13F72784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282" y="1451038"/>
            <a:ext cx="4698347" cy="4495673"/>
          </a:xfrm>
          <a:prstGeom prst="rect">
            <a:avLst/>
          </a:prstGeom>
        </p:spPr>
      </p:pic>
      <p:pic>
        <p:nvPicPr>
          <p:cNvPr id="27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C3F20CFB-D467-7791-C263-5B185FA78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9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Kimball DW/BI Lifecycle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94F403-93A2-5405-E673-A3B5A186D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167" y="1790217"/>
            <a:ext cx="6527666" cy="32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95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BI Application Design &amp; Development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56B0B05-46EB-DA9A-CA6A-C39C2D6B297D}"/>
              </a:ext>
            </a:extLst>
          </p:cNvPr>
          <p:cNvGrpSpPr/>
          <p:nvPr/>
        </p:nvGrpSpPr>
        <p:grpSpPr>
          <a:xfrm>
            <a:off x="2832167" y="1790217"/>
            <a:ext cx="6527666" cy="3277565"/>
            <a:chOff x="2832167" y="1790217"/>
            <a:chExt cx="6527666" cy="3277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1CFFA0-DA91-FF15-2C64-6EB1A9D6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C93F0-BD6F-3787-3768-344F17AB85B2}"/>
                </a:ext>
              </a:extLst>
            </p:cNvPr>
            <p:cNvSpPr txBox="1"/>
            <p:nvPr/>
          </p:nvSpPr>
          <p:spPr>
            <a:xfrm>
              <a:off x="4072468" y="3930792"/>
              <a:ext cx="3843865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5373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BI Application Design &amp; Development</a:t>
            </a:r>
          </a:p>
        </p:txBody>
      </p:sp>
      <p:pic>
        <p:nvPicPr>
          <p:cNvPr id="39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DC0B0425-5A11-B8A4-83D9-D81D1C82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ower BI icon PNG and SVG Vector Free Download">
            <a:extLst>
              <a:ext uri="{FF2B5EF4-FFF2-40B4-BE49-F238E27FC236}">
                <a16:creationId xmlns:a16="http://schemas.microsoft.com/office/drawing/2014/main" id="{FE7F31BC-CCA7-B9C3-8AFB-81B532166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341" y="2255147"/>
            <a:ext cx="1489526" cy="157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BE66F0C-6570-B35F-9BA6-044AF6F3D898}"/>
              </a:ext>
            </a:extLst>
          </p:cNvPr>
          <p:cNvGrpSpPr/>
          <p:nvPr/>
        </p:nvGrpSpPr>
        <p:grpSpPr>
          <a:xfrm>
            <a:off x="705866" y="2107942"/>
            <a:ext cx="7162800" cy="2457449"/>
            <a:chOff x="0" y="1476462"/>
            <a:chExt cx="12192000" cy="24574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DCC0C7-C287-61D9-4A97-BA81E22DCE09}"/>
                </a:ext>
              </a:extLst>
            </p:cNvPr>
            <p:cNvSpPr txBox="1"/>
            <p:nvPr/>
          </p:nvSpPr>
          <p:spPr>
            <a:xfrm>
              <a:off x="0" y="1476462"/>
              <a:ext cx="1219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</a:t>
              </a:r>
              <a:r>
                <a:rPr lang="en-US" b="1" dirty="0">
                  <a:solidFill>
                    <a:schemeClr val="accent6"/>
                  </a:solidFill>
                </a:rPr>
                <a:t>number of trips</a:t>
              </a:r>
              <a:r>
                <a:rPr lang="en-US" dirty="0"/>
                <a:t> within months: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dirty="0"/>
                <a:t> Are bikes used more in February or June, or September maybe?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1FCD79-52E8-E32F-BB80-835A36EF3BAC}"/>
                </a:ext>
              </a:extLst>
            </p:cNvPr>
            <p:cNvSpPr txBox="1"/>
            <p:nvPr/>
          </p:nvSpPr>
          <p:spPr>
            <a:xfrm>
              <a:off x="0" y="2382021"/>
              <a:ext cx="1219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</a:t>
              </a:r>
              <a:r>
                <a:rPr lang="en-US" b="1" dirty="0">
                  <a:solidFill>
                    <a:schemeClr val="accent6"/>
                  </a:solidFill>
                </a:rPr>
                <a:t>average trip duration</a:t>
              </a:r>
              <a:r>
                <a:rPr lang="en-US" dirty="0">
                  <a:solidFill>
                    <a:schemeClr val="accent6"/>
                  </a:solidFill>
                </a:rPr>
                <a:t>/</a:t>
              </a:r>
              <a:r>
                <a:rPr lang="en-US" b="1" dirty="0">
                  <a:solidFill>
                    <a:schemeClr val="accent6"/>
                  </a:solidFill>
                </a:rPr>
                <a:t>distance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  <a:r>
                <a:rPr lang="en-US" dirty="0"/>
                <a:t>within a specific period of time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dirty="0"/>
                <a:t> Are trips longer in February compared to June?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8D7BCC-3907-CAE2-D87E-AC4A635FFDC0}"/>
                </a:ext>
              </a:extLst>
            </p:cNvPr>
            <p:cNvSpPr txBox="1"/>
            <p:nvPr/>
          </p:nvSpPr>
          <p:spPr>
            <a:xfrm>
              <a:off x="0" y="3287580"/>
              <a:ext cx="1219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</a:t>
              </a:r>
              <a:r>
                <a:rPr lang="en-US" b="1" dirty="0">
                  <a:solidFill>
                    <a:schemeClr val="accent6"/>
                  </a:solidFill>
                </a:rPr>
                <a:t>number of trips</a:t>
              </a:r>
              <a:r>
                <a:rPr lang="en-US" dirty="0"/>
                <a:t> by </a:t>
              </a:r>
              <a:r>
                <a:rPr lang="en-US" b="1" dirty="0">
                  <a:solidFill>
                    <a:srgbClr val="0000FF"/>
                  </a:solidFill>
                </a:rPr>
                <a:t>weather condition</a:t>
              </a:r>
              <a:r>
                <a:rPr lang="en-US" dirty="0"/>
                <a:t>: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dirty="0"/>
                <a:t> Are bikes used more when the weather is sunny or rainy?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22979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Deployment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56B0B05-46EB-DA9A-CA6A-C39C2D6B297D}"/>
              </a:ext>
            </a:extLst>
          </p:cNvPr>
          <p:cNvGrpSpPr/>
          <p:nvPr/>
        </p:nvGrpSpPr>
        <p:grpSpPr>
          <a:xfrm>
            <a:off x="2832167" y="1790217"/>
            <a:ext cx="6650507" cy="3277565"/>
            <a:chOff x="2832167" y="1790217"/>
            <a:chExt cx="6650507" cy="3277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1CFFA0-DA91-FF15-2C64-6EB1A9D6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C93F0-BD6F-3787-3768-344F17AB85B2}"/>
                </a:ext>
              </a:extLst>
            </p:cNvPr>
            <p:cNvSpPr txBox="1"/>
            <p:nvPr/>
          </p:nvSpPr>
          <p:spPr>
            <a:xfrm>
              <a:off x="8178805" y="2796259"/>
              <a:ext cx="1303869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970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Deployment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4DC856-C550-BD17-1D79-1181ACFD2BC2}"/>
              </a:ext>
            </a:extLst>
          </p:cNvPr>
          <p:cNvGrpSpPr/>
          <p:nvPr/>
        </p:nvGrpSpPr>
        <p:grpSpPr>
          <a:xfrm>
            <a:off x="480754" y="1566907"/>
            <a:ext cx="8387269" cy="3293728"/>
            <a:chOff x="928429" y="1538332"/>
            <a:chExt cx="8387269" cy="329372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6954644-BB1D-CFE9-2CD9-2EC3D4E0B40A}"/>
                </a:ext>
              </a:extLst>
            </p:cNvPr>
            <p:cNvGrpSpPr/>
            <p:nvPr/>
          </p:nvGrpSpPr>
          <p:grpSpPr>
            <a:xfrm>
              <a:off x="1027667" y="2450634"/>
              <a:ext cx="7648163" cy="2381426"/>
              <a:chOff x="1027667" y="2450634"/>
              <a:chExt cx="7648163" cy="238142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5D72BFA-067F-E026-4D82-8E90101C9379}"/>
                  </a:ext>
                </a:extLst>
              </p:cNvPr>
              <p:cNvGrpSpPr/>
              <p:nvPr/>
            </p:nvGrpSpPr>
            <p:grpSpPr>
              <a:xfrm>
                <a:off x="1027667" y="2450634"/>
                <a:ext cx="7648163" cy="2381426"/>
                <a:chOff x="1027667" y="2450634"/>
                <a:chExt cx="7648163" cy="2381426"/>
              </a:xfrm>
            </p:grpSpPr>
            <p:sp>
              <p:nvSpPr>
                <p:cNvPr id="52" name="Cylinder 51">
                  <a:extLst>
                    <a:ext uri="{FF2B5EF4-FFF2-40B4-BE49-F238E27FC236}">
                      <a16:creationId xmlns:a16="http://schemas.microsoft.com/office/drawing/2014/main" id="{F990127A-E7E0-2593-F592-A83B5B119E2B}"/>
                    </a:ext>
                  </a:extLst>
                </p:cNvPr>
                <p:cNvSpPr/>
                <p:nvPr/>
              </p:nvSpPr>
              <p:spPr>
                <a:xfrm rot="5400000">
                  <a:off x="6436634" y="2659421"/>
                  <a:ext cx="385894" cy="1837189"/>
                </a:xfrm>
                <a:prstGeom prst="can">
                  <a:avLst/>
                </a:prstGeom>
                <a:solidFill>
                  <a:srgbClr val="C00000">
                    <a:alpha val="56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Cylinder 52">
                  <a:extLst>
                    <a:ext uri="{FF2B5EF4-FFF2-40B4-BE49-F238E27FC236}">
                      <a16:creationId xmlns:a16="http://schemas.microsoft.com/office/drawing/2014/main" id="{A707586D-0A4E-53B4-F32B-109F05F02DFD}"/>
                    </a:ext>
                  </a:extLst>
                </p:cNvPr>
                <p:cNvSpPr/>
                <p:nvPr/>
              </p:nvSpPr>
              <p:spPr>
                <a:xfrm rot="5400000">
                  <a:off x="2890006" y="2659420"/>
                  <a:ext cx="385894" cy="1837189"/>
                </a:xfrm>
                <a:prstGeom prst="can">
                  <a:avLst/>
                </a:prstGeom>
                <a:solidFill>
                  <a:srgbClr val="00B0F0">
                    <a:alpha val="38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847425EC-6E6D-4EC2-B68E-39C58DD4D3B3}"/>
                    </a:ext>
                  </a:extLst>
                </p:cNvPr>
                <p:cNvGrpSpPr/>
                <p:nvPr/>
              </p:nvGrpSpPr>
              <p:grpSpPr>
                <a:xfrm>
                  <a:off x="1027667" y="2450634"/>
                  <a:ext cx="7648163" cy="2381426"/>
                  <a:chOff x="1027667" y="2450634"/>
                  <a:chExt cx="7648163" cy="2381426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1CE8C9AA-22AD-8EFF-57B8-BE3CF54DD335}"/>
                      </a:ext>
                    </a:extLst>
                  </p:cNvPr>
                  <p:cNvGrpSpPr/>
                  <p:nvPr/>
                </p:nvGrpSpPr>
                <p:grpSpPr>
                  <a:xfrm>
                    <a:off x="1027667" y="2450634"/>
                    <a:ext cx="5872494" cy="2381426"/>
                    <a:chOff x="1027667" y="2450634"/>
                    <a:chExt cx="5872494" cy="2381426"/>
                  </a:xfrm>
                </p:grpSpPr>
                <p:pic>
                  <p:nvPicPr>
                    <p:cNvPr id="59" name="Picture 4" descr="AWS S3 (Simple Storage Service)&quot; Icon - Download for free – Iconduck">
                      <a:extLst>
                        <a:ext uri="{FF2B5EF4-FFF2-40B4-BE49-F238E27FC236}">
                          <a16:creationId xmlns:a16="http://schemas.microsoft.com/office/drawing/2014/main" id="{9F76281C-B594-14EF-388E-14494F90536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27667" y="2450634"/>
                      <a:ext cx="809190" cy="97836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0" name="Picture 4" descr="AWS S3 (Simple Storage Service)&quot; Icon - Download for free – Iconduck">
                      <a:extLst>
                        <a:ext uri="{FF2B5EF4-FFF2-40B4-BE49-F238E27FC236}">
                          <a16:creationId xmlns:a16="http://schemas.microsoft.com/office/drawing/2014/main" id="{8D409AA3-83B0-B374-A8AB-BB1EE21FFB9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27667" y="3853694"/>
                      <a:ext cx="809190" cy="97836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4438B8C2-9426-05B9-D433-C5169EC7FE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0646" y="3385067"/>
                      <a:ext cx="444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i="1" dirty="0"/>
                        <a:t>EL</a:t>
                      </a:r>
                    </a:p>
                  </p:txBody>
                </p: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30199DC2-EFF9-1C8B-A2B9-24EEDD1FF7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45" y="3393348"/>
                      <a:ext cx="444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i="1" dirty="0"/>
                        <a:t>T</a:t>
                      </a:r>
                    </a:p>
                  </p:txBody>
                </p:sp>
              </p:grpSp>
              <p:pic>
                <p:nvPicPr>
                  <p:cNvPr id="56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DD1A04AD-989B-E7AA-52B1-81BD97073A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83330" y="3340421"/>
                    <a:ext cx="548640" cy="5464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7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84E5BB89-3ED9-B827-B7B3-539EB86332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27190" y="3307205"/>
                    <a:ext cx="548640" cy="5464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A98BC584-BD17-5862-6FAF-57C8341A27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60646" y="2699267"/>
                    <a:ext cx="450506" cy="4487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51" name="Picture 2" descr="Dbt Logo PNG Vectors Free Download">
                <a:extLst>
                  <a:ext uri="{FF2B5EF4-FFF2-40B4-BE49-F238E27FC236}">
                    <a16:creationId xmlns:a16="http://schemas.microsoft.com/office/drawing/2014/main" id="{82A99013-12FD-26AA-CFDA-5FE0304D8E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6600" y="2699267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2A9BD6-FD7E-69B6-294A-548F9936CA7C}"/>
                </a:ext>
              </a:extLst>
            </p:cNvPr>
            <p:cNvSpPr txBox="1"/>
            <p:nvPr/>
          </p:nvSpPr>
          <p:spPr>
            <a:xfrm>
              <a:off x="394346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Raw Data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6F01F1-8B3A-E6CC-7C52-492813DDC77C}"/>
                </a:ext>
              </a:extLst>
            </p:cNvPr>
            <p:cNvSpPr txBox="1"/>
            <p:nvPr/>
          </p:nvSpPr>
          <p:spPr>
            <a:xfrm>
              <a:off x="928429" y="1538332"/>
              <a:ext cx="1490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External </a:t>
              </a:r>
            </a:p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Data Sources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879FCBA-2629-2039-6AFC-743AE34561D2}"/>
                </a:ext>
              </a:extLst>
            </p:cNvPr>
            <p:cNvSpPr txBox="1"/>
            <p:nvPr/>
          </p:nvSpPr>
          <p:spPr>
            <a:xfrm>
              <a:off x="748732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Prepared Data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D8A5D47A-7F6A-04B7-2BDC-6C23FF5BD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623" y="2412023"/>
            <a:ext cx="3169371" cy="2460433"/>
          </a:xfrm>
          <a:prstGeom prst="rect">
            <a:avLst/>
          </a:prstGeom>
        </p:spPr>
      </p:pic>
      <p:pic>
        <p:nvPicPr>
          <p:cNvPr id="68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C64EB989-BDEF-450D-C383-DD6F42A08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678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Deployment</a:t>
            </a:r>
          </a:p>
        </p:txBody>
      </p:sp>
      <p:pic>
        <p:nvPicPr>
          <p:cNvPr id="3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C397D2E6-7F99-5891-2E45-3C4AE311A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8A5DF4-E5DB-3E22-7FE0-65D7B289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407" y="1221609"/>
            <a:ext cx="7787185" cy="4414782"/>
          </a:xfrm>
          <a:prstGeom prst="rect">
            <a:avLst/>
          </a:prstGeom>
        </p:spPr>
      </p:pic>
      <p:pic>
        <p:nvPicPr>
          <p:cNvPr id="6" name="Picture 4" descr="Power BI icon PNG and SVG Vector Free Download">
            <a:extLst>
              <a:ext uri="{FF2B5EF4-FFF2-40B4-BE49-F238E27FC236}">
                <a16:creationId xmlns:a16="http://schemas.microsoft.com/office/drawing/2014/main" id="{9241A837-3742-DEFC-15B5-A41EC6EC3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1" y="2500680"/>
            <a:ext cx="1489526" cy="157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10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Further Considerations – Dimensional Model</a:t>
            </a:r>
          </a:p>
        </p:txBody>
      </p:sp>
      <p:pic>
        <p:nvPicPr>
          <p:cNvPr id="28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DAB711B-E37E-D69B-1D15-6F86217E9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2A0204C-1E96-3F9A-8CB0-A08E0EFD4250}"/>
              </a:ext>
            </a:extLst>
          </p:cNvPr>
          <p:cNvGrpSpPr/>
          <p:nvPr/>
        </p:nvGrpSpPr>
        <p:grpSpPr>
          <a:xfrm>
            <a:off x="378736" y="2229207"/>
            <a:ext cx="11152194" cy="3408701"/>
            <a:chOff x="378736" y="2229207"/>
            <a:chExt cx="11152194" cy="34087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9763CD-930D-48F6-FAB2-0186080042F7}"/>
                </a:ext>
              </a:extLst>
            </p:cNvPr>
            <p:cNvGrpSpPr/>
            <p:nvPr/>
          </p:nvGrpSpPr>
          <p:grpSpPr>
            <a:xfrm>
              <a:off x="378736" y="2233749"/>
              <a:ext cx="11152194" cy="3388784"/>
              <a:chOff x="420681" y="2812676"/>
              <a:chExt cx="11152194" cy="338878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091815F-AD39-5837-9DC0-0AA03DD9250D}"/>
                  </a:ext>
                </a:extLst>
              </p:cNvPr>
              <p:cNvGrpSpPr/>
              <p:nvPr/>
            </p:nvGrpSpPr>
            <p:grpSpPr>
              <a:xfrm>
                <a:off x="420681" y="2812676"/>
                <a:ext cx="11152194" cy="3388784"/>
                <a:chOff x="420681" y="2812676"/>
                <a:chExt cx="11152194" cy="3388784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975A3B9B-5B1C-B85B-EE42-BC01D09AA0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0681" y="4968813"/>
                  <a:ext cx="5332419" cy="1232647"/>
                </a:xfrm>
                <a:prstGeom prst="rect">
                  <a:avLst/>
                </a:prstGeom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2AE019F7-31D9-2ECA-1EC0-ED67B6F009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3100" y="5127937"/>
                  <a:ext cx="760686" cy="0"/>
                </a:xfrm>
                <a:prstGeom prst="line">
                  <a:avLst/>
                </a:prstGeom>
                <a:ln w="19050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0755CA8A-BCB8-4C07-33BA-58B3B81371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13786" y="4968813"/>
                  <a:ext cx="5059089" cy="1232647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7C188E88-9A8C-1E2E-335E-100519B809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0681" y="2812676"/>
                  <a:ext cx="5332419" cy="1232647"/>
                </a:xfrm>
                <a:prstGeom prst="rect">
                  <a:avLst/>
                </a:prstGeom>
              </p:spPr>
            </p:pic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C3F964F-6451-A3F9-8865-D0E9C46D8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3100" y="2956237"/>
                  <a:ext cx="760686" cy="0"/>
                </a:xfrm>
                <a:prstGeom prst="line">
                  <a:avLst/>
                </a:prstGeom>
                <a:ln w="19050" cap="flat" cmpd="sng" algn="ctr">
                  <a:solidFill>
                    <a:srgbClr val="0000FF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0051B3AF-03CD-6C37-E271-2E63AEB6DB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13786" y="2812676"/>
                <a:ext cx="5059089" cy="1232647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C00F5B-FED9-10F3-4F5B-1EDD755868D8}"/>
                </a:ext>
              </a:extLst>
            </p:cNvPr>
            <p:cNvSpPr txBox="1"/>
            <p:nvPr/>
          </p:nvSpPr>
          <p:spPr>
            <a:xfrm>
              <a:off x="1735645" y="4404380"/>
              <a:ext cx="2702131" cy="1222695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80FA93-B02F-4424-B867-C31B7CCAE3A1}"/>
                </a:ext>
              </a:extLst>
            </p:cNvPr>
            <p:cNvSpPr txBox="1"/>
            <p:nvPr/>
          </p:nvSpPr>
          <p:spPr>
            <a:xfrm>
              <a:off x="2012482" y="2229207"/>
              <a:ext cx="3698673" cy="1222695"/>
            </a:xfrm>
            <a:prstGeom prst="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B9E6CB-6008-A4A2-2A47-9FCDF25D757B}"/>
                </a:ext>
              </a:extLst>
            </p:cNvPr>
            <p:cNvSpPr txBox="1"/>
            <p:nvPr/>
          </p:nvSpPr>
          <p:spPr>
            <a:xfrm>
              <a:off x="6399925" y="4389886"/>
              <a:ext cx="668140" cy="122269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7B250E-7B83-1C4D-D66A-DB45FECEE2D9}"/>
                </a:ext>
              </a:extLst>
            </p:cNvPr>
            <p:cNvSpPr txBox="1"/>
            <p:nvPr/>
          </p:nvSpPr>
          <p:spPr>
            <a:xfrm>
              <a:off x="4570125" y="4404380"/>
              <a:ext cx="1212947" cy="1222695"/>
            </a:xfrm>
            <a:prstGeom prst="rect">
              <a:avLst/>
            </a:prstGeom>
            <a:noFill/>
            <a:ln w="38100">
              <a:solidFill>
                <a:srgbClr val="6633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00D34B-EF90-50CD-9F18-501ECAA34F84}"/>
                </a:ext>
              </a:extLst>
            </p:cNvPr>
            <p:cNvSpPr txBox="1"/>
            <p:nvPr/>
          </p:nvSpPr>
          <p:spPr>
            <a:xfrm>
              <a:off x="6480847" y="2244582"/>
              <a:ext cx="5050083" cy="122269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1C16CB-9C35-D7FB-A651-4B96F492D7DA}"/>
                </a:ext>
              </a:extLst>
            </p:cNvPr>
            <p:cNvSpPr txBox="1"/>
            <p:nvPr/>
          </p:nvSpPr>
          <p:spPr>
            <a:xfrm>
              <a:off x="7160610" y="4415213"/>
              <a:ext cx="1471662" cy="122269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BFCD23-6232-6596-FC61-A8E8A0B566E2}"/>
                </a:ext>
              </a:extLst>
            </p:cNvPr>
            <p:cNvSpPr txBox="1"/>
            <p:nvPr/>
          </p:nvSpPr>
          <p:spPr>
            <a:xfrm>
              <a:off x="8734950" y="4399838"/>
              <a:ext cx="2795980" cy="122269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4976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Further Considerations – Dimensional Model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7A8C770-7D2C-36D5-9A52-3452C7D9C852}"/>
              </a:ext>
            </a:extLst>
          </p:cNvPr>
          <p:cNvGrpSpPr/>
          <p:nvPr/>
        </p:nvGrpSpPr>
        <p:grpSpPr>
          <a:xfrm>
            <a:off x="2117948" y="1352465"/>
            <a:ext cx="7956104" cy="4642533"/>
            <a:chOff x="2413000" y="966571"/>
            <a:chExt cx="7956104" cy="46425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664653-C676-EE50-807F-34A2C15526C9}"/>
                </a:ext>
              </a:extLst>
            </p:cNvPr>
            <p:cNvSpPr/>
            <p:nvPr/>
          </p:nvSpPr>
          <p:spPr>
            <a:xfrm>
              <a:off x="5240867" y="2794000"/>
              <a:ext cx="2108200" cy="9906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FACT_TRIPS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AA597F-A6F2-F002-BBD3-00B1D5EE4393}"/>
                </a:ext>
              </a:extLst>
            </p:cNvPr>
            <p:cNvSpPr/>
            <p:nvPr/>
          </p:nvSpPr>
          <p:spPr>
            <a:xfrm>
              <a:off x="2413000" y="2794000"/>
              <a:ext cx="2108200" cy="990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DIM_WEATHER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AEC542-D5DF-35B4-19AB-26EF6F0C68F4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>
              <a:off x="4521200" y="3289300"/>
              <a:ext cx="71966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61495A-D653-79C3-69DA-D858C3ACC305}"/>
                </a:ext>
              </a:extLst>
            </p:cNvPr>
            <p:cNvSpPr/>
            <p:nvPr/>
          </p:nvSpPr>
          <p:spPr>
            <a:xfrm>
              <a:off x="5240867" y="4618504"/>
              <a:ext cx="2108200" cy="990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DIM_DATE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084D4E-4F46-29E6-0C61-C215809B80F5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6294967" y="3784600"/>
              <a:ext cx="0" cy="8339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30633-F905-FD6F-82E1-FE888356CA11}"/>
                </a:ext>
              </a:extLst>
            </p:cNvPr>
            <p:cNvSpPr/>
            <p:nvPr/>
          </p:nvSpPr>
          <p:spPr>
            <a:xfrm>
              <a:off x="8260904" y="2794000"/>
              <a:ext cx="2108200" cy="990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DIM_USERS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CA4AB2-7FF5-4660-B92A-D46FC0B4124C}"/>
                </a:ext>
              </a:extLst>
            </p:cNvPr>
            <p:cNvCxnSpPr>
              <a:cxnSpLocks/>
              <a:stCxn id="19" idx="1"/>
              <a:endCxn id="5" idx="3"/>
            </p:cNvCxnSpPr>
            <p:nvPr/>
          </p:nvCxnSpPr>
          <p:spPr>
            <a:xfrm flipH="1">
              <a:off x="7349067" y="3289300"/>
              <a:ext cx="91183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6C924B-DADC-17C1-D6B1-725F9C3168E2}"/>
                </a:ext>
              </a:extLst>
            </p:cNvPr>
            <p:cNvSpPr/>
            <p:nvPr/>
          </p:nvSpPr>
          <p:spPr>
            <a:xfrm>
              <a:off x="5240867" y="969497"/>
              <a:ext cx="2108200" cy="990600"/>
            </a:xfrm>
            <a:prstGeom prst="rect">
              <a:avLst/>
            </a:prstGeom>
            <a:solidFill>
              <a:srgbClr val="663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DIM_STATIONS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78C34A-4BED-B5DD-0646-C926A49645ED}"/>
                </a:ext>
              </a:extLst>
            </p:cNvPr>
            <p:cNvCxnSpPr>
              <a:cxnSpLocks/>
              <a:stCxn id="24" idx="2"/>
              <a:endCxn id="5" idx="0"/>
            </p:cNvCxnSpPr>
            <p:nvPr/>
          </p:nvCxnSpPr>
          <p:spPr>
            <a:xfrm>
              <a:off x="6294967" y="1960097"/>
              <a:ext cx="0" cy="833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3CFCBC-1AEA-6111-BC8A-10AC11302B97}"/>
                </a:ext>
              </a:extLst>
            </p:cNvPr>
            <p:cNvSpPr/>
            <p:nvPr/>
          </p:nvSpPr>
          <p:spPr>
            <a:xfrm>
              <a:off x="2413000" y="969497"/>
              <a:ext cx="2108200" cy="9906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DIM_GEOGRAPHY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1E26045-45AC-CE92-3783-0C3E0E7F6AF0}"/>
                </a:ext>
              </a:extLst>
            </p:cNvPr>
            <p:cNvSpPr/>
            <p:nvPr/>
          </p:nvSpPr>
          <p:spPr>
            <a:xfrm>
              <a:off x="8185403" y="966571"/>
              <a:ext cx="2108200" cy="9906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DIM_MEMBERSHIP</a:t>
              </a:r>
              <a:endParaRPr lang="en-US" i="1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2CA042A-1265-CC01-B9EC-BE0FC4DF4222}"/>
                </a:ext>
              </a:extLst>
            </p:cNvPr>
            <p:cNvCxnSpPr>
              <a:cxnSpLocks/>
              <a:stCxn id="29" idx="2"/>
              <a:endCxn id="5" idx="0"/>
            </p:cNvCxnSpPr>
            <p:nvPr/>
          </p:nvCxnSpPr>
          <p:spPr>
            <a:xfrm>
              <a:off x="3467100" y="1960097"/>
              <a:ext cx="2827867" cy="833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665A26-B8D7-D43E-4BC8-35E3AD3ECF81}"/>
                </a:ext>
              </a:extLst>
            </p:cNvPr>
            <p:cNvCxnSpPr>
              <a:cxnSpLocks/>
              <a:stCxn id="39" idx="0"/>
              <a:endCxn id="5" idx="2"/>
            </p:cNvCxnSpPr>
            <p:nvPr/>
          </p:nvCxnSpPr>
          <p:spPr>
            <a:xfrm flipH="1" flipV="1">
              <a:off x="6294967" y="3784600"/>
              <a:ext cx="3020037" cy="8339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4FCFBC0-FEF0-1663-49C8-A629CDEC3CD6}"/>
                </a:ext>
              </a:extLst>
            </p:cNvPr>
            <p:cNvSpPr/>
            <p:nvPr/>
          </p:nvSpPr>
          <p:spPr>
            <a:xfrm>
              <a:off x="8260904" y="4618504"/>
              <a:ext cx="2108200" cy="9906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DIM_BIKES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50E274C-66D1-8315-4399-BF195FE59CDE}"/>
                </a:ext>
              </a:extLst>
            </p:cNvPr>
            <p:cNvCxnSpPr>
              <a:cxnSpLocks/>
              <a:stCxn id="30" idx="2"/>
              <a:endCxn id="5" idx="0"/>
            </p:cNvCxnSpPr>
            <p:nvPr/>
          </p:nvCxnSpPr>
          <p:spPr>
            <a:xfrm flipH="1">
              <a:off x="6294967" y="1957171"/>
              <a:ext cx="2944536" cy="8368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1086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Further Considerations – Physical Design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E19734-D7D8-9E28-7AA8-9A6664454463}"/>
              </a:ext>
            </a:extLst>
          </p:cNvPr>
          <p:cNvGrpSpPr/>
          <p:nvPr/>
        </p:nvGrpSpPr>
        <p:grpSpPr>
          <a:xfrm>
            <a:off x="1131814" y="1447610"/>
            <a:ext cx="9928371" cy="4423009"/>
            <a:chOff x="556644" y="1930166"/>
            <a:chExt cx="9928371" cy="44230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958844-E449-56FA-DB19-C09BE52AE9DD}"/>
                </a:ext>
              </a:extLst>
            </p:cNvPr>
            <p:cNvSpPr txBox="1"/>
            <p:nvPr/>
          </p:nvSpPr>
          <p:spPr>
            <a:xfrm>
              <a:off x="556644" y="3767852"/>
              <a:ext cx="40267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>
                  <a:solidFill>
                    <a:schemeClr val="accent1"/>
                  </a:solidFill>
                </a:rPr>
                <a:t>Operational Source System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dirty="0"/>
                <a:t>Defining an </a:t>
              </a:r>
              <a:r>
                <a:rPr lang="en-US" b="1" u="sng" dirty="0"/>
                <a:t>Indexing</a:t>
              </a:r>
              <a:r>
                <a:rPr lang="en-US" dirty="0"/>
                <a:t> Strategy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endParaRPr lang="en-US" dirty="0"/>
            </a:p>
          </p:txBody>
        </p:sp>
        <p:pic>
          <p:nvPicPr>
            <p:cNvPr id="1026" name="Picture 2" descr="Data lake - Free electronics icons">
              <a:extLst>
                <a:ext uri="{FF2B5EF4-FFF2-40B4-BE49-F238E27FC236}">
                  <a16:creationId xmlns:a16="http://schemas.microsoft.com/office/drawing/2014/main" id="{1823DB07-6F8A-0543-F59A-18DD2242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9909" y="1930166"/>
              <a:ext cx="1420187" cy="1420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ata warehouse - Free computer icons">
              <a:extLst>
                <a:ext uri="{FF2B5EF4-FFF2-40B4-BE49-F238E27FC236}">
                  <a16:creationId xmlns:a16="http://schemas.microsoft.com/office/drawing/2014/main" id="{CDC5B9F7-E0E5-BB92-0DF4-61EDF264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1142" y="1930166"/>
              <a:ext cx="1420187" cy="1420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69C8AD-2C2C-7B4D-6574-B4E14AFA31CE}"/>
                </a:ext>
              </a:extLst>
            </p:cNvPr>
            <p:cNvSpPr txBox="1"/>
            <p:nvPr/>
          </p:nvSpPr>
          <p:spPr>
            <a:xfrm>
              <a:off x="5577455" y="3767852"/>
              <a:ext cx="490756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>
                  <a:solidFill>
                    <a:srgbClr val="7030A0"/>
                  </a:solidFill>
                </a:rPr>
                <a:t>DW/BI System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Defining a </a:t>
              </a:r>
              <a:r>
                <a:rPr lang="en-US" b="1" u="sng" dirty="0"/>
                <a:t>Partitioning</a:t>
              </a:r>
              <a:r>
                <a:rPr lang="en-US" dirty="0"/>
                <a:t> strategy</a:t>
              </a:r>
            </a:p>
            <a:p>
              <a:pPr marL="1200150" lvl="2" indent="-285750">
                <a:buFont typeface="Wingdings" panose="05000000000000000000" pitchFamily="2" charset="2"/>
                <a:buChar char="Ø"/>
              </a:pPr>
              <a:r>
                <a:rPr lang="en-US" dirty="0"/>
                <a:t>Select an appropriate Partition Key</a:t>
              </a:r>
            </a:p>
            <a:p>
              <a:pPr marL="1657350" lvl="3" indent="-285750">
                <a:buFont typeface="Wingdings" panose="05000000000000000000" pitchFamily="2" charset="2"/>
                <a:buChar char="Ø"/>
              </a:pPr>
              <a:r>
                <a:rPr lang="en-US" dirty="0"/>
                <a:t>E.g., Day</a:t>
              </a:r>
            </a:p>
            <a:p>
              <a:pPr marL="1200150" lvl="2" indent="-285750">
                <a:buFont typeface="Wingdings" panose="05000000000000000000" pitchFamily="2" charset="2"/>
                <a:buChar char="Ø"/>
              </a:pPr>
              <a:r>
                <a:rPr lang="en-US" dirty="0"/>
                <a:t>Avoid Data Skew/Hot Partitions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Defining a </a:t>
              </a:r>
              <a:r>
                <a:rPr lang="en-US" b="1" u="sng" dirty="0"/>
                <a:t>Clustering</a:t>
              </a:r>
              <a:r>
                <a:rPr lang="en-US" dirty="0"/>
                <a:t> strategy</a:t>
              </a:r>
            </a:p>
            <a:p>
              <a:pPr marL="1200150" lvl="2" indent="-285750">
                <a:buFont typeface="Wingdings" panose="05000000000000000000" pitchFamily="2" charset="2"/>
                <a:buChar char="Ø"/>
              </a:pPr>
              <a:r>
                <a:rPr lang="en-US" dirty="0"/>
                <a:t>Select an appropriate Clustering Field</a:t>
              </a:r>
            </a:p>
            <a:p>
              <a:pPr marL="1657350" lvl="3" indent="-285750">
                <a:buFont typeface="Wingdings" panose="05000000000000000000" pitchFamily="2" charset="2"/>
                <a:buChar char="Ø"/>
              </a:pPr>
              <a:r>
                <a:rPr lang="en-US" dirty="0"/>
                <a:t>E.g., City</a:t>
              </a:r>
            </a:p>
          </p:txBody>
        </p:sp>
      </p:grpSp>
      <p:pic>
        <p:nvPicPr>
          <p:cNvPr id="8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CF2D5A06-4F9E-FBAC-9608-9B81BE7C9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07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Business Requirements Definition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C40E9C4-C06E-D8A3-AADA-DF53598EB866}"/>
              </a:ext>
            </a:extLst>
          </p:cNvPr>
          <p:cNvGrpSpPr/>
          <p:nvPr/>
        </p:nvGrpSpPr>
        <p:grpSpPr>
          <a:xfrm>
            <a:off x="2751666" y="1678659"/>
            <a:ext cx="6608167" cy="3389123"/>
            <a:chOff x="2751666" y="1678659"/>
            <a:chExt cx="6608167" cy="33891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23CCC0-1664-72B9-1170-0B4D430AB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F79EFA-CA38-582E-F01A-8D06F5981F3B}"/>
                </a:ext>
              </a:extLst>
            </p:cNvPr>
            <p:cNvSpPr txBox="1"/>
            <p:nvPr/>
          </p:nvSpPr>
          <p:spPr>
            <a:xfrm>
              <a:off x="2751666" y="1678659"/>
              <a:ext cx="1303869" cy="3299742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28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Understanding Business Requirements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B0174BB-A38B-A10B-9942-61029CEAC75A}"/>
              </a:ext>
            </a:extLst>
          </p:cNvPr>
          <p:cNvGrpSpPr/>
          <p:nvPr/>
        </p:nvGrpSpPr>
        <p:grpSpPr>
          <a:xfrm>
            <a:off x="8339516" y="1902616"/>
            <a:ext cx="2608035" cy="2608036"/>
            <a:chOff x="4405161" y="2958168"/>
            <a:chExt cx="2608035" cy="2608036"/>
          </a:xfrm>
        </p:grpSpPr>
        <p:pic>
          <p:nvPicPr>
            <p:cNvPr id="32" name="Picture 4" descr="positive correlation Icon - Free PNG &amp; SVG 1569699 - Noun Project">
              <a:extLst>
                <a:ext uri="{FF2B5EF4-FFF2-40B4-BE49-F238E27FC236}">
                  <a16:creationId xmlns:a16="http://schemas.microsoft.com/office/drawing/2014/main" id="{14876840-D8CD-DC94-9F9E-A4E63EB37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826" y="2958168"/>
              <a:ext cx="2423370" cy="2423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ADC248-C6E3-D794-2987-6435B23FD15D}"/>
                </a:ext>
              </a:extLst>
            </p:cNvPr>
            <p:cNvSpPr txBox="1"/>
            <p:nvPr/>
          </p:nvSpPr>
          <p:spPr>
            <a:xfrm>
              <a:off x="4808202" y="5196872"/>
              <a:ext cx="198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Weather condition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86AD69-6DE3-2FFC-9EDC-8961FD24F2BB}"/>
                </a:ext>
              </a:extLst>
            </p:cNvPr>
            <p:cNvSpPr txBox="1"/>
            <p:nvPr/>
          </p:nvSpPr>
          <p:spPr>
            <a:xfrm rot="16200000">
              <a:off x="3892461" y="3936175"/>
              <a:ext cx="139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Bikes Usage</a:t>
              </a:r>
            </a:p>
          </p:txBody>
        </p:sp>
      </p:grpSp>
      <p:pic>
        <p:nvPicPr>
          <p:cNvPr id="39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DC0B0425-5A11-B8A4-83D9-D81D1C82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CF46548-787A-7B51-563C-62E1C66712DB}"/>
              </a:ext>
            </a:extLst>
          </p:cNvPr>
          <p:cNvGrpSpPr/>
          <p:nvPr/>
        </p:nvGrpSpPr>
        <p:grpSpPr>
          <a:xfrm>
            <a:off x="401066" y="2116409"/>
            <a:ext cx="7162800" cy="2180450"/>
            <a:chOff x="0" y="1476462"/>
            <a:chExt cx="12192000" cy="21804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1F9860-E64E-40E9-12D7-CF7C4E1F0D95}"/>
                </a:ext>
              </a:extLst>
            </p:cNvPr>
            <p:cNvSpPr txBox="1"/>
            <p:nvPr/>
          </p:nvSpPr>
          <p:spPr>
            <a:xfrm>
              <a:off x="0" y="1476462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</a:t>
              </a:r>
              <a:r>
                <a:rPr lang="en-US" b="1" dirty="0">
                  <a:solidFill>
                    <a:schemeClr val="accent6"/>
                  </a:solidFill>
                </a:rPr>
                <a:t>number of trips</a:t>
              </a:r>
              <a:r>
                <a:rPr lang="en-US" dirty="0"/>
                <a:t> during particular periods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9B665C-563C-9C5D-E0F9-D71AEE625729}"/>
                </a:ext>
              </a:extLst>
            </p:cNvPr>
            <p:cNvSpPr txBox="1"/>
            <p:nvPr/>
          </p:nvSpPr>
          <p:spPr>
            <a:xfrm>
              <a:off x="0" y="2382021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</a:t>
              </a:r>
              <a:r>
                <a:rPr lang="en-US" b="1" dirty="0">
                  <a:solidFill>
                    <a:schemeClr val="accent6"/>
                  </a:solidFill>
                </a:rPr>
                <a:t>average trip duration</a:t>
              </a:r>
              <a:r>
                <a:rPr lang="en-US" dirty="0">
                  <a:solidFill>
                    <a:schemeClr val="accent6"/>
                  </a:solidFill>
                </a:rPr>
                <a:t>/</a:t>
              </a:r>
              <a:r>
                <a:rPr lang="en-US" b="1" dirty="0">
                  <a:solidFill>
                    <a:schemeClr val="accent6"/>
                  </a:solidFill>
                </a:rPr>
                <a:t>distance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  <a:r>
                <a:rPr lang="en-US" dirty="0"/>
                <a:t>within a specific period of time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34012F-01AA-102B-14F4-43D3F3EAC561}"/>
                </a:ext>
              </a:extLst>
            </p:cNvPr>
            <p:cNvSpPr txBox="1"/>
            <p:nvPr/>
          </p:nvSpPr>
          <p:spPr>
            <a:xfrm>
              <a:off x="0" y="3287580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</a:t>
              </a:r>
              <a:r>
                <a:rPr lang="en-US" b="1" dirty="0">
                  <a:solidFill>
                    <a:schemeClr val="accent6"/>
                  </a:solidFill>
                </a:rPr>
                <a:t>number of trips</a:t>
              </a:r>
              <a:r>
                <a:rPr lang="en-US" dirty="0"/>
                <a:t> by </a:t>
              </a:r>
              <a:r>
                <a:rPr lang="en-US" b="1" dirty="0">
                  <a:solidFill>
                    <a:srgbClr val="0000FF"/>
                  </a:solidFill>
                </a:rPr>
                <a:t>weather condition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38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Understanding Data Realities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9763CD-930D-48F6-FAB2-0186080042F7}"/>
              </a:ext>
            </a:extLst>
          </p:cNvPr>
          <p:cNvGrpSpPr/>
          <p:nvPr/>
        </p:nvGrpSpPr>
        <p:grpSpPr>
          <a:xfrm>
            <a:off x="0" y="1124037"/>
            <a:ext cx="12192000" cy="4724998"/>
            <a:chOff x="0" y="1476462"/>
            <a:chExt cx="12192000" cy="472499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91815F-AD39-5837-9DC0-0AA03DD9250D}"/>
                </a:ext>
              </a:extLst>
            </p:cNvPr>
            <p:cNvGrpSpPr/>
            <p:nvPr/>
          </p:nvGrpSpPr>
          <p:grpSpPr>
            <a:xfrm>
              <a:off x="0" y="1476462"/>
              <a:ext cx="12192000" cy="4724998"/>
              <a:chOff x="0" y="1476462"/>
              <a:chExt cx="12192000" cy="472499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188AD1-93A6-EFFE-3ACA-0B480B5135A9}"/>
                  </a:ext>
                </a:extLst>
              </p:cNvPr>
              <p:cNvSpPr txBox="1"/>
              <p:nvPr/>
            </p:nvSpPr>
            <p:spPr>
              <a:xfrm>
                <a:off x="0" y="1476462"/>
                <a:ext cx="12192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i="1" u="sng" dirty="0"/>
                  <a:t>Data Profiling</a:t>
                </a:r>
              </a:p>
              <a:p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00FF"/>
                    </a:solidFill>
                  </a:rPr>
                  <a:t>Weather data</a:t>
                </a:r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S3 bucket: </a:t>
                </a:r>
                <a:r>
                  <a:rPr lang="en-US" sz="1600" dirty="0"/>
                  <a:t>s3://snowflake-workshop-lab/weather-nyc</a:t>
                </a: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lvl="2"/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chemeClr val="accent6"/>
                    </a:solidFill>
                  </a:rPr>
                  <a:t>Bike data</a:t>
                </a:r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S3 bucket: </a:t>
                </a:r>
                <a:r>
                  <a:rPr lang="en-US" sz="1600" dirty="0"/>
                  <a:t>s3://snowflake-workshop-lab/citibike-trips</a:t>
                </a:r>
                <a:endParaRPr lang="en-US" dirty="0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75A3B9B-5B1C-B85B-EE42-BC01D09AA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0681" y="4968813"/>
                <a:ext cx="5332419" cy="1232647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AE019F7-31D9-2ECA-1EC0-ED67B6F00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3100" y="5127937"/>
                <a:ext cx="760686" cy="0"/>
              </a:xfrm>
              <a:prstGeom prst="line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755CA8A-BCB8-4C07-33BA-58B3B8137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3786" y="4968813"/>
                <a:ext cx="5059089" cy="1232647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C188E88-9A8C-1E2E-335E-100519B80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681" y="2812676"/>
                <a:ext cx="5332419" cy="1232647"/>
              </a:xfrm>
              <a:prstGeom prst="rect">
                <a:avLst/>
              </a:prstGeom>
            </p:spPr>
          </p:pic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C3F964F-6451-A3F9-8865-D0E9C46D8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3100" y="2956237"/>
                <a:ext cx="760686" cy="0"/>
              </a:xfrm>
              <a:prstGeom prst="line">
                <a:avLst/>
              </a:prstGeom>
              <a:ln w="19050" cap="flat" cmpd="sng" algn="ctr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051B3AF-03CD-6C37-E271-2E63AEB6D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3786" y="2812676"/>
              <a:ext cx="5059089" cy="1232647"/>
            </a:xfrm>
            <a:prstGeom prst="rect">
              <a:avLst/>
            </a:prstGeom>
          </p:spPr>
        </p:pic>
      </p:grpSp>
      <p:pic>
        <p:nvPicPr>
          <p:cNvPr id="28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DAB711B-E37E-D69B-1D15-6F86217E9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55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Design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6462829-88F8-5DE8-35B0-AF7C8DBA4A27}"/>
              </a:ext>
            </a:extLst>
          </p:cNvPr>
          <p:cNvGrpSpPr/>
          <p:nvPr/>
        </p:nvGrpSpPr>
        <p:grpSpPr>
          <a:xfrm>
            <a:off x="2832167" y="1678659"/>
            <a:ext cx="6527666" cy="3389123"/>
            <a:chOff x="2832167" y="1678659"/>
            <a:chExt cx="6527666" cy="33891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2F92D7-B075-A6EE-1F32-15436DDF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94587B-4A16-F122-A42C-47240B657BE2}"/>
                </a:ext>
              </a:extLst>
            </p:cNvPr>
            <p:cNvSpPr txBox="1"/>
            <p:nvPr/>
          </p:nvSpPr>
          <p:spPr>
            <a:xfrm>
              <a:off x="4072468" y="1678659"/>
              <a:ext cx="1303869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2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Design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B53FA6-3D61-8F29-63CB-77AAE9E73B9B}"/>
              </a:ext>
            </a:extLst>
          </p:cNvPr>
          <p:cNvGrpSpPr/>
          <p:nvPr/>
        </p:nvGrpSpPr>
        <p:grpSpPr>
          <a:xfrm>
            <a:off x="814921" y="2393255"/>
            <a:ext cx="10562157" cy="2071489"/>
            <a:chOff x="928429" y="2147932"/>
            <a:chExt cx="10562157" cy="207148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A1B3E5-A92F-389C-8D76-21B551B2C3EB}"/>
                </a:ext>
              </a:extLst>
            </p:cNvPr>
            <p:cNvGrpSpPr/>
            <p:nvPr/>
          </p:nvGrpSpPr>
          <p:grpSpPr>
            <a:xfrm>
              <a:off x="928429" y="2147932"/>
              <a:ext cx="10514508" cy="2067469"/>
              <a:chOff x="928429" y="2147932"/>
              <a:chExt cx="10514508" cy="206746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F76BEF9-4E5E-B74F-E94A-DFE26B78DD9A}"/>
                  </a:ext>
                </a:extLst>
              </p:cNvPr>
              <p:cNvCxnSpPr/>
              <p:nvPr/>
            </p:nvCxnSpPr>
            <p:spPr>
              <a:xfrm>
                <a:off x="2541864" y="3620066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768E701-9681-D0EC-9B57-8C4C0F7E026E}"/>
                  </a:ext>
                </a:extLst>
              </p:cNvPr>
              <p:cNvGrpSpPr/>
              <p:nvPr/>
            </p:nvGrpSpPr>
            <p:grpSpPr>
              <a:xfrm>
                <a:off x="928429" y="2147932"/>
                <a:ext cx="10514508" cy="2067469"/>
                <a:chOff x="928429" y="2147932"/>
                <a:chExt cx="10514508" cy="2067469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08CCBC9-C6EC-72C6-9C52-2CE3F0983264}"/>
                    </a:ext>
                  </a:extLst>
                </p:cNvPr>
                <p:cNvGrpSpPr/>
                <p:nvPr/>
              </p:nvGrpSpPr>
              <p:grpSpPr>
                <a:xfrm>
                  <a:off x="928429" y="2147932"/>
                  <a:ext cx="10514508" cy="1480523"/>
                  <a:chOff x="928429" y="2147932"/>
                  <a:chExt cx="10514508" cy="1480523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41A722-2770-84EB-E68E-F9729598F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50159" y="3235621"/>
                    <a:ext cx="7550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Ingest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2FDF0BD-83AE-D9F1-81A0-31678B914984}"/>
                      </a:ext>
                    </a:extLst>
                  </p:cNvPr>
                  <p:cNvSpPr txBox="1"/>
                  <p:nvPr/>
                </p:nvSpPr>
                <p:spPr>
                  <a:xfrm>
                    <a:off x="3830195" y="2286431"/>
                    <a:ext cx="18283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rgbClr val="00B0F0"/>
                        </a:solidFill>
                      </a:rPr>
                      <a:t>Raw Data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15CD831-12F5-187B-A1AF-9C455F3006EA}"/>
                      </a:ext>
                    </a:extLst>
                  </p:cNvPr>
                  <p:cNvSpPr txBox="1"/>
                  <p:nvPr/>
                </p:nvSpPr>
                <p:spPr>
                  <a:xfrm>
                    <a:off x="928429" y="2147932"/>
                    <a:ext cx="149020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External </a:t>
                    </a:r>
                  </a:p>
                  <a:p>
                    <a:r>
                      <a: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Data Sources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18C7EA6-A224-D84A-B112-C70B9B775B00}"/>
                      </a:ext>
                    </a:extLst>
                  </p:cNvPr>
                  <p:cNvSpPr txBox="1"/>
                  <p:nvPr/>
                </p:nvSpPr>
                <p:spPr>
                  <a:xfrm>
                    <a:off x="5655186" y="3244334"/>
                    <a:ext cx="11932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Transform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594FB8F-781D-1E7D-F0F9-B0F340C83D14}"/>
                      </a:ext>
                    </a:extLst>
                  </p:cNvPr>
                  <p:cNvSpPr txBox="1"/>
                  <p:nvPr/>
                </p:nvSpPr>
                <p:spPr>
                  <a:xfrm>
                    <a:off x="6937594" y="2286431"/>
                    <a:ext cx="18283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rgbClr val="00B0F0"/>
                        </a:solidFill>
                      </a:rPr>
                      <a:t>Prepared Data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80A12D6-ADE2-03FC-AD61-ACB84FB5F133}"/>
                      </a:ext>
                    </a:extLst>
                  </p:cNvPr>
                  <p:cNvSpPr txBox="1"/>
                  <p:nvPr/>
                </p:nvSpPr>
                <p:spPr>
                  <a:xfrm>
                    <a:off x="8868422" y="3259123"/>
                    <a:ext cx="104904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Analyze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7D2CD86-0C2E-D70A-32F9-8FA0641EC746}"/>
                      </a:ext>
                    </a:extLst>
                  </p:cNvPr>
                  <p:cNvSpPr txBox="1"/>
                  <p:nvPr/>
                </p:nvSpPr>
                <p:spPr>
                  <a:xfrm>
                    <a:off x="10486466" y="2286431"/>
                    <a:ext cx="9564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Report</a:t>
                    </a:r>
                  </a:p>
                </p:txBody>
              </p:sp>
            </p:grpSp>
            <p:sp>
              <p:nvSpPr>
                <p:cNvPr id="11" name="Cylinder 10">
                  <a:extLst>
                    <a:ext uri="{FF2B5EF4-FFF2-40B4-BE49-F238E27FC236}">
                      <a16:creationId xmlns:a16="http://schemas.microsoft.com/office/drawing/2014/main" id="{5767EF66-AD05-E496-532B-1D4DC48E8708}"/>
                    </a:ext>
                  </a:extLst>
                </p:cNvPr>
                <p:cNvSpPr/>
                <p:nvPr/>
              </p:nvSpPr>
              <p:spPr>
                <a:xfrm>
                  <a:off x="1076925" y="3011931"/>
                  <a:ext cx="1193216" cy="1203470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ylinder 14">
                  <a:extLst>
                    <a:ext uri="{FF2B5EF4-FFF2-40B4-BE49-F238E27FC236}">
                      <a16:creationId xmlns:a16="http://schemas.microsoft.com/office/drawing/2014/main" id="{3C6B3473-39FD-020C-E707-CB74CB1D72B3}"/>
                    </a:ext>
                  </a:extLst>
                </p:cNvPr>
                <p:cNvSpPr/>
                <p:nvPr/>
              </p:nvSpPr>
              <p:spPr>
                <a:xfrm>
                  <a:off x="4147775" y="3003218"/>
                  <a:ext cx="1193216" cy="1203470"/>
                </a:xfrm>
                <a:prstGeom prst="can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ylinder 20">
                  <a:extLst>
                    <a:ext uri="{FF2B5EF4-FFF2-40B4-BE49-F238E27FC236}">
                      <a16:creationId xmlns:a16="http://schemas.microsoft.com/office/drawing/2014/main" id="{5BC85D68-A3BB-AA7C-92FC-0EEF0436A1E2}"/>
                    </a:ext>
                  </a:extLst>
                </p:cNvPr>
                <p:cNvSpPr/>
                <p:nvPr/>
              </p:nvSpPr>
              <p:spPr>
                <a:xfrm>
                  <a:off x="7162597" y="3003218"/>
                  <a:ext cx="1193216" cy="1203470"/>
                </a:xfrm>
                <a:prstGeom prst="can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A8762F-DBBF-FF7F-3EFB-39B93FA0F07D}"/>
                  </a:ext>
                </a:extLst>
              </p:cNvPr>
              <p:cNvCxnSpPr/>
              <p:nvPr/>
            </p:nvCxnSpPr>
            <p:spPr>
              <a:xfrm>
                <a:off x="5565994" y="3628455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6E1C3F2-9665-D8D7-9BF9-78CB76377590}"/>
                  </a:ext>
                </a:extLst>
              </p:cNvPr>
              <p:cNvCxnSpPr/>
              <p:nvPr/>
            </p:nvCxnSpPr>
            <p:spPr>
              <a:xfrm>
                <a:off x="8643514" y="3628455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80" name="Picture 8" descr="Dashboard - Free seo and web icons">
              <a:extLst>
                <a:ext uri="{FF2B5EF4-FFF2-40B4-BE49-F238E27FC236}">
                  <a16:creationId xmlns:a16="http://schemas.microsoft.com/office/drawing/2014/main" id="{533EC586-729E-3509-D1E1-71A1EC7577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9076" y="3007911"/>
              <a:ext cx="1211510" cy="1211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D650831C-3869-AFB5-D29D-6E4CF0D18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8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Product Selection &amp; Installation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D0D341F-7D5B-4E5C-05E7-75F7994CEBD4}"/>
              </a:ext>
            </a:extLst>
          </p:cNvPr>
          <p:cNvGrpSpPr/>
          <p:nvPr/>
        </p:nvGrpSpPr>
        <p:grpSpPr>
          <a:xfrm>
            <a:off x="2832167" y="1678659"/>
            <a:ext cx="6527666" cy="3389123"/>
            <a:chOff x="2832167" y="1678659"/>
            <a:chExt cx="6527666" cy="33891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5AFF18-2EDE-A6AE-48B2-0B48DDFF3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BED74D-9312-7D22-506A-C3E8EDC31483}"/>
                </a:ext>
              </a:extLst>
            </p:cNvPr>
            <p:cNvSpPr txBox="1"/>
            <p:nvPr/>
          </p:nvSpPr>
          <p:spPr>
            <a:xfrm>
              <a:off x="5384802" y="1678659"/>
              <a:ext cx="1303869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8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Product Selection &amp; Installation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55DDF-91DB-24B8-B438-0EF44D22B49C}"/>
              </a:ext>
            </a:extLst>
          </p:cNvPr>
          <p:cNvGrpSpPr/>
          <p:nvPr/>
        </p:nvGrpSpPr>
        <p:grpSpPr>
          <a:xfrm>
            <a:off x="928429" y="1538332"/>
            <a:ext cx="10813377" cy="3293728"/>
            <a:chOff x="928429" y="1538332"/>
            <a:chExt cx="10813377" cy="32937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F96F25-104A-C3B6-D5DB-71A99E388CF0}"/>
                </a:ext>
              </a:extLst>
            </p:cNvPr>
            <p:cNvGrpSpPr/>
            <p:nvPr/>
          </p:nvGrpSpPr>
          <p:grpSpPr>
            <a:xfrm>
              <a:off x="1027667" y="2450634"/>
              <a:ext cx="10456706" cy="2381426"/>
              <a:chOff x="1027667" y="2450634"/>
              <a:chExt cx="10456706" cy="238142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9AC0BE3-E873-6B06-34D7-C5AE0B32D29F}"/>
                  </a:ext>
                </a:extLst>
              </p:cNvPr>
              <p:cNvGrpSpPr/>
              <p:nvPr/>
            </p:nvGrpSpPr>
            <p:grpSpPr>
              <a:xfrm>
                <a:off x="1027667" y="2450634"/>
                <a:ext cx="7648163" cy="2381426"/>
                <a:chOff x="1027667" y="2450634"/>
                <a:chExt cx="7648163" cy="2381426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F1744702-ED5C-FA73-7B8D-254DF5C9D3A2}"/>
                    </a:ext>
                  </a:extLst>
                </p:cNvPr>
                <p:cNvGrpSpPr/>
                <p:nvPr/>
              </p:nvGrpSpPr>
              <p:grpSpPr>
                <a:xfrm>
                  <a:off x="1027667" y="2450634"/>
                  <a:ext cx="7648163" cy="2381426"/>
                  <a:chOff x="1027667" y="2450634"/>
                  <a:chExt cx="7648163" cy="2381426"/>
                </a:xfrm>
              </p:grpSpPr>
              <p:sp>
                <p:nvSpPr>
                  <p:cNvPr id="12" name="Cylinder 11">
                    <a:extLst>
                      <a:ext uri="{FF2B5EF4-FFF2-40B4-BE49-F238E27FC236}">
                        <a16:creationId xmlns:a16="http://schemas.microsoft.com/office/drawing/2014/main" id="{BEF70F46-44AB-CB03-2EE7-4A4C7ADDC0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36634" y="2659421"/>
                    <a:ext cx="385894" cy="1837189"/>
                  </a:xfrm>
                  <a:prstGeom prst="can">
                    <a:avLst/>
                  </a:prstGeom>
                  <a:solidFill>
                    <a:srgbClr val="C00000">
                      <a:alpha val="56000"/>
                    </a:srgb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" name="Cylinder 2">
                    <a:extLst>
                      <a:ext uri="{FF2B5EF4-FFF2-40B4-BE49-F238E27FC236}">
                        <a16:creationId xmlns:a16="http://schemas.microsoft.com/office/drawing/2014/main" id="{11FEF3CF-684A-D1ED-6DA8-00B8EB04794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90006" y="2659420"/>
                    <a:ext cx="385894" cy="1837189"/>
                  </a:xfrm>
                  <a:prstGeom prst="can">
                    <a:avLst/>
                  </a:prstGeom>
                  <a:solidFill>
                    <a:srgbClr val="00B0F0">
                      <a:alpha val="38000"/>
                    </a:srgb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02B8ED2C-7FEA-7F1C-B63A-F2BE792CCEEC}"/>
                      </a:ext>
                    </a:extLst>
                  </p:cNvPr>
                  <p:cNvGrpSpPr/>
                  <p:nvPr/>
                </p:nvGrpSpPr>
                <p:grpSpPr>
                  <a:xfrm>
                    <a:off x="1027667" y="2450634"/>
                    <a:ext cx="7648163" cy="2381426"/>
                    <a:chOff x="1027667" y="2450634"/>
                    <a:chExt cx="7648163" cy="2381426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908CCBC9-C6EC-72C6-9C52-2CE3F09832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7667" y="2450634"/>
                      <a:ext cx="5872494" cy="2381426"/>
                      <a:chOff x="1027667" y="2450634"/>
                      <a:chExt cx="5872494" cy="2381426"/>
                    </a:xfrm>
                  </p:grpSpPr>
                  <p:pic>
                    <p:nvPicPr>
                      <p:cNvPr id="3076" name="Picture 4" descr="AWS S3 (Simple Storage Service)&quot; Icon - Download for free – Iconduck">
                        <a:extLst>
                          <a:ext uri="{FF2B5EF4-FFF2-40B4-BE49-F238E27FC236}">
                            <a16:creationId xmlns:a16="http://schemas.microsoft.com/office/drawing/2014/main" id="{5807CD86-8115-4052-5173-0C040E9DFA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667" y="2450634"/>
                        <a:ext cx="809190" cy="978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" name="Picture 4" descr="AWS S3 (Simple Storage Service)&quot; Icon - Download for free – Iconduck">
                        <a:extLst>
                          <a:ext uri="{FF2B5EF4-FFF2-40B4-BE49-F238E27FC236}">
                            <a16:creationId xmlns:a16="http://schemas.microsoft.com/office/drawing/2014/main" id="{F90ADBB5-025F-1854-419E-D5319F9D7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duotone>
                          <a:schemeClr val="accent6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667" y="3853694"/>
                        <a:ext cx="809190" cy="978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CA41A722-2770-84EB-E68E-F9729598F7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60646" y="3385067"/>
                        <a:ext cx="4446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i="1" dirty="0"/>
                          <a:t>EL</a:t>
                        </a:r>
                      </a:p>
                    </p:txBody>
                  </p:sp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3229CCE7-8EC7-A578-C575-3A4A5C25B4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5545" y="3393348"/>
                        <a:ext cx="4446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i="1" dirty="0"/>
                          <a:t>T</a:t>
                        </a:r>
                      </a:p>
                    </p:txBody>
                  </p:sp>
                </p:grpSp>
                <p:pic>
                  <p:nvPicPr>
                    <p:cNvPr id="3078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BEC9F3E6-1BB1-1297-F3DE-1EF7DD7858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83330" y="3340421"/>
                      <a:ext cx="548640" cy="5464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6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6060C3F5-8CE3-614E-4A15-EF4D5C8C1B4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127190" y="3307205"/>
                      <a:ext cx="548640" cy="5464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76BB70CA-3AE2-D85F-86A7-539F70AB3B7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60646" y="2699267"/>
                      <a:ext cx="450506" cy="4487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pic>
              <p:nvPicPr>
                <p:cNvPr id="4098" name="Picture 2" descr="Dbt Logo PNG Vectors Free Download">
                  <a:extLst>
                    <a:ext uri="{FF2B5EF4-FFF2-40B4-BE49-F238E27FC236}">
                      <a16:creationId xmlns:a16="http://schemas.microsoft.com/office/drawing/2014/main" id="{216076B6-EBAC-09B1-359D-EFA7CF1265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6600" y="2699267"/>
                  <a:ext cx="548640" cy="5486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100" name="Picture 4" descr="Power BI icon PNG and SVG Vector Free Download">
                <a:extLst>
                  <a:ext uri="{FF2B5EF4-FFF2-40B4-BE49-F238E27FC236}">
                    <a16:creationId xmlns:a16="http://schemas.microsoft.com/office/drawing/2014/main" id="{C3A99B41-4E22-6E01-D934-3A74FE8AB5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44293" y="3148007"/>
                <a:ext cx="640080" cy="674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0FCCBB9-C46D-4357-CEF7-B5A3715F8A08}"/>
                  </a:ext>
                </a:extLst>
              </p:cNvPr>
              <p:cNvCxnSpPr/>
              <p:nvPr/>
            </p:nvCxnSpPr>
            <p:spPr>
              <a:xfrm>
                <a:off x="9140002" y="3613666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C14AE1-BB1D-2E95-593B-7002910CB0EC}"/>
                </a:ext>
              </a:extLst>
            </p:cNvPr>
            <p:cNvSpPr txBox="1"/>
            <p:nvPr/>
          </p:nvSpPr>
          <p:spPr>
            <a:xfrm>
              <a:off x="394346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Raw Data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0F71D2-4408-F92C-0809-5B9F663354A9}"/>
                </a:ext>
              </a:extLst>
            </p:cNvPr>
            <p:cNvSpPr txBox="1"/>
            <p:nvPr/>
          </p:nvSpPr>
          <p:spPr>
            <a:xfrm>
              <a:off x="928429" y="1538332"/>
              <a:ext cx="1490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External </a:t>
              </a:r>
            </a:p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Data Sources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47553F-0330-8D62-7E92-DB450022AE68}"/>
                </a:ext>
              </a:extLst>
            </p:cNvPr>
            <p:cNvSpPr txBox="1"/>
            <p:nvPr/>
          </p:nvSpPr>
          <p:spPr>
            <a:xfrm>
              <a:off x="748732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Prepared Data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88533C-ACFF-8388-D195-D89B764B74BA}"/>
                </a:ext>
              </a:extLst>
            </p:cNvPr>
            <p:cNvSpPr txBox="1"/>
            <p:nvPr/>
          </p:nvSpPr>
          <p:spPr>
            <a:xfrm>
              <a:off x="10785335" y="1676831"/>
              <a:ext cx="956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Report</a:t>
              </a:r>
            </a:p>
          </p:txBody>
        </p:sp>
      </p:grpSp>
      <p:pic>
        <p:nvPicPr>
          <p:cNvPr id="23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08C360D9-CE4A-49B3-5561-F44C156FC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3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415</Words>
  <Application>Microsoft Office PowerPoint</Application>
  <PresentationFormat>Widescreen</PresentationFormat>
  <Paragraphs>120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Calisto MT</vt:lpstr>
      <vt:lpstr>Comic Sans MS</vt:lpstr>
      <vt:lpstr>Courier New</vt:lpstr>
      <vt:lpstr>Wingdings</vt:lpstr>
      <vt:lpstr>Office Theme</vt:lpstr>
      <vt:lpstr>Case Study  NYC Bikes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Amehri</dc:creator>
  <cp:lastModifiedBy>Cesar Amehri</cp:lastModifiedBy>
  <cp:revision>121</cp:revision>
  <dcterms:created xsi:type="dcterms:W3CDTF">2024-09-25T02:15:44Z</dcterms:created>
  <dcterms:modified xsi:type="dcterms:W3CDTF">2024-09-26T20:34:51Z</dcterms:modified>
</cp:coreProperties>
</file>