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2375ED-C242-4282-B6E6-D8D9CC47D45D}">
  <a:tblStyle styleId="{9A2375ED-C242-4282-B6E6-D8D9CC47D4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aecb8d5f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aecb8d5f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Modelo Inception: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Já foi considerado o estado da arte para arquiteturas de deep-learning, especialmente para reconhecimento de imagem e detecção de problemas.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Usa uma arquitetura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"escassamente"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conectada, visando economia de recursos computacionais, enquanto aumenta a profundidade e amplitude da rede.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Ao invés de seguir com pedaços de 3x3, a camada chamada inception mistura 1x1, 3x3, e 5x5. combinando tudo isso dentro de uma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única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camada.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Otimizador: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RMSprop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que tem como base os seguintes conceitos matemáticos: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*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Manter a média móvel (descontada) dos gradientes quadráticos.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* Divide o gradiente pela raiz da média.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RMSprop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faz uso de momentum plano, ao invés do momentum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Nesterov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 A versão centralizada deste otimizador mantém ainda as médias móveis dos gradientes, e usa essa média para estimar a variação.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Foi usado um 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learning rate de 10ˆ-4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aecb8d5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aecb8d5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Modelo ResNet50: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Ao incluir mais camadas em modelos, podemos gerar um overfitting ao continuar treinando os erros.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Para endereçar esse problema, os autores </a:t>
            </a:r>
            <a:r>
              <a:rPr lang="pt-BR" sz="1400">
                <a:solidFill>
                  <a:schemeClr val="dk1"/>
                </a:solidFill>
              </a:rPr>
              <a:t>introduziram uma estrutura de aprendizado residual profunda, para isso, através de conexões de atalho que simplesmente realizam mapeamentos de identidade.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Eles explicitamente permitem que as camadas se ajustem a um mapeamento residual, conforme imagem parte das camadas compõem uma equação, enquanto outra metade alimenta uma segunda equação que depois são unidas numa única expressão.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O benefício desse mapeamento de identidade de atalho foi que não houve parâmetros adicionais adicionados ao modelo e também o tempo computacional foi mantido sob controle.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Otimizador: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SGD é um método iterativo para otimizar uma função objetiva com propriedades de suavidade adequadas (por exemplo, diferenciável ou sub diferenciável).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Especialmente em problemas de otimização de alta dimensão, isso reduz a carga computacional muito alta, alcançando interações mais rápidas na troca para uma taxa de convergência mais baixa.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Foi usado um 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earning Rate de 10ˆ-2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aecb8d5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aecb8d5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Curva ROC é uma evolução das tradicionais matrizes de confusão. Separam modelos bons de modelos ótimos. Mais significativo que Valor de Perda ou Acurácia.</a:t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aecb8d5f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aecb8d5f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A acurácia é uma medida de avaliação simples para classificações binárias, e é melhor entendida e aplicada com bases </a:t>
            </a:r>
            <a:r>
              <a:rPr b="1" lang="pt-BR" sz="1400">
                <a:solidFill>
                  <a:schemeClr val="dk1"/>
                </a:solidFill>
              </a:rPr>
              <a:t>Balanceadas</a:t>
            </a:r>
            <a:r>
              <a:rPr lang="pt-BR" sz="1400">
                <a:solidFill>
                  <a:schemeClr val="dk1"/>
                </a:solidFill>
              </a:rPr>
              <a:t>, aqui não ocorreu, na verdade temos uma base </a:t>
            </a:r>
            <a:r>
              <a:rPr lang="pt-BR" sz="1400">
                <a:solidFill>
                  <a:schemeClr val="dk1"/>
                </a:solidFill>
              </a:rPr>
              <a:t>distribuída</a:t>
            </a:r>
            <a:r>
              <a:rPr lang="pt-BR" sz="1400">
                <a:solidFill>
                  <a:schemeClr val="dk1"/>
                </a:solidFill>
              </a:rPr>
              <a:t> conforme: 85,81% da Base era Nevus e apenas 14,19% da base era Melanoma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Keras </a:t>
            </a:r>
            <a:r>
              <a:rPr b="1" lang="pt-BR" sz="1400">
                <a:solidFill>
                  <a:schemeClr val="dk1"/>
                </a:solidFill>
              </a:rPr>
              <a:t>ImageDataGenerators</a:t>
            </a:r>
            <a:r>
              <a:rPr lang="pt-BR" sz="1400">
                <a:solidFill>
                  <a:schemeClr val="dk1"/>
                </a:solidFill>
              </a:rPr>
              <a:t> geram lotes de dados de imagem em tempo real com aumentação de dados (data augmentation), seguindo parâmetros definidos. Neste projeto foram usados os mesmos parâmetros para cada um dos modelos.</a:t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aecb8d5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aecb8d5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Passando rapidamente pelos pontos, podemos voltar aqui para </a:t>
            </a:r>
            <a:r>
              <a:rPr lang="pt-BR" sz="1400"/>
              <a:t>responder a eventuais</a:t>
            </a:r>
            <a:r>
              <a:rPr lang="pt-BR" sz="1400"/>
              <a:t> dúvidas sobre o todo.</a:t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aecb8d5f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aecb8d5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Compararia ainda a CNN não pré-treinada com os modelos pré-treinados, para melhor entender a </a:t>
            </a:r>
            <a:r>
              <a:rPr lang="pt-BR" sz="1400"/>
              <a:t>vantagem se é que existe uma.</a:t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aecb8d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aecb8d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Principais </a:t>
            </a:r>
            <a:r>
              <a:rPr lang="pt-BR" sz="1400"/>
              <a:t>referências</a:t>
            </a:r>
            <a:r>
              <a:rPr lang="pt-BR" sz="1400"/>
              <a:t> para </a:t>
            </a:r>
            <a:r>
              <a:rPr lang="pt-BR" sz="1400"/>
              <a:t>elaboração</a:t>
            </a:r>
            <a:r>
              <a:rPr lang="pt-BR" sz="1400"/>
              <a:t> desta apresentação como edição do projeto como um todo, da documentação ao desenvolvimento.</a:t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c1d4b02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2c1d4b02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Machine Learning visa entender a estrutura dos dados e fazer eles caberem em um modelo de dados que responda corretamente. Modelagem passa por recursos matemáticos simples buscando descobrir padrões.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Já </a:t>
            </a:r>
            <a:r>
              <a:rPr b="1" lang="pt-BR" sz="1400">
                <a:solidFill>
                  <a:schemeClr val="dk1"/>
                </a:solidFill>
              </a:rPr>
              <a:t>Redes Neurais</a:t>
            </a:r>
            <a:r>
              <a:rPr lang="pt-BR" sz="1400">
                <a:solidFill>
                  <a:schemeClr val="dk1"/>
                </a:solidFill>
              </a:rPr>
              <a:t>, que no fundo são </a:t>
            </a:r>
            <a:r>
              <a:rPr b="1" lang="pt-BR" sz="1400">
                <a:solidFill>
                  <a:schemeClr val="dk1"/>
                </a:solidFill>
              </a:rPr>
              <a:t>deep learning</a:t>
            </a:r>
            <a:r>
              <a:rPr lang="pt-BR" sz="1400">
                <a:solidFill>
                  <a:schemeClr val="dk1"/>
                </a:solidFill>
              </a:rPr>
              <a:t>, focam no geral em resolver problemas complexos, é no fundo um agrupamento de algoritmos, esses algoritmos modelam os dados usando neurônios para machine learning. Modelagem passa por grafos ou neurônios. </a:t>
            </a:r>
            <a:r>
              <a:rPr b="1" lang="pt-BR" sz="1400">
                <a:solidFill>
                  <a:schemeClr val="dk1"/>
                </a:solidFill>
              </a:rPr>
              <a:t>Muito comum para reconhecimento de imagem, no fundo são um pedaço do conceito geral do que é machine learning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No fundo redes neurais podem tirar suas próximas conclusões, enquanto modelos de machine learning sempre precisarão de um guia.</a:t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c1d4b02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c1d4b02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Agradecer a banca e aos professores que apoiaram no desenvolvimento do projeto como um todo. Também a </a:t>
            </a:r>
            <a:r>
              <a:rPr lang="pt-BR" sz="1400"/>
              <a:t>Família</a:t>
            </a:r>
            <a:r>
              <a:rPr lang="pt-BR" sz="1400"/>
              <a:t> e a Deus</a:t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ecb8d5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ecb8d5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ecb8d5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ecb8d5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aecb8d5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aecb8d5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Dados </a:t>
            </a:r>
            <a:r>
              <a:rPr lang="pt-BR" sz="1400"/>
              <a:t>extraídos</a:t>
            </a:r>
            <a:r>
              <a:rPr lang="pt-BR" sz="1400"/>
              <a:t> do Instituto Nacional do </a:t>
            </a:r>
            <a:r>
              <a:rPr lang="pt-BR" sz="1400"/>
              <a:t>Câncer</a:t>
            </a:r>
            <a:r>
              <a:rPr lang="pt-BR" sz="1400"/>
              <a:t> e American Cancer Society, ambos acessados em Abril de 2022. </a:t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aecb8d5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aecb8d5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Bases originais </a:t>
            </a:r>
            <a:r>
              <a:rPr lang="pt-BR" sz="1400"/>
              <a:t>disponíveis</a:t>
            </a:r>
            <a:r>
              <a:rPr lang="pt-BR" sz="1400"/>
              <a:t> para download nos botões.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aecb8d5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aecb8d5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aecb8d5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aecb8d5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Dataset final já nos devidos diretórios </a:t>
            </a:r>
            <a:r>
              <a:rPr lang="pt-BR" sz="1400"/>
              <a:t>disponível</a:t>
            </a:r>
            <a:r>
              <a:rPr lang="pt-BR" sz="1400"/>
              <a:t> para download no botão.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c1d4b02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c1d4b02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Machine Learning visa entender a estrutura dos dados e fazer eles caberem em um modelo de dados que responda corretamente. Modelagem passa por recursos </a:t>
            </a:r>
            <a:r>
              <a:rPr lang="pt-BR" sz="1400"/>
              <a:t>matemáticos</a:t>
            </a:r>
            <a:r>
              <a:rPr lang="pt-BR" sz="1400"/>
              <a:t> simples buscando descobrir padrões.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Já </a:t>
            </a:r>
            <a:r>
              <a:rPr b="1" lang="pt-BR" sz="1400"/>
              <a:t>Redes Neurais</a:t>
            </a:r>
            <a:r>
              <a:rPr lang="pt-BR" sz="1400"/>
              <a:t>, que no fundo são </a:t>
            </a:r>
            <a:r>
              <a:rPr b="1" lang="pt-BR" sz="1400"/>
              <a:t>deep learning</a:t>
            </a:r>
            <a:r>
              <a:rPr lang="pt-BR" sz="1400"/>
              <a:t>, focam no geral em resolver problemas complexos, é no fundo um agrupamento de </a:t>
            </a:r>
            <a:r>
              <a:rPr lang="pt-BR" sz="1400"/>
              <a:t>algoritmos</a:t>
            </a:r>
            <a:r>
              <a:rPr lang="pt-BR" sz="1400"/>
              <a:t>, esses </a:t>
            </a:r>
            <a:r>
              <a:rPr lang="pt-BR" sz="1400"/>
              <a:t>algoritmos</a:t>
            </a:r>
            <a:r>
              <a:rPr lang="pt-BR" sz="1400"/>
              <a:t> modelam os dados </a:t>
            </a:r>
            <a:r>
              <a:rPr lang="pt-BR" sz="1400"/>
              <a:t>usando</a:t>
            </a:r>
            <a:r>
              <a:rPr lang="pt-BR" sz="1400"/>
              <a:t> </a:t>
            </a:r>
            <a:r>
              <a:rPr lang="pt-BR" sz="1400"/>
              <a:t>neurônios</a:t>
            </a:r>
            <a:r>
              <a:rPr lang="pt-BR" sz="1400"/>
              <a:t> para machine learning. Modelagem passa por grafos ou </a:t>
            </a:r>
            <a:r>
              <a:rPr lang="pt-BR" sz="1400"/>
              <a:t>neurônios</a:t>
            </a:r>
            <a:r>
              <a:rPr lang="pt-BR" sz="1400"/>
              <a:t>. </a:t>
            </a:r>
            <a:r>
              <a:rPr b="1" lang="pt-BR" sz="1400"/>
              <a:t>Muito comum para reconhecimento de imagem, no fundo são um pedaço do conceito geral do que é machine learning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No fundo redes neurais podem tirar suas </a:t>
            </a:r>
            <a:r>
              <a:rPr b="1" lang="pt-BR" sz="1400"/>
              <a:t>próximas</a:t>
            </a:r>
            <a:r>
              <a:rPr b="1" lang="pt-BR" sz="1400"/>
              <a:t> conclusões, enquanto modelos de machine learning sempre precisarão de um guia.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292929"/>
                </a:solidFill>
                <a:highlight>
                  <a:srgbClr val="FFFFFF"/>
                </a:highlight>
              </a:rPr>
              <a:t>Uma convolução é uma soma dos valor dos pixels da imagem, com um peso </a:t>
            </a:r>
            <a:r>
              <a:rPr lang="pt-BR" sz="1400">
                <a:solidFill>
                  <a:srgbClr val="292929"/>
                </a:solidFill>
                <a:highlight>
                  <a:srgbClr val="FFFFFF"/>
                </a:highlight>
              </a:rPr>
              <a:t>atribuído</a:t>
            </a:r>
            <a:r>
              <a:rPr lang="pt-BR" sz="1400">
                <a:solidFill>
                  <a:srgbClr val="292929"/>
                </a:solidFill>
                <a:highlight>
                  <a:srgbClr val="FFFFFF"/>
                </a:highlight>
              </a:rPr>
              <a:t> conforme janela se move ao longo da imagem, resultando em outra imagem.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Keras </a:t>
            </a:r>
            <a:r>
              <a:rPr b="1" lang="pt-BR" sz="1400">
                <a:solidFill>
                  <a:schemeClr val="dk1"/>
                </a:solidFill>
              </a:rPr>
              <a:t>ImageDataGenerators</a:t>
            </a:r>
            <a:r>
              <a:rPr lang="pt-BR" sz="1400">
                <a:solidFill>
                  <a:schemeClr val="dk1"/>
                </a:solidFill>
              </a:rPr>
              <a:t> geram lotes de dados de imagem em tempo real com aumentação de dados (data augmentation), seguindo parâmetros definidos. Isso aumenta o generalismo das imagens e pode evitar vieses, como imagens com uma única cor ou imagens sempre tiradas na mesma posição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aecb8d5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aecb8d5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VGG-16: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Introduziu o uso de janelas de 3x3 camadas, melhorando a performance. A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consistência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de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convoluções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usando 3x3 através das da rede,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torna-a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mais simples, elegante e mais fácil de se trabalhar.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Conforme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a imagem vai passando funil, temos um aumento de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parâmetros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e redução na resolução da imagem que começa em 224x224 e termina em 7x7, dadas as camadas de pooling ao final de cada layer.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As camadas chamadas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dense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possuem quase 10 mil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neurônios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separados em 4096 nas duas primeiras e mais 1 mil na 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última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VGG-16 foi um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game changer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desde o lançamento, usando camadas sobrepostas e menores receptores de 3x3 foram uma inovação diferenciada na época.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  <a:highlight>
                  <a:schemeClr val="lt1"/>
                </a:highlight>
              </a:rPr>
              <a:t>Otimizador: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RMSprop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que tem como base os seguintes conceitos matemáticos: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* Manter a média móvel (descontada) dos gradientes quadráticos.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* Divide o gradiente pela raiz da média.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RMSprop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faz uso de momentum 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plano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, ao invés do momentum </a:t>
            </a:r>
            <a:r>
              <a:rPr i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Nesterov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 A versão centralizada deste otimizador mantém ainda as médias móveis dos gradientes, e usa essa média para estimar a variação.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Foi usado um 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learning rate de 10ˆ-4</a:t>
            </a:r>
            <a:endParaRPr b="1"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www.linkedin.com/in/cesar-augusto-santos98/" TargetMode="External"/><Relationship Id="rId10" Type="http://schemas.openxmlformats.org/officeDocument/2006/relationships/image" Target="../media/image9.png"/><Relationship Id="rId9" Type="http://schemas.openxmlformats.org/officeDocument/2006/relationships/hyperlink" Target="https://github.com/cesaraugusto98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cesaraugusto.santos@outlook.com" TargetMode="External"/><Relationship Id="rId7" Type="http://schemas.openxmlformats.org/officeDocument/2006/relationships/hyperlink" Target="https://youtu.be/42HQIhUqYqg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verse.harvard.edu/dataset.xhtml?persistentId=doi:10.7910/DVN/DBW86T" TargetMode="External"/><Relationship Id="rId4" Type="http://schemas.openxmlformats.org/officeDocument/2006/relationships/hyperlink" Target="http://www.cs.rug.nl/~imaging/databases/melanoma_naevi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hyperlink" Target="https://drive.google.com/file/d/1T0ztIuk6ofSJejrSFEK_f4g2y96Xu25R/view?usp=shari%20nghttps://drive.google.com/file/d/1T0ztIuk6ofSJejrSFEK_f4g2y96Xu25R/view?usp=shari%20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7275" y="76825"/>
            <a:ext cx="53199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pt-BR" sz="3980"/>
              <a:t>Algoritmo de Classificação Binária Usando CNNs: Melanoma vs Nevus.</a:t>
            </a:r>
            <a:endParaRPr sz="39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140925" y="3449425"/>
            <a:ext cx="3192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Trabalho de Graduação </a:t>
            </a:r>
            <a:endParaRPr sz="21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por Cesar Santos</a:t>
            </a:r>
            <a:endParaRPr sz="21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Inception</a:t>
            </a:r>
            <a:endParaRPr/>
          </a:p>
        </p:txBody>
      </p:sp>
      <p:grpSp>
        <p:nvGrpSpPr>
          <p:cNvPr id="364" name="Google Shape;364;p22"/>
          <p:cNvGrpSpPr/>
          <p:nvPr/>
        </p:nvGrpSpPr>
        <p:grpSpPr>
          <a:xfrm>
            <a:off x="5610100" y="-170177"/>
            <a:ext cx="3533901" cy="2250027"/>
            <a:chOff x="4140550" y="82523"/>
            <a:chExt cx="3533901" cy="2250027"/>
          </a:xfrm>
        </p:grpSpPr>
        <p:pic>
          <p:nvPicPr>
            <p:cNvPr descr="Pretrained Models for Image Classification : Inception module with dimension reduction" id="365" name="Google Shape;365;p22"/>
            <p:cNvPicPr preferRelativeResize="0"/>
            <p:nvPr/>
          </p:nvPicPr>
          <p:blipFill rotWithShape="1">
            <a:blip r:embed="rId3">
              <a:alphaModFix/>
            </a:blip>
            <a:srcRect b="13487" l="0" r="0" t="0"/>
            <a:stretch/>
          </p:blipFill>
          <p:spPr>
            <a:xfrm>
              <a:off x="4140550" y="82523"/>
              <a:ext cx="3533901" cy="19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22"/>
            <p:cNvSpPr txBox="1"/>
            <p:nvPr/>
          </p:nvSpPr>
          <p:spPr>
            <a:xfrm>
              <a:off x="4140650" y="2009450"/>
              <a:ext cx="3533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coletado por Purva91 em 2020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67" name="Google Shape;367;p22"/>
          <p:cNvSpPr txBox="1"/>
          <p:nvPr>
            <p:ph idx="1" type="body"/>
          </p:nvPr>
        </p:nvSpPr>
        <p:spPr>
          <a:xfrm>
            <a:off x="0" y="2006375"/>
            <a:ext cx="81411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Apresentado em 2015 pelo Google, bem mais leve, cerca de 7 milhões de parâmetros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Não sobrepõe as camadas como ResNet50 ou VGG-16, economizando recursos computacionais.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O modelo Inception possui diferentes versões, conforme: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InceptionV1 construído com 22 camadas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InceptionV2 construído com 42 camadas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InceptionV3 construído com 48 camadas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Com InceptionV3 as seguintes melhorias foram aplicadas: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Normalização por lote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Mais fatorização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Otimizador RMSProp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Redimensionei as imagens para 150x150 pixels com três canais (RGB).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Utilizei como otimizador o </a:t>
            </a:r>
            <a:r>
              <a:rPr i="1" lang="pt-BR"/>
              <a:t>RMSProp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Foram utilizadas 20 passos para cada uma das 8 epochs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ResNet50</a:t>
            </a: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>
            <a:off x="5365087" y="9177"/>
            <a:ext cx="3778941" cy="2438719"/>
            <a:chOff x="4046750" y="84625"/>
            <a:chExt cx="3886200" cy="2581475"/>
          </a:xfrm>
        </p:grpSpPr>
        <p:pic>
          <p:nvPicPr>
            <p:cNvPr descr="pre-trained Models for Image Classification : Residual Blocks" id="374" name="Google Shape;374;p23"/>
            <p:cNvPicPr preferRelativeResize="0"/>
            <p:nvPr/>
          </p:nvPicPr>
          <p:blipFill rotWithShape="1">
            <a:blip r:embed="rId3">
              <a:alphaModFix/>
            </a:blip>
            <a:srcRect b="0" l="0" r="0" t="4942"/>
            <a:stretch/>
          </p:blipFill>
          <p:spPr>
            <a:xfrm>
              <a:off x="4046750" y="84625"/>
              <a:ext cx="3886200" cy="2209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23"/>
            <p:cNvSpPr txBox="1"/>
            <p:nvPr/>
          </p:nvSpPr>
          <p:spPr>
            <a:xfrm>
              <a:off x="4757150" y="2324100"/>
              <a:ext cx="24654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coletado por Purva91 em 2020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0" y="2006375"/>
            <a:ext cx="70305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Apresentado em 2015, também chamado de </a:t>
            </a:r>
            <a:r>
              <a:rPr i="1" lang="pt-BR"/>
              <a:t>Residual Net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Semelhante ao VGG16 acumula camadas.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Sempre que ocorrem duas camadas de convolução, uma camada intermediária é pulada.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Quanto mais camadas empilhamos não devemos ter resultados piores, dada camada residual, assim surgiram ResNet101 e ResNet152, por exemplo.</a:t>
            </a:r>
            <a:br>
              <a:rPr lang="pt-BR"/>
            </a:br>
            <a:br>
              <a:rPr lang="pt-B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Redimensionei as imagens para 224x224 pixels com três canais (RGB).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Utilizei como otimizador o SGD ou Gradiente Estocástico Decrescente.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Foram utilizadas 20 passos para cada uma das 8 epochs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Interpretação de Resultados</a:t>
            </a:r>
            <a:endParaRPr/>
          </a:p>
        </p:txBody>
      </p:sp>
      <p:sp>
        <p:nvSpPr>
          <p:cNvPr id="382" name="Google Shape;382;p24"/>
          <p:cNvSpPr txBox="1"/>
          <p:nvPr>
            <p:ph idx="1" type="body"/>
          </p:nvPr>
        </p:nvSpPr>
        <p:spPr>
          <a:xfrm>
            <a:off x="3193475" y="1393775"/>
            <a:ext cx="59505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pt-BR" sz="1200"/>
              <a:t>Curva ROC</a:t>
            </a:r>
            <a:r>
              <a:rPr lang="pt-BR" sz="1200"/>
              <a:t>: representação gráfica que ilustra o </a:t>
            </a:r>
            <a:r>
              <a:rPr lang="pt-BR" sz="1200"/>
              <a:t>desempenho</a:t>
            </a:r>
            <a:r>
              <a:rPr lang="pt-BR" sz="1200"/>
              <a:t> de um sistema classificador binário, é um aprimoramento das conhecidas matrizes de confusão, que compara falsos negativos com verdadeiros positivos.  Além disso, modelos que apresentem área de curva maior são melhores, dada abrangência de registros.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➔"/>
            </a:pPr>
            <a:r>
              <a:rPr b="1" lang="pt-BR" sz="1200"/>
              <a:t>Loss</a:t>
            </a:r>
            <a:r>
              <a:rPr lang="pt-BR" sz="1200"/>
              <a:t> ou </a:t>
            </a:r>
            <a:r>
              <a:rPr b="1" lang="pt-BR" sz="1200"/>
              <a:t>Valor de Perda</a:t>
            </a:r>
            <a:r>
              <a:rPr lang="pt-BR" sz="1200"/>
              <a:t>, é usada para otimizar </a:t>
            </a:r>
            <a:r>
              <a:rPr lang="pt-BR" sz="1200"/>
              <a:t>algoritmos</a:t>
            </a:r>
            <a:r>
              <a:rPr lang="pt-BR" sz="1200"/>
              <a:t> de ML, é calculado durante o treinamento e validação, e pode ser facilmente entendido como o quão pobre ou bem o modelo se comporta. Quanto menor a perda, melhor!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➔"/>
            </a:pPr>
            <a:r>
              <a:rPr b="1" lang="pt-BR" sz="1200"/>
              <a:t>Acurácia</a:t>
            </a:r>
            <a:r>
              <a:rPr lang="pt-BR" sz="1200"/>
              <a:t>, é a métrica usada para mensurar a performance do </a:t>
            </a:r>
            <a:r>
              <a:rPr lang="pt-BR" sz="1200"/>
              <a:t>algoritmo</a:t>
            </a:r>
            <a:r>
              <a:rPr lang="pt-BR" sz="1200"/>
              <a:t> de maneira interpretativa, é calculada em porcentagem e indica quanto o modelo acerta ao classificar registros comparando os dados reais aos conhecidos. Quanto maior a precisão, melhor!</a:t>
            </a:r>
            <a:endParaRPr sz="1200"/>
          </a:p>
        </p:txBody>
      </p:sp>
      <p:grpSp>
        <p:nvGrpSpPr>
          <p:cNvPr id="383" name="Google Shape;383;p24"/>
          <p:cNvGrpSpPr/>
          <p:nvPr/>
        </p:nvGrpSpPr>
        <p:grpSpPr>
          <a:xfrm>
            <a:off x="12" y="1851275"/>
            <a:ext cx="3386014" cy="2865250"/>
            <a:chOff x="12" y="1851275"/>
            <a:chExt cx="3386014" cy="2865250"/>
          </a:xfrm>
        </p:grpSpPr>
        <p:pic>
          <p:nvPicPr>
            <p:cNvPr id="384" name="Google Shape;38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" y="1851275"/>
              <a:ext cx="3386014" cy="25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4"/>
            <p:cNvSpPr txBox="1"/>
            <p:nvPr/>
          </p:nvSpPr>
          <p:spPr>
            <a:xfrm>
              <a:off x="1250" y="4393425"/>
              <a:ext cx="3380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por Dcbmariano em Abril/2021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/>
          <p:nvPr>
            <p:ph type="title"/>
          </p:nvPr>
        </p:nvSpPr>
        <p:spPr>
          <a:xfrm>
            <a:off x="1303800" y="598575"/>
            <a:ext cx="70305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91" name="Google Shape;391;p25"/>
          <p:cNvSpPr txBox="1"/>
          <p:nvPr>
            <p:ph idx="1" type="body"/>
          </p:nvPr>
        </p:nvSpPr>
        <p:spPr>
          <a:xfrm>
            <a:off x="150" y="3459700"/>
            <a:ext cx="91440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</a:rPr>
              <a:t>VGG16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, foi o modelo mais preciso e com menor perda; a Curva ROC se mostrou melhor, aliás, fato importante pois verdadeiros positivos são definitivamente mais importantes que falsos positivos.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Entre os modelos a acurácia ficou igual devido a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</a:rPr>
              <a:t>base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</a:rPr>
              <a:t>desbalanceada,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e uso dos mesmos 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parâmetros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no Kera ImageDataGenerators.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Os modelos foram </a:t>
            </a:r>
            <a:r>
              <a:rPr b="1" lang="pt-BR">
                <a:solidFill>
                  <a:srgbClr val="000000"/>
                </a:solidFill>
                <a:highlight>
                  <a:srgbClr val="FFFFFF"/>
                </a:highlight>
              </a:rPr>
              <a:t>treinados apenas com as imagens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 em si, não foram utilizados outros dados, como idade dos pacientes, sexo ou localização da lesão, dados que poderiam trazer melhores resultados.</a:t>
            </a:r>
            <a:endParaRPr sz="1400"/>
          </a:p>
        </p:txBody>
      </p:sp>
      <p:graphicFrame>
        <p:nvGraphicFramePr>
          <p:cNvPr id="392" name="Google Shape;392;p25"/>
          <p:cNvGraphicFramePr/>
          <p:nvPr/>
        </p:nvGraphicFramePr>
        <p:xfrm>
          <a:off x="709113" y="136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{9A2375ED-C242-4282-B6E6-D8D9CC47D45D}</a:tableStyleId>
              </a:tblPr>
              <a:tblGrid>
                <a:gridCol w="1250675"/>
                <a:gridCol w="1062925"/>
                <a:gridCol w="1128200"/>
                <a:gridCol w="1103750"/>
                <a:gridCol w="973075"/>
                <a:gridCol w="1201700"/>
                <a:gridCol w="1005750"/>
              </a:tblGrid>
              <a:tr h="5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Ano de Publicação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Número de </a:t>
                      </a: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Parâmetros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Coeficiente de Perda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Acurácia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Área de Curva ROC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Curva ROC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ResNet50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2015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25 M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82,33%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83,04%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0,44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Negativa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InceptionV3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2015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24 M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149,36%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83,04%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0,43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Negativa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VGG16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2014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138 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57,31%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83,04%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0,54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Nunito"/>
                          <a:ea typeface="Nunito"/>
                          <a:cs typeface="Nunito"/>
                          <a:sym typeface="Nunito"/>
                        </a:rPr>
                        <a:t>Positiva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" name="Google Shape;393;p25"/>
          <p:cNvSpPr txBox="1"/>
          <p:nvPr/>
        </p:nvSpPr>
        <p:spPr>
          <a:xfrm>
            <a:off x="3491238" y="3136700"/>
            <a:ext cx="216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Nunito"/>
                <a:ea typeface="Nunito"/>
                <a:cs typeface="Nunito"/>
                <a:sym typeface="Nunito"/>
              </a:rPr>
              <a:t>fonte: elaborado pelo Autor (Pág. 38)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Final de Resultados</a:t>
            </a:r>
            <a:endParaRPr/>
          </a:p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26"/>
          <p:cNvGrpSpPr/>
          <p:nvPr/>
        </p:nvGrpSpPr>
        <p:grpSpPr>
          <a:xfrm>
            <a:off x="0" y="266138"/>
            <a:ext cx="9144000" cy="4877362"/>
            <a:chOff x="0" y="266138"/>
            <a:chExt cx="9144000" cy="4877362"/>
          </a:xfrm>
        </p:grpSpPr>
        <p:pic>
          <p:nvPicPr>
            <p:cNvPr id="401" name="Google Shape;401;p26"/>
            <p:cNvPicPr preferRelativeResize="0"/>
            <p:nvPr/>
          </p:nvPicPr>
          <p:blipFill rotWithShape="1">
            <a:blip r:embed="rId3">
              <a:alphaModFix/>
            </a:blip>
            <a:srcRect b="16457" l="2743" r="2960" t="0"/>
            <a:stretch/>
          </p:blipFill>
          <p:spPr>
            <a:xfrm>
              <a:off x="0" y="266138"/>
              <a:ext cx="9144000" cy="4611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6"/>
            <p:cNvSpPr txBox="1"/>
            <p:nvPr/>
          </p:nvSpPr>
          <p:spPr>
            <a:xfrm>
              <a:off x="3738300" y="4820400"/>
              <a:ext cx="2161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39)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408" name="Google Shape;408;p27"/>
          <p:cNvSpPr txBox="1"/>
          <p:nvPr>
            <p:ph idx="1" type="body"/>
          </p:nvPr>
        </p:nvSpPr>
        <p:spPr>
          <a:xfrm>
            <a:off x="1303800" y="1597875"/>
            <a:ext cx="70305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Com mais capacidade computacional, gostaria de colocar a prova os modelos abordados aqui contra a </a:t>
            </a:r>
            <a:r>
              <a:rPr b="1" lang="pt-BR" sz="1400"/>
              <a:t>base completa de registros</a:t>
            </a:r>
            <a:r>
              <a:rPr lang="pt-BR" sz="1400"/>
              <a:t>. Também aumentaria o </a:t>
            </a:r>
            <a:r>
              <a:rPr lang="pt-BR" sz="1400"/>
              <a:t>número</a:t>
            </a:r>
            <a:r>
              <a:rPr lang="pt-BR" sz="1400"/>
              <a:t> de interações ou </a:t>
            </a:r>
            <a:r>
              <a:rPr b="1" lang="pt-BR" sz="1400"/>
              <a:t>epochs</a:t>
            </a:r>
            <a:r>
              <a:rPr lang="pt-BR" sz="1400"/>
              <a:t>, afim de buscar uma maior acurácia.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Testaria ainda </a:t>
            </a:r>
            <a:r>
              <a:rPr b="1" lang="pt-BR" sz="1400"/>
              <a:t>modelos não CNNs</a:t>
            </a:r>
            <a:r>
              <a:rPr lang="pt-BR" sz="1400"/>
              <a:t>, como Random Forest ou Vizinhos Próximos. Exploraria mais uma </a:t>
            </a:r>
            <a:r>
              <a:rPr b="1" lang="pt-BR" sz="1400"/>
              <a:t>CNN não pré-treinada</a:t>
            </a:r>
            <a:r>
              <a:rPr lang="pt-BR" sz="1400"/>
              <a:t>, comparando resultados.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lang="pt-BR" sz="1400"/>
              <a:t>A acurácia dos modelos pode ter sido fortemente </a:t>
            </a:r>
            <a:r>
              <a:rPr lang="pt-BR" sz="1400"/>
              <a:t>influenciada</a:t>
            </a:r>
            <a:r>
              <a:rPr lang="pt-BR" sz="1400"/>
              <a:t> pela base desbalanceada, gostaria de </a:t>
            </a:r>
            <a:r>
              <a:rPr b="1" lang="pt-BR" sz="1400"/>
              <a:t>balancear a base</a:t>
            </a:r>
            <a:r>
              <a:rPr lang="pt-BR" sz="1400"/>
              <a:t>, atribuindo peso ou igualando o número de imagens de melanoma ao número de nevus.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Referências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1303800" y="1299175"/>
            <a:ext cx="70305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Instituto Nacional do Câncer.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Introdução.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https://www.inca.gov.br/estimativa/introducao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Abril/2022.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TSCHANDL, Phillip.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The HAM10000 dataset, a large collection of multi-source dermatoscopic images of common pigmented skin lesions.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https://doi.org/10.7910/DVN/DBW86T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Dez/2021.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I. Giotis, N. Molders, S. Land, M. Biehl, M.F. Jonkman e N. Petkov.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MED-NODE: A computer-assisted melanoma diagnosis system using non-dermoscopic images.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Expert Systems with Applications, 2015. Base de imagens 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complete_mednode_dataset.zip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Dez/2021.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Purva91.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Top 4 Pre-Trained Models for Image Classification with Python Code.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https://www.analyticsvidhya.com/blog/2020/08/top-4-pre-trained-models-for-image-classifi cation-with-python-code/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Mar/2022.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PHAN, Binh.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CNN Binary Image Classifier in TensorFlow.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https://towardsdatascience.com/10-minutes-to-building-a-cnn-binary-image-classifier-in-ten sorflow-4e216b2034aa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Abril/2022.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SHRIVASTAV, Aman.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Different Types of CNN Models. 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Disponível em 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https://iq.opengenus.org/different-types-of-cnn-models/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Abril/2022.</a:t>
            </a:r>
            <a:endParaRPr sz="2102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VASANDANI, Jasmine. </a:t>
            </a:r>
            <a:r>
              <a:rPr b="1" lang="pt-BR" sz="2102">
                <a:solidFill>
                  <a:srgbClr val="000000"/>
                </a:solidFill>
                <a:highlight>
                  <a:srgbClr val="FFFFFF"/>
                </a:highlight>
              </a:rPr>
              <a:t>A Data Science Workflow Canvas to Kickstart Your Projects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Disponível em</a:t>
            </a:r>
            <a:r>
              <a:rPr lang="pt-BR" sz="2102">
                <a:solidFill>
                  <a:srgbClr val="1155CC"/>
                </a:solidFill>
                <a:highlight>
                  <a:srgbClr val="FFFFFF"/>
                </a:highlight>
              </a:rPr>
              <a:t>https://towardsdatascience.com/a-data-science-workflow-canvas-to-kickstart-your-projects- db62556be4d0</a:t>
            </a:r>
            <a:r>
              <a:rPr lang="pt-BR" sz="2102">
                <a:solidFill>
                  <a:srgbClr val="000000"/>
                </a:solidFill>
                <a:highlight>
                  <a:srgbClr val="FFFFFF"/>
                </a:highlight>
              </a:rPr>
              <a:t>. Acesso em Abril/2022.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type="ctrTitle"/>
          </p:nvPr>
        </p:nvSpPr>
        <p:spPr>
          <a:xfrm>
            <a:off x="77275" y="76825"/>
            <a:ext cx="53199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pt-BR" sz="3980"/>
              <a:t>Dúvidas?</a:t>
            </a:r>
            <a:endParaRPr sz="3980"/>
          </a:p>
        </p:txBody>
      </p:sp>
      <p:sp>
        <p:nvSpPr>
          <p:cNvPr id="420" name="Google Shape;420;p29"/>
          <p:cNvSpPr txBox="1"/>
          <p:nvPr>
            <p:ph idx="1" type="subTitle"/>
          </p:nvPr>
        </p:nvSpPr>
        <p:spPr>
          <a:xfrm>
            <a:off x="1140925" y="3449425"/>
            <a:ext cx="3192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Trabalho de Graduação </a:t>
            </a:r>
            <a:endParaRPr sz="21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por Cesar Santos</a:t>
            </a:r>
            <a:endParaRPr sz="21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ctrTitle"/>
          </p:nvPr>
        </p:nvSpPr>
        <p:spPr>
          <a:xfrm>
            <a:off x="77275" y="76825"/>
            <a:ext cx="53199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pt-BR" sz="3980"/>
              <a:t>Obrigado!</a:t>
            </a:r>
            <a:endParaRPr sz="3980"/>
          </a:p>
        </p:txBody>
      </p:sp>
      <p:sp>
        <p:nvSpPr>
          <p:cNvPr id="426" name="Google Shape;426;p30"/>
          <p:cNvSpPr txBox="1"/>
          <p:nvPr>
            <p:ph idx="1" type="subTitle"/>
          </p:nvPr>
        </p:nvSpPr>
        <p:spPr>
          <a:xfrm>
            <a:off x="1140925" y="3449425"/>
            <a:ext cx="3192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Trabalho de Graduação </a:t>
            </a:r>
            <a:endParaRPr sz="21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2180"/>
              <a:t>por Cesar Santos</a:t>
            </a:r>
            <a:endParaRPr sz="2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001950" y="1053325"/>
            <a:ext cx="3634200" cy="4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Apresentação Pessoal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Contextualização</a:t>
            </a:r>
            <a:r>
              <a:rPr lang="pt-BR" sz="1400"/>
              <a:t> e Objetivo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Coleta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Tratamento de Dados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Análise e Exploração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Modelos Pré-Treinados e CNNs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VGG-16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Inception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ResNet50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Interpretação de Resultados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Conclusão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pt-BR" sz="1400"/>
              <a:t>Data Science Workflow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Trabalhos Futuros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Principais Referências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Dúvidas?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Agradecimentos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451025" y="1433525"/>
            <a:ext cx="48288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Olá!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400"/>
            </a:br>
            <a:r>
              <a:rPr lang="pt-BR" sz="1400"/>
              <a:t>Sou </a:t>
            </a:r>
            <a:r>
              <a:rPr b="1" lang="pt-BR" sz="1400"/>
              <a:t>Cesar Santos</a:t>
            </a:r>
            <a:r>
              <a:rPr lang="pt-BR" sz="1400"/>
              <a:t>, tenho 23 anos e sou casado com Bruna, não temos filhos ainda. Tenho como hobby a fotografia </a:t>
            </a:r>
            <a:r>
              <a:rPr lang="pt-BR" sz="2100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📸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Sempre trabalhei relacionado a </a:t>
            </a:r>
            <a:r>
              <a:rPr b="1" lang="pt-BR" sz="1400"/>
              <a:t>D</a:t>
            </a:r>
            <a:r>
              <a:rPr b="1" lang="pt-BR" sz="1400"/>
              <a:t>ados</a:t>
            </a:r>
            <a:r>
              <a:rPr lang="pt-BR" sz="1400"/>
              <a:t>, hoje atuo como </a:t>
            </a:r>
            <a:r>
              <a:rPr b="1" lang="pt-BR" sz="1400"/>
              <a:t>Data Engineer</a:t>
            </a:r>
            <a:r>
              <a:rPr lang="pt-BR" sz="1400"/>
              <a:t> na Loadsmart, uma startup unicórnio americana com ênfase em soluções logísticas.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 sz="1400"/>
            </a:br>
            <a:r>
              <a:rPr lang="pt-BR" sz="1400"/>
              <a:t>Sou graduado em </a:t>
            </a:r>
            <a:r>
              <a:rPr lang="pt-BR" sz="1400"/>
              <a:t>Tecnologia</a:t>
            </a:r>
            <a:r>
              <a:rPr lang="pt-BR" sz="1400"/>
              <a:t> aplicada a Banco de Dados pela FATEC - Prof. Jessen Vidal - São José dos Campos.</a:t>
            </a:r>
            <a:endParaRPr sz="1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500" y="1597875"/>
            <a:ext cx="1693975" cy="169397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4860000" dist="47625">
              <a:schemeClr val="dk2">
                <a:alpha val="80000"/>
              </a:schemeClr>
            </a:outerShdw>
          </a:effectLst>
        </p:spPr>
      </p:pic>
      <p:pic>
        <p:nvPicPr>
          <p:cNvPr id="292" name="Google Shape;2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7700" y="3709474"/>
            <a:ext cx="306825" cy="3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1038100" y="3386375"/>
            <a:ext cx="206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cesaraugusto.santos@outlook.com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7427" y="3709452"/>
            <a:ext cx="306825" cy="3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34352" y="3709452"/>
            <a:ext cx="306825" cy="3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Contextualização e Objetivo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2113500" y="1201175"/>
            <a:ext cx="70305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Numa estimativa mundial conduzida no ano de 2018, aponta que ocorreram no mundo 18 milhões de casos novos de câncer e cerca de </a:t>
            </a:r>
            <a:r>
              <a:rPr b="1" lang="pt-BR"/>
              <a:t>9,6 milhões de óbitos</a:t>
            </a:r>
            <a:r>
              <a:rPr lang="pt-BR"/>
              <a:t>.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Melanomas são responsáveis por 75% das mortes por câncer de pele.</a:t>
            </a:r>
            <a:endParaRPr b="1"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Tomando por exemplo os Estados Unidos, para o ano de 2022 é esperado o diagnóstico de </a:t>
            </a:r>
            <a:r>
              <a:rPr b="1" lang="pt-BR"/>
              <a:t>99.780 novos casos de melanoma</a:t>
            </a:r>
            <a:r>
              <a:rPr lang="pt-BR"/>
              <a:t>. Sobre mortalidade, é esperado que 7.650 americanos venham a óbito em virtude do melanoma.</a:t>
            </a:r>
            <a:endParaRPr/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A detecção precoce, consiste em diagnosticar o câncer ainda em um estágio inicial, possibilitando assim melhores resultados no tratamento, </a:t>
            </a:r>
            <a:r>
              <a:rPr b="1" lang="pt-BR"/>
              <a:t>permitindo sobrevida</a:t>
            </a:r>
            <a:r>
              <a:rPr lang="pt-BR"/>
              <a:t>.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33900" y="3706425"/>
            <a:ext cx="377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Dessa forma esse projeto teve como objetivo: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752250" y="4091325"/>
            <a:ext cx="7639500" cy="923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 ênfase acadêmica, desenvolver um modelo de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machine learning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capaz de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classificar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corretamente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melanoma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lesão de pele cancerígena, e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nevus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lesão de pele comum;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permitindo assim um diagnóstico inicial rápido e eficaz.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Coleta de Dados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0" y="1597750"/>
            <a:ext cx="45720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HAM10000: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Composta por 10.015 imagens e diversas lesões.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Disponibiliza</a:t>
            </a:r>
            <a:r>
              <a:rPr lang="pt-BR" sz="1100"/>
              <a:t> um arquivo de metadados com informações como idade, local da lesão, entre outros.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Base de imagens bastante popular e amplamente difundida em diversos desafios de machine learning pela internet.</a:t>
            </a:r>
            <a:endParaRPr sz="1100"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4572000" y="1597750"/>
            <a:ext cx="4572000" cy="3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MEDNODE: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Coletadas pelo Departamento de Dermatologia da Universidade Médica de Groningen dos Países Baixos.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Composta por 70 imagens de melanoma e 100 imagens de nevus.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100"/>
              <a:t>Base separada por pastas, conforme imagem abaixo</a:t>
            </a:r>
            <a:r>
              <a:rPr lang="pt-BR"/>
              <a:t>:</a:t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 flipH="1">
            <a:off x="4567350" y="1462150"/>
            <a:ext cx="9300" cy="367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>
            <a:hlinkClick r:id="rId3"/>
          </p:cNvPr>
          <p:cNvSpPr/>
          <p:nvPr/>
        </p:nvSpPr>
        <p:spPr>
          <a:xfrm>
            <a:off x="1661450" y="1665775"/>
            <a:ext cx="1249200" cy="226800"/>
          </a:xfrm>
          <a:prstGeom prst="bevel">
            <a:avLst>
              <a:gd fmla="val 125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Disponível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aqui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7">
            <a:hlinkClick r:id="rId4"/>
          </p:cNvPr>
          <p:cNvSpPr/>
          <p:nvPr/>
        </p:nvSpPr>
        <p:spPr>
          <a:xfrm>
            <a:off x="6233350" y="1665775"/>
            <a:ext cx="1249200" cy="226800"/>
          </a:xfrm>
          <a:prstGeom prst="bevel">
            <a:avLst>
              <a:gd fmla="val 12500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Disponível aqui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14" name="Google Shape;314;p17"/>
          <p:cNvGrpSpPr/>
          <p:nvPr/>
        </p:nvGrpSpPr>
        <p:grpSpPr>
          <a:xfrm>
            <a:off x="5438650" y="3190450"/>
            <a:ext cx="2838700" cy="1913700"/>
            <a:chOff x="5438650" y="3190450"/>
            <a:chExt cx="2838700" cy="1913700"/>
          </a:xfrm>
        </p:grpSpPr>
        <p:pic>
          <p:nvPicPr>
            <p:cNvPr id="315" name="Google Shape;31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38651" y="3190450"/>
              <a:ext cx="2838699" cy="159059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16" name="Google Shape;316;p17"/>
            <p:cNvSpPr txBox="1"/>
            <p:nvPr/>
          </p:nvSpPr>
          <p:spPr>
            <a:xfrm>
              <a:off x="5438650" y="4781050"/>
              <a:ext cx="283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10)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17" name="Google Shape;317;p17"/>
          <p:cNvGrpSpPr/>
          <p:nvPr/>
        </p:nvGrpSpPr>
        <p:grpSpPr>
          <a:xfrm>
            <a:off x="866650" y="1960475"/>
            <a:ext cx="2838700" cy="1981000"/>
            <a:chOff x="866650" y="1960475"/>
            <a:chExt cx="2838700" cy="1981000"/>
          </a:xfrm>
        </p:grpSpPr>
        <p:pic>
          <p:nvPicPr>
            <p:cNvPr id="318" name="Google Shape;31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66650" y="1960475"/>
              <a:ext cx="2838700" cy="165789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19" name="Google Shape;319;p17"/>
            <p:cNvSpPr txBox="1"/>
            <p:nvPr/>
          </p:nvSpPr>
          <p:spPr>
            <a:xfrm>
              <a:off x="866750" y="3618375"/>
              <a:ext cx="2838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9)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15550" y="1282825"/>
            <a:ext cx="8923500" cy="14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5"/>
              <a:t>Fez-se necessário combinar as duas bases de dados em um único dataset:</a:t>
            </a:r>
            <a:endParaRPr sz="2005"/>
          </a:p>
          <a:p>
            <a:pPr indent="-3021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pt-BR" sz="1852"/>
              <a:t>Foram </a:t>
            </a:r>
            <a:r>
              <a:rPr lang="pt-BR" sz="1852"/>
              <a:t>excluídas</a:t>
            </a:r>
            <a:r>
              <a:rPr lang="pt-BR" sz="1852"/>
              <a:t> 2.197 imagens do dataset HAM1</a:t>
            </a:r>
            <a:r>
              <a:rPr lang="pt-BR" sz="1852"/>
              <a:t>0000, referentes a outras lesões de pele.</a:t>
            </a:r>
            <a:endParaRPr sz="1752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2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1852"/>
              <a:t>Foi descartado o arquivo de metadados.</a:t>
            </a:r>
            <a:endParaRPr sz="1852"/>
          </a:p>
          <a:p>
            <a:pPr indent="-302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1852"/>
              <a:t>Foram mantidos todos os registros da MEDNODE.</a:t>
            </a:r>
            <a:endParaRPr sz="1852"/>
          </a:p>
          <a:p>
            <a:pPr indent="-302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1852"/>
              <a:t>Todas as imagens foram movidas para um diretório final, formando um novo dataset composto por ambas as bases.</a:t>
            </a:r>
            <a:endParaRPr sz="1852"/>
          </a:p>
          <a:p>
            <a:pPr indent="-3021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pt-BR" sz="1852"/>
              <a:t>Um novo arquivo de metadados foi gerado, contendo id da imagem e tipo de lesão.</a:t>
            </a:r>
            <a:endParaRPr sz="1852"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2161375" y="2571750"/>
            <a:ext cx="6982750" cy="2571750"/>
            <a:chOff x="2161375" y="2571750"/>
            <a:chExt cx="6982750" cy="2571750"/>
          </a:xfrm>
        </p:grpSpPr>
        <p:pic>
          <p:nvPicPr>
            <p:cNvPr id="327" name="Google Shape;32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1375" y="2571750"/>
              <a:ext cx="4821251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8"/>
            <p:cNvSpPr txBox="1"/>
            <p:nvPr/>
          </p:nvSpPr>
          <p:spPr>
            <a:xfrm>
              <a:off x="6982625" y="4820400"/>
              <a:ext cx="21615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13)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e Exploração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0" y="2259200"/>
            <a:ext cx="48903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seguir com a modelagem, precisei aplicar alguns tratamentos e explorações: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Plotar diversas imagens com formatos e ordens diferentes, </a:t>
            </a:r>
            <a:r>
              <a:rPr lang="pt-BR"/>
              <a:t>a fim</a:t>
            </a:r>
            <a:r>
              <a:rPr lang="pt-BR"/>
              <a:t> de melhor entender e validar o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Converter as imagens em arrays de números inteiros.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Redução da base em 65%, analisando portanto </a:t>
            </a:r>
            <a:r>
              <a:rPr b="1" lang="pt-BR"/>
              <a:t>2.395</a:t>
            </a:r>
            <a:r>
              <a:rPr lang="pt-BR"/>
              <a:t> imagens de nevus e </a:t>
            </a:r>
            <a:r>
              <a:rPr b="1" lang="pt-BR"/>
              <a:t>401</a:t>
            </a:r>
            <a:r>
              <a:rPr lang="pt-BR"/>
              <a:t> imagens de melanoma.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Separação da base em </a:t>
            </a:r>
            <a:r>
              <a:rPr b="1" lang="pt-BR"/>
              <a:t>80% para treinamento e 20% para validação.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Segregação das imagens em diretórios, facilitando a aplicação de </a:t>
            </a:r>
            <a:r>
              <a:rPr b="1" lang="pt-BR"/>
              <a:t>ImageDataGenerators</a:t>
            </a:r>
            <a:r>
              <a:rPr lang="pt-BR"/>
              <a:t>.</a:t>
            </a:r>
            <a:endParaRPr/>
          </a:p>
        </p:txBody>
      </p:sp>
      <p:sp>
        <p:nvSpPr>
          <p:cNvPr id="335" name="Google Shape;335;p19"/>
          <p:cNvSpPr txBox="1"/>
          <p:nvPr/>
        </p:nvSpPr>
        <p:spPr>
          <a:xfrm>
            <a:off x="5788338" y="0"/>
            <a:ext cx="24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Nunito"/>
                <a:ea typeface="Nunito"/>
                <a:cs typeface="Nunito"/>
                <a:sym typeface="Nunito"/>
              </a:rPr>
              <a:t>Melanoma x Nevus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4890300" y="3135469"/>
            <a:ext cx="4253700" cy="2065156"/>
            <a:chOff x="4890300" y="3135469"/>
            <a:chExt cx="4253700" cy="2065156"/>
          </a:xfrm>
        </p:grpSpPr>
        <p:pic>
          <p:nvPicPr>
            <p:cNvPr id="337" name="Google Shape;33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0300" y="3135469"/>
              <a:ext cx="4253700" cy="174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19"/>
            <p:cNvSpPr txBox="1"/>
            <p:nvPr/>
          </p:nvSpPr>
          <p:spPr>
            <a:xfrm>
              <a:off x="5327100" y="4877525"/>
              <a:ext cx="3380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47)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4940637" y="269425"/>
            <a:ext cx="4203375" cy="2625425"/>
            <a:chOff x="4940637" y="269425"/>
            <a:chExt cx="4203375" cy="2625425"/>
          </a:xfrm>
        </p:grpSpPr>
        <p:pic>
          <p:nvPicPr>
            <p:cNvPr id="340" name="Google Shape;34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40637" y="269425"/>
              <a:ext cx="4203375" cy="235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19"/>
            <p:cNvSpPr txBox="1"/>
            <p:nvPr/>
          </p:nvSpPr>
          <p:spPr>
            <a:xfrm>
              <a:off x="5327100" y="2571750"/>
              <a:ext cx="3380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elaborado pelo Autor (Pág. 8)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2" name="Google Shape;342;p19">
            <a:hlinkClick r:id="rId5"/>
          </p:cNvPr>
          <p:cNvSpPr/>
          <p:nvPr/>
        </p:nvSpPr>
        <p:spPr>
          <a:xfrm>
            <a:off x="1820550" y="2032400"/>
            <a:ext cx="1249200" cy="226800"/>
          </a:xfrm>
          <a:prstGeom prst="bevel">
            <a:avLst>
              <a:gd fmla="val 125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Dataset final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 aqui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Pré-Treinados e CNNs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1303800" y="1274650"/>
            <a:ext cx="70305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Modelos Pré-treinados</a:t>
            </a:r>
            <a:r>
              <a:rPr lang="pt-BR" sz="1400"/>
              <a:t> eliminam a necessidade de grandes volumes de dados de treinamento, recursos de computação massivos e também amplo conhecimento de Inteligência Artificial.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/>
              <a:t>CNNs</a:t>
            </a:r>
            <a:r>
              <a:rPr lang="pt-BR" sz="1400"/>
              <a:t> ou </a:t>
            </a:r>
            <a:r>
              <a:rPr b="1" lang="pt-BR" sz="1400"/>
              <a:t>Redes Neurais Convolucionais</a:t>
            </a:r>
            <a:r>
              <a:rPr lang="pt-BR" sz="1400"/>
              <a:t> são uma rede neural amplamente utilizadas no processamento de imagens. Uma </a:t>
            </a:r>
            <a:r>
              <a:rPr b="1" lang="pt-BR" sz="1400"/>
              <a:t>CNN </a:t>
            </a:r>
            <a:r>
              <a:rPr lang="pt-BR" sz="1400"/>
              <a:t>é composta por numerosas etapas de aprendizagem, que consistem em uma mistura de camadas de </a:t>
            </a:r>
            <a:r>
              <a:rPr b="1" lang="pt-BR" sz="1400"/>
              <a:t>convolução</a:t>
            </a:r>
            <a:r>
              <a:rPr lang="pt-BR" sz="1400"/>
              <a:t>, unidade de processamento não linear e camadas de subamostragem.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Convolução </a:t>
            </a:r>
            <a:r>
              <a:rPr lang="pt-BR" sz="1400"/>
              <a:t>é uma iteração dada por um operador linear matemático que a partir de duas funções, resulta numa terceira função.</a:t>
            </a:r>
            <a:endParaRPr sz="1400"/>
          </a:p>
        </p:txBody>
      </p:sp>
      <p:sp>
        <p:nvSpPr>
          <p:cNvPr id="349" name="Google Shape;349;p20"/>
          <p:cNvSpPr/>
          <p:nvPr/>
        </p:nvSpPr>
        <p:spPr>
          <a:xfrm>
            <a:off x="1498200" y="4091325"/>
            <a:ext cx="6147600" cy="824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Todos os modelos foram 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construídos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usando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Tensor Flow e Keras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consumindo um </a:t>
            </a:r>
            <a:r>
              <a:rPr b="1"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Keras ImageDataGenerator</a:t>
            </a: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com os mesmos parametros e mesmas imagens, colocando a prova apenas a performance de cada modelo.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VGG-16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0" y="2006375"/>
            <a:ext cx="70305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Apresentado em 2014 pela Universidade de Oxford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O modelo é composto pelas seguintes camadas: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13 camadas de convolução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5 camadas de conjugação ou </a:t>
            </a:r>
            <a:r>
              <a:rPr i="1" lang="pt-BR"/>
              <a:t>Pool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3 camadas de compactação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pt-BR"/>
              <a:t>Faz uso de muitos parâmetros, dada a natureza de interações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/>
            </a:br>
            <a:br>
              <a:rPr lang="pt-BR"/>
            </a:b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Redimensionei as imagens para 224x224 pixels com três canais (RGB).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Utilizei como </a:t>
            </a:r>
            <a:r>
              <a:rPr lang="pt-BR"/>
              <a:t>otimizador</a:t>
            </a:r>
            <a:r>
              <a:rPr lang="pt-BR"/>
              <a:t> o </a:t>
            </a:r>
            <a:r>
              <a:rPr i="1" lang="pt-BR"/>
              <a:t>RMSProp</a:t>
            </a:r>
            <a:r>
              <a:rPr lang="pt-BR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BR"/>
              <a:t>Foram utilizadas 20 passos para cada uma das 8 epochs</a:t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3001700" y="188175"/>
            <a:ext cx="5762625" cy="1767338"/>
            <a:chOff x="3001700" y="188175"/>
            <a:chExt cx="5762625" cy="1767338"/>
          </a:xfrm>
        </p:grpSpPr>
        <p:pic>
          <p:nvPicPr>
            <p:cNvPr id="357" name="Google Shape;35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01700" y="188175"/>
              <a:ext cx="5762625" cy="140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1"/>
            <p:cNvSpPr txBox="1"/>
            <p:nvPr/>
          </p:nvSpPr>
          <p:spPr>
            <a:xfrm>
              <a:off x="4686313" y="1632413"/>
              <a:ext cx="2393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>
                  <a:latin typeface="Nunito"/>
                  <a:ea typeface="Nunito"/>
                  <a:cs typeface="Nunito"/>
                  <a:sym typeface="Nunito"/>
                </a:rPr>
                <a:t>fonte: coletado por Purva91 em 2020</a:t>
              </a:r>
              <a:endParaRPr sz="9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