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725" autoAdjust="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0E5A168-F8AD-47DB-B718-CCD6537F361D}" type="datetimeFigureOut">
              <a:rPr lang="es-CR" smtClean="0"/>
              <a:t>23/5/2022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3A0C0F9-6FF9-4CA3-8718-8EA735242E8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221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A168-F8AD-47DB-B718-CCD6537F361D}" type="datetimeFigureOut">
              <a:rPr lang="es-CR" smtClean="0"/>
              <a:t>23/5/2022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C0F9-6FF9-4CA3-8718-8EA735242E8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0387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A168-F8AD-47DB-B718-CCD6537F361D}" type="datetimeFigureOut">
              <a:rPr lang="es-CR" smtClean="0"/>
              <a:t>23/5/2022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C0F9-6FF9-4CA3-8718-8EA735242E8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80333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A168-F8AD-47DB-B718-CCD6537F361D}" type="datetimeFigureOut">
              <a:rPr lang="es-CR" smtClean="0"/>
              <a:t>23/5/2022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C0F9-6FF9-4CA3-8718-8EA735242E81}" type="slidenum">
              <a:rPr lang="es-CR" smtClean="0"/>
              <a:t>‹Nº›</a:t>
            </a:fld>
            <a:endParaRPr lang="es-C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956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A168-F8AD-47DB-B718-CCD6537F361D}" type="datetimeFigureOut">
              <a:rPr lang="es-CR" smtClean="0"/>
              <a:t>23/5/2022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C0F9-6FF9-4CA3-8718-8EA735242E8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32335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A168-F8AD-47DB-B718-CCD6537F361D}" type="datetimeFigureOut">
              <a:rPr lang="es-CR" smtClean="0"/>
              <a:t>23/5/2022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C0F9-6FF9-4CA3-8718-8EA735242E8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81127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A168-F8AD-47DB-B718-CCD6537F361D}" type="datetimeFigureOut">
              <a:rPr lang="es-CR" smtClean="0"/>
              <a:t>23/5/2022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C0F9-6FF9-4CA3-8718-8EA735242E8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55770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A168-F8AD-47DB-B718-CCD6537F361D}" type="datetimeFigureOut">
              <a:rPr lang="es-CR" smtClean="0"/>
              <a:t>23/5/2022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C0F9-6FF9-4CA3-8718-8EA735242E8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46285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A168-F8AD-47DB-B718-CCD6537F361D}" type="datetimeFigureOut">
              <a:rPr lang="es-CR" smtClean="0"/>
              <a:t>23/5/2022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C0F9-6FF9-4CA3-8718-8EA735242E8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4662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A168-F8AD-47DB-B718-CCD6537F361D}" type="datetimeFigureOut">
              <a:rPr lang="es-CR" smtClean="0"/>
              <a:t>23/5/2022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C0F9-6FF9-4CA3-8718-8EA735242E8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3122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A168-F8AD-47DB-B718-CCD6537F361D}" type="datetimeFigureOut">
              <a:rPr lang="es-CR" smtClean="0"/>
              <a:t>23/5/2022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C0F9-6FF9-4CA3-8718-8EA735242E8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9164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A168-F8AD-47DB-B718-CCD6537F361D}" type="datetimeFigureOut">
              <a:rPr lang="es-CR" smtClean="0"/>
              <a:t>23/5/2022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C0F9-6FF9-4CA3-8718-8EA735242E8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6367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A168-F8AD-47DB-B718-CCD6537F361D}" type="datetimeFigureOut">
              <a:rPr lang="es-CR" smtClean="0"/>
              <a:t>23/5/2022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C0F9-6FF9-4CA3-8718-8EA735242E8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1692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A168-F8AD-47DB-B718-CCD6537F361D}" type="datetimeFigureOut">
              <a:rPr lang="es-CR" smtClean="0"/>
              <a:t>23/5/2022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C0F9-6FF9-4CA3-8718-8EA735242E8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6920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A168-F8AD-47DB-B718-CCD6537F361D}" type="datetimeFigureOut">
              <a:rPr lang="es-CR" smtClean="0"/>
              <a:t>23/5/2022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C0F9-6FF9-4CA3-8718-8EA735242E8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9170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A168-F8AD-47DB-B718-CCD6537F361D}" type="datetimeFigureOut">
              <a:rPr lang="es-CR" smtClean="0"/>
              <a:t>23/5/2022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C0F9-6FF9-4CA3-8718-8EA735242E8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7703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A168-F8AD-47DB-B718-CCD6537F361D}" type="datetimeFigureOut">
              <a:rPr lang="es-CR" smtClean="0"/>
              <a:t>23/5/2022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C0F9-6FF9-4CA3-8718-8EA735242E8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1708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A168-F8AD-47DB-B718-CCD6537F361D}" type="datetimeFigureOut">
              <a:rPr lang="es-CR" smtClean="0"/>
              <a:t>23/5/2022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0C0F9-6FF9-4CA3-8718-8EA735242E8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7101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F5904-BE6D-4BAA-9A46-78A8019E6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2264" y="-454977"/>
            <a:ext cx="8791575" cy="1437957"/>
          </a:xfrm>
        </p:spPr>
        <p:txBody>
          <a:bodyPr>
            <a:normAutofit/>
          </a:bodyPr>
          <a:lstStyle/>
          <a:p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FUNCIONAMIENTO DEL ORDENADOR</a:t>
            </a:r>
            <a:endParaRPr lang="es-C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2B0C90-4ECF-4983-B1B2-DCCCBC5B7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982980"/>
            <a:ext cx="8791575" cy="4091940"/>
          </a:xfrm>
        </p:spPr>
        <p:txBody>
          <a:bodyPr>
            <a:normAutofit/>
          </a:bodyPr>
          <a:lstStyle/>
          <a:p>
            <a:r>
              <a:rPr lang="es-ES" sz="1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Von</a:t>
            </a:r>
            <a:r>
              <a:rPr lang="es-ES" sz="1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neumann</a:t>
            </a:r>
            <a:r>
              <a:rPr lang="es-ES" sz="1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describió el fundamento teórico de construcción de un ordenador electrónico como un programa almacenado.</a:t>
            </a:r>
          </a:p>
          <a:p>
            <a:r>
              <a:rPr lang="es-ES" sz="1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idea era conectar permanentemente las unidades del ordenador, de manera que su funcionamiento estuviera coordinado bajo un control central.</a:t>
            </a:r>
            <a:endParaRPr lang="es-CR" sz="18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80973A9-6BD5-42A3-986B-C193354E16A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76" y="2688907"/>
            <a:ext cx="7522849" cy="35404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782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FE5F810-4ADE-48C8-A793-E0BA3683A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7904" y="188278"/>
            <a:ext cx="8791575" cy="6288722"/>
          </a:xfrm>
        </p:spPr>
        <p:txBody>
          <a:bodyPr/>
          <a:lstStyle/>
          <a:p>
            <a:r>
              <a:rPr lang="es-ES" u="sng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Jerarquía de las memorias</a:t>
            </a:r>
            <a:endParaRPr lang="es-CR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memoria se organiza en niveles dependiendo de la capacidad, la velocidad en el acceso y el coste. El nivel superior estará constituido por memorias muy rápidas, de menor capacidad, y tiempo de acceso mínimo y coste alto. </a:t>
            </a:r>
            <a:endParaRPr lang="es-CR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DA85E9A-9EB4-4C1F-921D-C71A1BCD6F4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584" y="2289174"/>
            <a:ext cx="6536056" cy="3593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636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E870523-1A67-42D7-8270-935DF2CEB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2664" y="218758"/>
            <a:ext cx="8791575" cy="6441122"/>
          </a:xfrm>
        </p:spPr>
        <p:txBody>
          <a:bodyPr>
            <a:normAutofit/>
          </a:bodyPr>
          <a:lstStyle/>
          <a:p>
            <a:r>
              <a:rPr lang="es-ES" b="1" u="sng" cap="none" dirty="0">
                <a:latin typeface="Arial" panose="020B0604020202020204" pitchFamily="34" charset="0"/>
                <a:cs typeface="Arial" panose="020B0604020202020204" pitchFamily="34" charset="0"/>
              </a:rPr>
              <a:t>Registros de la CPU</a:t>
            </a:r>
            <a:r>
              <a:rPr lang="es-ES" cap="none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s-E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 memorias de baja capacidad pero de alta velocidad, integradas en el procesador, que permiten guardar y acceder a valores muy usados, generalmente en operaciones matemáticas. El tiempo de acceso es inferior al 1 </a:t>
            </a:r>
            <a:r>
              <a:rPr lang="es-E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</a:t>
            </a:r>
            <a:r>
              <a:rPr lang="es-E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(10−9 s).</a:t>
            </a:r>
            <a:endParaRPr lang="es-CR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1" u="sng" cap="none" dirty="0">
                <a:latin typeface="Arial" panose="020B0604020202020204" pitchFamily="34" charset="0"/>
                <a:cs typeface="Arial" panose="020B0604020202020204" pitchFamily="34" charset="0"/>
              </a:rPr>
              <a:t>-Memoria caché o tampón</a:t>
            </a:r>
            <a:r>
              <a:rPr lang="es-ES" cap="none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s-E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baja capacidad, muy rápidas, con tiempos de acceso inferiores a los 5 </a:t>
            </a:r>
            <a:r>
              <a:rPr lang="es-E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</a:t>
            </a:r>
            <a:r>
              <a:rPr lang="es-E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Se interponen entre el procesador y la memoria principal. La memoria caché permite acelerar el acceso a los datos, trasladándolos a un medio más rápido cuando se supone que van a leerse o a modificarse pronto</a:t>
            </a:r>
          </a:p>
          <a:p>
            <a:r>
              <a:rPr lang="es-ES" b="1" u="sng" cap="none" dirty="0">
                <a:latin typeface="Arial" panose="020B0604020202020204" pitchFamily="34" charset="0"/>
                <a:cs typeface="Arial" panose="020B0604020202020204" pitchFamily="34" charset="0"/>
              </a:rPr>
              <a:t>-Memoria principal (</a:t>
            </a:r>
            <a:r>
              <a:rPr lang="es-ES" b="1" u="sng" cap="none" dirty="0" err="1">
                <a:latin typeface="Arial" panose="020B0604020202020204" pitchFamily="34" charset="0"/>
                <a:cs typeface="Arial" panose="020B0604020202020204" pitchFamily="34" charset="0"/>
              </a:rPr>
              <a:t>ram</a:t>
            </a:r>
            <a:r>
              <a:rPr lang="es-ES" b="1" u="sng" cap="none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r>
              <a:rPr lang="es-E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más lenta y de mayor capacidad que la caché.</a:t>
            </a:r>
            <a:endParaRPr lang="es-CR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1" u="sng" cap="none" dirty="0">
                <a:latin typeface="Arial" panose="020B0604020202020204" pitchFamily="34" charset="0"/>
                <a:cs typeface="Arial" panose="020B0604020202020204" pitchFamily="34" charset="0"/>
              </a:rPr>
              <a:t>Memoria secundaria o de disco</a:t>
            </a:r>
            <a:r>
              <a:rPr lang="es-ES" cap="none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s-E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estas son de alta capacidad y oscilan entre varios Gb o Tb. El tiempo de acceso se mide en milisegundos (10–6 s)</a:t>
            </a:r>
            <a:endParaRPr lang="es-C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66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592E2-EE52-4594-8E6E-A3C5B36B0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7682" y="292259"/>
            <a:ext cx="7100158" cy="1082040"/>
          </a:xfrm>
        </p:spPr>
        <p:txBody>
          <a:bodyPr>
            <a:noAutofit/>
          </a:bodyPr>
          <a:lstStyle/>
          <a:p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Unidades de entrada y de salida: los periféricos</a:t>
            </a:r>
            <a:br>
              <a:rPr lang="es-ES" sz="1800" b="1" dirty="0"/>
            </a:br>
            <a:r>
              <a:rPr lang="es-ES" sz="18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 dispositivos que se conectan al ordenador y permiten almacenar información y comunicar al ordenador con el mundo exterior. </a:t>
            </a:r>
            <a:endParaRPr lang="es-CR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38A907-EB72-4281-9324-A12ABF44F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9544" y="1374299"/>
            <a:ext cx="2544856" cy="4840922"/>
          </a:xfrm>
        </p:spPr>
        <p:txBody>
          <a:bodyPr/>
          <a:lstStyle/>
          <a:p>
            <a:r>
              <a:rPr lang="es-ES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Periféricos </a:t>
            </a:r>
            <a:r>
              <a:rPr lang="en-US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entrada.</a:t>
            </a:r>
          </a:p>
          <a:p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Teclado</a:t>
            </a:r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-Mouse.</a:t>
            </a:r>
          </a:p>
          <a:p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Scaner</a:t>
            </a:r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Microfono</a:t>
            </a:r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Camara</a:t>
            </a:r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web.</a:t>
            </a:r>
          </a:p>
          <a:p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Pantalla</a:t>
            </a:r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tactil</a:t>
            </a:r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s-CR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E92F2917-8DF9-4136-A7E2-25B858246A37}"/>
              </a:ext>
            </a:extLst>
          </p:cNvPr>
          <p:cNvSpPr txBox="1">
            <a:spLocks/>
          </p:cNvSpPr>
          <p:nvPr/>
        </p:nvSpPr>
        <p:spPr>
          <a:xfrm>
            <a:off x="4907504" y="1374299"/>
            <a:ext cx="2224816" cy="4840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Periféricos </a:t>
            </a:r>
            <a:r>
              <a:rPr lang="en-US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n-US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salida</a:t>
            </a:r>
            <a:r>
              <a:rPr lang="en-US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-Monitor.</a:t>
            </a:r>
          </a:p>
          <a:p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Impresora</a:t>
            </a:r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Altavoces</a:t>
            </a:r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-Auriculares.</a:t>
            </a:r>
          </a:p>
          <a:p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-Fax, </a:t>
            </a:r>
            <a:r>
              <a:rPr lang="en-U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s-CR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3D8A9903-403C-4A29-9DFF-B306BD493F7A}"/>
              </a:ext>
            </a:extLst>
          </p:cNvPr>
          <p:cNvSpPr txBox="1">
            <a:spLocks/>
          </p:cNvSpPr>
          <p:nvPr/>
        </p:nvSpPr>
        <p:spPr>
          <a:xfrm>
            <a:off x="6858224" y="1374299"/>
            <a:ext cx="2224816" cy="4840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Periféricos </a:t>
            </a:r>
            <a:r>
              <a:rPr lang="en-US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n-US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Almacenamiento</a:t>
            </a:r>
            <a:endParaRPr lang="en-US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-Disco </a:t>
            </a:r>
            <a:r>
              <a:rPr lang="en-U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duro</a:t>
            </a:r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-CD/DVD.</a:t>
            </a:r>
          </a:p>
          <a:p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Memorias</a:t>
            </a:r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Flash.</a:t>
            </a:r>
          </a:p>
          <a:p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-Discos </a:t>
            </a:r>
            <a:r>
              <a:rPr lang="en-U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portatiles</a:t>
            </a:r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s-CR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BE7EEB9C-8088-4D7B-ABA5-CDB9FDA4D52E}"/>
              </a:ext>
            </a:extLst>
          </p:cNvPr>
          <p:cNvSpPr txBox="1">
            <a:spLocks/>
          </p:cNvSpPr>
          <p:nvPr/>
        </p:nvSpPr>
        <p:spPr>
          <a:xfrm>
            <a:off x="9250792" y="1374299"/>
            <a:ext cx="2788808" cy="4840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Periféricos </a:t>
            </a:r>
            <a:r>
              <a:rPr lang="en-US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n-US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Comunicacion</a:t>
            </a:r>
            <a:endParaRPr lang="en-US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Tarjeta</a:t>
            </a:r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red.</a:t>
            </a:r>
          </a:p>
          <a:p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Tarjeta</a:t>
            </a:r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wireless.</a:t>
            </a:r>
          </a:p>
          <a:p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Tarjeta</a:t>
            </a:r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bluetooth</a:t>
            </a:r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Controladores</a:t>
            </a:r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puertos</a:t>
            </a:r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serie,paralelo</a:t>
            </a:r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infrarojo</a:t>
            </a:r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 </a:t>
            </a:r>
            <a:r>
              <a:rPr lang="en-U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s-CR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60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DD72816B-B18A-48A7-A7AC-82D13871C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2184" y="340678"/>
            <a:ext cx="8791575" cy="6014402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                     </a:t>
            </a:r>
          </a:p>
          <a:p>
            <a:r>
              <a:rPr lang="es-ES" dirty="0"/>
              <a:t>   Entonces hasta aquí la lección de hoy</a:t>
            </a:r>
            <a:endParaRPr lang="es-CR" dirty="0"/>
          </a:p>
        </p:txBody>
      </p:sp>
      <p:pic>
        <p:nvPicPr>
          <p:cNvPr id="4" name="Picture 2" descr="Resultado de imagen para bugs bunny trasnochado">
            <a:extLst>
              <a:ext uri="{FF2B5EF4-FFF2-40B4-BE49-F238E27FC236}">
                <a16:creationId xmlns:a16="http://schemas.microsoft.com/office/drawing/2014/main" id="{970BD5AC-C03C-41BE-9C6D-C195F055B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047" y="1175918"/>
            <a:ext cx="7941727" cy="421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84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5EC0D1E-E48B-4FF3-862F-5B9744621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3144" y="310198"/>
            <a:ext cx="8791575" cy="6070282"/>
          </a:xfrm>
        </p:spPr>
        <p:txBody>
          <a:bodyPr/>
          <a:lstStyle/>
          <a:p>
            <a:r>
              <a:rPr lang="es-ES" b="1" dirty="0">
                <a:solidFill>
                  <a:schemeClr val="tx1"/>
                </a:solidFill>
              </a:rPr>
              <a:t>Unidad central de proceso (CPU)</a:t>
            </a:r>
            <a:endParaRPr lang="es-CR" dirty="0">
              <a:solidFill>
                <a:schemeClr val="tx1"/>
              </a:solidFill>
            </a:endParaRPr>
          </a:p>
          <a:p>
            <a:r>
              <a:rPr lang="es-E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el auténtico </a:t>
            </a:r>
            <a:r>
              <a:rPr lang="es-ES" b="1" u="sng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cerebro del ordenador</a:t>
            </a:r>
            <a:r>
              <a:rPr lang="es-E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controla y gobierna todo el sistema.</a:t>
            </a:r>
          </a:p>
          <a:p>
            <a:r>
              <a:rPr lang="es-E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un circuito integrado que interpreta y ejecuta las instrucciones de los programas almacenados en memoria.</a:t>
            </a:r>
          </a:p>
          <a:p>
            <a:r>
              <a:rPr lang="es-E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Además toma los datos de las unidades de entrada, los procesa y los envía a las unidades o periféricos de salida.</a:t>
            </a:r>
          </a:p>
          <a:p>
            <a:r>
              <a:rPr lang="es-E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la CPU también le podemos llamar procesador o microprocesador.</a:t>
            </a:r>
            <a:endParaRPr lang="es-CR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AFEACD8-DD83-4CA6-BB0B-1A9EC362190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327" y="3961130"/>
            <a:ext cx="5610225" cy="2419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706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2D8E0B8-D4CE-4AA3-BE76-4BA649A54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224" y="249238"/>
            <a:ext cx="8791575" cy="5831522"/>
          </a:xfrm>
        </p:spPr>
        <p:txBody>
          <a:bodyPr>
            <a:normAutofit lnSpcReduction="10000"/>
          </a:bodyPr>
          <a:lstStyle/>
          <a:p>
            <a:r>
              <a:rPr lang="es-ES" b="1" u="sng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CPU esta compuesto de:</a:t>
            </a:r>
          </a:p>
          <a:p>
            <a:r>
              <a:rPr lang="es-ES" b="1" u="sng" cap="none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unidad de control (UC)</a:t>
            </a:r>
            <a:r>
              <a:rPr lang="es-ES" cap="none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interpreta y ejecuta las instrucciones máquina almacenadas en la memoria principal y genera las señales de control necesarias para ejecutarlas.</a:t>
            </a:r>
          </a:p>
          <a:p>
            <a:endParaRPr lang="es-CR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ES" b="1" u="sng" cap="none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unidad aritmético-lógica (UAL o ALU)</a:t>
            </a:r>
            <a:r>
              <a:rPr lang="es-ES" cap="none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recibe los datos sobre los que efectúa operaciones de cálculo y comparaciones, toma decisiones lógicas (determina si una afirmación es cierta o falsa mediante las reglas del álgebra de booleana) y devuelve luego el resultado; todo ello bajo la supervisión de la unidad de control.</a:t>
            </a:r>
            <a:endParaRPr lang="es-CR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R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1" u="sng" cap="none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registros de trabajo o de propósito general, </a:t>
            </a:r>
            <a:r>
              <a:rPr lang="es-E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donde se almacena información temporal, que constituyen el almacenamiento interno de la CPU. </a:t>
            </a:r>
            <a:r>
              <a:rPr lang="es-ES" cap="none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CR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67279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2FF79B2-F62F-4A11-8CB5-2175AB8CC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3608" y="203518"/>
            <a:ext cx="8791575" cy="5846762"/>
          </a:xfrm>
        </p:spPr>
        <p:txBody>
          <a:bodyPr/>
          <a:lstStyle/>
          <a:p>
            <a:r>
              <a:rPr lang="es-E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CPU se comunica a través de un conjunto de circuitos o conexiones llamado </a:t>
            </a:r>
            <a:r>
              <a:rPr lang="es-ES" b="1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</a:t>
            </a:r>
            <a:r>
              <a:rPr lang="es-E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E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ES" b="1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buses </a:t>
            </a:r>
            <a:r>
              <a:rPr lang="es-E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 los caminos a través de los cuales las instrucciones y los datos circulan entre las distintas unidades del ordenador.</a:t>
            </a:r>
            <a:endParaRPr lang="es-CR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R" dirty="0"/>
          </a:p>
          <a:p>
            <a:endParaRPr lang="es-C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80D9D8-38DF-499A-80FA-BAA1C2AC786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47" y="2318384"/>
            <a:ext cx="9142096" cy="3579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157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>
            <a:extLst>
              <a:ext uri="{FF2B5EF4-FFF2-40B4-BE49-F238E27FC236}">
                <a16:creationId xmlns:a16="http://schemas.microsoft.com/office/drawing/2014/main" id="{E6E16445-02F1-4527-B6FB-728385FDC165}"/>
              </a:ext>
            </a:extLst>
          </p:cNvPr>
          <p:cNvSpPr txBox="1">
            <a:spLocks/>
          </p:cNvSpPr>
          <p:nvPr/>
        </p:nvSpPr>
        <p:spPr>
          <a:xfrm>
            <a:off x="6888480" y="944867"/>
            <a:ext cx="4404360" cy="528960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Bus de direcciones: </a:t>
            </a:r>
            <a:r>
              <a:rPr lang="es-E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 la dirección de memoria del dato en transito.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Direcciones de Memoria: </a:t>
            </a:r>
            <a:r>
              <a:rPr lang="es-E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Indican la posición de los datos dentro de la memoria principal o del espacio de direcciones de la unidad de E/S.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Bus de datos: </a:t>
            </a:r>
            <a:r>
              <a:rPr lang="es-E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mueve los datos entre los diferentes dispositivos de E/S.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Buses Multiplexados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comportan como un bus de direcciones y bus de datos pero no los dos al mismo tiempo.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id="{7ADD266D-AC5E-45F9-9CF1-C8ACC936D5D4}"/>
              </a:ext>
            </a:extLst>
          </p:cNvPr>
          <p:cNvSpPr txBox="1">
            <a:spLocks/>
          </p:cNvSpPr>
          <p:nvPr/>
        </p:nvSpPr>
        <p:spPr>
          <a:xfrm>
            <a:off x="2273808" y="623523"/>
            <a:ext cx="4294632" cy="56109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Bus Paralelo:  </a:t>
            </a:r>
            <a:r>
              <a:rPr lang="es-ES" sz="1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PATA</a:t>
            </a:r>
            <a:r>
              <a:rPr lang="es-E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r>
              <a:rPr lang="es-E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</a:t>
            </a:r>
            <a:r>
              <a:rPr lang="es-E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Tecchnology</a:t>
            </a:r>
            <a:r>
              <a:rPr lang="es-E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Attachment</a:t>
            </a:r>
            <a:r>
              <a:rPr lang="es-E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Transmite secuencias de bytes en forma simultanea.</a:t>
            </a:r>
            <a:endParaRPr lang="es-ES" sz="18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Bus Serial: </a:t>
            </a:r>
            <a:r>
              <a:rPr lang="es-ES" sz="1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SATA (</a:t>
            </a:r>
            <a:r>
              <a:rPr lang="es-E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 </a:t>
            </a:r>
            <a:r>
              <a:rPr lang="es-E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</a:t>
            </a:r>
            <a:r>
              <a:rPr lang="es-E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Tecchnology</a:t>
            </a:r>
            <a:r>
              <a:rPr lang="es-E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Attachment</a:t>
            </a:r>
            <a:r>
              <a:rPr lang="es-E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Los datos son enviados bit tras bit.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Bus de Control</a:t>
            </a:r>
            <a:r>
              <a:rPr lang="es-ES" sz="1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Gobierna el uso y acceso a las líneas de datos y de direcciones. Evita colisiones de información en el sistema.</a:t>
            </a:r>
            <a:endParaRPr lang="es-ES" sz="18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04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659D3C0-F952-49ED-89CB-8E4BEE15F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8864" y="233998"/>
            <a:ext cx="8791575" cy="6212522"/>
          </a:xfrm>
        </p:spPr>
        <p:txBody>
          <a:bodyPr/>
          <a:lstStyle/>
          <a:p>
            <a:r>
              <a:rPr lang="es-ES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unidad de control</a:t>
            </a:r>
            <a:endParaRPr lang="es-CR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encarga de interpretar y ejecutar las instrucciones máquina que conforman los programas y de generar las señales de control necesarias para llevarlas a cabo.</a:t>
            </a:r>
            <a:endParaRPr lang="es-CR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52F233E-C469-4F44-A330-DAA6561FB1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2028824"/>
            <a:ext cx="7778750" cy="3904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818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79750B6-CAC4-4524-BFA1-B29853C90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3144" y="249238"/>
            <a:ext cx="8791575" cy="5831522"/>
          </a:xfrm>
        </p:spPr>
        <p:txBody>
          <a:bodyPr>
            <a:normAutofit fontScale="92500" lnSpcReduction="10000"/>
          </a:bodyPr>
          <a:lstStyle/>
          <a:p>
            <a:r>
              <a:rPr lang="es-ES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registros internos del microprocesador</a:t>
            </a:r>
            <a:endParaRPr lang="es-CR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Constituyen la memoria interna del procesador. Son unas celdas de memoria de alta velocidad que permiten a la CPU almacenar datos temporalmente mientras se efectúa alguna operación. </a:t>
            </a:r>
            <a:endParaRPr lang="es-CR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tamaño del registro indica el número de bits que puede manipular a la vez el Los registros de la CPU se pueden dividir en dos tipos: visibles al usuario y de control y estado.</a:t>
            </a:r>
            <a:endParaRPr lang="es-CR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1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Registros visibles al usuario</a:t>
            </a:r>
            <a:endParaRPr lang="es-CR" sz="21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1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 aquellos que pueden ser referenciados por el lenguaje ensamblador, o de máquina, con el fin de optimizar el uso de los recursos. Se distinguen tres categorías:</a:t>
            </a:r>
            <a:endParaRPr lang="es-CR" sz="2100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1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Registros de dirección.</a:t>
            </a:r>
            <a:endParaRPr lang="es-CR" sz="2100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1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Registros de datos.</a:t>
            </a:r>
            <a:endParaRPr lang="es-CR" sz="2100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1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Registros de condición.</a:t>
            </a:r>
            <a:endParaRPr lang="es-CR" sz="2100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25492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2EF8316-3C8A-432F-BE80-7A61DDF41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9824" y="218758"/>
            <a:ext cx="8791575" cy="5846762"/>
          </a:xfrm>
        </p:spPr>
        <p:txBody>
          <a:bodyPr>
            <a:normAutofit/>
          </a:bodyPr>
          <a:lstStyle/>
          <a:p>
            <a:r>
              <a:rPr lang="es-ES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Registros de control y de estado</a:t>
            </a:r>
            <a:endParaRPr lang="es-CR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 los que intervienen en la ejecución de las instrucciones. Distinguimos los siguientes tipos:</a:t>
            </a:r>
            <a:endParaRPr lang="es-CR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Contador de programa (CP).</a:t>
            </a:r>
            <a:endParaRPr lang="es-CR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Registro de instrucción (</a:t>
            </a:r>
            <a:r>
              <a:rPr lang="es-E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</a:t>
            </a:r>
            <a:r>
              <a:rPr lang="es-E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s-CR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Registro de dirección de memoria (</a:t>
            </a:r>
            <a:r>
              <a:rPr lang="es-E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</a:t>
            </a:r>
            <a:r>
              <a:rPr lang="es-E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s-CR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Registro de intercambio de memoria (</a:t>
            </a:r>
            <a:r>
              <a:rPr lang="es-E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rim</a:t>
            </a:r>
            <a:r>
              <a:rPr lang="es-E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es-ES" b="1" cap="none" dirty="0">
                <a:latin typeface="Arial" panose="020B0604020202020204" pitchFamily="34" charset="0"/>
                <a:cs typeface="Arial" panose="020B0604020202020204" pitchFamily="34" charset="0"/>
              </a:rPr>
              <a:t> RAM</a:t>
            </a:r>
            <a:endParaRPr lang="es-CR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RAM (</a:t>
            </a:r>
            <a:r>
              <a:rPr lang="es-E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ramdon</a:t>
            </a:r>
            <a:r>
              <a:rPr lang="es-E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es-E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es-E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memoria de acceso aleatorio) se almacenan dos tipos de información: el programa o secuencia de instrucciones a ejecutar y los datos que manejan dichas instrucciones</a:t>
            </a:r>
            <a:endParaRPr lang="es-CR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1" dirty="0"/>
              <a:t> </a:t>
            </a:r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4996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DCC89E6-B4F9-41D6-8C6E-0431554F3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8864" y="218758"/>
            <a:ext cx="8791575" cy="6166802"/>
          </a:xfrm>
        </p:spPr>
        <p:txBody>
          <a:bodyPr/>
          <a:lstStyle/>
          <a:p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Caracteristicas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de la RAM</a:t>
            </a:r>
          </a:p>
          <a:p>
            <a:pPr marL="457200" indent="-457200">
              <a:buAutoNum type="arabicParenR"/>
            </a:pPr>
            <a:r>
              <a:rPr lang="en-US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Aleatoria</a:t>
            </a:r>
            <a:endParaRPr lang="en-US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es </a:t>
            </a:r>
            <a:r>
              <a:rPr lang="en-U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estrictamente</a:t>
            </a:r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necesaria</a:t>
            </a:r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ejecutar</a:t>
            </a:r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procesos</a:t>
            </a:r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es la 3 </a:t>
            </a:r>
            <a:r>
              <a:rPr lang="en-U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opcion</a:t>
            </a:r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CPU para solicitor </a:t>
            </a:r>
            <a:r>
              <a:rPr lang="en-U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recurso</a:t>
            </a:r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(Memoria)</a:t>
            </a:r>
          </a:p>
          <a:p>
            <a:pPr marL="457200" indent="-457200">
              <a:buAutoNum type="arabicParenR" startAt="2"/>
            </a:pPr>
            <a:r>
              <a:rPr lang="en-US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Volatil</a:t>
            </a:r>
            <a:endParaRPr lang="en-US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Pierde</a:t>
            </a:r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informacion</a:t>
            </a:r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deja</a:t>
            </a:r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recibir</a:t>
            </a:r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carga</a:t>
            </a:r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electrica</a:t>
            </a:r>
            <a:endParaRPr lang="en-US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Temporal</a:t>
            </a:r>
          </a:p>
          <a:p>
            <a:r>
              <a:rPr lang="en-U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Guarda</a:t>
            </a:r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informacion</a:t>
            </a:r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proceso</a:t>
            </a:r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mientras</a:t>
            </a:r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</a:t>
            </a:r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ejecutando</a:t>
            </a:r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solamente</a:t>
            </a:r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A7F46-1DF6-40C7-94B2-4AA2818A1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304" y="4101782"/>
            <a:ext cx="2421256" cy="2421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Buy Memory RAM DDR4 8GB 2400MHZ Sodimm Transcend - PowerPlanet">
            <a:extLst>
              <a:ext uri="{FF2B5EF4-FFF2-40B4-BE49-F238E27FC236}">
                <a16:creationId xmlns:a16="http://schemas.microsoft.com/office/drawing/2014/main" id="{9F5E83B1-5DCA-40AE-B16A-3EC626F7B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442" y="4297574"/>
            <a:ext cx="2492896" cy="202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4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162</TotalTime>
  <Words>1052</Words>
  <Application>Microsoft Office PowerPoint</Application>
  <PresentationFormat>Panorámica</PresentationFormat>
  <Paragraphs>96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Circuito</vt:lpstr>
      <vt:lpstr>FUNCIONAMIENTO DEL ORDENADOR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Unidades de entrada y de salida: los periféricos Son dispositivos que se conectan al ordenador y permiten almacenar información y comunicar al ordenador con el mundo exterior.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FUNCIONAMIENTO DEL ORDENADOR</dc:title>
  <dc:creator>Académico</dc:creator>
  <cp:lastModifiedBy>Alberto Espinoza</cp:lastModifiedBy>
  <cp:revision>17</cp:revision>
  <dcterms:created xsi:type="dcterms:W3CDTF">2020-05-20T20:11:14Z</dcterms:created>
  <dcterms:modified xsi:type="dcterms:W3CDTF">2022-05-24T02:00:20Z</dcterms:modified>
</cp:coreProperties>
</file>