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329DC-C117-61AA-EB11-647B9D82801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0EB6F00B-7EDF-B9A9-9B96-CBE2C44B6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113A8173-EE22-E037-4499-F5F7D07CFEAA}"/>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5" name="Marcador de pie de página 4">
            <a:extLst>
              <a:ext uri="{FF2B5EF4-FFF2-40B4-BE49-F238E27FC236}">
                <a16:creationId xmlns:a16="http://schemas.microsoft.com/office/drawing/2014/main" id="{CE0A3E89-C952-47D6-7711-C9F0896FDFBF}"/>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86F5318A-0105-5086-FA86-340EF1B07FAC}"/>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201628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321E5-2F2E-786D-0FF2-F46D63134B85}"/>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5830E878-64CD-A31C-C36F-E14352A8D4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269E19D4-85B3-4141-2352-042F0D025EFC}"/>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5" name="Marcador de pie de página 4">
            <a:extLst>
              <a:ext uri="{FF2B5EF4-FFF2-40B4-BE49-F238E27FC236}">
                <a16:creationId xmlns:a16="http://schemas.microsoft.com/office/drawing/2014/main" id="{62FB2091-B78F-7A7E-8AA2-4D0F4F02378B}"/>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2E57F3DB-02E5-0E54-5405-34EEF2B8AEF9}"/>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86140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F8F2DA-B46A-4B34-4492-C97EE20ED9A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2E09518C-42DB-7425-0A8E-E01A6B6322F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36891ABE-7886-E9D8-BF3C-21621107F1EE}"/>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5" name="Marcador de pie de página 4">
            <a:extLst>
              <a:ext uri="{FF2B5EF4-FFF2-40B4-BE49-F238E27FC236}">
                <a16:creationId xmlns:a16="http://schemas.microsoft.com/office/drawing/2014/main" id="{25D0C8FC-D705-0604-A912-691DF787961E}"/>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B66D07BA-1FC2-B36D-D1BD-5B94415165E1}"/>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155279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CFC44-1BAF-D7F0-AE57-923FAE1A2F64}"/>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5C1B02BD-7BBF-58B6-5845-155A8743E68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BE932688-33B0-515D-CF23-9AD38988D136}"/>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5" name="Marcador de pie de página 4">
            <a:extLst>
              <a:ext uri="{FF2B5EF4-FFF2-40B4-BE49-F238E27FC236}">
                <a16:creationId xmlns:a16="http://schemas.microsoft.com/office/drawing/2014/main" id="{B0CBAAB4-890A-C1FC-3027-32C28A1884D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40A19BA0-09B2-DAF0-8F9D-3255E43648F0}"/>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265208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33E46-924E-B9C9-66D6-400F19BA54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45A80C9A-71AA-E93E-892E-6FAA6D856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75AA4BC-3B1A-9DD7-FFB8-599E77256BEE}"/>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5" name="Marcador de pie de página 4">
            <a:extLst>
              <a:ext uri="{FF2B5EF4-FFF2-40B4-BE49-F238E27FC236}">
                <a16:creationId xmlns:a16="http://schemas.microsoft.com/office/drawing/2014/main" id="{0E894EA6-00C8-ED69-876F-6687C3F8B962}"/>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DB06B323-8CD8-9701-CCB2-78E9102A77D9}"/>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19321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5B499-6506-2FDC-AD1E-55F867405457}"/>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75E2F366-7155-3A7B-AC64-955076948E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B5B2845B-BDA3-9F58-CD17-257865A5A9C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FF2F7F6D-BE46-1A9D-89CD-373F076AB6D2}"/>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6" name="Marcador de pie de página 5">
            <a:extLst>
              <a:ext uri="{FF2B5EF4-FFF2-40B4-BE49-F238E27FC236}">
                <a16:creationId xmlns:a16="http://schemas.microsoft.com/office/drawing/2014/main" id="{3ED65E24-FBC9-48DA-703A-34037C54E090}"/>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8BB870F6-7E52-2E4B-2F06-D938241DFA02}"/>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290330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A164C-957A-6C10-E10C-1D4F5965EF5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04DC13DF-41D1-DE5D-D177-FB8914D33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BED8FEE-6CD9-FEA5-F636-8DB0A31D8F9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D479EF46-1AE8-7801-6D59-9B723485D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BBDFC6A-F908-F13B-89EE-261F2B0ABF5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8615E81A-E87A-0567-FA3D-635F4F6F0098}"/>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8" name="Marcador de pie de página 7">
            <a:extLst>
              <a:ext uri="{FF2B5EF4-FFF2-40B4-BE49-F238E27FC236}">
                <a16:creationId xmlns:a16="http://schemas.microsoft.com/office/drawing/2014/main" id="{862F4989-2DE0-A43C-9A5A-96B174DF03F6}"/>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C9DACD80-B01F-ADA6-34BE-78A4386AEC15}"/>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418852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4B106-FE29-7383-F944-CA5D5839F2AE}"/>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AFA30ACE-3D60-E77B-498F-44A21C9B7451}"/>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4" name="Marcador de pie de página 3">
            <a:extLst>
              <a:ext uri="{FF2B5EF4-FFF2-40B4-BE49-F238E27FC236}">
                <a16:creationId xmlns:a16="http://schemas.microsoft.com/office/drawing/2014/main" id="{B8FCC9B3-2117-0C69-5BB9-96BD0AA86198}"/>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9E3674E0-5247-F44D-0A46-47AFD556DD40}"/>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384341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85908BB-C70C-21C5-DF0F-8FB3E5A93AD8}"/>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3" name="Marcador de pie de página 2">
            <a:extLst>
              <a:ext uri="{FF2B5EF4-FFF2-40B4-BE49-F238E27FC236}">
                <a16:creationId xmlns:a16="http://schemas.microsoft.com/office/drawing/2014/main" id="{E301F04E-6AFD-2A82-7E39-C62D141AF6F2}"/>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A676471C-292F-519E-B089-BED824822816}"/>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215163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0FE9A-3BD4-FD6E-A4A9-096455D140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4E2B995E-ACB2-D555-781D-679F74560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A9132DF4-6810-0614-BD68-1D31812B3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0E72C4-06F5-7943-C055-A970C8C389CD}"/>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6" name="Marcador de pie de página 5">
            <a:extLst>
              <a:ext uri="{FF2B5EF4-FFF2-40B4-BE49-F238E27FC236}">
                <a16:creationId xmlns:a16="http://schemas.microsoft.com/office/drawing/2014/main" id="{13D4CF11-3988-193A-5774-12A120F9C06E}"/>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D0CD0DC5-AA87-5035-54A6-7FE92B7295E5}"/>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223591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E1C4C-F281-F7BD-89C9-AF19888141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102DED36-36C9-0244-B04B-41912E6B9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7FBAB043-ED19-B550-24F7-F8B0B7A18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841B92-AE6C-535B-9AAB-7A6F388F3873}"/>
              </a:ext>
            </a:extLst>
          </p:cNvPr>
          <p:cNvSpPr>
            <a:spLocks noGrp="1"/>
          </p:cNvSpPr>
          <p:nvPr>
            <p:ph type="dt" sz="half" idx="10"/>
          </p:nvPr>
        </p:nvSpPr>
        <p:spPr/>
        <p:txBody>
          <a:bodyPr/>
          <a:lstStyle/>
          <a:p>
            <a:fld id="{972A9AB0-57E4-4964-AEEE-F66E1044DD10}" type="datetimeFigureOut">
              <a:rPr lang="es-CR" smtClean="0"/>
              <a:t>24/1/2023</a:t>
            </a:fld>
            <a:endParaRPr lang="es-CR"/>
          </a:p>
        </p:txBody>
      </p:sp>
      <p:sp>
        <p:nvSpPr>
          <p:cNvPr id="6" name="Marcador de pie de página 5">
            <a:extLst>
              <a:ext uri="{FF2B5EF4-FFF2-40B4-BE49-F238E27FC236}">
                <a16:creationId xmlns:a16="http://schemas.microsoft.com/office/drawing/2014/main" id="{04E97FB8-903B-36BB-5310-DB4C69FD0112}"/>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64C6B62E-97D8-D62D-D0AF-2FD46268B046}"/>
              </a:ext>
            </a:extLst>
          </p:cNvPr>
          <p:cNvSpPr>
            <a:spLocks noGrp="1"/>
          </p:cNvSpPr>
          <p:nvPr>
            <p:ph type="sldNum" sz="quarter" idx="12"/>
          </p:nvPr>
        </p:nvSpPr>
        <p:spPr/>
        <p:txBody>
          <a:bodyPr/>
          <a:lstStyle/>
          <a:p>
            <a:fld id="{A052516E-7317-4A88-8640-5FBE5DFB8721}" type="slidenum">
              <a:rPr lang="es-CR" smtClean="0"/>
              <a:t>‹Nº›</a:t>
            </a:fld>
            <a:endParaRPr lang="es-CR"/>
          </a:p>
        </p:txBody>
      </p:sp>
    </p:spTree>
    <p:extLst>
      <p:ext uri="{BB962C8B-B14F-4D97-AF65-F5344CB8AC3E}">
        <p14:creationId xmlns:p14="http://schemas.microsoft.com/office/powerpoint/2010/main" val="318884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F63253A-8B8C-D07A-C7A0-FC94C6DC1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A16F6A06-BEC0-2659-7DF3-A045107E1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FA5ED981-7F29-DEDF-0314-7CA991BF2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A9AB0-57E4-4964-AEEE-F66E1044DD10}" type="datetimeFigureOut">
              <a:rPr lang="es-CR" smtClean="0"/>
              <a:t>24/1/2023</a:t>
            </a:fld>
            <a:endParaRPr lang="es-CR"/>
          </a:p>
        </p:txBody>
      </p:sp>
      <p:sp>
        <p:nvSpPr>
          <p:cNvPr id="5" name="Marcador de pie de página 4">
            <a:extLst>
              <a:ext uri="{FF2B5EF4-FFF2-40B4-BE49-F238E27FC236}">
                <a16:creationId xmlns:a16="http://schemas.microsoft.com/office/drawing/2014/main" id="{EECA17FC-BC29-813A-F335-BBA0EAFFB8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630D6422-5C08-60CD-A130-C1E1C42F8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2516E-7317-4A88-8640-5FBE5DFB8721}" type="slidenum">
              <a:rPr lang="es-CR" smtClean="0"/>
              <a:t>‹Nº›</a:t>
            </a:fld>
            <a:endParaRPr lang="es-CR"/>
          </a:p>
        </p:txBody>
      </p:sp>
    </p:spTree>
    <p:extLst>
      <p:ext uri="{BB962C8B-B14F-4D97-AF65-F5344CB8AC3E}">
        <p14:creationId xmlns:p14="http://schemas.microsoft.com/office/powerpoint/2010/main" val="1107064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llpaper de la semana #54: Fondo abstracto azul - iPaderos">
            <a:extLst>
              <a:ext uri="{FF2B5EF4-FFF2-40B4-BE49-F238E27FC236}">
                <a16:creationId xmlns:a16="http://schemas.microsoft.com/office/drawing/2014/main" id="{7A1D2A5D-A743-05FD-F840-183937B37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9EF35831-5197-30F4-BD5F-EE2F9AF94AC0}"/>
              </a:ext>
            </a:extLst>
          </p:cNvPr>
          <p:cNvSpPr>
            <a:spLocks noGrp="1"/>
          </p:cNvSpPr>
          <p:nvPr>
            <p:ph type="subTitle" idx="1"/>
          </p:nvPr>
        </p:nvSpPr>
        <p:spPr>
          <a:xfrm>
            <a:off x="1524000" y="230756"/>
            <a:ext cx="9144000" cy="789852"/>
          </a:xfrm>
        </p:spPr>
        <p:txBody>
          <a:bodyPr/>
          <a:lstStyle/>
          <a:p>
            <a:pPr algn="l"/>
            <a:endParaRPr lang="es-CR" sz="1800" b="0" i="0" u="none" strike="noStrike" baseline="0" dirty="0">
              <a:solidFill>
                <a:srgbClr val="000000"/>
              </a:solidFill>
              <a:latin typeface="Arial" panose="020B0604020202020204" pitchFamily="34" charset="0"/>
            </a:endParaRPr>
          </a:p>
          <a:p>
            <a:r>
              <a:rPr lang="es-CR" sz="1800" b="0" i="0" u="none" strike="noStrike" baseline="0" dirty="0">
                <a:solidFill>
                  <a:srgbClr val="000000"/>
                </a:solidFill>
                <a:latin typeface="Arial" panose="020B0604020202020204" pitchFamily="34" charset="0"/>
              </a:rPr>
              <a:t> </a:t>
            </a:r>
            <a:r>
              <a:rPr lang="es-CR" sz="1800" b="1" i="0" u="none" strike="noStrike" baseline="0" dirty="0">
                <a:solidFill>
                  <a:srgbClr val="000000"/>
                </a:solidFill>
                <a:latin typeface="Arial" panose="020B0604020202020204" pitchFamily="34" charset="0"/>
              </a:rPr>
              <a:t>El software del ordenador </a:t>
            </a:r>
            <a:endParaRPr lang="es-CR" dirty="0"/>
          </a:p>
        </p:txBody>
      </p:sp>
      <p:sp>
        <p:nvSpPr>
          <p:cNvPr id="4" name="CuadroTexto 3">
            <a:extLst>
              <a:ext uri="{FF2B5EF4-FFF2-40B4-BE49-F238E27FC236}">
                <a16:creationId xmlns:a16="http://schemas.microsoft.com/office/drawing/2014/main" id="{279A87A5-3D1C-7D20-5D9E-886B1D21167A}"/>
              </a:ext>
            </a:extLst>
          </p:cNvPr>
          <p:cNvSpPr txBox="1"/>
          <p:nvPr/>
        </p:nvSpPr>
        <p:spPr>
          <a:xfrm>
            <a:off x="5098472" y="1196104"/>
            <a:ext cx="2299854" cy="369332"/>
          </a:xfrm>
          <a:prstGeom prst="rect">
            <a:avLst/>
          </a:prstGeom>
          <a:noFill/>
        </p:spPr>
        <p:txBody>
          <a:bodyPr wrap="square" rtlCol="0">
            <a:spAutoFit/>
          </a:bodyPr>
          <a:lstStyle/>
          <a:p>
            <a:r>
              <a:rPr lang="es-CR" b="1" dirty="0">
                <a:latin typeface="Arial" panose="020B0604020202020204" pitchFamily="34" charset="0"/>
                <a:cs typeface="Arial" panose="020B0604020202020204" pitchFamily="34" charset="0"/>
              </a:rPr>
              <a:t>¿Qué es Software?</a:t>
            </a:r>
          </a:p>
        </p:txBody>
      </p:sp>
      <p:sp>
        <p:nvSpPr>
          <p:cNvPr id="5" name="CuadroTexto 4">
            <a:extLst>
              <a:ext uri="{FF2B5EF4-FFF2-40B4-BE49-F238E27FC236}">
                <a16:creationId xmlns:a16="http://schemas.microsoft.com/office/drawing/2014/main" id="{D527A79C-8588-9A1A-52B3-FD5B10342B91}"/>
              </a:ext>
            </a:extLst>
          </p:cNvPr>
          <p:cNvSpPr txBox="1"/>
          <p:nvPr/>
        </p:nvSpPr>
        <p:spPr>
          <a:xfrm>
            <a:off x="2369127" y="1740932"/>
            <a:ext cx="8049492" cy="1200329"/>
          </a:xfrm>
          <a:prstGeom prst="rect">
            <a:avLst/>
          </a:prstGeom>
          <a:noFill/>
        </p:spPr>
        <p:txBody>
          <a:bodyPr wrap="square" rtlCol="0">
            <a:spAutoFit/>
          </a:bodyPr>
          <a:lstStyle/>
          <a:p>
            <a:pPr algn="l"/>
            <a:r>
              <a:rPr lang="es-CR" sz="1800" b="0" i="0" u="none" strike="noStrike" baseline="0" dirty="0">
                <a:solidFill>
                  <a:srgbClr val="000000"/>
                </a:solidFill>
                <a:latin typeface="Arial" panose="020B0604020202020204" pitchFamily="34" charset="0"/>
              </a:rPr>
              <a:t>Según el estándar 729 del IEEE (</a:t>
            </a:r>
            <a:r>
              <a:rPr lang="es-CR" sz="1800" b="0" i="0" u="none" strike="noStrike" baseline="0" dirty="0" err="1">
                <a:solidFill>
                  <a:srgbClr val="000000"/>
                </a:solidFill>
                <a:latin typeface="Arial" panose="020B0604020202020204" pitchFamily="34" charset="0"/>
              </a:rPr>
              <a:t>Institute</a:t>
            </a:r>
            <a:r>
              <a:rPr lang="es-CR" sz="1800" b="0" i="0" u="none" strike="noStrike" baseline="0" dirty="0">
                <a:solidFill>
                  <a:srgbClr val="000000"/>
                </a:solidFill>
                <a:latin typeface="Arial" panose="020B0604020202020204" pitchFamily="34" charset="0"/>
              </a:rPr>
              <a:t> </a:t>
            </a:r>
            <a:r>
              <a:rPr lang="es-CR" sz="1800" b="0" i="0" u="none" strike="noStrike" baseline="0" dirty="0" err="1">
                <a:solidFill>
                  <a:srgbClr val="000000"/>
                </a:solidFill>
                <a:latin typeface="Arial" panose="020B0604020202020204" pitchFamily="34" charset="0"/>
              </a:rPr>
              <a:t>of</a:t>
            </a:r>
            <a:r>
              <a:rPr lang="es-CR" sz="1800" b="0" i="0" u="none" strike="noStrike" baseline="0" dirty="0">
                <a:solidFill>
                  <a:srgbClr val="000000"/>
                </a:solidFill>
                <a:latin typeface="Arial" panose="020B0604020202020204" pitchFamily="34" charset="0"/>
              </a:rPr>
              <a:t> </a:t>
            </a:r>
            <a:r>
              <a:rPr lang="es-CR" sz="1800" b="0" i="0" u="none" strike="noStrike" baseline="0" dirty="0" err="1">
                <a:solidFill>
                  <a:srgbClr val="000000"/>
                </a:solidFill>
                <a:latin typeface="Arial" panose="020B0604020202020204" pitchFamily="34" charset="0"/>
              </a:rPr>
              <a:t>Electrical</a:t>
            </a:r>
            <a:r>
              <a:rPr lang="es-CR" sz="1800" b="0" i="0" u="none" strike="noStrike" baseline="0" dirty="0">
                <a:solidFill>
                  <a:srgbClr val="000000"/>
                </a:solidFill>
                <a:latin typeface="Arial" panose="020B0604020202020204" pitchFamily="34" charset="0"/>
              </a:rPr>
              <a:t> and </a:t>
            </a:r>
            <a:r>
              <a:rPr lang="es-CR" sz="1800" b="0" i="0" u="none" strike="noStrike" baseline="0" dirty="0" err="1">
                <a:solidFill>
                  <a:srgbClr val="000000"/>
                </a:solidFill>
                <a:latin typeface="Arial" panose="020B0604020202020204" pitchFamily="34" charset="0"/>
              </a:rPr>
              <a:t>Electronics</a:t>
            </a:r>
            <a:r>
              <a:rPr lang="es-CR" sz="1800" b="0" i="0" u="none" strike="noStrike" baseline="0" dirty="0">
                <a:solidFill>
                  <a:srgbClr val="000000"/>
                </a:solidFill>
                <a:latin typeface="Arial" panose="020B0604020202020204" pitchFamily="34" charset="0"/>
              </a:rPr>
              <a:t> </a:t>
            </a:r>
            <a:r>
              <a:rPr lang="es-CR" sz="1800" b="0" i="0" u="none" strike="noStrike" baseline="0" dirty="0" err="1">
                <a:solidFill>
                  <a:srgbClr val="000000"/>
                </a:solidFill>
                <a:latin typeface="Arial" panose="020B0604020202020204" pitchFamily="34" charset="0"/>
              </a:rPr>
              <a:t>Engineers</a:t>
            </a:r>
            <a:r>
              <a:rPr lang="es-CR" sz="1800" b="0" i="0" u="none" strike="noStrike" baseline="0" dirty="0">
                <a:solidFill>
                  <a:srgbClr val="000000"/>
                </a:solidFill>
                <a:latin typeface="Arial" panose="020B0604020202020204" pitchFamily="34" charset="0"/>
              </a:rPr>
              <a:t>), “</a:t>
            </a:r>
            <a:r>
              <a:rPr lang="es-ES" sz="1800" b="1" i="1" u="none" strike="noStrike" baseline="0" dirty="0">
                <a:solidFill>
                  <a:srgbClr val="000000"/>
                </a:solidFill>
                <a:latin typeface="Arial" panose="020B0604020202020204" pitchFamily="34" charset="0"/>
              </a:rPr>
              <a:t>el conjunto de los programas de cómputo, procedimientos, reglas, documentación y datos asociados que forman parte de las operaciones de un sistema de computación”. </a:t>
            </a:r>
            <a:endParaRPr lang="es-CR" b="1" i="1" dirty="0">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B987048-FCE2-28D5-BEDE-8F1C1B3454FD}"/>
              </a:ext>
            </a:extLst>
          </p:cNvPr>
          <p:cNvSpPr txBox="1"/>
          <p:nvPr/>
        </p:nvSpPr>
        <p:spPr>
          <a:xfrm>
            <a:off x="2369127" y="3137539"/>
            <a:ext cx="7523018" cy="646331"/>
          </a:xfrm>
          <a:prstGeom prst="rect">
            <a:avLst/>
          </a:prstGeom>
          <a:noFill/>
        </p:spPr>
        <p:txBody>
          <a:bodyPr wrap="square" rtlCol="0">
            <a:spAutoFit/>
          </a:bodyPr>
          <a:lstStyle/>
          <a:p>
            <a:r>
              <a:rPr lang="es-ES" sz="1800" b="0" i="0" u="none" strike="noStrike" baseline="0" dirty="0">
                <a:solidFill>
                  <a:srgbClr val="000000"/>
                </a:solidFill>
                <a:latin typeface="Arial" panose="020B0604020202020204" pitchFamily="34" charset="0"/>
              </a:rPr>
              <a:t> El software se divide en dos categorías: en el tipo de trabajo que realiza y en el método de distribución. </a:t>
            </a:r>
            <a:endParaRPr lang="es-CR" dirty="0"/>
          </a:p>
        </p:txBody>
      </p:sp>
      <p:pic>
        <p:nvPicPr>
          <p:cNvPr id="8" name="Imagen 7">
            <a:extLst>
              <a:ext uri="{FF2B5EF4-FFF2-40B4-BE49-F238E27FC236}">
                <a16:creationId xmlns:a16="http://schemas.microsoft.com/office/drawing/2014/main" id="{198E5CA1-A277-F0DB-A323-34557000C49A}"/>
              </a:ext>
            </a:extLst>
          </p:cNvPr>
          <p:cNvPicPr>
            <a:picLocks noChangeAspect="1"/>
          </p:cNvPicPr>
          <p:nvPr/>
        </p:nvPicPr>
        <p:blipFill>
          <a:blip r:embed="rId3"/>
          <a:stretch>
            <a:fillRect/>
          </a:stretch>
        </p:blipFill>
        <p:spPr>
          <a:xfrm>
            <a:off x="1523999" y="3980148"/>
            <a:ext cx="4281055" cy="2088143"/>
          </a:xfrm>
          <a:prstGeom prst="rect">
            <a:avLst/>
          </a:prstGeom>
        </p:spPr>
      </p:pic>
      <p:pic>
        <p:nvPicPr>
          <p:cNvPr id="10" name="Imagen 9">
            <a:extLst>
              <a:ext uri="{FF2B5EF4-FFF2-40B4-BE49-F238E27FC236}">
                <a16:creationId xmlns:a16="http://schemas.microsoft.com/office/drawing/2014/main" id="{C53AD3A8-210D-4E0A-4D33-5D91A11D5E4C}"/>
              </a:ext>
            </a:extLst>
          </p:cNvPr>
          <p:cNvPicPr>
            <a:picLocks noChangeAspect="1"/>
          </p:cNvPicPr>
          <p:nvPr/>
        </p:nvPicPr>
        <p:blipFill>
          <a:blip r:embed="rId4"/>
          <a:stretch>
            <a:fillRect/>
          </a:stretch>
        </p:blipFill>
        <p:spPr>
          <a:xfrm>
            <a:off x="6095999" y="3783870"/>
            <a:ext cx="4156364" cy="2406706"/>
          </a:xfrm>
          <a:prstGeom prst="rect">
            <a:avLst/>
          </a:prstGeom>
        </p:spPr>
      </p:pic>
    </p:spTree>
    <p:extLst>
      <p:ext uri="{BB962C8B-B14F-4D97-AF65-F5344CB8AC3E}">
        <p14:creationId xmlns:p14="http://schemas.microsoft.com/office/powerpoint/2010/main" val="3467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fltVal val="0"/>
                                          </p:val>
                                        </p:tav>
                                        <p:tav tm="100000">
                                          <p:val>
                                            <p:strVal val="#ppt_w"/>
                                          </p:val>
                                        </p:tav>
                                      </p:tavLst>
                                    </p:anim>
                                    <p:anim calcmode="lin" valueType="num">
                                      <p:cBhvr>
                                        <p:cTn id="33" dur="1000" fill="hold"/>
                                        <p:tgtEl>
                                          <p:spTgt spid="8"/>
                                        </p:tgtEl>
                                        <p:attrNameLst>
                                          <p:attrName>ppt_h</p:attrName>
                                        </p:attrNameLst>
                                      </p:cBhvr>
                                      <p:tavLst>
                                        <p:tav tm="0">
                                          <p:val>
                                            <p:fltVal val="0"/>
                                          </p:val>
                                        </p:tav>
                                        <p:tav tm="100000">
                                          <p:val>
                                            <p:strVal val="#ppt_h"/>
                                          </p:val>
                                        </p:tav>
                                      </p:tavLst>
                                    </p:anim>
                                    <p:anim calcmode="lin" valueType="num">
                                      <p:cBhvr>
                                        <p:cTn id="34" dur="1000" fill="hold"/>
                                        <p:tgtEl>
                                          <p:spTgt spid="8"/>
                                        </p:tgtEl>
                                        <p:attrNameLst>
                                          <p:attrName>style.rotation</p:attrName>
                                        </p:attrNameLst>
                                      </p:cBhvr>
                                      <p:tavLst>
                                        <p:tav tm="0">
                                          <p:val>
                                            <p:fltVal val="90"/>
                                          </p:val>
                                        </p:tav>
                                        <p:tav tm="100000">
                                          <p:val>
                                            <p:fltVal val="0"/>
                                          </p:val>
                                        </p:tav>
                                      </p:tavLst>
                                    </p:anim>
                                    <p:animEffect transition="in" filter="fade">
                                      <p:cBhvr>
                                        <p:cTn id="35" dur="1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fltVal val="0"/>
                                          </p:val>
                                        </p:tav>
                                        <p:tav tm="100000">
                                          <p:val>
                                            <p:strVal val="#ppt_w"/>
                                          </p:val>
                                        </p:tav>
                                      </p:tavLst>
                                    </p:anim>
                                    <p:anim calcmode="lin" valueType="num">
                                      <p:cBhvr>
                                        <p:cTn id="41" dur="1000" fill="hold"/>
                                        <p:tgtEl>
                                          <p:spTgt spid="10"/>
                                        </p:tgtEl>
                                        <p:attrNameLst>
                                          <p:attrName>ppt_h</p:attrName>
                                        </p:attrNameLst>
                                      </p:cBhvr>
                                      <p:tavLst>
                                        <p:tav tm="0">
                                          <p:val>
                                            <p:fltVal val="0"/>
                                          </p:val>
                                        </p:tav>
                                        <p:tav tm="100000">
                                          <p:val>
                                            <p:strVal val="#ppt_h"/>
                                          </p:val>
                                        </p:tav>
                                      </p:tavLst>
                                    </p:anim>
                                    <p:anim calcmode="lin" valueType="num">
                                      <p:cBhvr>
                                        <p:cTn id="42" dur="1000" fill="hold"/>
                                        <p:tgtEl>
                                          <p:spTgt spid="10"/>
                                        </p:tgtEl>
                                        <p:attrNameLst>
                                          <p:attrName>style.rotation</p:attrName>
                                        </p:attrNameLst>
                                      </p:cBhvr>
                                      <p:tavLst>
                                        <p:tav tm="0">
                                          <p:val>
                                            <p:fltVal val="90"/>
                                          </p:val>
                                        </p:tav>
                                        <p:tav tm="100000">
                                          <p:val>
                                            <p:fltVal val="0"/>
                                          </p:val>
                                        </p:tav>
                                      </p:tavLst>
                                    </p:anim>
                                    <p:animEffect transition="in" filter="fade">
                                      <p:cBhvr>
                                        <p:cTn id="4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allpaper de la semana #54: Fondo abstracto azul - iPaderos">
            <a:extLst>
              <a:ext uri="{FF2B5EF4-FFF2-40B4-BE49-F238E27FC236}">
                <a16:creationId xmlns:a16="http://schemas.microsoft.com/office/drawing/2014/main" id="{BC1FC719-66DD-59F5-F7EC-D2404D628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05C4249D-F5CD-489D-8705-366421F1EF41}"/>
              </a:ext>
            </a:extLst>
          </p:cNvPr>
          <p:cNvSpPr>
            <a:spLocks noGrp="1"/>
          </p:cNvSpPr>
          <p:nvPr>
            <p:ph type="subTitle" idx="1"/>
          </p:nvPr>
        </p:nvSpPr>
        <p:spPr>
          <a:xfrm>
            <a:off x="1523999" y="775710"/>
            <a:ext cx="9144000" cy="2119889"/>
          </a:xfrm>
        </p:spPr>
        <p:txBody>
          <a:bodyPr/>
          <a:lstStyle/>
          <a:p>
            <a:r>
              <a:rPr lang="es-ES" sz="1800" b="1" i="0" u="none" strike="noStrike" baseline="0" dirty="0">
                <a:solidFill>
                  <a:srgbClr val="000000"/>
                </a:solidFill>
                <a:latin typeface="Arial" panose="020B0604020202020204" pitchFamily="34" charset="0"/>
              </a:rPr>
              <a:t>Administra la memoria</a:t>
            </a:r>
            <a:r>
              <a:rPr lang="es-ES" sz="1800" b="0" i="0" u="none" strike="noStrike" baseline="0" dirty="0">
                <a:solidFill>
                  <a:srgbClr val="000000"/>
                </a:solidFill>
                <a:latin typeface="Arial" panose="020B0604020202020204" pitchFamily="34" charset="0"/>
              </a:rPr>
              <a:t>, gestiona el espacio de memoria asignado para cada aplicación y para cada usuario. Cuando la memoria física es insuficiente, el sistema operativo puede crear una zona de memoria en el disco duro, denominada memoria virtual. </a:t>
            </a:r>
          </a:p>
          <a:p>
            <a:r>
              <a:rPr lang="es-ES" sz="1800" b="0" i="0" u="none" strike="noStrike" baseline="0" dirty="0">
                <a:solidFill>
                  <a:srgbClr val="000000"/>
                </a:solidFill>
                <a:latin typeface="Arial" panose="020B0604020202020204" pitchFamily="34" charset="0"/>
              </a:rPr>
              <a:t>La memoria virtual permite ejecutar aplicaciones que requieren una memoria superior a la memoria RAM disponible en el sistema. Sin embargo, esta memoria es mucho más lenta. </a:t>
            </a:r>
            <a:endParaRPr lang="es-CR" dirty="0"/>
          </a:p>
        </p:txBody>
      </p:sp>
      <p:sp>
        <p:nvSpPr>
          <p:cNvPr id="4" name="CuadroTexto 3">
            <a:extLst>
              <a:ext uri="{FF2B5EF4-FFF2-40B4-BE49-F238E27FC236}">
                <a16:creationId xmlns:a16="http://schemas.microsoft.com/office/drawing/2014/main" id="{E2F00B8E-016D-3876-2A31-9B4C2FCBBEFD}"/>
              </a:ext>
            </a:extLst>
          </p:cNvPr>
          <p:cNvSpPr txBox="1"/>
          <p:nvPr/>
        </p:nvSpPr>
        <p:spPr>
          <a:xfrm>
            <a:off x="1891145" y="3429000"/>
            <a:ext cx="8409709" cy="1754326"/>
          </a:xfrm>
          <a:prstGeom prst="rect">
            <a:avLst/>
          </a:prstGeom>
          <a:noFill/>
        </p:spPr>
        <p:txBody>
          <a:bodyPr wrap="square" rtlCol="0">
            <a:spAutoFit/>
          </a:bodyPr>
          <a:lstStyle/>
          <a:p>
            <a:r>
              <a:rPr lang="es-ES" sz="1800" b="1" i="0" u="none" strike="noStrike" baseline="0" dirty="0">
                <a:solidFill>
                  <a:srgbClr val="000000"/>
                </a:solidFill>
                <a:latin typeface="Arial" panose="020B0604020202020204" pitchFamily="34" charset="0"/>
              </a:rPr>
              <a:t>Gestiona de manera eficiente los recursos del sistema</a:t>
            </a:r>
            <a:r>
              <a:rPr lang="es-ES" sz="1800" b="0" i="0" u="none" strike="noStrike" baseline="0" dirty="0">
                <a:solidFill>
                  <a:srgbClr val="000000"/>
                </a:solidFill>
                <a:latin typeface="Arial" panose="020B0604020202020204" pitchFamily="34" charset="0"/>
              </a:rPr>
              <a:t>, controlando el acceso de los programas a los recursos materiales a través de los drivers, asignando a los programas los recursos que estos necesitan para funcionar, garantizando que los recursos sean utilizados solo por programas y usuarios que posean las autorizaciones correspondientes; además contabiliza la utilización de los recursos llevada a cabo por los distintos usuarios. </a:t>
            </a:r>
            <a:endParaRPr lang="es-CR" dirty="0"/>
          </a:p>
        </p:txBody>
      </p:sp>
    </p:spTree>
    <p:extLst>
      <p:ext uri="{BB962C8B-B14F-4D97-AF65-F5344CB8AC3E}">
        <p14:creationId xmlns:p14="http://schemas.microsoft.com/office/powerpoint/2010/main" val="31652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Wallpaper de la semana #54: Fondo abstracto azul - iPaderos">
            <a:extLst>
              <a:ext uri="{FF2B5EF4-FFF2-40B4-BE49-F238E27FC236}">
                <a16:creationId xmlns:a16="http://schemas.microsoft.com/office/drawing/2014/main" id="{2C27A854-81C3-87C1-D45F-E41AF9124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EA3926C7-67BA-5203-1212-D3D45569A1E8}"/>
              </a:ext>
            </a:extLst>
          </p:cNvPr>
          <p:cNvSpPr>
            <a:spLocks noGrp="1"/>
          </p:cNvSpPr>
          <p:nvPr>
            <p:ph type="subTitle" idx="1"/>
          </p:nvPr>
        </p:nvSpPr>
        <p:spPr>
          <a:xfrm>
            <a:off x="1523999" y="384187"/>
            <a:ext cx="9144000" cy="377813"/>
          </a:xfrm>
        </p:spPr>
        <p:txBody>
          <a:bodyPr/>
          <a:lstStyle/>
          <a:p>
            <a:r>
              <a:rPr lang="es-ES" sz="1800" b="1" i="0" u="none" strike="noStrike" baseline="0" dirty="0">
                <a:solidFill>
                  <a:srgbClr val="000000"/>
                </a:solidFill>
                <a:latin typeface="Arial" panose="020B0604020202020204" pitchFamily="34" charset="0"/>
              </a:rPr>
              <a:t>Clasificación de los sistemas operativos </a:t>
            </a:r>
            <a:endParaRPr lang="es-ES" sz="1800" b="0" i="0" u="none" strike="noStrike" baseline="0" dirty="0">
              <a:solidFill>
                <a:srgbClr val="000000"/>
              </a:solidFill>
              <a:latin typeface="Arial" panose="020B0604020202020204" pitchFamily="34" charset="0"/>
            </a:endParaRPr>
          </a:p>
        </p:txBody>
      </p:sp>
      <p:pic>
        <p:nvPicPr>
          <p:cNvPr id="5" name="Imagen 4">
            <a:extLst>
              <a:ext uri="{FF2B5EF4-FFF2-40B4-BE49-F238E27FC236}">
                <a16:creationId xmlns:a16="http://schemas.microsoft.com/office/drawing/2014/main" id="{9F3AD54A-5BFF-D1BC-3808-DBEBF3E484D0}"/>
              </a:ext>
            </a:extLst>
          </p:cNvPr>
          <p:cNvPicPr>
            <a:picLocks noChangeAspect="1"/>
          </p:cNvPicPr>
          <p:nvPr/>
        </p:nvPicPr>
        <p:blipFill>
          <a:blip r:embed="rId3"/>
          <a:stretch>
            <a:fillRect/>
          </a:stretch>
        </p:blipFill>
        <p:spPr>
          <a:xfrm>
            <a:off x="1801492" y="839656"/>
            <a:ext cx="8866507" cy="1905266"/>
          </a:xfrm>
          <a:prstGeom prst="rect">
            <a:avLst/>
          </a:prstGeom>
        </p:spPr>
      </p:pic>
      <p:pic>
        <p:nvPicPr>
          <p:cNvPr id="7" name="Imagen 6">
            <a:extLst>
              <a:ext uri="{FF2B5EF4-FFF2-40B4-BE49-F238E27FC236}">
                <a16:creationId xmlns:a16="http://schemas.microsoft.com/office/drawing/2014/main" id="{E0B7F46F-9002-561F-504E-973717384354}"/>
              </a:ext>
            </a:extLst>
          </p:cNvPr>
          <p:cNvPicPr>
            <a:picLocks noChangeAspect="1"/>
          </p:cNvPicPr>
          <p:nvPr/>
        </p:nvPicPr>
        <p:blipFill>
          <a:blip r:embed="rId4"/>
          <a:stretch>
            <a:fillRect/>
          </a:stretch>
        </p:blipFill>
        <p:spPr>
          <a:xfrm>
            <a:off x="2710165" y="2780501"/>
            <a:ext cx="2499144" cy="835392"/>
          </a:xfrm>
          <a:prstGeom prst="rect">
            <a:avLst/>
          </a:prstGeom>
        </p:spPr>
      </p:pic>
      <p:pic>
        <p:nvPicPr>
          <p:cNvPr id="9" name="Imagen 8">
            <a:extLst>
              <a:ext uri="{FF2B5EF4-FFF2-40B4-BE49-F238E27FC236}">
                <a16:creationId xmlns:a16="http://schemas.microsoft.com/office/drawing/2014/main" id="{31C1E318-C442-FC94-38F2-B6C9172C01C2}"/>
              </a:ext>
            </a:extLst>
          </p:cNvPr>
          <p:cNvPicPr>
            <a:picLocks noChangeAspect="1"/>
          </p:cNvPicPr>
          <p:nvPr/>
        </p:nvPicPr>
        <p:blipFill>
          <a:blip r:embed="rId5"/>
          <a:stretch>
            <a:fillRect/>
          </a:stretch>
        </p:blipFill>
        <p:spPr>
          <a:xfrm>
            <a:off x="6511401" y="2799699"/>
            <a:ext cx="3920767" cy="835391"/>
          </a:xfrm>
          <a:prstGeom prst="rect">
            <a:avLst/>
          </a:prstGeom>
        </p:spPr>
      </p:pic>
      <p:pic>
        <p:nvPicPr>
          <p:cNvPr id="11" name="Imagen 10">
            <a:extLst>
              <a:ext uri="{FF2B5EF4-FFF2-40B4-BE49-F238E27FC236}">
                <a16:creationId xmlns:a16="http://schemas.microsoft.com/office/drawing/2014/main" id="{ACE15985-3A20-EE07-D395-44BB8DE318F7}"/>
              </a:ext>
            </a:extLst>
          </p:cNvPr>
          <p:cNvPicPr>
            <a:picLocks noChangeAspect="1"/>
          </p:cNvPicPr>
          <p:nvPr/>
        </p:nvPicPr>
        <p:blipFill>
          <a:blip r:embed="rId6"/>
          <a:stretch>
            <a:fillRect/>
          </a:stretch>
        </p:blipFill>
        <p:spPr>
          <a:xfrm>
            <a:off x="1801492" y="3689867"/>
            <a:ext cx="8866507" cy="1686160"/>
          </a:xfrm>
          <a:prstGeom prst="rect">
            <a:avLst/>
          </a:prstGeom>
        </p:spPr>
      </p:pic>
      <p:pic>
        <p:nvPicPr>
          <p:cNvPr id="13" name="Imagen 12">
            <a:extLst>
              <a:ext uri="{FF2B5EF4-FFF2-40B4-BE49-F238E27FC236}">
                <a16:creationId xmlns:a16="http://schemas.microsoft.com/office/drawing/2014/main" id="{A64E8658-F709-1EA4-6D49-8AC02215ED47}"/>
              </a:ext>
            </a:extLst>
          </p:cNvPr>
          <p:cNvPicPr>
            <a:picLocks noChangeAspect="1"/>
          </p:cNvPicPr>
          <p:nvPr/>
        </p:nvPicPr>
        <p:blipFill>
          <a:blip r:embed="rId7"/>
          <a:stretch>
            <a:fillRect/>
          </a:stretch>
        </p:blipFill>
        <p:spPr>
          <a:xfrm>
            <a:off x="2335498" y="5485580"/>
            <a:ext cx="3248478" cy="828791"/>
          </a:xfrm>
          <a:prstGeom prst="rect">
            <a:avLst/>
          </a:prstGeom>
        </p:spPr>
      </p:pic>
      <p:pic>
        <p:nvPicPr>
          <p:cNvPr id="15" name="Imagen 14">
            <a:extLst>
              <a:ext uri="{FF2B5EF4-FFF2-40B4-BE49-F238E27FC236}">
                <a16:creationId xmlns:a16="http://schemas.microsoft.com/office/drawing/2014/main" id="{4336608B-8A51-49A4-F84F-09FCFFC9479C}"/>
              </a:ext>
            </a:extLst>
          </p:cNvPr>
          <p:cNvPicPr>
            <a:picLocks noChangeAspect="1"/>
          </p:cNvPicPr>
          <p:nvPr/>
        </p:nvPicPr>
        <p:blipFill>
          <a:blip r:embed="rId8"/>
          <a:stretch>
            <a:fillRect/>
          </a:stretch>
        </p:blipFill>
        <p:spPr>
          <a:xfrm>
            <a:off x="6580438" y="5442505"/>
            <a:ext cx="3851730" cy="838317"/>
          </a:xfrm>
          <a:prstGeom prst="rect">
            <a:avLst/>
          </a:prstGeom>
        </p:spPr>
      </p:pic>
    </p:spTree>
    <p:extLst>
      <p:ext uri="{BB962C8B-B14F-4D97-AF65-F5344CB8AC3E}">
        <p14:creationId xmlns:p14="http://schemas.microsoft.com/office/powerpoint/2010/main" val="315617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Wallpaper de la semana #54: Fondo abstracto azul - iPaderos">
            <a:extLst>
              <a:ext uri="{FF2B5EF4-FFF2-40B4-BE49-F238E27FC236}">
                <a16:creationId xmlns:a16="http://schemas.microsoft.com/office/drawing/2014/main" id="{EE7FA4BE-EBB1-EA10-4A50-D36AE93DF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53ADDA0-2A64-349F-2A4A-2FE6D8650C9D}"/>
              </a:ext>
            </a:extLst>
          </p:cNvPr>
          <p:cNvPicPr>
            <a:picLocks noChangeAspect="1"/>
          </p:cNvPicPr>
          <p:nvPr/>
        </p:nvPicPr>
        <p:blipFill>
          <a:blip r:embed="rId3"/>
          <a:stretch>
            <a:fillRect/>
          </a:stretch>
        </p:blipFill>
        <p:spPr>
          <a:xfrm>
            <a:off x="1861674" y="233257"/>
            <a:ext cx="8806326" cy="1514686"/>
          </a:xfrm>
          <a:prstGeom prst="rect">
            <a:avLst/>
          </a:prstGeom>
        </p:spPr>
      </p:pic>
      <p:pic>
        <p:nvPicPr>
          <p:cNvPr id="7" name="Imagen 6">
            <a:extLst>
              <a:ext uri="{FF2B5EF4-FFF2-40B4-BE49-F238E27FC236}">
                <a16:creationId xmlns:a16="http://schemas.microsoft.com/office/drawing/2014/main" id="{3CA8BEB1-8BD8-626D-E76D-FEE652528214}"/>
              </a:ext>
            </a:extLst>
          </p:cNvPr>
          <p:cNvPicPr>
            <a:picLocks noChangeAspect="1"/>
          </p:cNvPicPr>
          <p:nvPr/>
        </p:nvPicPr>
        <p:blipFill>
          <a:blip r:embed="rId4"/>
          <a:stretch>
            <a:fillRect/>
          </a:stretch>
        </p:blipFill>
        <p:spPr>
          <a:xfrm>
            <a:off x="2644722" y="1840824"/>
            <a:ext cx="2829320" cy="762106"/>
          </a:xfrm>
          <a:prstGeom prst="rect">
            <a:avLst/>
          </a:prstGeom>
        </p:spPr>
      </p:pic>
      <p:pic>
        <p:nvPicPr>
          <p:cNvPr id="9" name="Imagen 8">
            <a:extLst>
              <a:ext uri="{FF2B5EF4-FFF2-40B4-BE49-F238E27FC236}">
                <a16:creationId xmlns:a16="http://schemas.microsoft.com/office/drawing/2014/main" id="{29648733-8557-8245-341F-D2B3B83B1ECE}"/>
              </a:ext>
            </a:extLst>
          </p:cNvPr>
          <p:cNvPicPr>
            <a:picLocks noChangeAspect="1"/>
          </p:cNvPicPr>
          <p:nvPr/>
        </p:nvPicPr>
        <p:blipFill>
          <a:blip r:embed="rId5"/>
          <a:stretch>
            <a:fillRect/>
          </a:stretch>
        </p:blipFill>
        <p:spPr>
          <a:xfrm>
            <a:off x="7050031" y="1840824"/>
            <a:ext cx="2857899" cy="781159"/>
          </a:xfrm>
          <a:prstGeom prst="rect">
            <a:avLst/>
          </a:prstGeom>
        </p:spPr>
      </p:pic>
      <p:pic>
        <p:nvPicPr>
          <p:cNvPr id="11" name="Imagen 10">
            <a:extLst>
              <a:ext uri="{FF2B5EF4-FFF2-40B4-BE49-F238E27FC236}">
                <a16:creationId xmlns:a16="http://schemas.microsoft.com/office/drawing/2014/main" id="{48994B58-467F-CCA8-53EA-E0D798781994}"/>
              </a:ext>
            </a:extLst>
          </p:cNvPr>
          <p:cNvPicPr>
            <a:picLocks noChangeAspect="1"/>
          </p:cNvPicPr>
          <p:nvPr/>
        </p:nvPicPr>
        <p:blipFill>
          <a:blip r:embed="rId6"/>
          <a:stretch>
            <a:fillRect/>
          </a:stretch>
        </p:blipFill>
        <p:spPr>
          <a:xfrm>
            <a:off x="1861674" y="2733917"/>
            <a:ext cx="8806326" cy="2581635"/>
          </a:xfrm>
          <a:prstGeom prst="rect">
            <a:avLst/>
          </a:prstGeom>
        </p:spPr>
      </p:pic>
      <p:pic>
        <p:nvPicPr>
          <p:cNvPr id="13" name="Imagen 12">
            <a:extLst>
              <a:ext uri="{FF2B5EF4-FFF2-40B4-BE49-F238E27FC236}">
                <a16:creationId xmlns:a16="http://schemas.microsoft.com/office/drawing/2014/main" id="{F7082783-0BC9-E045-4D20-A04CA2BDE456}"/>
              </a:ext>
            </a:extLst>
          </p:cNvPr>
          <p:cNvPicPr>
            <a:picLocks noChangeAspect="1"/>
          </p:cNvPicPr>
          <p:nvPr/>
        </p:nvPicPr>
        <p:blipFill>
          <a:blip r:embed="rId7"/>
          <a:stretch>
            <a:fillRect/>
          </a:stretch>
        </p:blipFill>
        <p:spPr>
          <a:xfrm>
            <a:off x="2507873" y="5379244"/>
            <a:ext cx="3324689" cy="922282"/>
          </a:xfrm>
          <a:prstGeom prst="rect">
            <a:avLst/>
          </a:prstGeom>
        </p:spPr>
      </p:pic>
      <p:pic>
        <p:nvPicPr>
          <p:cNvPr id="15" name="Imagen 14">
            <a:extLst>
              <a:ext uri="{FF2B5EF4-FFF2-40B4-BE49-F238E27FC236}">
                <a16:creationId xmlns:a16="http://schemas.microsoft.com/office/drawing/2014/main" id="{3BC74979-AA93-C8E9-675A-9BA7E4E11AFC}"/>
              </a:ext>
            </a:extLst>
          </p:cNvPr>
          <p:cNvPicPr>
            <a:picLocks noChangeAspect="1"/>
          </p:cNvPicPr>
          <p:nvPr/>
        </p:nvPicPr>
        <p:blipFill>
          <a:blip r:embed="rId8"/>
          <a:stretch>
            <a:fillRect/>
          </a:stretch>
        </p:blipFill>
        <p:spPr>
          <a:xfrm>
            <a:off x="6869031" y="5379244"/>
            <a:ext cx="3038899" cy="933580"/>
          </a:xfrm>
          <a:prstGeom prst="rect">
            <a:avLst/>
          </a:prstGeom>
        </p:spPr>
      </p:pic>
    </p:spTree>
    <p:extLst>
      <p:ext uri="{BB962C8B-B14F-4D97-AF65-F5344CB8AC3E}">
        <p14:creationId xmlns:p14="http://schemas.microsoft.com/office/powerpoint/2010/main" val="119069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style.rotation</p:attrName>
                                        </p:attrNameLst>
                                      </p:cBhvr>
                                      <p:tavLst>
                                        <p:tav tm="0">
                                          <p:val>
                                            <p:fltVal val="90"/>
                                          </p:val>
                                        </p:tav>
                                        <p:tav tm="100000">
                                          <p:val>
                                            <p:fltVal val="0"/>
                                          </p:val>
                                        </p:tav>
                                      </p:tavLst>
                                    </p:anim>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Wallpaper de la semana #54: Fondo abstracto azul - iPaderos">
            <a:extLst>
              <a:ext uri="{FF2B5EF4-FFF2-40B4-BE49-F238E27FC236}">
                <a16:creationId xmlns:a16="http://schemas.microsoft.com/office/drawing/2014/main" id="{BF861A61-14EC-1E96-8316-0F707DC03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26033102-CACF-8DBA-900D-F0D618FD39A2}"/>
              </a:ext>
            </a:extLst>
          </p:cNvPr>
          <p:cNvSpPr>
            <a:spLocks noGrp="1"/>
          </p:cNvSpPr>
          <p:nvPr>
            <p:ph type="subTitle" idx="1"/>
          </p:nvPr>
        </p:nvSpPr>
        <p:spPr>
          <a:xfrm>
            <a:off x="1524000" y="360074"/>
            <a:ext cx="9144000" cy="443490"/>
          </a:xfrm>
        </p:spPr>
        <p:txBody>
          <a:bodyPr/>
          <a:lstStyle/>
          <a:p>
            <a:r>
              <a:rPr lang="es-ES" sz="1800" b="1" i="0" u="none" strike="noStrike" baseline="0" dirty="0">
                <a:solidFill>
                  <a:srgbClr val="000000"/>
                </a:solidFill>
                <a:latin typeface="Arial" panose="020B0604020202020204" pitchFamily="34" charset="0"/>
              </a:rPr>
              <a:t>Software basado en el tipo de trabajo que realiza </a:t>
            </a:r>
            <a:endParaRPr lang="es-CR" dirty="0"/>
          </a:p>
        </p:txBody>
      </p:sp>
      <p:sp>
        <p:nvSpPr>
          <p:cNvPr id="4" name="CuadroTexto 3">
            <a:extLst>
              <a:ext uri="{FF2B5EF4-FFF2-40B4-BE49-F238E27FC236}">
                <a16:creationId xmlns:a16="http://schemas.microsoft.com/office/drawing/2014/main" id="{2A0C3509-4B1D-DA3B-7D03-666229E9B11E}"/>
              </a:ext>
            </a:extLst>
          </p:cNvPr>
          <p:cNvSpPr txBox="1"/>
          <p:nvPr/>
        </p:nvSpPr>
        <p:spPr>
          <a:xfrm>
            <a:off x="651164" y="1080655"/>
            <a:ext cx="2535381" cy="369332"/>
          </a:xfrm>
          <a:prstGeom prst="rect">
            <a:avLst/>
          </a:prstGeom>
          <a:noFill/>
        </p:spPr>
        <p:txBody>
          <a:bodyPr wrap="square" rtlCol="0">
            <a:spAutoFit/>
          </a:bodyPr>
          <a:lstStyle/>
          <a:p>
            <a:r>
              <a:rPr lang="es-CR" sz="1800" b="1" i="0" u="none" strike="noStrike" baseline="0" dirty="0">
                <a:solidFill>
                  <a:srgbClr val="000000"/>
                </a:solidFill>
                <a:latin typeface="Arial" panose="020B0604020202020204" pitchFamily="34" charset="0"/>
              </a:rPr>
              <a:t>Software de sistema. </a:t>
            </a:r>
            <a:endParaRPr lang="es-CR" b="1" dirty="0"/>
          </a:p>
        </p:txBody>
      </p:sp>
      <p:sp>
        <p:nvSpPr>
          <p:cNvPr id="5" name="CuadroTexto 4">
            <a:extLst>
              <a:ext uri="{FF2B5EF4-FFF2-40B4-BE49-F238E27FC236}">
                <a16:creationId xmlns:a16="http://schemas.microsoft.com/office/drawing/2014/main" id="{3EFB2BEB-7EF4-2F67-EFB5-C119734869CB}"/>
              </a:ext>
            </a:extLst>
          </p:cNvPr>
          <p:cNvSpPr txBox="1"/>
          <p:nvPr/>
        </p:nvSpPr>
        <p:spPr>
          <a:xfrm>
            <a:off x="540326" y="1449987"/>
            <a:ext cx="2909455" cy="2862322"/>
          </a:xfrm>
          <a:prstGeom prst="rect">
            <a:avLst/>
          </a:prstGeom>
          <a:noFill/>
        </p:spPr>
        <p:txBody>
          <a:bodyPr wrap="square" rtlCol="0">
            <a:spAutoFit/>
          </a:bodyPr>
          <a:lstStyle/>
          <a:p>
            <a:r>
              <a:rPr lang="es-ES" sz="1800" b="0" i="0" u="none" strike="noStrike" baseline="0" dirty="0">
                <a:solidFill>
                  <a:srgbClr val="000000"/>
                </a:solidFill>
                <a:latin typeface="Arial" panose="020B0604020202020204" pitchFamily="34" charset="0"/>
              </a:rPr>
              <a:t>Es aquel que permite que el hardware funcione. Lo forman los programas que permiten la administración de la parte física o los recursos del ordenador, y es el que interactúa entre el usuario y los componentes hardware del ordenador. </a:t>
            </a:r>
            <a:endParaRPr lang="es-CR" dirty="0"/>
          </a:p>
        </p:txBody>
      </p:sp>
      <p:sp>
        <p:nvSpPr>
          <p:cNvPr id="6" name="CuadroTexto 5">
            <a:extLst>
              <a:ext uri="{FF2B5EF4-FFF2-40B4-BE49-F238E27FC236}">
                <a16:creationId xmlns:a16="http://schemas.microsoft.com/office/drawing/2014/main" id="{3915C206-C16C-EF75-2994-298C4B301ED5}"/>
              </a:ext>
            </a:extLst>
          </p:cNvPr>
          <p:cNvSpPr txBox="1"/>
          <p:nvPr/>
        </p:nvSpPr>
        <p:spPr>
          <a:xfrm>
            <a:off x="464125" y="4589308"/>
            <a:ext cx="3061856" cy="2031325"/>
          </a:xfrm>
          <a:prstGeom prst="rect">
            <a:avLst/>
          </a:prstGeom>
          <a:noFill/>
        </p:spPr>
        <p:txBody>
          <a:bodyPr wrap="square" rtlCol="0">
            <a:spAutoFit/>
          </a:bodyPr>
          <a:lstStyle/>
          <a:p>
            <a:r>
              <a:rPr lang="es-CR" dirty="0">
                <a:solidFill>
                  <a:srgbClr val="000000"/>
                </a:solidFill>
                <a:latin typeface="Arial" panose="020B0604020202020204" pitchFamily="34" charset="0"/>
              </a:rPr>
              <a:t>-S</a:t>
            </a:r>
            <a:r>
              <a:rPr lang="es-ES" sz="1800" b="0" i="0" u="none" strike="noStrike" baseline="0" dirty="0">
                <a:solidFill>
                  <a:srgbClr val="000000"/>
                </a:solidFill>
                <a:latin typeface="Arial" panose="020B0604020202020204" pitchFamily="34" charset="0"/>
              </a:rPr>
              <a:t>istemas operativos.</a:t>
            </a:r>
          </a:p>
          <a:p>
            <a:r>
              <a:rPr lang="es-ES" dirty="0">
                <a:solidFill>
                  <a:srgbClr val="000000"/>
                </a:solidFill>
                <a:latin typeface="Arial" panose="020B0604020202020204" pitchFamily="34" charset="0"/>
              </a:rPr>
              <a:t>-L</a:t>
            </a:r>
            <a:r>
              <a:rPr lang="es-ES" sz="1800" b="0" i="0" u="none" strike="noStrike" baseline="0" dirty="0">
                <a:solidFill>
                  <a:srgbClr val="000000"/>
                </a:solidFill>
                <a:latin typeface="Arial" panose="020B0604020202020204" pitchFamily="34" charset="0"/>
              </a:rPr>
              <a:t>os controladores de dispositivo.</a:t>
            </a:r>
          </a:p>
          <a:p>
            <a:r>
              <a:rPr lang="es-ES" sz="1800" b="0" i="0" u="none" strike="noStrike" baseline="0" dirty="0">
                <a:solidFill>
                  <a:srgbClr val="000000"/>
                </a:solidFill>
                <a:latin typeface="Arial" panose="020B0604020202020204" pitchFamily="34" charset="0"/>
              </a:rPr>
              <a:t>-Las herramientas de diagnóstico</a:t>
            </a:r>
          </a:p>
          <a:p>
            <a:r>
              <a:rPr lang="es-ES" sz="1800" b="0" i="0" u="none" strike="noStrike" baseline="0" dirty="0">
                <a:solidFill>
                  <a:srgbClr val="000000"/>
                </a:solidFill>
                <a:latin typeface="Arial" panose="020B0604020202020204" pitchFamily="34" charset="0"/>
              </a:rPr>
              <a:t>-Las de corrección y optimización, </a:t>
            </a:r>
            <a:endParaRPr lang="es-CR" dirty="0"/>
          </a:p>
        </p:txBody>
      </p:sp>
      <p:sp>
        <p:nvSpPr>
          <p:cNvPr id="7" name="CuadroTexto 6">
            <a:extLst>
              <a:ext uri="{FF2B5EF4-FFF2-40B4-BE49-F238E27FC236}">
                <a16:creationId xmlns:a16="http://schemas.microsoft.com/office/drawing/2014/main" id="{A07E1D8D-EF74-639C-CF92-7FF981AF8A4A}"/>
              </a:ext>
            </a:extLst>
          </p:cNvPr>
          <p:cNvSpPr txBox="1"/>
          <p:nvPr/>
        </p:nvSpPr>
        <p:spPr>
          <a:xfrm>
            <a:off x="4239490" y="1080655"/>
            <a:ext cx="2812472" cy="369332"/>
          </a:xfrm>
          <a:prstGeom prst="rect">
            <a:avLst/>
          </a:prstGeom>
          <a:noFill/>
        </p:spPr>
        <p:txBody>
          <a:bodyPr wrap="square" rtlCol="0">
            <a:spAutoFit/>
          </a:bodyPr>
          <a:lstStyle/>
          <a:p>
            <a:r>
              <a:rPr lang="es-CR" sz="1800" b="1" i="0" u="none" strike="noStrike" baseline="0" dirty="0">
                <a:solidFill>
                  <a:srgbClr val="000000"/>
                </a:solidFill>
                <a:latin typeface="Arial" panose="020B0604020202020204" pitchFamily="34" charset="0"/>
              </a:rPr>
              <a:t>Software de aplicación. </a:t>
            </a:r>
            <a:endParaRPr lang="es-CR" b="1" dirty="0"/>
          </a:p>
        </p:txBody>
      </p:sp>
      <p:sp>
        <p:nvSpPr>
          <p:cNvPr id="8" name="CuadroTexto 7">
            <a:extLst>
              <a:ext uri="{FF2B5EF4-FFF2-40B4-BE49-F238E27FC236}">
                <a16:creationId xmlns:a16="http://schemas.microsoft.com/office/drawing/2014/main" id="{3B8D8C4D-36E4-D561-CA18-CA3B5FA00454}"/>
              </a:ext>
            </a:extLst>
          </p:cNvPr>
          <p:cNvSpPr txBox="1"/>
          <p:nvPr/>
        </p:nvSpPr>
        <p:spPr>
          <a:xfrm>
            <a:off x="4142507" y="1472956"/>
            <a:ext cx="2909455" cy="2862322"/>
          </a:xfrm>
          <a:prstGeom prst="rect">
            <a:avLst/>
          </a:prstGeom>
          <a:noFill/>
        </p:spPr>
        <p:txBody>
          <a:bodyPr wrap="square" rtlCol="0">
            <a:spAutoFit/>
          </a:bodyPr>
          <a:lstStyle/>
          <a:p>
            <a:r>
              <a:rPr lang="es-ES" sz="1800" b="0" i="1" u="none" strike="noStrike" baseline="0" dirty="0">
                <a:solidFill>
                  <a:srgbClr val="000000"/>
                </a:solidFill>
                <a:latin typeface="Arial" panose="020B0604020202020204" pitchFamily="34" charset="0"/>
              </a:rPr>
              <a:t>Lo forman los programas que nos ayudan a realizar tareas específicas en cualquier campo susceptible de ser automatizado o asistido. Este software hace que el ordenador sea una herramienta útil para el usuario</a:t>
            </a:r>
            <a:r>
              <a:rPr lang="es-ES" sz="1800" b="0" i="0" u="none" strike="noStrike" baseline="0" dirty="0">
                <a:solidFill>
                  <a:srgbClr val="000000"/>
                </a:solidFill>
                <a:latin typeface="Arial" panose="020B0604020202020204" pitchFamily="34" charset="0"/>
              </a:rPr>
              <a:t>. </a:t>
            </a:r>
            <a:endParaRPr lang="es-CR" dirty="0"/>
          </a:p>
        </p:txBody>
      </p:sp>
      <p:sp>
        <p:nvSpPr>
          <p:cNvPr id="9" name="CuadroTexto 8">
            <a:extLst>
              <a:ext uri="{FF2B5EF4-FFF2-40B4-BE49-F238E27FC236}">
                <a16:creationId xmlns:a16="http://schemas.microsoft.com/office/drawing/2014/main" id="{6B540B5D-1E39-56BC-14AE-C0DFAC09EF4A}"/>
              </a:ext>
            </a:extLst>
          </p:cNvPr>
          <p:cNvSpPr txBox="1"/>
          <p:nvPr/>
        </p:nvSpPr>
        <p:spPr>
          <a:xfrm>
            <a:off x="4232562" y="4335278"/>
            <a:ext cx="3061856" cy="2308324"/>
          </a:xfrm>
          <a:prstGeom prst="rect">
            <a:avLst/>
          </a:prstGeom>
          <a:noFill/>
        </p:spPr>
        <p:txBody>
          <a:bodyPr wrap="square" rtlCol="0">
            <a:spAutoFit/>
          </a:bodyPr>
          <a:lstStyle/>
          <a:p>
            <a:r>
              <a:rPr lang="es-CR" i="1" dirty="0">
                <a:solidFill>
                  <a:srgbClr val="000000"/>
                </a:solidFill>
                <a:latin typeface="Arial" panose="020B0604020202020204" pitchFamily="34" charset="0"/>
              </a:rPr>
              <a:t>L</a:t>
            </a:r>
            <a:r>
              <a:rPr lang="es-ES" sz="1800" b="0" i="1" u="none" strike="noStrike" baseline="0" dirty="0">
                <a:solidFill>
                  <a:srgbClr val="000000"/>
                </a:solidFill>
                <a:latin typeface="Arial" panose="020B0604020202020204" pitchFamily="34" charset="0"/>
              </a:rPr>
              <a:t>as aplicaciones de control y automatización industria.</a:t>
            </a:r>
          </a:p>
          <a:p>
            <a:r>
              <a:rPr lang="es-ES" sz="1800" b="0" i="1" u="none" strike="noStrike" baseline="0" dirty="0">
                <a:solidFill>
                  <a:srgbClr val="000000"/>
                </a:solidFill>
                <a:latin typeface="Arial" panose="020B0604020202020204" pitchFamily="34" charset="0"/>
              </a:rPr>
              <a:t>-Las aplicaciones ofimáticas.</a:t>
            </a:r>
          </a:p>
          <a:p>
            <a:r>
              <a:rPr lang="es-ES" sz="1800" b="0" i="1" u="none" strike="noStrike" baseline="0" dirty="0">
                <a:solidFill>
                  <a:srgbClr val="000000"/>
                </a:solidFill>
                <a:latin typeface="Arial" panose="020B0604020202020204" pitchFamily="34" charset="0"/>
              </a:rPr>
              <a:t>-El softwares educativos,</a:t>
            </a:r>
          </a:p>
          <a:p>
            <a:r>
              <a:rPr lang="es-ES" sz="1800" b="0" i="1" u="none" strike="noStrike" baseline="0" dirty="0">
                <a:solidFill>
                  <a:srgbClr val="000000"/>
                </a:solidFill>
                <a:latin typeface="Arial" panose="020B0604020202020204" pitchFamily="34" charset="0"/>
              </a:rPr>
              <a:t>-Las aplicaciones de contabilidad, de diseño asistido (CAD) </a:t>
            </a:r>
            <a:endParaRPr lang="es-CR" i="1" dirty="0"/>
          </a:p>
        </p:txBody>
      </p:sp>
      <p:sp>
        <p:nvSpPr>
          <p:cNvPr id="10" name="CuadroTexto 9">
            <a:extLst>
              <a:ext uri="{FF2B5EF4-FFF2-40B4-BE49-F238E27FC236}">
                <a16:creationId xmlns:a16="http://schemas.microsoft.com/office/drawing/2014/main" id="{CF5CBDBC-B8DE-C8F1-7990-087D7D0060D1}"/>
              </a:ext>
            </a:extLst>
          </p:cNvPr>
          <p:cNvSpPr txBox="1"/>
          <p:nvPr/>
        </p:nvSpPr>
        <p:spPr>
          <a:xfrm>
            <a:off x="7398325" y="1085213"/>
            <a:ext cx="4516583" cy="369332"/>
          </a:xfrm>
          <a:prstGeom prst="rect">
            <a:avLst/>
          </a:prstGeom>
          <a:noFill/>
        </p:spPr>
        <p:txBody>
          <a:bodyPr wrap="square" rtlCol="0">
            <a:spAutoFit/>
          </a:bodyPr>
          <a:lstStyle/>
          <a:p>
            <a:r>
              <a:rPr lang="es-ES" sz="1800" b="1" i="0" u="none" strike="noStrike" baseline="0" dirty="0">
                <a:solidFill>
                  <a:srgbClr val="000000"/>
                </a:solidFill>
                <a:latin typeface="Arial" panose="020B0604020202020204" pitchFamily="34" charset="0"/>
              </a:rPr>
              <a:t>Software de programación o desarrollo. </a:t>
            </a:r>
            <a:endParaRPr lang="es-CR" b="1" dirty="0"/>
          </a:p>
        </p:txBody>
      </p:sp>
      <p:sp>
        <p:nvSpPr>
          <p:cNvPr id="11" name="CuadroTexto 10">
            <a:extLst>
              <a:ext uri="{FF2B5EF4-FFF2-40B4-BE49-F238E27FC236}">
                <a16:creationId xmlns:a16="http://schemas.microsoft.com/office/drawing/2014/main" id="{18ECC079-5843-A63C-F647-BDD581522046}"/>
              </a:ext>
            </a:extLst>
          </p:cNvPr>
          <p:cNvSpPr txBox="1"/>
          <p:nvPr/>
        </p:nvSpPr>
        <p:spPr>
          <a:xfrm>
            <a:off x="7744688" y="1472956"/>
            <a:ext cx="2909455" cy="2308324"/>
          </a:xfrm>
          <a:prstGeom prst="rect">
            <a:avLst/>
          </a:prstGeom>
          <a:noFill/>
        </p:spPr>
        <p:txBody>
          <a:bodyPr wrap="square" rtlCol="0">
            <a:spAutoFit/>
          </a:bodyPr>
          <a:lstStyle/>
          <a:p>
            <a:r>
              <a:rPr lang="es-ES" sz="1800" b="0" i="0" u="none" strike="noStrike" baseline="0" dirty="0">
                <a:solidFill>
                  <a:srgbClr val="000000"/>
                </a:solidFill>
                <a:latin typeface="Arial" panose="020B0604020202020204" pitchFamily="34" charset="0"/>
              </a:rPr>
              <a:t>Es el que proporciona al programador herramientas para ayudarle a escribir programas informáticos y a usar diferentes lenguajes de programación de forma práctica. </a:t>
            </a:r>
            <a:endParaRPr lang="es-CR" dirty="0"/>
          </a:p>
        </p:txBody>
      </p:sp>
      <p:sp>
        <p:nvSpPr>
          <p:cNvPr id="12" name="CuadroTexto 11">
            <a:extLst>
              <a:ext uri="{FF2B5EF4-FFF2-40B4-BE49-F238E27FC236}">
                <a16:creationId xmlns:a16="http://schemas.microsoft.com/office/drawing/2014/main" id="{9F5A5220-47A6-43BE-9D38-925FD76D9761}"/>
              </a:ext>
            </a:extLst>
          </p:cNvPr>
          <p:cNvSpPr txBox="1"/>
          <p:nvPr/>
        </p:nvSpPr>
        <p:spPr>
          <a:xfrm>
            <a:off x="7807034" y="3799691"/>
            <a:ext cx="3061856" cy="2862322"/>
          </a:xfrm>
          <a:prstGeom prst="rect">
            <a:avLst/>
          </a:prstGeom>
          <a:noFill/>
        </p:spPr>
        <p:txBody>
          <a:bodyPr wrap="square" rtlCol="0">
            <a:spAutoFit/>
          </a:bodyPr>
          <a:lstStyle/>
          <a:p>
            <a:r>
              <a:rPr lang="es-ES" sz="1800" b="0" i="0" u="none" strike="noStrike" baseline="0" dirty="0">
                <a:solidFill>
                  <a:srgbClr val="000000"/>
                </a:solidFill>
                <a:latin typeface="Arial" panose="020B0604020202020204" pitchFamily="34" charset="0"/>
              </a:rPr>
              <a:t>-Los entornos de desarrollo integrados (IDE), que agrupan las anteriores herramientas, normalmente en un entorno visual, de forma que el programador no necesite introducir múltiples comandos para compilar, interpretar, depurar, </a:t>
            </a:r>
            <a:r>
              <a:rPr lang="es-ES" sz="1800" b="0" i="0" u="none" strike="noStrike" baseline="0" dirty="0" err="1">
                <a:solidFill>
                  <a:srgbClr val="000000"/>
                </a:solidFill>
                <a:latin typeface="Arial" panose="020B0604020202020204" pitchFamily="34" charset="0"/>
              </a:rPr>
              <a:t>etc</a:t>
            </a:r>
            <a:r>
              <a:rPr lang="es-ES" sz="1800" b="0" i="0" u="none" strike="noStrike" baseline="0" dirty="0">
                <a:solidFill>
                  <a:srgbClr val="000000"/>
                </a:solidFill>
                <a:latin typeface="Arial" panose="020B0604020202020204" pitchFamily="34" charset="0"/>
              </a:rPr>
              <a:t> </a:t>
            </a:r>
            <a:endParaRPr lang="es-CR" dirty="0"/>
          </a:p>
        </p:txBody>
      </p:sp>
    </p:spTree>
    <p:extLst>
      <p:ext uri="{BB962C8B-B14F-4D97-AF65-F5344CB8AC3E}">
        <p14:creationId xmlns:p14="http://schemas.microsoft.com/office/powerpoint/2010/main" val="287614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barn(inVertical)">
                                      <p:cBhvr>
                                        <p:cTn id="40" dur="500"/>
                                        <p:tgtEl>
                                          <p:spTgt spid="8">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animEffect transition="in" filter="barn(inVertical)">
                                      <p:cBhvr>
                                        <p:cTn id="59" dur="500"/>
                                        <p:tgtEl>
                                          <p:spTgt spid="11">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000"/>
                                        <p:tgtEl>
                                          <p:spTgt spid="12"/>
                                        </p:tgtEl>
                                      </p:cBhvr>
                                    </p:animEffect>
                                    <p:anim calcmode="lin" valueType="num">
                                      <p:cBhvr>
                                        <p:cTn id="65" dur="1000" fill="hold"/>
                                        <p:tgtEl>
                                          <p:spTgt spid="12"/>
                                        </p:tgtEl>
                                        <p:attrNameLst>
                                          <p:attrName>ppt_x</p:attrName>
                                        </p:attrNameLst>
                                      </p:cBhvr>
                                      <p:tavLst>
                                        <p:tav tm="0">
                                          <p:val>
                                            <p:strVal val="#ppt_x"/>
                                          </p:val>
                                        </p:tav>
                                        <p:tav tm="100000">
                                          <p:val>
                                            <p:strVal val="#ppt_x"/>
                                          </p:val>
                                        </p:tav>
                                      </p:tavLst>
                                    </p:anim>
                                    <p:anim calcmode="lin" valueType="num">
                                      <p:cBhvr>
                                        <p:cTn id="6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allpaper de la semana #54: Fondo abstracto azul - iPaderos">
            <a:extLst>
              <a:ext uri="{FF2B5EF4-FFF2-40B4-BE49-F238E27FC236}">
                <a16:creationId xmlns:a16="http://schemas.microsoft.com/office/drawing/2014/main" id="{AC2F6C23-78BB-BD61-E0CE-DBE75C47F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6FE5EEC8-6601-1A34-44D4-532391B1AB87}"/>
              </a:ext>
            </a:extLst>
          </p:cNvPr>
          <p:cNvSpPr>
            <a:spLocks noGrp="1"/>
          </p:cNvSpPr>
          <p:nvPr>
            <p:ph type="subTitle" idx="1"/>
          </p:nvPr>
        </p:nvSpPr>
        <p:spPr>
          <a:xfrm>
            <a:off x="1524000" y="276947"/>
            <a:ext cx="9144000" cy="388071"/>
          </a:xfrm>
        </p:spPr>
        <p:txBody>
          <a:bodyPr/>
          <a:lstStyle/>
          <a:p>
            <a:r>
              <a:rPr lang="es-ES" sz="1800" b="1" i="0" u="none" strike="noStrike" baseline="0" dirty="0">
                <a:solidFill>
                  <a:srgbClr val="000000"/>
                </a:solidFill>
                <a:latin typeface="Arial" panose="020B0604020202020204" pitchFamily="34" charset="0"/>
              </a:rPr>
              <a:t>Software basado en el método de distribución </a:t>
            </a:r>
            <a:endParaRPr lang="es-CR" dirty="0"/>
          </a:p>
        </p:txBody>
      </p:sp>
      <p:sp>
        <p:nvSpPr>
          <p:cNvPr id="4" name="CuadroTexto 3">
            <a:extLst>
              <a:ext uri="{FF2B5EF4-FFF2-40B4-BE49-F238E27FC236}">
                <a16:creationId xmlns:a16="http://schemas.microsoft.com/office/drawing/2014/main" id="{11933469-6503-37D9-43F9-9061F881E985}"/>
              </a:ext>
            </a:extLst>
          </p:cNvPr>
          <p:cNvSpPr txBox="1"/>
          <p:nvPr/>
        </p:nvSpPr>
        <p:spPr>
          <a:xfrm>
            <a:off x="1620982" y="1122219"/>
            <a:ext cx="9393382" cy="1200329"/>
          </a:xfrm>
          <a:prstGeom prst="rect">
            <a:avLst/>
          </a:prstGeom>
          <a:noFill/>
        </p:spPr>
        <p:txBody>
          <a:bodyPr wrap="square" rtlCol="0">
            <a:spAutoFit/>
          </a:bodyPr>
          <a:lstStyle/>
          <a:p>
            <a:r>
              <a:rPr lang="es-ES" dirty="0">
                <a:solidFill>
                  <a:srgbClr val="000000"/>
                </a:solidFill>
                <a:latin typeface="Arial" panose="020B0604020202020204" pitchFamily="34" charset="0"/>
              </a:rPr>
              <a:t>L</a:t>
            </a:r>
            <a:r>
              <a:rPr lang="es-ES" sz="1800" b="0" i="0" u="none" strike="noStrike" baseline="0" dirty="0">
                <a:solidFill>
                  <a:srgbClr val="000000"/>
                </a:solidFill>
                <a:latin typeface="Arial" panose="020B0604020202020204" pitchFamily="34" charset="0"/>
              </a:rPr>
              <a:t>lamados </a:t>
            </a:r>
            <a:r>
              <a:rPr lang="es-ES" sz="1800" b="1" i="0" u="none" strike="noStrike" baseline="0" dirty="0">
                <a:solidFill>
                  <a:srgbClr val="000000"/>
                </a:solidFill>
                <a:latin typeface="Arial" panose="020B0604020202020204" pitchFamily="34" charset="0"/>
              </a:rPr>
              <a:t>programas enlatados</a:t>
            </a:r>
            <a:r>
              <a:rPr lang="es-ES" sz="1800" b="0" i="0" u="none" strike="noStrike" baseline="0" dirty="0">
                <a:solidFill>
                  <a:srgbClr val="000000"/>
                </a:solidFill>
                <a:latin typeface="Arial" panose="020B0604020202020204" pitchFamily="34" charset="0"/>
              </a:rPr>
              <a:t>, el software desarrollado por compañías y vendido principalmente por distribuidores, el freeware y software de dominio público, que se ofrece sin costo alguno y el shareware, que es similar al freeware, pero suele conllevar una pequeña tasa para los usuarios que lo utilicen profesionalmente. </a:t>
            </a:r>
            <a:endParaRPr lang="es-CR" dirty="0"/>
          </a:p>
        </p:txBody>
      </p:sp>
      <p:sp>
        <p:nvSpPr>
          <p:cNvPr id="5" name="CuadroTexto 4">
            <a:extLst>
              <a:ext uri="{FF2B5EF4-FFF2-40B4-BE49-F238E27FC236}">
                <a16:creationId xmlns:a16="http://schemas.microsoft.com/office/drawing/2014/main" id="{5C4F7E37-AD01-ECBA-6C62-7FB1B67E7A2B}"/>
              </a:ext>
            </a:extLst>
          </p:cNvPr>
          <p:cNvSpPr txBox="1"/>
          <p:nvPr/>
        </p:nvSpPr>
        <p:spPr>
          <a:xfrm>
            <a:off x="1524000" y="2596460"/>
            <a:ext cx="8423564" cy="3139321"/>
          </a:xfrm>
          <a:prstGeom prst="rect">
            <a:avLst/>
          </a:prstGeom>
          <a:noFill/>
        </p:spPr>
        <p:txBody>
          <a:bodyPr wrap="square" rtlCol="0">
            <a:spAutoFit/>
          </a:bodyPr>
          <a:lstStyle/>
          <a:p>
            <a:r>
              <a:rPr lang="es-CR" sz="1800" b="1" i="0" u="none" strike="noStrike" baseline="0" dirty="0">
                <a:solidFill>
                  <a:srgbClr val="000000"/>
                </a:solidFill>
                <a:latin typeface="Arial" panose="020B0604020202020204" pitchFamily="34" charset="0"/>
              </a:rPr>
              <a:t>Shareware. </a:t>
            </a:r>
          </a:p>
          <a:p>
            <a:r>
              <a:rPr lang="es-ES" sz="1800" b="0" i="0" u="none" strike="noStrike" baseline="0" dirty="0">
                <a:solidFill>
                  <a:srgbClr val="000000"/>
                </a:solidFill>
                <a:latin typeface="Arial" panose="020B0604020202020204" pitchFamily="34" charset="0"/>
              </a:rPr>
              <a:t>Es una modalidad de distribución de software, tanto juegos como programas utilitarios, para que el usuario pueda evaluar de forma gratuita el producto por un tiempo especificado. </a:t>
            </a:r>
          </a:p>
          <a:p>
            <a:r>
              <a:rPr lang="es-ES" sz="1800" b="0" i="0" u="none" strike="noStrike" baseline="0" dirty="0">
                <a:solidFill>
                  <a:srgbClr val="000000"/>
                </a:solidFill>
                <a:latin typeface="Arial" panose="020B0604020202020204" pitchFamily="34" charset="0"/>
              </a:rPr>
              <a:t>Para adquirir una licencia que permita el uso del software de manera completa se requiere de un pago , aunque también existe el llamado «shareware de precio cero»; sin embargo, esta modalidad es poco común. </a:t>
            </a:r>
          </a:p>
          <a:p>
            <a:endParaRPr lang="es-ES" sz="1800" b="0" i="0" u="none" strike="noStrike" baseline="0" dirty="0">
              <a:solidFill>
                <a:srgbClr val="000000"/>
              </a:solidFill>
              <a:latin typeface="Arial" panose="020B0604020202020204" pitchFamily="34" charset="0"/>
            </a:endParaRPr>
          </a:p>
          <a:p>
            <a:r>
              <a:rPr lang="es-CR" sz="1800" b="0" i="0" u="none" strike="noStrike" baseline="0" dirty="0">
                <a:solidFill>
                  <a:srgbClr val="000000"/>
                </a:solidFill>
                <a:latin typeface="Arial" panose="020B0604020202020204" pitchFamily="34" charset="0"/>
              </a:rPr>
              <a:t>Por ejemplo: los compresores de archivos </a:t>
            </a:r>
            <a:r>
              <a:rPr lang="es-CR" sz="1800" b="0" i="0" u="none" strike="noStrike" baseline="0" dirty="0" err="1">
                <a:solidFill>
                  <a:srgbClr val="000000"/>
                </a:solidFill>
                <a:latin typeface="Arial" panose="020B0604020202020204" pitchFamily="34" charset="0"/>
              </a:rPr>
              <a:t>Winzip</a:t>
            </a:r>
            <a:r>
              <a:rPr lang="es-CR" sz="1800" b="0" i="0" u="none" strike="noStrike" baseline="0" dirty="0">
                <a:solidFill>
                  <a:srgbClr val="000000"/>
                </a:solidFill>
                <a:latin typeface="Arial" panose="020B0604020202020204" pitchFamily="34" charset="0"/>
              </a:rPr>
              <a:t>, WinRAR; herramientas de sistema como PC File, </a:t>
            </a:r>
            <a:r>
              <a:rPr lang="es-CR" sz="1800" b="0" i="0" u="none" strike="noStrike" baseline="0" dirty="0" err="1">
                <a:solidFill>
                  <a:srgbClr val="000000"/>
                </a:solidFill>
                <a:latin typeface="Arial" panose="020B0604020202020204" pitchFamily="34" charset="0"/>
              </a:rPr>
              <a:t>ZoneAlarm</a:t>
            </a:r>
            <a:r>
              <a:rPr lang="es-CR" sz="1800" b="0" i="0" u="none" strike="noStrike" baseline="0" dirty="0">
                <a:solidFill>
                  <a:srgbClr val="000000"/>
                </a:solidFill>
                <a:latin typeface="Arial" panose="020B0604020202020204" pitchFamily="34" charset="0"/>
              </a:rPr>
              <a:t>; edición de imágenes como Paint Shop Pro, </a:t>
            </a:r>
            <a:r>
              <a:rPr lang="es-CR" sz="1800" b="0" i="0" u="none" strike="noStrike" baseline="0" dirty="0" err="1">
                <a:solidFill>
                  <a:srgbClr val="000000"/>
                </a:solidFill>
                <a:latin typeface="Arial" panose="020B0604020202020204" pitchFamily="34" charset="0"/>
              </a:rPr>
              <a:t>The</a:t>
            </a:r>
            <a:r>
              <a:rPr lang="es-CR" sz="1800" b="0" i="0" u="none" strike="noStrike" baseline="0" dirty="0">
                <a:solidFill>
                  <a:srgbClr val="000000"/>
                </a:solidFill>
                <a:latin typeface="Arial" panose="020B0604020202020204" pitchFamily="34" charset="0"/>
              </a:rPr>
              <a:t> Logo </a:t>
            </a:r>
            <a:r>
              <a:rPr lang="es-CR" sz="1800" b="0" i="0" u="none" strike="noStrike" baseline="0" dirty="0" err="1">
                <a:solidFill>
                  <a:srgbClr val="000000"/>
                </a:solidFill>
                <a:latin typeface="Arial" panose="020B0604020202020204" pitchFamily="34" charset="0"/>
              </a:rPr>
              <a:t>Creator</a:t>
            </a:r>
            <a:r>
              <a:rPr lang="es-CR" sz="1800" b="0" i="0" u="none" strike="noStrike" baseline="0" dirty="0">
                <a:solidFill>
                  <a:srgbClr val="000000"/>
                </a:solidFill>
                <a:latin typeface="Arial" panose="020B0604020202020204" pitchFamily="34" charset="0"/>
              </a:rPr>
              <a:t>; antivirus como F-</a:t>
            </a:r>
            <a:r>
              <a:rPr lang="es-CR" sz="1800" b="0" i="0" u="none" strike="noStrike" baseline="0" dirty="0" err="1">
                <a:solidFill>
                  <a:srgbClr val="000000"/>
                </a:solidFill>
                <a:latin typeface="Arial" panose="020B0604020202020204" pitchFamily="34" charset="0"/>
              </a:rPr>
              <a:t>Prot</a:t>
            </a:r>
            <a:r>
              <a:rPr lang="es-CR" sz="1800" b="0" i="0" u="none" strike="noStrike" baseline="0" dirty="0">
                <a:solidFill>
                  <a:srgbClr val="000000"/>
                </a:solidFill>
                <a:latin typeface="Arial" panose="020B0604020202020204" pitchFamily="34" charset="0"/>
              </a:rPr>
              <a:t>, PC-Tools o Virus </a:t>
            </a:r>
            <a:r>
              <a:rPr lang="es-CR" sz="1800" b="0" i="0" u="none" strike="noStrike" baseline="0" dirty="0" err="1">
                <a:solidFill>
                  <a:srgbClr val="000000"/>
                </a:solidFill>
                <a:latin typeface="Arial" panose="020B0604020202020204" pitchFamily="34" charset="0"/>
              </a:rPr>
              <a:t>Scan</a:t>
            </a:r>
            <a:r>
              <a:rPr lang="es-CR" sz="1800" b="0" i="0" u="none" strike="noStrike" baseline="0" dirty="0">
                <a:solidFill>
                  <a:srgbClr val="000000"/>
                </a:solidFill>
                <a:latin typeface="Arial" panose="020B0604020202020204" pitchFamily="34" charset="0"/>
              </a:rPr>
              <a:t>, etc. </a:t>
            </a:r>
            <a:endParaRPr lang="es-CR" dirty="0"/>
          </a:p>
        </p:txBody>
      </p:sp>
    </p:spTree>
    <p:extLst>
      <p:ext uri="{BB962C8B-B14F-4D97-AF65-F5344CB8AC3E}">
        <p14:creationId xmlns:p14="http://schemas.microsoft.com/office/powerpoint/2010/main" val="274687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arn(inVertical)">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1000"/>
                                        <p:tgtEl>
                                          <p:spTgt spid="5">
                                            <p:txEl>
                                              <p:pRg st="2" end="2"/>
                                            </p:txEl>
                                          </p:spTgt>
                                        </p:tgtEl>
                                      </p:cBhvr>
                                    </p:animEffect>
                                    <p:anim calcmode="lin" valueType="num">
                                      <p:cBhvr>
                                        <p:cTn id="3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barn(inVertical)">
                                      <p:cBhvr>
                                        <p:cTn id="3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allpaper de la semana #54: Fondo abstracto azul - iPaderos">
            <a:extLst>
              <a:ext uri="{FF2B5EF4-FFF2-40B4-BE49-F238E27FC236}">
                <a16:creationId xmlns:a16="http://schemas.microsoft.com/office/drawing/2014/main" id="{2E4933E7-44C5-E66C-DA81-0417BC0A0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CE6E55BA-5731-7F1F-8FE2-ED6E4040EB68}"/>
              </a:ext>
            </a:extLst>
          </p:cNvPr>
          <p:cNvSpPr>
            <a:spLocks noGrp="1"/>
          </p:cNvSpPr>
          <p:nvPr>
            <p:ph type="subTitle" idx="1"/>
          </p:nvPr>
        </p:nvSpPr>
        <p:spPr>
          <a:xfrm>
            <a:off x="1122218" y="581746"/>
            <a:ext cx="3976255" cy="5403417"/>
          </a:xfrm>
        </p:spPr>
        <p:txBody>
          <a:bodyPr>
            <a:normAutofit/>
          </a:bodyPr>
          <a:lstStyle/>
          <a:p>
            <a:pPr algn="l"/>
            <a:r>
              <a:rPr lang="es-CR" sz="1800" b="1" i="1" u="none" strike="noStrike" baseline="0" dirty="0">
                <a:solidFill>
                  <a:srgbClr val="000000"/>
                </a:solidFill>
                <a:latin typeface="Arial" panose="020B0604020202020204" pitchFamily="34" charset="0"/>
              </a:rPr>
              <a:t>Freeware. </a:t>
            </a:r>
          </a:p>
          <a:p>
            <a:pPr algn="l"/>
            <a:r>
              <a:rPr lang="es-ES" sz="1800" b="0" i="1" u="none" strike="noStrike" baseline="0" dirty="0">
                <a:solidFill>
                  <a:srgbClr val="000000"/>
                </a:solidFill>
                <a:latin typeface="Arial" panose="020B0604020202020204" pitchFamily="34" charset="0"/>
              </a:rPr>
              <a:t>Freeware es un software que se distribuye sin cargo. A veces se incluye el código fuente, pero no es lo usual. El freeware suele incluir una licencia de uso, que permite su redistribución pero con algunas restricciones, como no modificar la aplicación en sí, no venderla y la obligación de dar cuenta de su autor. </a:t>
            </a:r>
          </a:p>
          <a:p>
            <a:pPr algn="l"/>
            <a:r>
              <a:rPr lang="es-ES" sz="1800" b="0" i="1" u="none" strike="noStrike" baseline="0" dirty="0">
                <a:solidFill>
                  <a:srgbClr val="000000"/>
                </a:solidFill>
                <a:latin typeface="Arial" panose="020B0604020202020204" pitchFamily="34" charset="0"/>
              </a:rPr>
              <a:t>Contrariamente a lo que se cree, los programas de software libre no necesariamente son freeware. Esto suele provenir de una confusión acerca del significado de la palabra free en inglés, que puede ser tanto «gratis» como «libre», es decir, un tipo de software cuya licencia autoriza su uso, modificación y redistribución con y sin cambios. </a:t>
            </a:r>
            <a:endParaRPr lang="es-CR" i="1" dirty="0"/>
          </a:p>
        </p:txBody>
      </p:sp>
      <p:sp>
        <p:nvSpPr>
          <p:cNvPr id="4" name="CuadroTexto 3">
            <a:extLst>
              <a:ext uri="{FF2B5EF4-FFF2-40B4-BE49-F238E27FC236}">
                <a16:creationId xmlns:a16="http://schemas.microsoft.com/office/drawing/2014/main" id="{C4A9CB7D-D2D8-8E53-2D6B-9D8A7BEF795B}"/>
              </a:ext>
            </a:extLst>
          </p:cNvPr>
          <p:cNvSpPr txBox="1"/>
          <p:nvPr/>
        </p:nvSpPr>
        <p:spPr>
          <a:xfrm>
            <a:off x="6428509" y="581746"/>
            <a:ext cx="3976256" cy="2862322"/>
          </a:xfrm>
          <a:prstGeom prst="rect">
            <a:avLst/>
          </a:prstGeom>
          <a:noFill/>
        </p:spPr>
        <p:txBody>
          <a:bodyPr wrap="square" rtlCol="0">
            <a:spAutoFit/>
          </a:bodyPr>
          <a:lstStyle/>
          <a:p>
            <a:r>
              <a:rPr lang="es-CR" sz="1800" b="1" i="1" u="none" strike="noStrike" baseline="0" dirty="0">
                <a:solidFill>
                  <a:srgbClr val="000000"/>
                </a:solidFill>
                <a:latin typeface="Arial" panose="020B0604020202020204" pitchFamily="34" charset="0"/>
              </a:rPr>
              <a:t>Software multimedia. </a:t>
            </a:r>
          </a:p>
          <a:p>
            <a:r>
              <a:rPr lang="es-ES" sz="1800" b="0" i="1" u="none" strike="noStrike" baseline="0" dirty="0">
                <a:solidFill>
                  <a:srgbClr val="000000"/>
                </a:solidFill>
                <a:latin typeface="Arial" panose="020B0604020202020204" pitchFamily="34" charset="0"/>
              </a:rPr>
              <a:t>El software multimedia se refiere a los programas utilizados para presentar de una forma integrada textos, gráficos, sonidos y animaciones. Este tipo de software es considerado una nueva tecnología. Sobre todo se usa en el ámbito educativo. Un ejemplo son las enciclopedias multimedia. </a:t>
            </a:r>
            <a:endParaRPr lang="es-CR" i="1" dirty="0"/>
          </a:p>
        </p:txBody>
      </p:sp>
      <p:sp>
        <p:nvSpPr>
          <p:cNvPr id="5" name="CuadroTexto 4">
            <a:extLst>
              <a:ext uri="{FF2B5EF4-FFF2-40B4-BE49-F238E27FC236}">
                <a16:creationId xmlns:a16="http://schemas.microsoft.com/office/drawing/2014/main" id="{B506A1A0-1B0A-4910-26BD-4F73C02BE6C5}"/>
              </a:ext>
            </a:extLst>
          </p:cNvPr>
          <p:cNvSpPr txBox="1"/>
          <p:nvPr/>
        </p:nvSpPr>
        <p:spPr>
          <a:xfrm>
            <a:off x="6442364" y="3713018"/>
            <a:ext cx="3976255" cy="2308324"/>
          </a:xfrm>
          <a:prstGeom prst="rect">
            <a:avLst/>
          </a:prstGeom>
          <a:noFill/>
        </p:spPr>
        <p:txBody>
          <a:bodyPr wrap="square" rtlCol="0">
            <a:spAutoFit/>
          </a:bodyPr>
          <a:lstStyle/>
          <a:p>
            <a:r>
              <a:rPr lang="es-CR" sz="1800" b="1" i="1" u="none" strike="noStrike" baseline="0" dirty="0">
                <a:solidFill>
                  <a:srgbClr val="000000"/>
                </a:solidFill>
                <a:latin typeface="Arial" panose="020B0604020202020204" pitchFamily="34" charset="0"/>
              </a:rPr>
              <a:t>Software de uso específico. </a:t>
            </a:r>
          </a:p>
          <a:p>
            <a:r>
              <a:rPr lang="es-ES" sz="1800" b="0" i="1" u="none" strike="noStrike" baseline="0" dirty="0">
                <a:solidFill>
                  <a:srgbClr val="000000"/>
                </a:solidFill>
                <a:latin typeface="Arial" panose="020B0604020202020204" pitchFamily="34" charset="0"/>
              </a:rPr>
              <a:t>Este tipo de software es el que se desarrolla especialmente para resolver un problema determinado de alguna organización o persona; utilizar este software requiere de un experto en informática para su creación o adaptación. </a:t>
            </a:r>
            <a:endParaRPr lang="es-CR" i="1" dirty="0"/>
          </a:p>
        </p:txBody>
      </p:sp>
    </p:spTree>
    <p:extLst>
      <p:ext uri="{BB962C8B-B14F-4D97-AF65-F5344CB8AC3E}">
        <p14:creationId xmlns:p14="http://schemas.microsoft.com/office/powerpoint/2010/main" val="195310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arn(inVertical)">
                                      <p:cBhvr>
                                        <p:cTn id="31" dur="500"/>
                                        <p:tgtEl>
                                          <p:spTgt spid="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1000"/>
                                        <p:tgtEl>
                                          <p:spTgt spid="5">
                                            <p:txEl>
                                              <p:pRg st="0" end="0"/>
                                            </p:txEl>
                                          </p:spTgt>
                                        </p:tgtEl>
                                      </p:cBhvr>
                                    </p:animEffect>
                                    <p:anim calcmode="lin" valueType="num">
                                      <p:cBhvr>
                                        <p:cTn id="3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Effect transition="in" filter="barn(inVertical)">
                                      <p:cBhvr>
                                        <p:cTn id="4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Wallpaper de la semana #54: Fondo abstracto azul - iPaderos">
            <a:extLst>
              <a:ext uri="{FF2B5EF4-FFF2-40B4-BE49-F238E27FC236}">
                <a16:creationId xmlns:a16="http://schemas.microsoft.com/office/drawing/2014/main" id="{8050B035-4C75-7405-660D-2D41F89A6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87930106-F7AE-36C4-A853-1F491118D50F}"/>
              </a:ext>
            </a:extLst>
          </p:cNvPr>
          <p:cNvSpPr>
            <a:spLocks noGrp="1"/>
          </p:cNvSpPr>
          <p:nvPr>
            <p:ph type="subTitle" idx="1"/>
          </p:nvPr>
        </p:nvSpPr>
        <p:spPr>
          <a:xfrm>
            <a:off x="1524000" y="470911"/>
            <a:ext cx="9144000" cy="443490"/>
          </a:xfrm>
        </p:spPr>
        <p:txBody>
          <a:bodyPr/>
          <a:lstStyle/>
          <a:p>
            <a:r>
              <a:rPr lang="es-CR" sz="1800" b="1" i="0" u="none" strike="noStrike" baseline="0" dirty="0">
                <a:solidFill>
                  <a:srgbClr val="000000"/>
                </a:solidFill>
                <a:latin typeface="Arial" panose="020B0604020202020204" pitchFamily="34" charset="0"/>
              </a:rPr>
              <a:t>El sistema operativo </a:t>
            </a:r>
            <a:endParaRPr lang="es-CR" dirty="0"/>
          </a:p>
        </p:txBody>
      </p:sp>
      <p:sp>
        <p:nvSpPr>
          <p:cNvPr id="4" name="CuadroTexto 3">
            <a:extLst>
              <a:ext uri="{FF2B5EF4-FFF2-40B4-BE49-F238E27FC236}">
                <a16:creationId xmlns:a16="http://schemas.microsoft.com/office/drawing/2014/main" id="{A9BCE0E8-43BA-A890-D93E-04EB96D20FAD}"/>
              </a:ext>
            </a:extLst>
          </p:cNvPr>
          <p:cNvSpPr txBox="1"/>
          <p:nvPr/>
        </p:nvSpPr>
        <p:spPr>
          <a:xfrm>
            <a:off x="1524000" y="1260764"/>
            <a:ext cx="9144000" cy="1477328"/>
          </a:xfrm>
          <a:prstGeom prst="rect">
            <a:avLst/>
          </a:prstGeom>
          <a:noFill/>
        </p:spPr>
        <p:txBody>
          <a:bodyPr wrap="square" rtlCol="0">
            <a:spAutoFit/>
          </a:bodyPr>
          <a:lstStyle/>
          <a:p>
            <a:r>
              <a:rPr lang="es-ES" sz="1800" b="0" i="0" u="none" strike="noStrike" baseline="0" dirty="0">
                <a:solidFill>
                  <a:srgbClr val="000000"/>
                </a:solidFill>
                <a:latin typeface="Arial" panose="020B0604020202020204" pitchFamily="34" charset="0"/>
              </a:rPr>
              <a:t>Es el programa o conjunto de programas que controlan el funcionamiento del hardware.</a:t>
            </a:r>
          </a:p>
          <a:p>
            <a:r>
              <a:rPr lang="es-ES" sz="1800" b="0" i="0" u="none" strike="noStrike" baseline="0" dirty="0">
                <a:solidFill>
                  <a:srgbClr val="000000"/>
                </a:solidFill>
                <a:latin typeface="Arial" panose="020B0604020202020204" pitchFamily="34" charset="0"/>
              </a:rPr>
              <a:t> </a:t>
            </a:r>
          </a:p>
          <a:p>
            <a:r>
              <a:rPr lang="es-ES" sz="1800" b="0" i="0" u="none" strike="noStrike" baseline="0" dirty="0">
                <a:solidFill>
                  <a:srgbClr val="000000"/>
                </a:solidFill>
                <a:latin typeface="Arial" panose="020B0604020202020204" pitchFamily="34" charset="0"/>
              </a:rPr>
              <a:t>Ofrecen al usuario un modo sencillo de acceso al ordenador, coordinan y </a:t>
            </a:r>
          </a:p>
          <a:p>
            <a:r>
              <a:rPr lang="es-ES" sz="1800" b="0" i="0" u="none" strike="noStrike" baseline="0" dirty="0">
                <a:solidFill>
                  <a:srgbClr val="000000"/>
                </a:solidFill>
                <a:latin typeface="Arial" panose="020B0604020202020204" pitchFamily="34" charset="0"/>
              </a:rPr>
              <a:t>jerarquizan todos los procesos que se llevan a cabo en un ordenador y los periféricos (operaciones de escritura y lectura-entrada y salida). </a:t>
            </a:r>
            <a:endParaRPr lang="es-CR" dirty="0"/>
          </a:p>
        </p:txBody>
      </p:sp>
      <p:pic>
        <p:nvPicPr>
          <p:cNvPr id="6" name="Imagen 5">
            <a:extLst>
              <a:ext uri="{FF2B5EF4-FFF2-40B4-BE49-F238E27FC236}">
                <a16:creationId xmlns:a16="http://schemas.microsoft.com/office/drawing/2014/main" id="{E32FF3C1-A70C-5E6C-9CFE-52A1A54EA356}"/>
              </a:ext>
            </a:extLst>
          </p:cNvPr>
          <p:cNvPicPr>
            <a:picLocks noChangeAspect="1"/>
          </p:cNvPicPr>
          <p:nvPr/>
        </p:nvPicPr>
        <p:blipFill>
          <a:blip r:embed="rId3"/>
          <a:stretch>
            <a:fillRect/>
          </a:stretch>
        </p:blipFill>
        <p:spPr>
          <a:xfrm>
            <a:off x="2289769" y="4400149"/>
            <a:ext cx="7612461" cy="1986940"/>
          </a:xfrm>
          <a:prstGeom prst="rect">
            <a:avLst/>
          </a:prstGeom>
        </p:spPr>
      </p:pic>
      <p:sp>
        <p:nvSpPr>
          <p:cNvPr id="7" name="CuadroTexto 6">
            <a:extLst>
              <a:ext uri="{FF2B5EF4-FFF2-40B4-BE49-F238E27FC236}">
                <a16:creationId xmlns:a16="http://schemas.microsoft.com/office/drawing/2014/main" id="{2A355D65-F553-8C13-C30B-2FB615DF96A4}"/>
              </a:ext>
            </a:extLst>
          </p:cNvPr>
          <p:cNvSpPr txBox="1"/>
          <p:nvPr/>
        </p:nvSpPr>
        <p:spPr>
          <a:xfrm>
            <a:off x="1662545" y="3084455"/>
            <a:ext cx="8853055" cy="923330"/>
          </a:xfrm>
          <a:prstGeom prst="rect">
            <a:avLst/>
          </a:prstGeom>
          <a:noFill/>
        </p:spPr>
        <p:txBody>
          <a:bodyPr wrap="square" rtlCol="0">
            <a:spAutoFit/>
          </a:bodyPr>
          <a:lstStyle/>
          <a:p>
            <a:r>
              <a:rPr lang="es-ES" sz="1800" b="0" i="0" u="none" strike="noStrike" baseline="0" dirty="0">
                <a:solidFill>
                  <a:srgbClr val="000000"/>
                </a:solidFill>
                <a:latin typeface="Arial" panose="020B0604020202020204" pitchFamily="34" charset="0"/>
              </a:rPr>
              <a:t>El sistema operativo está compuesto por un conjunto de programas que se utilizan para gestionar las acciones con el hardware. Estos programas se incluyen por lo general en este conjunto de software: </a:t>
            </a:r>
            <a:endParaRPr lang="es-CR" dirty="0"/>
          </a:p>
        </p:txBody>
      </p:sp>
    </p:spTree>
    <p:extLst>
      <p:ext uri="{BB962C8B-B14F-4D97-AF65-F5344CB8AC3E}">
        <p14:creationId xmlns:p14="http://schemas.microsoft.com/office/powerpoint/2010/main" val="35669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arn(inVertical)">
                                      <p:cBhvr>
                                        <p:cTn id="21" dur="500"/>
                                        <p:tgtEl>
                                          <p:spTgt spid="4">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arn(inVertical)">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1000"/>
                                        <p:tgtEl>
                                          <p:spTgt spid="7">
                                            <p:txEl>
                                              <p:pRg st="0" end="0"/>
                                            </p:txEl>
                                          </p:spTgt>
                                        </p:tgtEl>
                                      </p:cBhvr>
                                    </p:animEffect>
                                    <p:anim calcmode="lin" valueType="num">
                                      <p:cBhvr>
                                        <p:cTn id="3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allpaper de la semana #54: Fondo abstracto azul - iPaderos">
            <a:extLst>
              <a:ext uri="{FF2B5EF4-FFF2-40B4-BE49-F238E27FC236}">
                <a16:creationId xmlns:a16="http://schemas.microsoft.com/office/drawing/2014/main" id="{633E1B45-5ED9-849B-D30C-656574B99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9B7E0675-C205-B119-45F4-C5ADA2BA3C38}"/>
              </a:ext>
            </a:extLst>
          </p:cNvPr>
          <p:cNvSpPr>
            <a:spLocks noGrp="1"/>
          </p:cNvSpPr>
          <p:nvPr>
            <p:ph type="subTitle" idx="1"/>
          </p:nvPr>
        </p:nvSpPr>
        <p:spPr>
          <a:xfrm>
            <a:off x="1524000" y="817275"/>
            <a:ext cx="9144000" cy="1191634"/>
          </a:xfrm>
        </p:spPr>
        <p:txBody>
          <a:bodyPr>
            <a:normAutofit/>
          </a:bodyPr>
          <a:lstStyle/>
          <a:p>
            <a:r>
              <a:rPr lang="es-ES" sz="1800" b="0" i="0" u="none" strike="noStrike" baseline="0" dirty="0">
                <a:solidFill>
                  <a:srgbClr val="000000"/>
                </a:solidFill>
                <a:latin typeface="Arial" panose="020B0604020202020204" pitchFamily="34" charset="0"/>
              </a:rPr>
              <a:t>El núcleo o </a:t>
            </a:r>
            <a:r>
              <a:rPr lang="es-ES" sz="1800" b="1" i="1" u="none" strike="noStrike" baseline="0" dirty="0" err="1">
                <a:solidFill>
                  <a:srgbClr val="000000"/>
                </a:solidFill>
                <a:latin typeface="Arial" panose="020B0604020202020204" pitchFamily="34" charset="0"/>
              </a:rPr>
              <a:t>kernel</a:t>
            </a:r>
            <a:r>
              <a:rPr lang="es-ES" sz="1800" b="0" i="0" u="none" strike="noStrike" baseline="0" dirty="0">
                <a:solidFill>
                  <a:srgbClr val="000000"/>
                </a:solidFill>
                <a:latin typeface="Arial" panose="020B0604020202020204" pitchFamily="34" charset="0"/>
              </a:rPr>
              <a:t>, que representa las funciones básicas del sistema operativo, se encarga de la carga inicial (programa de arranque), planificar el trabajo de la CPU (planifica procesos y tareas), administrar los periféricos, la comunicación entre procesos, administrar la memoria y administrar los archivos. </a:t>
            </a:r>
            <a:endParaRPr lang="es-CR" dirty="0"/>
          </a:p>
        </p:txBody>
      </p:sp>
      <p:pic>
        <p:nvPicPr>
          <p:cNvPr id="5" name="Imagen 4">
            <a:extLst>
              <a:ext uri="{FF2B5EF4-FFF2-40B4-BE49-F238E27FC236}">
                <a16:creationId xmlns:a16="http://schemas.microsoft.com/office/drawing/2014/main" id="{91420059-1909-959A-F0CB-CA9B39B110E9}"/>
              </a:ext>
            </a:extLst>
          </p:cNvPr>
          <p:cNvPicPr>
            <a:picLocks noChangeAspect="1"/>
          </p:cNvPicPr>
          <p:nvPr/>
        </p:nvPicPr>
        <p:blipFill>
          <a:blip r:embed="rId3"/>
          <a:stretch>
            <a:fillRect/>
          </a:stretch>
        </p:blipFill>
        <p:spPr>
          <a:xfrm>
            <a:off x="2732829" y="1952389"/>
            <a:ext cx="6726341" cy="4088336"/>
          </a:xfrm>
          <a:prstGeom prst="rect">
            <a:avLst/>
          </a:prstGeom>
        </p:spPr>
      </p:pic>
    </p:spTree>
    <p:extLst>
      <p:ext uri="{BB962C8B-B14F-4D97-AF65-F5344CB8AC3E}">
        <p14:creationId xmlns:p14="http://schemas.microsoft.com/office/powerpoint/2010/main" val="272924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allpaper de la semana #54: Fondo abstracto azul - iPaderos">
            <a:extLst>
              <a:ext uri="{FF2B5EF4-FFF2-40B4-BE49-F238E27FC236}">
                <a16:creationId xmlns:a16="http://schemas.microsoft.com/office/drawing/2014/main" id="{E56DB7E0-0A8D-25C0-D127-37E66ED91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6AFE1E0B-C667-03AB-3AF9-EE202659541C}"/>
              </a:ext>
            </a:extLst>
          </p:cNvPr>
          <p:cNvSpPr>
            <a:spLocks noGrp="1"/>
          </p:cNvSpPr>
          <p:nvPr>
            <p:ph type="subTitle" idx="1"/>
          </p:nvPr>
        </p:nvSpPr>
        <p:spPr>
          <a:xfrm>
            <a:off x="1524000" y="609455"/>
            <a:ext cx="9144000" cy="1953635"/>
          </a:xfrm>
        </p:spPr>
        <p:txBody>
          <a:bodyPr>
            <a:normAutofit lnSpcReduction="10000"/>
          </a:bodyPr>
          <a:lstStyle/>
          <a:p>
            <a:r>
              <a:rPr lang="es-ES" sz="1800" b="0" i="0" u="none" strike="noStrike" baseline="0" dirty="0">
                <a:solidFill>
                  <a:srgbClr val="000000"/>
                </a:solidFill>
                <a:latin typeface="Arial" panose="020B0604020202020204" pitchFamily="34" charset="0"/>
              </a:rPr>
              <a:t>El intérprete de comandos o </a:t>
            </a:r>
            <a:r>
              <a:rPr lang="es-ES" sz="1800" b="1" i="1" u="none" strike="noStrike" baseline="0" dirty="0" err="1">
                <a:solidFill>
                  <a:srgbClr val="000000"/>
                </a:solidFill>
                <a:latin typeface="Arial" panose="020B0604020202020204" pitchFamily="34" charset="0"/>
              </a:rPr>
              <a:t>shel</a:t>
            </a:r>
            <a:r>
              <a:rPr lang="es-ES" sz="1800" b="0" i="1" u="none" strike="noStrike" baseline="0" dirty="0" err="1">
                <a:solidFill>
                  <a:srgbClr val="000000"/>
                </a:solidFill>
                <a:latin typeface="Arial" panose="020B0604020202020204" pitchFamily="34" charset="0"/>
              </a:rPr>
              <a:t>l</a:t>
            </a:r>
            <a:r>
              <a:rPr lang="es-ES" sz="1800" b="0" i="0" u="none" strike="noStrike" baseline="0" dirty="0">
                <a:solidFill>
                  <a:srgbClr val="000000"/>
                </a:solidFill>
                <a:latin typeface="Arial" panose="020B0604020202020204" pitchFamily="34" charset="0"/>
              </a:rPr>
              <a:t>, que posibilita la comunicación con el sistema operativo a través de un lenguaje de control, permitiendo al usuario controlar los periféricos sin conocer las características del hardware utilizado.</a:t>
            </a:r>
          </a:p>
          <a:p>
            <a:r>
              <a:rPr lang="es-ES" sz="1800" b="0" i="0" u="none" strike="noStrike" baseline="0" dirty="0">
                <a:solidFill>
                  <a:srgbClr val="000000"/>
                </a:solidFill>
                <a:latin typeface="Arial" panose="020B0604020202020204" pitchFamily="34" charset="0"/>
              </a:rPr>
              <a:t> Es una interfaz entre la CPU y el usuario. </a:t>
            </a:r>
          </a:p>
          <a:p>
            <a:r>
              <a:rPr lang="es-ES" sz="1800" b="0" i="0" u="none" strike="noStrike" baseline="0" dirty="0">
                <a:solidFill>
                  <a:srgbClr val="000000"/>
                </a:solidFill>
                <a:latin typeface="Arial" panose="020B0604020202020204" pitchFamily="34" charset="0"/>
              </a:rPr>
              <a:t>Cuando le pedimos algo al ordenador, el </a:t>
            </a:r>
            <a:r>
              <a:rPr lang="es-ES" sz="1800" b="0" i="0" u="none" strike="noStrike" baseline="0" dirty="0" err="1">
                <a:solidFill>
                  <a:srgbClr val="000000"/>
                </a:solidFill>
                <a:latin typeface="Arial" panose="020B0604020202020204" pitchFamily="34" charset="0"/>
              </a:rPr>
              <a:t>shell</a:t>
            </a:r>
            <a:r>
              <a:rPr lang="es-ES" sz="1800" b="0" i="0" u="none" strike="noStrike" baseline="0" dirty="0">
                <a:solidFill>
                  <a:srgbClr val="000000"/>
                </a:solidFill>
                <a:latin typeface="Arial" panose="020B0604020202020204" pitchFamily="34" charset="0"/>
              </a:rPr>
              <a:t> se encarga de traducirlo en llamadas o peticiones a los programas que componen el </a:t>
            </a:r>
            <a:r>
              <a:rPr lang="es-ES" sz="1800" b="0" i="0" u="none" strike="noStrike" baseline="0" dirty="0" err="1">
                <a:solidFill>
                  <a:srgbClr val="000000"/>
                </a:solidFill>
                <a:latin typeface="Arial" panose="020B0604020202020204" pitchFamily="34" charset="0"/>
              </a:rPr>
              <a:t>kernel</a:t>
            </a:r>
            <a:r>
              <a:rPr lang="es-ES" sz="1800" b="0" i="0" u="none" strike="noStrike" baseline="0" dirty="0">
                <a:solidFill>
                  <a:srgbClr val="000000"/>
                </a:solidFill>
                <a:latin typeface="Arial" panose="020B0604020202020204" pitchFamily="34" charset="0"/>
              </a:rPr>
              <a:t> o núcleo, y este acciona el hardware (a través de un comando o un botón). </a:t>
            </a:r>
            <a:endParaRPr lang="es-CR" dirty="0"/>
          </a:p>
        </p:txBody>
      </p:sp>
      <p:pic>
        <p:nvPicPr>
          <p:cNvPr id="5" name="Imagen 4">
            <a:extLst>
              <a:ext uri="{FF2B5EF4-FFF2-40B4-BE49-F238E27FC236}">
                <a16:creationId xmlns:a16="http://schemas.microsoft.com/office/drawing/2014/main" id="{CB5E65C6-A53E-4A1E-A2F8-112F06856FC1}"/>
              </a:ext>
            </a:extLst>
          </p:cNvPr>
          <p:cNvPicPr>
            <a:picLocks noChangeAspect="1"/>
          </p:cNvPicPr>
          <p:nvPr/>
        </p:nvPicPr>
        <p:blipFill>
          <a:blip r:embed="rId3"/>
          <a:stretch>
            <a:fillRect/>
          </a:stretch>
        </p:blipFill>
        <p:spPr>
          <a:xfrm>
            <a:off x="3911249" y="2695977"/>
            <a:ext cx="4369501" cy="3197868"/>
          </a:xfrm>
          <a:prstGeom prst="rect">
            <a:avLst/>
          </a:prstGeom>
        </p:spPr>
      </p:pic>
    </p:spTree>
    <p:extLst>
      <p:ext uri="{BB962C8B-B14F-4D97-AF65-F5344CB8AC3E}">
        <p14:creationId xmlns:p14="http://schemas.microsoft.com/office/powerpoint/2010/main" val="214877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allpaper de la semana #54: Fondo abstracto azul - iPaderos">
            <a:extLst>
              <a:ext uri="{FF2B5EF4-FFF2-40B4-BE49-F238E27FC236}">
                <a16:creationId xmlns:a16="http://schemas.microsoft.com/office/drawing/2014/main" id="{EEE60375-8D04-6224-F86B-9777AA0C8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03168288-F2ED-19DE-2567-79BDE35820EA}"/>
              </a:ext>
            </a:extLst>
          </p:cNvPr>
          <p:cNvSpPr>
            <a:spLocks noGrp="1"/>
          </p:cNvSpPr>
          <p:nvPr>
            <p:ph type="subTitle" idx="1"/>
          </p:nvPr>
        </p:nvSpPr>
        <p:spPr>
          <a:xfrm>
            <a:off x="1524000" y="637164"/>
            <a:ext cx="9144000" cy="734435"/>
          </a:xfrm>
        </p:spPr>
        <p:txBody>
          <a:bodyPr>
            <a:normAutofit/>
          </a:bodyPr>
          <a:lstStyle/>
          <a:p>
            <a:r>
              <a:rPr lang="es-ES" sz="1800" b="1" i="0" u="none" strike="noStrike" baseline="0" dirty="0">
                <a:solidFill>
                  <a:srgbClr val="000000"/>
                </a:solidFill>
                <a:latin typeface="Arial" panose="020B0604020202020204" pitchFamily="34" charset="0"/>
              </a:rPr>
              <a:t>El sistema de archivos</a:t>
            </a:r>
            <a:r>
              <a:rPr lang="es-ES" sz="1800" b="0" i="0" u="none" strike="noStrike" baseline="0" dirty="0">
                <a:solidFill>
                  <a:srgbClr val="000000"/>
                </a:solidFill>
                <a:latin typeface="Arial" panose="020B0604020202020204" pitchFamily="34" charset="0"/>
              </a:rPr>
              <a:t>, que permite que los archivos se registren en una estructura arbórea. </a:t>
            </a:r>
            <a:endParaRPr lang="es-CR" dirty="0"/>
          </a:p>
        </p:txBody>
      </p:sp>
      <p:pic>
        <p:nvPicPr>
          <p:cNvPr id="5" name="Imagen 4">
            <a:extLst>
              <a:ext uri="{FF2B5EF4-FFF2-40B4-BE49-F238E27FC236}">
                <a16:creationId xmlns:a16="http://schemas.microsoft.com/office/drawing/2014/main" id="{8FA825FF-5CAB-BAFC-A2E4-FE08E89CF5AC}"/>
              </a:ext>
            </a:extLst>
          </p:cNvPr>
          <p:cNvPicPr>
            <a:picLocks noChangeAspect="1"/>
          </p:cNvPicPr>
          <p:nvPr/>
        </p:nvPicPr>
        <p:blipFill>
          <a:blip r:embed="rId3"/>
          <a:stretch>
            <a:fillRect/>
          </a:stretch>
        </p:blipFill>
        <p:spPr>
          <a:xfrm>
            <a:off x="3738446" y="1371599"/>
            <a:ext cx="4715108" cy="4607335"/>
          </a:xfrm>
          <a:prstGeom prst="rect">
            <a:avLst/>
          </a:prstGeom>
        </p:spPr>
      </p:pic>
    </p:spTree>
    <p:extLst>
      <p:ext uri="{BB962C8B-B14F-4D97-AF65-F5344CB8AC3E}">
        <p14:creationId xmlns:p14="http://schemas.microsoft.com/office/powerpoint/2010/main" val="1777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Wallpaper de la semana #54: Fondo abstracto azul - iPaderos">
            <a:extLst>
              <a:ext uri="{FF2B5EF4-FFF2-40B4-BE49-F238E27FC236}">
                <a16:creationId xmlns:a16="http://schemas.microsoft.com/office/drawing/2014/main" id="{138F71C9-68C9-E521-4485-38E8F1C06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9626DFCA-7DFF-F4DE-4201-CFA09CA4BF4A}"/>
              </a:ext>
            </a:extLst>
          </p:cNvPr>
          <p:cNvSpPr>
            <a:spLocks noGrp="1"/>
          </p:cNvSpPr>
          <p:nvPr>
            <p:ph type="subTitle" idx="1"/>
          </p:nvPr>
        </p:nvSpPr>
        <p:spPr>
          <a:xfrm>
            <a:off x="1524000" y="540183"/>
            <a:ext cx="9144000" cy="374217"/>
          </a:xfrm>
        </p:spPr>
        <p:txBody>
          <a:bodyPr/>
          <a:lstStyle/>
          <a:p>
            <a:r>
              <a:rPr lang="es-CR" sz="1800" b="1" i="0" u="none" strike="noStrike" baseline="0" dirty="0">
                <a:solidFill>
                  <a:srgbClr val="000000"/>
                </a:solidFill>
                <a:latin typeface="Arial" panose="020B0604020202020204" pitchFamily="34" charset="0"/>
              </a:rPr>
              <a:t>Funciones del sistema operativo </a:t>
            </a:r>
            <a:endParaRPr lang="es-CR" dirty="0"/>
          </a:p>
        </p:txBody>
      </p:sp>
      <p:sp>
        <p:nvSpPr>
          <p:cNvPr id="4" name="CuadroTexto 3">
            <a:extLst>
              <a:ext uri="{FF2B5EF4-FFF2-40B4-BE49-F238E27FC236}">
                <a16:creationId xmlns:a16="http://schemas.microsoft.com/office/drawing/2014/main" id="{30648F1D-BC4B-1E6A-EDFE-342373526152}"/>
              </a:ext>
            </a:extLst>
          </p:cNvPr>
          <p:cNvSpPr txBox="1"/>
          <p:nvPr/>
        </p:nvSpPr>
        <p:spPr>
          <a:xfrm>
            <a:off x="1690255" y="1136073"/>
            <a:ext cx="8977745" cy="923330"/>
          </a:xfrm>
          <a:prstGeom prst="rect">
            <a:avLst/>
          </a:prstGeom>
          <a:noFill/>
        </p:spPr>
        <p:txBody>
          <a:bodyPr wrap="square" rtlCol="0">
            <a:spAutoFit/>
          </a:bodyPr>
          <a:lstStyle/>
          <a:p>
            <a:r>
              <a:rPr lang="es-ES" sz="1800" b="0" i="0" u="none" strike="noStrike" baseline="0" dirty="0">
                <a:solidFill>
                  <a:srgbClr val="000000"/>
                </a:solidFill>
                <a:latin typeface="Arial" panose="020B0604020202020204" pitchFamily="34" charset="0"/>
              </a:rPr>
              <a:t>Su principal función es gestionar y administrar eficientemente los recursos de hardware, que permiten que se ejecuten simultáneamente varios programas sin que haya conflictos en el acceso de cada uno de ellos a cada uno de los recursos. </a:t>
            </a:r>
            <a:endParaRPr lang="es-CR" dirty="0"/>
          </a:p>
        </p:txBody>
      </p:sp>
      <p:sp>
        <p:nvSpPr>
          <p:cNvPr id="5" name="CuadroTexto 4">
            <a:extLst>
              <a:ext uri="{FF2B5EF4-FFF2-40B4-BE49-F238E27FC236}">
                <a16:creationId xmlns:a16="http://schemas.microsoft.com/office/drawing/2014/main" id="{1E66832A-8D91-40B6-0A87-89D4E9756ADB}"/>
              </a:ext>
            </a:extLst>
          </p:cNvPr>
          <p:cNvSpPr txBox="1"/>
          <p:nvPr/>
        </p:nvSpPr>
        <p:spPr>
          <a:xfrm>
            <a:off x="1856509" y="2452255"/>
            <a:ext cx="8132618" cy="1477328"/>
          </a:xfrm>
          <a:prstGeom prst="rect">
            <a:avLst/>
          </a:prstGeom>
          <a:noFill/>
        </p:spPr>
        <p:txBody>
          <a:bodyPr wrap="square" rtlCol="0">
            <a:spAutoFit/>
          </a:bodyPr>
          <a:lstStyle/>
          <a:p>
            <a:r>
              <a:rPr lang="es-ES" sz="1800" b="1" i="0" u="none" strike="noStrike" baseline="0" dirty="0">
                <a:solidFill>
                  <a:srgbClr val="000000"/>
                </a:solidFill>
                <a:latin typeface="Arial" panose="020B0604020202020204" pitchFamily="34" charset="0"/>
              </a:rPr>
              <a:t>Dispone de una interfaz </a:t>
            </a:r>
            <a:r>
              <a:rPr lang="es-ES" sz="1800" b="0" i="0" u="none" strike="noStrike" baseline="0" dirty="0">
                <a:solidFill>
                  <a:srgbClr val="000000"/>
                </a:solidFill>
                <a:latin typeface="Arial" panose="020B0604020202020204" pitchFamily="34" charset="0"/>
              </a:rPr>
              <a:t>(elemento que hace posible la fácil comunicación usuario-máquina) que libera al usuario del conocimiento del hardware. Los SO Windows, el Mac-OS y las distribuciones Linux constan de interfaces gráficas «GUI» (Interfaz gráfica de usuario), permitiendo al usuario interactuar con el hardware de una forma sencilla y rápida. </a:t>
            </a:r>
            <a:endParaRPr lang="es-CR" dirty="0"/>
          </a:p>
        </p:txBody>
      </p:sp>
      <p:sp>
        <p:nvSpPr>
          <p:cNvPr id="6" name="CuadroTexto 5">
            <a:extLst>
              <a:ext uri="{FF2B5EF4-FFF2-40B4-BE49-F238E27FC236}">
                <a16:creationId xmlns:a16="http://schemas.microsoft.com/office/drawing/2014/main" id="{29142BED-68B0-F180-19CA-75D15FBC23E0}"/>
              </a:ext>
            </a:extLst>
          </p:cNvPr>
          <p:cNvSpPr txBox="1"/>
          <p:nvPr/>
        </p:nvSpPr>
        <p:spPr>
          <a:xfrm>
            <a:off x="1856509" y="4142509"/>
            <a:ext cx="8132618" cy="646331"/>
          </a:xfrm>
          <a:prstGeom prst="rect">
            <a:avLst/>
          </a:prstGeom>
          <a:noFill/>
        </p:spPr>
        <p:txBody>
          <a:bodyPr wrap="square" rtlCol="0">
            <a:spAutoFit/>
          </a:bodyPr>
          <a:lstStyle/>
          <a:p>
            <a:r>
              <a:rPr lang="es-ES" sz="1800" b="1" i="0" u="none" strike="noStrike" baseline="0" dirty="0">
                <a:solidFill>
                  <a:srgbClr val="000000"/>
                </a:solidFill>
                <a:latin typeface="Arial" panose="020B0604020202020204" pitchFamily="34" charset="0"/>
              </a:rPr>
              <a:t>Reconoce los componentes instalados </a:t>
            </a:r>
            <a:r>
              <a:rPr lang="es-ES" sz="1800" b="0" i="0" u="none" strike="noStrike" baseline="0" dirty="0">
                <a:solidFill>
                  <a:srgbClr val="000000"/>
                </a:solidFill>
                <a:latin typeface="Arial" panose="020B0604020202020204" pitchFamily="34" charset="0"/>
              </a:rPr>
              <a:t>en el ordenador y hace que estos puedan ser utilizados. </a:t>
            </a:r>
            <a:endParaRPr lang="es-CR" dirty="0"/>
          </a:p>
        </p:txBody>
      </p:sp>
      <p:sp>
        <p:nvSpPr>
          <p:cNvPr id="7" name="CuadroTexto 6">
            <a:extLst>
              <a:ext uri="{FF2B5EF4-FFF2-40B4-BE49-F238E27FC236}">
                <a16:creationId xmlns:a16="http://schemas.microsoft.com/office/drawing/2014/main" id="{2D1B99A7-D963-A594-23BE-28EBA677D13F}"/>
              </a:ext>
            </a:extLst>
          </p:cNvPr>
          <p:cNvSpPr txBox="1"/>
          <p:nvPr/>
        </p:nvSpPr>
        <p:spPr>
          <a:xfrm>
            <a:off x="1856509" y="5001766"/>
            <a:ext cx="8132618" cy="1200329"/>
          </a:xfrm>
          <a:prstGeom prst="rect">
            <a:avLst/>
          </a:prstGeom>
          <a:noFill/>
        </p:spPr>
        <p:txBody>
          <a:bodyPr wrap="square" rtlCol="0">
            <a:spAutoFit/>
          </a:bodyPr>
          <a:lstStyle/>
          <a:p>
            <a:r>
              <a:rPr lang="es-ES" sz="1800" b="1" i="0" u="none" strike="noStrike" baseline="0" dirty="0">
                <a:solidFill>
                  <a:srgbClr val="000000"/>
                </a:solidFill>
                <a:latin typeface="Arial" panose="020B0604020202020204" pitchFamily="34" charset="0"/>
              </a:rPr>
              <a:t>Administra la información</a:t>
            </a:r>
            <a:r>
              <a:rPr lang="es-ES" sz="1800" b="0" i="0" u="none" strike="noStrike" baseline="0" dirty="0">
                <a:solidFill>
                  <a:srgbClr val="000000"/>
                </a:solidFill>
                <a:latin typeface="Arial" panose="020B0604020202020204" pitchFamily="34" charset="0"/>
              </a:rPr>
              <a:t>, gestionando el sistema de archivos y las autorizaciones de acceso a archivos, a aplicaciones y a usuarios. </a:t>
            </a:r>
          </a:p>
          <a:p>
            <a:r>
              <a:rPr lang="es-ES" sz="1800" b="0" i="0" u="none" strike="noStrike" baseline="0" dirty="0">
                <a:solidFill>
                  <a:srgbClr val="000000"/>
                </a:solidFill>
                <a:latin typeface="Arial" panose="020B0604020202020204" pitchFamily="34" charset="0"/>
              </a:rPr>
              <a:t>Maneja puertos de interrupción para darle prioridad a un programa sobre otro, o a la ejecución de una instrucción y no a otra. </a:t>
            </a:r>
            <a:endParaRPr lang="es-CR" dirty="0"/>
          </a:p>
        </p:txBody>
      </p:sp>
    </p:spTree>
    <p:extLst>
      <p:ext uri="{BB962C8B-B14F-4D97-AF65-F5344CB8AC3E}">
        <p14:creationId xmlns:p14="http://schemas.microsoft.com/office/powerpoint/2010/main" val="67103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1253</Words>
  <Application>Microsoft Office PowerPoint</Application>
  <PresentationFormat>Panorámica</PresentationFormat>
  <Paragraphs>56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Academico Ucem</dc:creator>
  <cp:lastModifiedBy>Academico Ucem</cp:lastModifiedBy>
  <cp:revision>5</cp:revision>
  <dcterms:created xsi:type="dcterms:W3CDTF">2023-01-23T18:05:02Z</dcterms:created>
  <dcterms:modified xsi:type="dcterms:W3CDTF">2023-01-24T16:03:58Z</dcterms:modified>
</cp:coreProperties>
</file>