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84" r:id="rId5"/>
    <p:sldId id="259" r:id="rId6"/>
    <p:sldId id="260" r:id="rId7"/>
    <p:sldId id="261" r:id="rId8"/>
    <p:sldId id="262" r:id="rId9"/>
    <p:sldId id="263" r:id="rId10"/>
    <p:sldId id="264" r:id="rId11"/>
    <p:sldId id="276" r:id="rId12"/>
    <p:sldId id="265" r:id="rId13"/>
    <p:sldId id="266" r:id="rId14"/>
    <p:sldId id="267" r:id="rId15"/>
    <p:sldId id="268" r:id="rId16"/>
    <p:sldId id="269" r:id="rId17"/>
    <p:sldId id="270" r:id="rId18"/>
    <p:sldId id="271" r:id="rId19"/>
    <p:sldId id="272" r:id="rId20"/>
    <p:sldId id="273" r:id="rId21"/>
    <p:sldId id="274" r:id="rId22"/>
    <p:sldId id="275" r:id="rId23"/>
    <p:sldId id="277" r:id="rId24"/>
    <p:sldId id="278" r:id="rId25"/>
    <p:sldId id="279" r:id="rId26"/>
    <p:sldId id="280" r:id="rId27"/>
    <p:sldId id="281" r:id="rId28"/>
    <p:sldId id="282" r:id="rId29"/>
    <p:sldId id="283" r:id="rId30"/>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12" d="100"/>
          <a:sy n="112" d="100"/>
        </p:scale>
        <p:origin x="-156" y="19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2"/>
      </p:bgRef>
    </p:bg>
    <p:spTree>
      <p:nvGrpSpPr>
        <p:cNvPr id="1" name=""/>
        <p:cNvGrpSpPr/>
        <p:nvPr/>
      </p:nvGrpSpPr>
      <p:grpSpPr>
        <a:xfrm>
          <a:off x="0" y="0"/>
          <a:ext cx="0" cy="0"/>
          <a:chOff x="0" y="0"/>
          <a:chExt cx="0" cy="0"/>
        </a:xfrm>
      </p:grpSpPr>
      <p:sp>
        <p:nvSpPr>
          <p:cNvPr id="15" name="14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Subtítulo"/>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p:txBody>
          <a:bodyPr/>
          <a:lstStyle/>
          <a:p>
            <a:fld id="{F35DA23D-0642-4E0C-AB95-AB087E90F2E5}" type="datetimeFigureOut">
              <a:rPr lang="es-ES" smtClean="0"/>
              <a:t>02/04/2018</a:t>
            </a:fld>
            <a:endParaRPr lang="es-ES"/>
          </a:p>
        </p:txBody>
      </p:sp>
      <p:sp>
        <p:nvSpPr>
          <p:cNvPr id="17" name="16 Marcador de pie de página"/>
          <p:cNvSpPr>
            <a:spLocks noGrp="1"/>
          </p:cNvSpPr>
          <p:nvPr>
            <p:ph type="ftr" sz="quarter" idx="11"/>
          </p:nvPr>
        </p:nvSpPr>
        <p:spPr/>
        <p:txBody>
          <a:bodyPr/>
          <a:lstStyle/>
          <a:p>
            <a:endParaRPr lang="es-ES"/>
          </a:p>
        </p:txBody>
      </p:sp>
      <p:sp>
        <p:nvSpPr>
          <p:cNvPr id="7" name="6 Conector recto"/>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Rectángulo"/>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12 Elipse"/>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Elipse"/>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28 Marcador de número de diapositiva"/>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10F3A4FB-BE1E-46B4-AB40-6AA0831E58D4}" type="slidenum">
              <a:rPr lang="es-ES" smtClean="0"/>
              <a:t>‹Nº›</a:t>
            </a:fld>
            <a:endParaRPr lang="es-ES"/>
          </a:p>
        </p:txBody>
      </p:sp>
      <p:sp>
        <p:nvSpPr>
          <p:cNvPr id="8" name="7 Título"/>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F35DA23D-0642-4E0C-AB95-AB087E90F2E5}" type="datetimeFigureOut">
              <a:rPr lang="es-ES" smtClean="0"/>
              <a:t>02/04/2018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0F3A4FB-BE1E-46B4-AB40-6AA0831E58D4}" type="slidenum">
              <a:rPr lang="es-ES" smtClean="0"/>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bg>
      <p:bgRef idx="1001">
        <a:schemeClr val="bg2"/>
      </p:bgRef>
    </p:bg>
    <p:spTree>
      <p:nvGrpSpPr>
        <p:cNvPr id="1" name=""/>
        <p:cNvGrpSpPr/>
        <p:nvPr/>
      </p:nvGrpSpPr>
      <p:grpSpPr>
        <a:xfrm>
          <a:off x="0" y="0"/>
          <a:ext cx="0" cy="0"/>
          <a:chOff x="0" y="0"/>
          <a:chExt cx="0" cy="0"/>
        </a:xfrm>
      </p:grpSpPr>
      <p:sp>
        <p:nvSpPr>
          <p:cNvPr id="7" name="6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Rectángulo"/>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Rectángulo"/>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9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10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12 Conector recto"/>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13 Elipse"/>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Elipse"/>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Marcador de número de diapositiva"/>
          <p:cNvSpPr>
            <a:spLocks noGrp="1"/>
          </p:cNvSpPr>
          <p:nvPr>
            <p:ph type="sldNum" sz="quarter" idx="12"/>
          </p:nvPr>
        </p:nvSpPr>
        <p:spPr>
          <a:xfrm>
            <a:off x="6915912" y="3009901"/>
            <a:ext cx="457200" cy="441325"/>
          </a:xfrm>
        </p:spPr>
        <p:txBody>
          <a:bodyPr/>
          <a:lstStyle/>
          <a:p>
            <a:fld id="{10F3A4FB-BE1E-46B4-AB40-6AA0831E58D4}" type="slidenum">
              <a:rPr lang="es-ES" smtClean="0"/>
              <a:t>‹Nº›</a:t>
            </a:fld>
            <a:endParaRPr lang="es-ES"/>
          </a:p>
        </p:txBody>
      </p:sp>
      <p:sp>
        <p:nvSpPr>
          <p:cNvPr id="3" name="2 Marcador de texto vertical"/>
          <p:cNvSpPr>
            <a:spLocks noGrp="1"/>
          </p:cNvSpPr>
          <p:nvPr>
            <p:ph type="body" orient="vert" idx="1"/>
          </p:nvPr>
        </p:nvSpPr>
        <p:spPr>
          <a:xfrm>
            <a:off x="304800" y="304800"/>
            <a:ext cx="6553200" cy="5821366"/>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F35DA23D-0642-4E0C-AB95-AB087E90F2E5}" type="datetimeFigureOut">
              <a:rPr lang="es-ES" smtClean="0"/>
              <a:t>02/04/2018</a:t>
            </a:fld>
            <a:endParaRPr lang="es-ES"/>
          </a:p>
        </p:txBody>
      </p:sp>
      <p:sp>
        <p:nvSpPr>
          <p:cNvPr id="5" name="4 Marcador de pie de página"/>
          <p:cNvSpPr>
            <a:spLocks noGrp="1"/>
          </p:cNvSpPr>
          <p:nvPr>
            <p:ph type="ftr" sz="quarter" idx="11"/>
          </p:nvPr>
        </p:nvSpPr>
        <p:spPr/>
        <p:txBody>
          <a:bodyPr/>
          <a:lstStyle/>
          <a:p>
            <a:endParaRPr lang="es-ES"/>
          </a:p>
        </p:txBody>
      </p:sp>
      <p:sp>
        <p:nvSpPr>
          <p:cNvPr id="2" name="1 Título vertical"/>
          <p:cNvSpPr>
            <a:spLocks noGrp="1"/>
          </p:cNvSpPr>
          <p:nvPr>
            <p:ph type="title" orient="vert"/>
          </p:nvPr>
        </p:nvSpPr>
        <p:spPr>
          <a:xfrm>
            <a:off x="7391400" y="304801"/>
            <a:ext cx="1447800" cy="5851525"/>
          </a:xfrm>
        </p:spPr>
        <p:txBody>
          <a:bodyPr vert="eaVert"/>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solidFill>
                  <a:schemeClr val="accent3">
                    <a:shade val="75000"/>
                  </a:schemeClr>
                </a:solidFill>
              </a:defRPr>
            </a:lvl1pPr>
          </a:lstStyle>
          <a:p>
            <a:r>
              <a:rPr kumimoji="0" lang="es-ES" smtClean="0"/>
              <a:t>Haga clic para modificar el estilo de título del patrón</a:t>
            </a:r>
            <a:endParaRPr kumimoji="0" lang="en-US"/>
          </a:p>
        </p:txBody>
      </p:sp>
      <p:sp>
        <p:nvSpPr>
          <p:cNvPr id="4" name="3 Marcador de fecha"/>
          <p:cNvSpPr>
            <a:spLocks noGrp="1"/>
          </p:cNvSpPr>
          <p:nvPr>
            <p:ph type="dt" sz="half" idx="10"/>
          </p:nvPr>
        </p:nvSpPr>
        <p:spPr/>
        <p:txBody>
          <a:bodyPr/>
          <a:lstStyle/>
          <a:p>
            <a:fld id="{F35DA23D-0642-4E0C-AB95-AB087E90F2E5}" type="datetimeFigureOut">
              <a:rPr lang="es-ES" smtClean="0"/>
              <a:t>02/04/2018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a:xfrm>
            <a:off x="4361688" y="1026372"/>
            <a:ext cx="457200" cy="441325"/>
          </a:xfrm>
        </p:spPr>
        <p:txBody>
          <a:bodyPr/>
          <a:lstStyle/>
          <a:p>
            <a:fld id="{10F3A4FB-BE1E-46B4-AB40-6AA0831E58D4}" type="slidenum">
              <a:rPr lang="es-ES" smtClean="0"/>
              <a:t>‹Nº›</a:t>
            </a:fld>
            <a:endParaRPr lang="es-ES"/>
          </a:p>
        </p:txBody>
      </p:sp>
      <p:sp>
        <p:nvSpPr>
          <p:cNvPr id="8" name="7 Marcador de contenido"/>
          <p:cNvSpPr>
            <a:spLocks noGrp="1"/>
          </p:cNvSpPr>
          <p:nvPr>
            <p:ph sz="quarter" idx="1"/>
          </p:nvPr>
        </p:nvSpPr>
        <p:spPr>
          <a:xfrm>
            <a:off x="301752" y="1527048"/>
            <a:ext cx="850392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1"/>
      </p:bgRef>
    </p:bg>
    <p:spTree>
      <p:nvGrpSpPr>
        <p:cNvPr id="1" name=""/>
        <p:cNvGrpSpPr/>
        <p:nvPr/>
      </p:nvGrpSpPr>
      <p:grpSpPr>
        <a:xfrm>
          <a:off x="0" y="0"/>
          <a:ext cx="0" cy="0"/>
          <a:chOff x="0" y="0"/>
          <a:chExt cx="0" cy="0"/>
        </a:xfrm>
      </p:grpSpPr>
      <p:sp>
        <p:nvSpPr>
          <p:cNvPr id="17" name="16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14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Rectángulo"/>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2 Marcador de texto"/>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13" name="12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13 Rectángulo"/>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4 Marcador de pie de página"/>
          <p:cNvSpPr>
            <a:spLocks noGrp="1"/>
          </p:cNvSpPr>
          <p:nvPr>
            <p:ph type="ftr" sz="quarter" idx="11"/>
          </p:nvPr>
        </p:nvSpPr>
        <p:spPr/>
        <p:txBody>
          <a:bodyPr/>
          <a:lstStyle/>
          <a:p>
            <a:endParaRPr lang="es-ES"/>
          </a:p>
        </p:txBody>
      </p:sp>
      <p:sp>
        <p:nvSpPr>
          <p:cNvPr id="4" name="3 Marcador de fecha"/>
          <p:cNvSpPr>
            <a:spLocks noGrp="1"/>
          </p:cNvSpPr>
          <p:nvPr>
            <p:ph type="dt" sz="half" idx="10"/>
          </p:nvPr>
        </p:nvSpPr>
        <p:spPr/>
        <p:txBody>
          <a:bodyPr/>
          <a:lstStyle/>
          <a:p>
            <a:fld id="{F35DA23D-0642-4E0C-AB95-AB087E90F2E5}" type="datetimeFigureOut">
              <a:rPr lang="es-ES" smtClean="0"/>
              <a:t>02/04/2018</a:t>
            </a:fld>
            <a:endParaRPr lang="es-ES"/>
          </a:p>
        </p:txBody>
      </p:sp>
      <p:sp>
        <p:nvSpPr>
          <p:cNvPr id="8" name="7 Conector recto"/>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Elipse"/>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Elipse"/>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Marcador de número de diapositiva"/>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10F3A4FB-BE1E-46B4-AB40-6AA0831E58D4}" type="slidenum">
              <a:rPr lang="es-ES" smtClean="0"/>
              <a:t>‹Nº›</a:t>
            </a:fld>
            <a:endParaRPr lang="es-ES"/>
          </a:p>
        </p:txBody>
      </p:sp>
      <p:sp>
        <p:nvSpPr>
          <p:cNvPr id="2" name="1 Título"/>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301752" y="228600"/>
            <a:ext cx="8534400" cy="758952"/>
          </a:xfrm>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a:xfrm>
            <a:off x="5791200" y="6409944"/>
            <a:ext cx="3044952" cy="365760"/>
          </a:xfrm>
        </p:spPr>
        <p:txBody>
          <a:bodyPr/>
          <a:lstStyle/>
          <a:p>
            <a:fld id="{F35DA23D-0642-4E0C-AB95-AB087E90F2E5}" type="datetimeFigureOut">
              <a:rPr lang="es-ES" smtClean="0"/>
              <a:t>02/04/2018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0F3A4FB-BE1E-46B4-AB40-6AA0831E58D4}" type="slidenum">
              <a:rPr lang="es-ES" smtClean="0"/>
              <a:t>‹Nº›</a:t>
            </a:fld>
            <a:endParaRPr lang="es-ES"/>
          </a:p>
        </p:txBody>
      </p:sp>
      <p:sp>
        <p:nvSpPr>
          <p:cNvPr id="8" name="7 Conector recto"/>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Marcador de contenido"/>
          <p:cNvSpPr>
            <a:spLocks noGrp="1"/>
          </p:cNvSpPr>
          <p:nvPr>
            <p:ph sz="half" idx="1"/>
          </p:nvPr>
        </p:nvSpPr>
        <p:spPr>
          <a:xfrm>
            <a:off x="301752" y="1371600"/>
            <a:ext cx="4038600" cy="4681728"/>
          </a:xfrm>
        </p:spPr>
        <p:txBody>
          <a:bodyPr/>
          <a:lstStyle>
            <a:lvl1pPr>
              <a:defRPr sz="2500"/>
            </a:lvl1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2" name="11 Marcador de contenido"/>
          <p:cNvSpPr>
            <a:spLocks noGrp="1"/>
          </p:cNvSpPr>
          <p:nvPr>
            <p:ph sz="half" idx="2"/>
          </p:nvPr>
        </p:nvSpPr>
        <p:spPr>
          <a:xfrm>
            <a:off x="4800600" y="1371600"/>
            <a:ext cx="4038600" cy="4681728"/>
          </a:xfrm>
        </p:spPr>
        <p:txBody>
          <a:bodyPr/>
          <a:lstStyle>
            <a:lvl1pPr>
              <a:defRPr sz="2500"/>
            </a:lvl1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1">
        <a:schemeClr val="bg2"/>
      </p:bgRef>
    </p:bg>
    <p:spTree>
      <p:nvGrpSpPr>
        <p:cNvPr id="1" name=""/>
        <p:cNvGrpSpPr/>
        <p:nvPr/>
      </p:nvGrpSpPr>
      <p:grpSpPr>
        <a:xfrm>
          <a:off x="0" y="0"/>
          <a:ext cx="0" cy="0"/>
          <a:chOff x="0" y="0"/>
          <a:chExt cx="0" cy="0"/>
        </a:xfrm>
      </p:grpSpPr>
      <p:sp>
        <p:nvSpPr>
          <p:cNvPr id="10" name="9 Conector recto"/>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19 Rectángulo"/>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20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21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10 Rectángulo"/>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Rectángulo"/>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2 Marcador de texto"/>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7" name="6 Marcador de fecha"/>
          <p:cNvSpPr>
            <a:spLocks noGrp="1"/>
          </p:cNvSpPr>
          <p:nvPr>
            <p:ph type="dt" sz="half" idx="10"/>
          </p:nvPr>
        </p:nvSpPr>
        <p:spPr/>
        <p:txBody>
          <a:bodyPr/>
          <a:lstStyle/>
          <a:p>
            <a:fld id="{F35DA23D-0642-4E0C-AB95-AB087E90F2E5}" type="datetimeFigureOut">
              <a:rPr lang="es-ES" smtClean="0"/>
              <a:t>02/04/2018</a:t>
            </a:fld>
            <a:endParaRPr lang="es-ES"/>
          </a:p>
        </p:txBody>
      </p:sp>
      <p:sp>
        <p:nvSpPr>
          <p:cNvPr id="8" name="7 Marcador de pie de página"/>
          <p:cNvSpPr>
            <a:spLocks noGrp="1"/>
          </p:cNvSpPr>
          <p:nvPr>
            <p:ph type="ftr" sz="quarter" idx="11"/>
          </p:nvPr>
        </p:nvSpPr>
        <p:spPr>
          <a:xfrm>
            <a:off x="304800" y="6409944"/>
            <a:ext cx="3581400" cy="365760"/>
          </a:xfrm>
        </p:spPr>
        <p:txBody>
          <a:bodyPr/>
          <a:lstStyle/>
          <a:p>
            <a:endParaRPr lang="es-ES"/>
          </a:p>
        </p:txBody>
      </p:sp>
      <p:sp>
        <p:nvSpPr>
          <p:cNvPr id="15" name="14 Conector recto"/>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23 Marcador de contenido"/>
          <p:cNvSpPr>
            <a:spLocks noGrp="1"/>
          </p:cNvSpPr>
          <p:nvPr>
            <p:ph sz="quarter" idx="2"/>
          </p:nvPr>
        </p:nvSpPr>
        <p:spPr>
          <a:xfrm>
            <a:off x="301752" y="2471383"/>
            <a:ext cx="4041648" cy="3818404"/>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6" name="25 Marcador de contenido"/>
          <p:cNvSpPr>
            <a:spLocks noGrp="1"/>
          </p:cNvSpPr>
          <p:nvPr>
            <p:ph sz="quarter" idx="4"/>
          </p:nvPr>
        </p:nvSpPr>
        <p:spPr>
          <a:xfrm>
            <a:off x="4800600" y="2471383"/>
            <a:ext cx="4038600" cy="382219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5" name="24 Elipse"/>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26 Elipse"/>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Marcador de número de diapositiva"/>
          <p:cNvSpPr>
            <a:spLocks noGrp="1"/>
          </p:cNvSpPr>
          <p:nvPr>
            <p:ph type="sldNum" sz="quarter" idx="12"/>
          </p:nvPr>
        </p:nvSpPr>
        <p:spPr>
          <a:xfrm>
            <a:off x="4343400" y="1042416"/>
            <a:ext cx="457200" cy="441325"/>
          </a:xfrm>
        </p:spPr>
        <p:txBody>
          <a:bodyPr/>
          <a:lstStyle>
            <a:lvl1pPr algn="ctr">
              <a:defRPr/>
            </a:lvl1pPr>
          </a:lstStyle>
          <a:p>
            <a:fld id="{10F3A4FB-BE1E-46B4-AB40-6AA0831E58D4}" type="slidenum">
              <a:rPr lang="es-ES" smtClean="0"/>
              <a:t>‹Nº›</a:t>
            </a:fld>
            <a:endParaRPr lang="es-ES"/>
          </a:p>
        </p:txBody>
      </p:sp>
      <p:sp>
        <p:nvSpPr>
          <p:cNvPr id="23" name="22 Título"/>
          <p:cNvSpPr>
            <a:spLocks noGrp="1"/>
          </p:cNvSpPr>
          <p:nvPr>
            <p:ph type="title"/>
          </p:nvPr>
        </p:nvSpPr>
        <p:spPr/>
        <p:txBody>
          <a:bodyPr rtlCol="0" anchor="b" anchorCtr="0"/>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F35DA23D-0642-4E0C-AB95-AB087E90F2E5}" type="datetimeFigureOut">
              <a:rPr lang="es-ES" smtClean="0"/>
              <a:t>02/04/2018</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a:xfrm>
            <a:off x="4343400" y="1036020"/>
            <a:ext cx="457200" cy="441325"/>
          </a:xfrm>
        </p:spPr>
        <p:txBody>
          <a:bodyPr/>
          <a:lstStyle/>
          <a:p>
            <a:fld id="{10F3A4FB-BE1E-46B4-AB40-6AA0831E58D4}"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7" name="6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Rectángulo"/>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9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5 Rectángulo"/>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1 Marcador de fecha"/>
          <p:cNvSpPr>
            <a:spLocks noGrp="1"/>
          </p:cNvSpPr>
          <p:nvPr>
            <p:ph type="dt" sz="half" idx="10"/>
          </p:nvPr>
        </p:nvSpPr>
        <p:spPr/>
        <p:txBody>
          <a:bodyPr/>
          <a:lstStyle/>
          <a:p>
            <a:fld id="{F35DA23D-0642-4E0C-AB95-AB087E90F2E5}" type="datetimeFigureOut">
              <a:rPr lang="es-ES" smtClean="0"/>
              <a:t>02/04/2018</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a:xfrm>
            <a:off x="4267200" y="6324600"/>
            <a:ext cx="609600" cy="441324"/>
          </a:xfrm>
        </p:spPr>
        <p:txBody>
          <a:bodyPr/>
          <a:lstStyle>
            <a:lvl1pPr>
              <a:defRPr>
                <a:solidFill>
                  <a:srgbClr val="FFFFFF"/>
                </a:solidFill>
              </a:defRPr>
            </a:lvl1pPr>
          </a:lstStyle>
          <a:p>
            <a:fld id="{10F3A4FB-BE1E-46B4-AB40-6AA0831E58D4}"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1"/>
      </p:bgRef>
    </p:bg>
    <p:spTree>
      <p:nvGrpSpPr>
        <p:cNvPr id="1" name=""/>
        <p:cNvGrpSpPr/>
        <p:nvPr/>
      </p:nvGrpSpPr>
      <p:grpSpPr>
        <a:xfrm>
          <a:off x="0" y="0"/>
          <a:ext cx="0" cy="0"/>
          <a:chOff x="0" y="0"/>
          <a:chExt cx="0" cy="0"/>
        </a:xfrm>
      </p:grpSpPr>
      <p:sp>
        <p:nvSpPr>
          <p:cNvPr id="19" name="18 Rectángulo"/>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14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16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12 Rectángulo"/>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8" name="7 Rectángulo"/>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8 Conector recto"/>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19 Marcador de contenido"/>
          <p:cNvSpPr>
            <a:spLocks noGrp="1"/>
          </p:cNvSpPr>
          <p:nvPr>
            <p:ph sz="quarter" idx="1"/>
          </p:nvPr>
        </p:nvSpPr>
        <p:spPr>
          <a:xfrm>
            <a:off x="3124200" y="685800"/>
            <a:ext cx="5638800" cy="5410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0" name="9 Elipse"/>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Elipse"/>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6 Marcador de número de diapositiva"/>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10F3A4FB-BE1E-46B4-AB40-6AA0831E58D4}" type="slidenum">
              <a:rPr lang="es-ES" smtClean="0"/>
              <a:t>‹Nº›</a:t>
            </a:fld>
            <a:endParaRPr lang="es-ES"/>
          </a:p>
        </p:txBody>
      </p:sp>
      <p:sp>
        <p:nvSpPr>
          <p:cNvPr id="21" name="20 Rectángulo"/>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Marcador de fecha"/>
          <p:cNvSpPr>
            <a:spLocks noGrp="1"/>
          </p:cNvSpPr>
          <p:nvPr>
            <p:ph type="dt" sz="half" idx="10"/>
          </p:nvPr>
        </p:nvSpPr>
        <p:spPr/>
        <p:txBody>
          <a:bodyPr/>
          <a:lstStyle/>
          <a:p>
            <a:fld id="{F35DA23D-0642-4E0C-AB95-AB087E90F2E5}" type="datetimeFigureOut">
              <a:rPr lang="es-ES" smtClean="0"/>
              <a:t>02/04/2018</a:t>
            </a:fld>
            <a:endParaRPr lang="es-ES"/>
          </a:p>
        </p:txBody>
      </p:sp>
      <p:sp>
        <p:nvSpPr>
          <p:cNvPr id="6" name="5 Marcador de pie de página"/>
          <p:cNvSpPr>
            <a:spLocks noGrp="1"/>
          </p:cNvSpPr>
          <p:nvPr>
            <p:ph type="ftr" sz="quarter" idx="11"/>
          </p:nvPr>
        </p:nvSpPr>
        <p:spPr>
          <a:xfrm>
            <a:off x="301752" y="6410848"/>
            <a:ext cx="3383280" cy="365760"/>
          </a:xfrm>
        </p:spPr>
        <p:txBody>
          <a:bodyPr/>
          <a:lstStyle/>
          <a:p>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1" name="20 Conector recto"/>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16 Rectángulo"/>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19 Rectángulo"/>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Rectángulo"/>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11 Elipse"/>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Elipse"/>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6 Marcador de número de diapositiva"/>
          <p:cNvSpPr>
            <a:spLocks noGrp="1"/>
          </p:cNvSpPr>
          <p:nvPr>
            <p:ph type="sldNum" sz="quarter" idx="12"/>
          </p:nvPr>
        </p:nvSpPr>
        <p:spPr>
          <a:xfrm>
            <a:off x="1371600" y="312738"/>
            <a:ext cx="457200" cy="441325"/>
          </a:xfrm>
        </p:spPr>
        <p:txBody>
          <a:bodyPr/>
          <a:lstStyle/>
          <a:p>
            <a:fld id="{10F3A4FB-BE1E-46B4-AB40-6AA0831E58D4}" type="slidenum">
              <a:rPr lang="es-ES" smtClean="0"/>
              <a:t>‹Nº›</a:t>
            </a:fld>
            <a:endParaRPr lang="es-ES"/>
          </a:p>
        </p:txBody>
      </p:sp>
      <p:sp>
        <p:nvSpPr>
          <p:cNvPr id="2" name="1 Título"/>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3000375" y="609600"/>
            <a:ext cx="5867400" cy="4267200"/>
          </a:xfrm>
        </p:spPr>
        <p:txBody>
          <a:bodyPr/>
          <a:lstStyle>
            <a:lvl1pPr marL="0" indent="0">
              <a:buNone/>
              <a:defRPr sz="3200"/>
            </a:lvl1pPr>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22" name="21 Rectángulo"/>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Marcador de fecha"/>
          <p:cNvSpPr>
            <a:spLocks noGrp="1"/>
          </p:cNvSpPr>
          <p:nvPr>
            <p:ph type="dt" sz="half" idx="10"/>
          </p:nvPr>
        </p:nvSpPr>
        <p:spPr>
          <a:xfrm>
            <a:off x="5788152" y="6404984"/>
            <a:ext cx="3044952" cy="365760"/>
          </a:xfrm>
        </p:spPr>
        <p:txBody>
          <a:bodyPr/>
          <a:lstStyle/>
          <a:p>
            <a:fld id="{F35DA23D-0642-4E0C-AB95-AB087E90F2E5}" type="datetimeFigureOut">
              <a:rPr lang="es-ES" smtClean="0"/>
              <a:t>02/04/2018</a:t>
            </a:fld>
            <a:endParaRPr lang="es-ES"/>
          </a:p>
        </p:txBody>
      </p:sp>
      <p:sp>
        <p:nvSpPr>
          <p:cNvPr id="6" name="5 Marcador de pie de página"/>
          <p:cNvSpPr>
            <a:spLocks noGrp="1"/>
          </p:cNvSpPr>
          <p:nvPr>
            <p:ph type="ftr" sz="quarter" idx="11"/>
          </p:nvPr>
        </p:nvSpPr>
        <p:spPr>
          <a:xfrm>
            <a:off x="301752" y="6410848"/>
            <a:ext cx="3584448" cy="365760"/>
          </a:xfrm>
        </p:spPr>
        <p:txBody>
          <a:bodyPr/>
          <a:lstStyle/>
          <a:p>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16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Rectángulo"/>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13 Marcador de fecha"/>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F35DA23D-0642-4E0C-AB95-AB087E90F2E5}" type="datetimeFigureOut">
              <a:rPr lang="es-ES" smtClean="0"/>
              <a:t>02/04/2018</a:t>
            </a:fld>
            <a:endParaRPr lang="es-ES"/>
          </a:p>
        </p:txBody>
      </p:sp>
      <p:sp>
        <p:nvSpPr>
          <p:cNvPr id="3" name="2 Marcador de pie de página"/>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s-ES"/>
          </a:p>
        </p:txBody>
      </p:sp>
      <p:sp>
        <p:nvSpPr>
          <p:cNvPr id="8" name="7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9 Conector recto"/>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11 Elipse"/>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Elipse"/>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22 Marcador de número de diapositiva"/>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10F3A4FB-BE1E-46B4-AB40-6AA0831E58D4}" type="slidenum">
              <a:rPr lang="es-ES" smtClean="0"/>
              <a:t>‹Nº›</a:t>
            </a:fld>
            <a:endParaRPr lang="es-ES"/>
          </a:p>
        </p:txBody>
      </p:sp>
      <p:sp>
        <p:nvSpPr>
          <p:cNvPr id="22" name="21 Marcador de título"/>
          <p:cNvSpPr>
            <a:spLocks noGrp="1"/>
          </p:cNvSpPr>
          <p:nvPr>
            <p:ph type="title"/>
          </p:nvPr>
        </p:nvSpPr>
        <p:spPr>
          <a:xfrm>
            <a:off x="301752" y="228600"/>
            <a:ext cx="8534400" cy="758952"/>
          </a:xfrm>
          <a:prstGeom prst="rect">
            <a:avLst/>
          </a:prstGeom>
        </p:spPr>
        <p:txBody>
          <a:bodyPr vert="horz" anchor="b">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251520" y="2636912"/>
            <a:ext cx="8640960" cy="792088"/>
          </a:xfrm>
        </p:spPr>
        <p:txBody>
          <a:bodyPr/>
          <a:lstStyle/>
          <a:p>
            <a:r>
              <a:rPr lang="es-CR" dirty="0" smtClean="0"/>
              <a:t>- </a:t>
            </a:r>
            <a:r>
              <a:rPr lang="es-CR" dirty="0"/>
              <a:t>¿QUÉ PODEMOS ENCONTRAR?</a:t>
            </a:r>
            <a:endParaRPr lang="es-ES" dirty="0"/>
          </a:p>
          <a:p>
            <a:r>
              <a:rPr lang="es-CR" dirty="0"/>
              <a:t>Observemos la siguiente imagen de un Data Center:</a:t>
            </a:r>
            <a:endParaRPr lang="es-ES" dirty="0"/>
          </a:p>
          <a:p>
            <a:endParaRPr lang="es-ES" dirty="0"/>
          </a:p>
        </p:txBody>
      </p:sp>
      <p:sp>
        <p:nvSpPr>
          <p:cNvPr id="2" name="1 Título"/>
          <p:cNvSpPr>
            <a:spLocks noGrp="1"/>
          </p:cNvSpPr>
          <p:nvPr>
            <p:ph type="ctrTitle"/>
          </p:nvPr>
        </p:nvSpPr>
        <p:spPr>
          <a:xfrm>
            <a:off x="685800" y="381000"/>
            <a:ext cx="7772400" cy="2471936"/>
          </a:xfrm>
        </p:spPr>
        <p:txBody>
          <a:bodyPr>
            <a:normAutofit/>
          </a:bodyPr>
          <a:lstStyle/>
          <a:p>
            <a:r>
              <a:rPr lang="es-CR" sz="2700" dirty="0"/>
              <a:t>Servidores (Generalidades &amp; Arquitectura</a:t>
            </a:r>
            <a:r>
              <a:rPr lang="es-CR" dirty="0"/>
              <a:t>)</a:t>
            </a:r>
            <a:r>
              <a:rPr lang="es-ES" dirty="0"/>
              <a:t/>
            </a:r>
            <a:br>
              <a:rPr lang="es-ES" dirty="0"/>
            </a:br>
            <a:r>
              <a:rPr lang="es-CR" dirty="0"/>
              <a:t>CENTRO DE DATOS </a:t>
            </a:r>
            <a:r>
              <a:rPr lang="es-CR" b="1" dirty="0"/>
              <a:t> </a:t>
            </a:r>
            <a:r>
              <a:rPr lang="es-ES" dirty="0"/>
              <a:t/>
            </a:r>
            <a:br>
              <a:rPr lang="es-ES" dirty="0"/>
            </a:br>
            <a:endParaRPr lang="es-ES" dirty="0"/>
          </a:p>
        </p:txBody>
      </p:sp>
      <p:pic>
        <p:nvPicPr>
          <p:cNvPr id="4" name="Picture 1" descr="http://www.itbusinessplus.com/wp-content/uploads/2013/10/Datacenters.jpg"/>
          <p:cNvPicPr/>
          <p:nvPr/>
        </p:nvPicPr>
        <p:blipFill>
          <a:blip r:embed="rId2">
            <a:extLst>
              <a:ext uri="{28A0092B-C50C-407E-A947-70E740481C1C}">
                <a14:useLocalDpi xmlns:a14="http://schemas.microsoft.com/office/drawing/2010/main" val="0"/>
              </a:ext>
            </a:extLst>
          </a:blip>
          <a:srcRect/>
          <a:stretch>
            <a:fillRect/>
          </a:stretch>
        </p:blipFill>
        <p:spPr bwMode="auto">
          <a:xfrm>
            <a:off x="539552" y="3356992"/>
            <a:ext cx="7848872" cy="2880320"/>
          </a:xfrm>
          <a:prstGeom prst="rect">
            <a:avLst/>
          </a:prstGeom>
          <a:noFill/>
          <a:ln>
            <a:noFill/>
          </a:ln>
        </p:spPr>
      </p:pic>
    </p:spTree>
    <p:extLst>
      <p:ext uri="{BB962C8B-B14F-4D97-AF65-F5344CB8AC3E}">
        <p14:creationId xmlns:p14="http://schemas.microsoft.com/office/powerpoint/2010/main" val="391070518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88640"/>
            <a:ext cx="8534400" cy="1328192"/>
          </a:xfrm>
        </p:spPr>
        <p:txBody>
          <a:bodyPr>
            <a:normAutofit fontScale="90000"/>
          </a:bodyPr>
          <a:lstStyle/>
          <a:p>
            <a:r>
              <a:rPr lang="es-CR" sz="2700" b="1" dirty="0"/>
              <a:t>SERVIDOR STAND-ALONE (TOWER/RACK)</a:t>
            </a:r>
            <a:r>
              <a:rPr lang="es-ES" dirty="0"/>
              <a:t/>
            </a:r>
            <a:br>
              <a:rPr lang="es-ES" dirty="0"/>
            </a:br>
            <a:r>
              <a:rPr lang="es-CR" sz="2000" dirty="0">
                <a:solidFill>
                  <a:schemeClr val="tx1"/>
                </a:solidFill>
              </a:rPr>
              <a:t>¿Qué tenemos en ambos servidores? ¿Qué podemos observar a nivel de hardware en ambas imágenes?</a:t>
            </a:r>
            <a:r>
              <a:rPr lang="es-ES" sz="2000" dirty="0">
                <a:solidFill>
                  <a:schemeClr val="tx1"/>
                </a:solidFill>
              </a:rPr>
              <a:t/>
            </a:r>
            <a:br>
              <a:rPr lang="es-ES" sz="2000" dirty="0">
                <a:solidFill>
                  <a:schemeClr val="tx1"/>
                </a:solidFill>
              </a:rPr>
            </a:br>
            <a:endParaRPr lang="es-ES" sz="2000" dirty="0">
              <a:solidFill>
                <a:schemeClr val="tx1"/>
              </a:solidFill>
            </a:endParaRPr>
          </a:p>
        </p:txBody>
      </p:sp>
      <p:pic>
        <p:nvPicPr>
          <p:cNvPr id="4" name="Picture 7"/>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971600" y="1556792"/>
            <a:ext cx="6984776" cy="2592288"/>
          </a:xfrm>
          <a:prstGeom prst="rect">
            <a:avLst/>
          </a:prstGeom>
          <a:noFill/>
          <a:ln>
            <a:noFill/>
          </a:ln>
        </p:spPr>
      </p:pic>
      <p:pic>
        <p:nvPicPr>
          <p:cNvPr id="5" name="Picture 8" descr="http://windowsitpro.com/site-files/windowsitpro.com/files/archive/windowsitpro.com/content/content/143804/otey-win2645-fig1-lg.jpg"/>
          <p:cNvPicPr/>
          <p:nvPr/>
        </p:nvPicPr>
        <p:blipFill rotWithShape="1">
          <a:blip r:embed="rId3" cstate="print">
            <a:extLst>
              <a:ext uri="{28A0092B-C50C-407E-A947-70E740481C1C}">
                <a14:useLocalDpi xmlns:a14="http://schemas.microsoft.com/office/drawing/2010/main" val="0"/>
              </a:ext>
            </a:extLst>
          </a:blip>
          <a:srcRect l="6406" t="20591" r="5894" b="24287"/>
          <a:stretch/>
        </p:blipFill>
        <p:spPr bwMode="auto">
          <a:xfrm>
            <a:off x="971600" y="4293096"/>
            <a:ext cx="6981825" cy="197167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3188763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01752" y="228600"/>
            <a:ext cx="8534400" cy="1616224"/>
          </a:xfrm>
        </p:spPr>
        <p:txBody>
          <a:bodyPr>
            <a:normAutofit/>
          </a:bodyPr>
          <a:lstStyle/>
          <a:p>
            <a:r>
              <a:rPr lang="es-CR" b="1" dirty="0"/>
              <a:t>ARQUITECTURA INTERNA DE UN SERVIDOR</a:t>
            </a:r>
            <a:r>
              <a:rPr lang="es-ES" dirty="0"/>
              <a:t/>
            </a:r>
            <a:br>
              <a:rPr lang="es-ES" dirty="0"/>
            </a:br>
            <a:endParaRPr lang="es-ES" dirty="0"/>
          </a:p>
        </p:txBody>
      </p:sp>
      <p:sp>
        <p:nvSpPr>
          <p:cNvPr id="3" name="2 Marcador de contenido"/>
          <p:cNvSpPr>
            <a:spLocks noGrp="1"/>
          </p:cNvSpPr>
          <p:nvPr>
            <p:ph sz="quarter" idx="1"/>
          </p:nvPr>
        </p:nvSpPr>
        <p:spPr/>
        <p:txBody>
          <a:bodyPr>
            <a:normAutofit fontScale="85000" lnSpcReduction="20000"/>
          </a:bodyPr>
          <a:lstStyle/>
          <a:p>
            <a:r>
              <a:rPr lang="es-CR" dirty="0"/>
              <a:t>Los componentes que podemos encontrar en un servidor cuando abrimos su chasis son o podrían ser los siguientes:</a:t>
            </a:r>
            <a:endParaRPr lang="es-ES" dirty="0"/>
          </a:p>
          <a:p>
            <a:pPr lvl="0"/>
            <a:r>
              <a:rPr lang="es-CR" dirty="0"/>
              <a:t>Tarjeta madre o PCA.</a:t>
            </a:r>
            <a:endParaRPr lang="es-ES" dirty="0"/>
          </a:p>
          <a:p>
            <a:pPr lvl="0"/>
            <a:r>
              <a:rPr lang="es-CR" dirty="0"/>
              <a:t>Puertos integrados: USB (1, 2 o 3.0), VGA, Serial, de Red (RJ 45).</a:t>
            </a:r>
            <a:endParaRPr lang="es-ES" dirty="0"/>
          </a:p>
          <a:p>
            <a:pPr lvl="0"/>
            <a:r>
              <a:rPr lang="es-CR" dirty="0"/>
              <a:t>Sockets</a:t>
            </a:r>
            <a:endParaRPr lang="es-ES" dirty="0"/>
          </a:p>
          <a:p>
            <a:pPr lvl="0"/>
            <a:r>
              <a:rPr lang="es-CR" dirty="0"/>
              <a:t>Puertos de expansión </a:t>
            </a:r>
            <a:r>
              <a:rPr lang="es-CR" dirty="0" err="1"/>
              <a:t>PCIe</a:t>
            </a:r>
            <a:r>
              <a:rPr lang="es-CR" dirty="0"/>
              <a:t>. Aquí se conectan </a:t>
            </a:r>
            <a:r>
              <a:rPr lang="es-CR" dirty="0" err="1"/>
              <a:t>memory</a:t>
            </a:r>
            <a:r>
              <a:rPr lang="es-CR" dirty="0"/>
              <a:t> </a:t>
            </a:r>
            <a:r>
              <a:rPr lang="es-CR" dirty="0" err="1"/>
              <a:t>risers</a:t>
            </a:r>
            <a:r>
              <a:rPr lang="es-CR" dirty="0"/>
              <a:t>, tarjetas de red, Smart </a:t>
            </a:r>
            <a:r>
              <a:rPr lang="es-CR" dirty="0" err="1"/>
              <a:t>array</a:t>
            </a:r>
            <a:r>
              <a:rPr lang="es-CR" dirty="0"/>
              <a:t> </a:t>
            </a:r>
            <a:r>
              <a:rPr lang="es-CR" dirty="0" err="1"/>
              <a:t>controllers</a:t>
            </a:r>
            <a:r>
              <a:rPr lang="es-CR" dirty="0"/>
              <a:t>, Host Bus </a:t>
            </a:r>
            <a:r>
              <a:rPr lang="es-CR" dirty="0" err="1"/>
              <a:t>Adapters</a:t>
            </a:r>
            <a:r>
              <a:rPr lang="es-CR" dirty="0"/>
              <a:t>, etc.</a:t>
            </a:r>
            <a:endParaRPr lang="es-ES" dirty="0"/>
          </a:p>
          <a:p>
            <a:pPr lvl="0"/>
            <a:r>
              <a:rPr lang="es-CR" dirty="0"/>
              <a:t>Slots de memoria RAM (</a:t>
            </a:r>
            <a:r>
              <a:rPr lang="es-CR" dirty="0" err="1"/>
              <a:t>DIMMs</a:t>
            </a:r>
            <a:r>
              <a:rPr lang="es-CR" dirty="0"/>
              <a:t> DDR3 y </a:t>
            </a:r>
            <a:r>
              <a:rPr lang="es-CR" dirty="0" smtClean="0"/>
              <a:t> </a:t>
            </a:r>
            <a:r>
              <a:rPr lang="es-CR" dirty="0"/>
              <a:t>DDR4)</a:t>
            </a:r>
            <a:endParaRPr lang="es-ES" dirty="0"/>
          </a:p>
          <a:p>
            <a:pPr lvl="0"/>
            <a:r>
              <a:rPr lang="es-CR" dirty="0"/>
              <a:t>Abanicos</a:t>
            </a:r>
            <a:endParaRPr lang="es-ES" dirty="0"/>
          </a:p>
          <a:p>
            <a:pPr lvl="0"/>
            <a:r>
              <a:rPr lang="es-CR" dirty="0"/>
              <a:t>Disipadores de calor, etc.</a:t>
            </a:r>
            <a:endParaRPr lang="es-ES" dirty="0"/>
          </a:p>
          <a:p>
            <a:r>
              <a:rPr lang="es-CR" dirty="0"/>
              <a:t> </a:t>
            </a:r>
            <a:endParaRPr lang="es-ES" dirty="0"/>
          </a:p>
          <a:p>
            <a:endParaRPr lang="es-ES" dirty="0"/>
          </a:p>
        </p:txBody>
      </p:sp>
    </p:spTree>
    <p:extLst>
      <p:ext uri="{BB962C8B-B14F-4D97-AF65-F5344CB8AC3E}">
        <p14:creationId xmlns:p14="http://schemas.microsoft.com/office/powerpoint/2010/main" val="198807099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Niveles de RAID</a:t>
            </a:r>
            <a:endParaRPr lang="es-ES" dirty="0"/>
          </a:p>
        </p:txBody>
      </p:sp>
      <p:sp>
        <p:nvSpPr>
          <p:cNvPr id="3" name="2 Marcador de contenido"/>
          <p:cNvSpPr>
            <a:spLocks noGrp="1"/>
          </p:cNvSpPr>
          <p:nvPr>
            <p:ph sz="quarter" idx="1"/>
          </p:nvPr>
        </p:nvSpPr>
        <p:spPr/>
        <p:txBody>
          <a:bodyPr/>
          <a:lstStyle/>
          <a:p>
            <a:r>
              <a:rPr lang="es-CR" sz="1600" dirty="0" smtClean="0"/>
              <a:t>Es </a:t>
            </a:r>
            <a:r>
              <a:rPr lang="es-CR" sz="1600" dirty="0"/>
              <a:t>importante aclarar, que el Sistema Operativo no ve todos los discos duros que vienen con el servidor, o sea en el Disk Manager no aparecen 8 discos. El SO simplemente no ve estos discos, para él no existen.</a:t>
            </a:r>
            <a:endParaRPr lang="es-ES" sz="1600" dirty="0"/>
          </a:p>
          <a:p>
            <a:r>
              <a:rPr lang="es-CR" sz="1600" dirty="0"/>
              <a:t>Para ingresar al Disk Manager en cualquier versión de Windows (menos Windows 8), deben de dar clic al botón de inicio y luego dar </a:t>
            </a:r>
            <a:r>
              <a:rPr lang="es-CR" sz="1600" b="1" dirty="0"/>
              <a:t>clic derecho</a:t>
            </a:r>
            <a:r>
              <a:rPr lang="es-CR" sz="1600" dirty="0"/>
              <a:t> en </a:t>
            </a:r>
            <a:r>
              <a:rPr lang="es-CR" sz="1600" b="1" dirty="0" err="1"/>
              <a:t>Computer</a:t>
            </a:r>
            <a:r>
              <a:rPr lang="es-CR" sz="1600" b="1" dirty="0"/>
              <a:t> </a:t>
            </a:r>
            <a:r>
              <a:rPr lang="es-CR" sz="1600" dirty="0"/>
              <a:t>y elegir </a:t>
            </a:r>
            <a:r>
              <a:rPr lang="es-CR" sz="1600" b="1" dirty="0"/>
              <a:t>Administrar (</a:t>
            </a:r>
            <a:r>
              <a:rPr lang="es-CR" sz="1600" b="1" dirty="0" err="1"/>
              <a:t>Manage</a:t>
            </a:r>
            <a:r>
              <a:rPr lang="es-CR" sz="1600" b="1" dirty="0"/>
              <a:t>):</a:t>
            </a:r>
            <a:endParaRPr lang="es-ES" sz="1600" dirty="0"/>
          </a:p>
          <a:p>
            <a:endParaRPr lang="es-ES" dirty="0"/>
          </a:p>
        </p:txBody>
      </p:sp>
      <p:pic>
        <p:nvPicPr>
          <p:cNvPr id="4" name="Picture 9"/>
          <p:cNvPicPr/>
          <p:nvPr/>
        </p:nvPicPr>
        <p:blipFill>
          <a:blip r:embed="rId2">
            <a:extLst>
              <a:ext uri="{28A0092B-C50C-407E-A947-70E740481C1C}">
                <a14:useLocalDpi xmlns:a14="http://schemas.microsoft.com/office/drawing/2010/main" val="0"/>
              </a:ext>
            </a:extLst>
          </a:blip>
          <a:srcRect/>
          <a:stretch>
            <a:fillRect/>
          </a:stretch>
        </p:blipFill>
        <p:spPr bwMode="auto">
          <a:xfrm>
            <a:off x="3108960" y="3284984"/>
            <a:ext cx="2926080" cy="1005840"/>
          </a:xfrm>
          <a:prstGeom prst="rect">
            <a:avLst/>
          </a:prstGeom>
          <a:noFill/>
          <a:ln>
            <a:noFill/>
          </a:ln>
        </p:spPr>
      </p:pic>
      <p:sp>
        <p:nvSpPr>
          <p:cNvPr id="5" name="4 Rectángulo"/>
          <p:cNvSpPr/>
          <p:nvPr/>
        </p:nvSpPr>
        <p:spPr>
          <a:xfrm>
            <a:off x="467544" y="4290824"/>
            <a:ext cx="8424936" cy="369332"/>
          </a:xfrm>
          <a:prstGeom prst="rect">
            <a:avLst/>
          </a:prstGeom>
        </p:spPr>
        <p:txBody>
          <a:bodyPr wrap="square">
            <a:spAutoFit/>
          </a:bodyPr>
          <a:lstStyle/>
          <a:p>
            <a:r>
              <a:rPr lang="es-CR" dirty="0"/>
              <a:t>Una vez ahí, dan clic a </a:t>
            </a:r>
            <a:r>
              <a:rPr lang="es-CR" b="1" dirty="0"/>
              <a:t>Administrador de Discos (Disk Management):</a:t>
            </a:r>
            <a:endParaRPr lang="es-ES" dirty="0"/>
          </a:p>
        </p:txBody>
      </p:sp>
      <p:pic>
        <p:nvPicPr>
          <p:cNvPr id="6" name="Picture 10"/>
          <p:cNvPicPr/>
          <p:nvPr/>
        </p:nvPicPr>
        <p:blipFill>
          <a:blip r:embed="rId3">
            <a:extLst>
              <a:ext uri="{28A0092B-C50C-407E-A947-70E740481C1C}">
                <a14:useLocalDpi xmlns:a14="http://schemas.microsoft.com/office/drawing/2010/main" val="0"/>
              </a:ext>
            </a:extLst>
          </a:blip>
          <a:srcRect/>
          <a:stretch>
            <a:fillRect/>
          </a:stretch>
        </p:blipFill>
        <p:spPr bwMode="auto">
          <a:xfrm>
            <a:off x="3491880" y="4660156"/>
            <a:ext cx="1819275" cy="1981200"/>
          </a:xfrm>
          <a:prstGeom prst="rect">
            <a:avLst/>
          </a:prstGeom>
          <a:noFill/>
          <a:ln>
            <a:noFill/>
          </a:ln>
        </p:spPr>
      </p:pic>
    </p:spTree>
    <p:extLst>
      <p:ext uri="{BB962C8B-B14F-4D97-AF65-F5344CB8AC3E}">
        <p14:creationId xmlns:p14="http://schemas.microsoft.com/office/powerpoint/2010/main" val="347479042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sz="quarter" idx="1"/>
          </p:nvPr>
        </p:nvSpPr>
        <p:spPr/>
        <p:txBody>
          <a:bodyPr/>
          <a:lstStyle/>
          <a:p>
            <a:endParaRPr lang="es-ES" dirty="0" smtClean="0"/>
          </a:p>
          <a:p>
            <a:endParaRPr lang="es-ES" dirty="0"/>
          </a:p>
          <a:p>
            <a:endParaRPr lang="es-ES" dirty="0" smtClean="0"/>
          </a:p>
          <a:p>
            <a:pPr marL="0" indent="0">
              <a:buNone/>
            </a:pPr>
            <a:endParaRPr lang="es-CR" dirty="0" smtClean="0"/>
          </a:p>
          <a:p>
            <a:pPr marL="0" indent="0">
              <a:buNone/>
            </a:pPr>
            <a:r>
              <a:rPr lang="es-CR" dirty="0" smtClean="0"/>
              <a:t>¿Qué </a:t>
            </a:r>
            <a:r>
              <a:rPr lang="es-CR" dirty="0"/>
              <a:t>sucede entonces con cada disco que viene en </a:t>
            </a:r>
            <a:r>
              <a:rPr lang="es-CR" dirty="0" smtClean="0"/>
              <a:t>el  servidor?</a:t>
            </a:r>
          </a:p>
          <a:p>
            <a:pPr marL="0" indent="0">
              <a:buNone/>
            </a:pPr>
            <a:endParaRPr lang="es-CR" dirty="0" smtClean="0"/>
          </a:p>
          <a:p>
            <a:pPr marL="0" indent="0">
              <a:buNone/>
            </a:pPr>
            <a:r>
              <a:rPr lang="es-CR" dirty="0" smtClean="0"/>
              <a:t>¿Qué </a:t>
            </a:r>
            <a:r>
              <a:rPr lang="es-CR" dirty="0"/>
              <a:t>se debe de hacer para hacerlos funcionar?</a:t>
            </a:r>
            <a:endParaRPr lang="es-E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643496"/>
            <a:ext cx="8208912" cy="1425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6650180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sz="quarter" idx="1"/>
          </p:nvPr>
        </p:nvSpPr>
        <p:spPr/>
        <p:txBody>
          <a:bodyPr/>
          <a:lstStyle/>
          <a:p>
            <a:r>
              <a:rPr lang="es-CR" dirty="0"/>
              <a:t>E</a:t>
            </a:r>
            <a:r>
              <a:rPr lang="es-CR" dirty="0" smtClean="0"/>
              <a:t>l </a:t>
            </a:r>
            <a:r>
              <a:rPr lang="es-CR" dirty="0"/>
              <a:t>servidor viene con una tarjeta (IO </a:t>
            </a:r>
            <a:r>
              <a:rPr lang="es-CR" dirty="0" err="1"/>
              <a:t>Card</a:t>
            </a:r>
            <a:r>
              <a:rPr lang="es-CR" dirty="0"/>
              <a:t>) que se llama </a:t>
            </a:r>
            <a:r>
              <a:rPr lang="es-CR" b="1" dirty="0" err="1"/>
              <a:t>smart</a:t>
            </a:r>
            <a:r>
              <a:rPr lang="es-CR" b="1" dirty="0"/>
              <a:t> </a:t>
            </a:r>
            <a:r>
              <a:rPr lang="es-CR" b="1" dirty="0" err="1"/>
              <a:t>array</a:t>
            </a:r>
            <a:r>
              <a:rPr lang="es-CR" b="1" dirty="0"/>
              <a:t> </a:t>
            </a:r>
            <a:r>
              <a:rPr lang="es-CR" b="1" dirty="0" err="1"/>
              <a:t>controller</a:t>
            </a:r>
            <a:r>
              <a:rPr lang="es-CR" b="1" dirty="0"/>
              <a:t>, disk </a:t>
            </a:r>
            <a:r>
              <a:rPr lang="es-CR" b="1" dirty="0" err="1"/>
              <a:t>controller</a:t>
            </a:r>
            <a:r>
              <a:rPr lang="es-CR" b="1" dirty="0"/>
              <a:t>, etc. </a:t>
            </a:r>
            <a:endParaRPr lang="es-CR" b="1" dirty="0" smtClean="0"/>
          </a:p>
          <a:p>
            <a:r>
              <a:rPr lang="es-CR" dirty="0" smtClean="0"/>
              <a:t>Esta </a:t>
            </a:r>
            <a:r>
              <a:rPr lang="es-CR" dirty="0"/>
              <a:t>tarjeta que por lo general viene en un puerto </a:t>
            </a:r>
            <a:r>
              <a:rPr lang="es-CR" dirty="0" err="1"/>
              <a:t>PCIe</a:t>
            </a:r>
            <a:r>
              <a:rPr lang="es-CR" dirty="0"/>
              <a:t> (PCI </a:t>
            </a:r>
            <a:r>
              <a:rPr lang="es-CR" dirty="0" err="1"/>
              <a:t>express</a:t>
            </a:r>
            <a:r>
              <a:rPr lang="es-CR" dirty="0"/>
              <a:t>), es la que le permite al usuario crear un volumen a partir de X cantidad de discos y esto es lo que varía entre un fabricante y otro, porque la interfaz gráfica de la controladora de discos pues variará.</a:t>
            </a:r>
            <a:endParaRPr lang="es-ES" dirty="0"/>
          </a:p>
          <a:p>
            <a:endParaRPr lang="es-ES" dirty="0"/>
          </a:p>
        </p:txBody>
      </p:sp>
    </p:spTree>
    <p:extLst>
      <p:ext uri="{BB962C8B-B14F-4D97-AF65-F5344CB8AC3E}">
        <p14:creationId xmlns:p14="http://schemas.microsoft.com/office/powerpoint/2010/main" val="305097399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sz="quarter" idx="1"/>
          </p:nvPr>
        </p:nvSpPr>
        <p:spPr/>
        <p:txBody>
          <a:bodyPr/>
          <a:lstStyle/>
          <a:p>
            <a:r>
              <a:rPr lang="es-CR" dirty="0" smtClean="0"/>
              <a:t> </a:t>
            </a:r>
            <a:r>
              <a:rPr lang="es-CR" dirty="0"/>
              <a:t>A</a:t>
            </a:r>
            <a:r>
              <a:rPr lang="es-CR" dirty="0" smtClean="0"/>
              <a:t> </a:t>
            </a:r>
            <a:r>
              <a:rPr lang="es-CR" dirty="0"/>
              <a:t>este volumen que se crea, se le debe de asignar un nivel de RAID, que es un nivel de tolerancia a fallos a nivel de discos duros o </a:t>
            </a:r>
            <a:r>
              <a:rPr lang="es-CR" dirty="0" err="1"/>
              <a:t>SSDs</a:t>
            </a:r>
            <a:r>
              <a:rPr lang="es-CR" dirty="0" smtClean="0"/>
              <a:t>.</a:t>
            </a:r>
          </a:p>
          <a:p>
            <a:endParaRPr lang="es-ES" dirty="0"/>
          </a:p>
          <a:p>
            <a:r>
              <a:rPr lang="es-CR" dirty="0"/>
              <a:t>RAID significa </a:t>
            </a:r>
            <a:r>
              <a:rPr lang="es-CR" dirty="0" err="1"/>
              <a:t>Redundant</a:t>
            </a:r>
            <a:r>
              <a:rPr lang="es-CR" dirty="0"/>
              <a:t> </a:t>
            </a:r>
            <a:r>
              <a:rPr lang="es-CR" dirty="0" err="1"/>
              <a:t>Array</a:t>
            </a:r>
            <a:r>
              <a:rPr lang="es-CR" dirty="0"/>
              <a:t> of </a:t>
            </a:r>
            <a:r>
              <a:rPr lang="es-CR" dirty="0" err="1"/>
              <a:t>Independet</a:t>
            </a:r>
            <a:r>
              <a:rPr lang="es-CR" dirty="0"/>
              <a:t> Disks o Conjunto Redundante de Discos Independientes.</a:t>
            </a:r>
            <a:endParaRPr lang="es-ES" dirty="0"/>
          </a:p>
        </p:txBody>
      </p:sp>
    </p:spTree>
    <p:extLst>
      <p:ext uri="{BB962C8B-B14F-4D97-AF65-F5344CB8AC3E}">
        <p14:creationId xmlns:p14="http://schemas.microsoft.com/office/powerpoint/2010/main" val="8906040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TIPOS DE RAID</a:t>
            </a:r>
            <a:endParaRPr lang="es-ES" dirty="0"/>
          </a:p>
        </p:txBody>
      </p:sp>
      <p:sp>
        <p:nvSpPr>
          <p:cNvPr id="3" name="2 Marcador de contenido"/>
          <p:cNvSpPr>
            <a:spLocks noGrp="1"/>
          </p:cNvSpPr>
          <p:nvPr>
            <p:ph sz="quarter" idx="1"/>
          </p:nvPr>
        </p:nvSpPr>
        <p:spPr/>
        <p:txBody>
          <a:bodyPr/>
          <a:lstStyle/>
          <a:p>
            <a:r>
              <a:rPr lang="en-US" b="1" dirty="0"/>
              <a:t>RAID </a:t>
            </a:r>
            <a:r>
              <a:rPr lang="en-US" b="1" dirty="0" smtClean="0"/>
              <a:t>0: </a:t>
            </a:r>
            <a:r>
              <a:rPr lang="en-US" b="1" dirty="0"/>
              <a:t>(Data Stripping / </a:t>
            </a:r>
            <a:r>
              <a:rPr lang="en-US" b="1" dirty="0" err="1"/>
              <a:t>Volumen</a:t>
            </a:r>
            <a:r>
              <a:rPr lang="en-US" b="1" dirty="0"/>
              <a:t> </a:t>
            </a:r>
            <a:r>
              <a:rPr lang="en-US" b="1" dirty="0" err="1"/>
              <a:t>Dividido</a:t>
            </a:r>
            <a:r>
              <a:rPr lang="en-US" b="1" dirty="0" smtClean="0"/>
              <a:t>)</a:t>
            </a:r>
            <a:endParaRPr lang="es-ES" dirty="0"/>
          </a:p>
          <a:p>
            <a:pPr lvl="0"/>
            <a:r>
              <a:rPr lang="es-CR" sz="2000" dirty="0"/>
              <a:t>La información se divide en bloques y se distribuye a través de todos los discos, por ejemplo, si la información se dividió en 5 bloques, los mismos se escribirán en los discos 1, 2, 3, 4 y 1</a:t>
            </a:r>
            <a:r>
              <a:rPr lang="es-CR" sz="2000" dirty="0" smtClean="0"/>
              <a:t>.</a:t>
            </a:r>
          </a:p>
          <a:p>
            <a:r>
              <a:rPr lang="es-CR" sz="2000" dirty="0"/>
              <a:t>Se caracteriza por ser de alta velocidad y de alto rendimiento, debido a que la información se escribe en varios discos a la vez y por medio de bloques.</a:t>
            </a:r>
            <a:endParaRPr lang="es-ES" sz="2000" dirty="0"/>
          </a:p>
          <a:p>
            <a:pPr lvl="0"/>
            <a:endParaRPr lang="es-ES" sz="2000" dirty="0"/>
          </a:p>
        </p:txBody>
      </p:sp>
      <p:pic>
        <p:nvPicPr>
          <p:cNvPr id="4" name="Picture 12"/>
          <p:cNvPicPr/>
          <p:nvPr/>
        </p:nvPicPr>
        <p:blipFill>
          <a:blip r:embed="rId2" cstate="print"/>
          <a:srcRect/>
          <a:stretch>
            <a:fillRect/>
          </a:stretch>
        </p:blipFill>
        <p:spPr bwMode="auto">
          <a:xfrm>
            <a:off x="2004115" y="4221088"/>
            <a:ext cx="5141595" cy="2078990"/>
          </a:xfrm>
          <a:prstGeom prst="rect">
            <a:avLst/>
          </a:prstGeom>
          <a:noFill/>
          <a:ln w="9525">
            <a:noFill/>
            <a:miter lim="800000"/>
            <a:headEnd/>
            <a:tailEnd/>
          </a:ln>
        </p:spPr>
      </p:pic>
    </p:spTree>
    <p:extLst>
      <p:ext uri="{BB962C8B-B14F-4D97-AF65-F5344CB8AC3E}">
        <p14:creationId xmlns:p14="http://schemas.microsoft.com/office/powerpoint/2010/main" val="203027581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sz="quarter" idx="1"/>
          </p:nvPr>
        </p:nvSpPr>
        <p:spPr/>
        <p:txBody>
          <a:bodyPr>
            <a:normAutofit/>
          </a:bodyPr>
          <a:lstStyle/>
          <a:p>
            <a:pPr lvl="0"/>
            <a:r>
              <a:rPr lang="es-CR" sz="2000" dirty="0"/>
              <a:t>No requiere de paridad.</a:t>
            </a:r>
            <a:endParaRPr lang="es-ES" sz="2000" dirty="0"/>
          </a:p>
          <a:p>
            <a:pPr lvl="0"/>
            <a:r>
              <a:rPr lang="es-CR" sz="2000" dirty="0"/>
              <a:t>Su diseño es muy sencillo.</a:t>
            </a:r>
            <a:endParaRPr lang="es-ES" sz="2000" dirty="0"/>
          </a:p>
          <a:p>
            <a:pPr lvl="0"/>
            <a:r>
              <a:rPr lang="es-CR" sz="2000" dirty="0"/>
              <a:t>Fácil de implementar, lo mínimos que requiere son dos discos duros</a:t>
            </a:r>
            <a:r>
              <a:rPr lang="es-CR" sz="2000" dirty="0" smtClean="0"/>
              <a:t>.</a:t>
            </a:r>
          </a:p>
          <a:p>
            <a:pPr lvl="0"/>
            <a:endParaRPr lang="es-CR" sz="2000" dirty="0"/>
          </a:p>
          <a:p>
            <a:pPr lvl="0"/>
            <a:endParaRPr lang="es-ES" sz="2000" u="sng" dirty="0"/>
          </a:p>
          <a:p>
            <a:r>
              <a:rPr lang="es-CR" sz="2000" u="sng" dirty="0"/>
              <a:t>Sus desventajas</a:t>
            </a:r>
            <a:r>
              <a:rPr lang="es-CR" sz="2000" dirty="0" smtClean="0"/>
              <a:t>:</a:t>
            </a:r>
          </a:p>
          <a:p>
            <a:endParaRPr lang="es-ES" sz="2000" dirty="0"/>
          </a:p>
          <a:p>
            <a:pPr lvl="0"/>
            <a:r>
              <a:rPr lang="es-CR" sz="2000" dirty="0"/>
              <a:t>No es tolerante a fallos, por esto algunos dicen que no se puede considerar un RAID, esto quiere decir que si uno de los discos duros que conforman el volumen se pierde, se perderá también toda la información (irrecuperable).</a:t>
            </a:r>
            <a:endParaRPr lang="es-ES" sz="2000" dirty="0"/>
          </a:p>
          <a:p>
            <a:pPr lvl="0"/>
            <a:r>
              <a:rPr lang="es-CR" sz="2000" dirty="0"/>
              <a:t>No se puede implementar en ambientes de manejo de datos críticos (por ejemplo un banco).</a:t>
            </a:r>
            <a:endParaRPr lang="es-ES" sz="2000" dirty="0"/>
          </a:p>
          <a:p>
            <a:endParaRPr lang="es-ES" sz="2000" dirty="0"/>
          </a:p>
        </p:txBody>
      </p:sp>
    </p:spTree>
    <p:extLst>
      <p:ext uri="{BB962C8B-B14F-4D97-AF65-F5344CB8AC3E}">
        <p14:creationId xmlns:p14="http://schemas.microsoft.com/office/powerpoint/2010/main" val="206771740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sz="quarter" idx="1"/>
          </p:nvPr>
        </p:nvSpPr>
        <p:spPr>
          <a:xfrm>
            <a:off x="251520" y="1340768"/>
            <a:ext cx="8503920" cy="5070304"/>
          </a:xfrm>
        </p:spPr>
        <p:txBody>
          <a:bodyPr>
            <a:normAutofit/>
          </a:bodyPr>
          <a:lstStyle/>
          <a:p>
            <a:r>
              <a:rPr lang="en-US" b="1" dirty="0"/>
              <a:t>RAID 1: (Mirror / </a:t>
            </a:r>
            <a:r>
              <a:rPr lang="en-US" b="1" dirty="0" err="1" smtClean="0"/>
              <a:t>Espejo</a:t>
            </a:r>
            <a:endParaRPr lang="en-US" b="1" dirty="0" smtClean="0"/>
          </a:p>
          <a:p>
            <a:r>
              <a:rPr lang="en-US" sz="1800" u="sng" dirty="0" err="1" smtClean="0"/>
              <a:t>Características</a:t>
            </a:r>
            <a:r>
              <a:rPr lang="en-US" sz="1800" u="sng" dirty="0" smtClean="0"/>
              <a:t>:</a:t>
            </a:r>
            <a:endParaRPr lang="es-ES" sz="1800" u="sng" dirty="0" smtClean="0"/>
          </a:p>
          <a:p>
            <a:pPr lvl="0"/>
            <a:r>
              <a:rPr lang="es-CR" sz="1800" dirty="0" smtClean="0"/>
              <a:t>Requiere </a:t>
            </a:r>
            <a:r>
              <a:rPr lang="es-CR" sz="1800" dirty="0"/>
              <a:t>un mínimo de dos discos para ser implementado.</a:t>
            </a:r>
            <a:endParaRPr lang="es-ES" sz="1800" dirty="0"/>
          </a:p>
          <a:p>
            <a:pPr lvl="0"/>
            <a:r>
              <a:rPr lang="es-CR" sz="1800" dirty="0"/>
              <a:t>Si un disco se pierde la información sigue arriba por el disco espejo.</a:t>
            </a:r>
            <a:endParaRPr lang="es-ES" sz="1800" dirty="0"/>
          </a:p>
          <a:p>
            <a:pPr lvl="0"/>
            <a:r>
              <a:rPr lang="es-CR" sz="1800" dirty="0"/>
              <a:t>Bajo algunas circunstancias se puede perder más de un disco en un RAID 1.</a:t>
            </a:r>
            <a:endParaRPr lang="es-ES" sz="1800" dirty="0"/>
          </a:p>
          <a:p>
            <a:pPr lvl="0"/>
            <a:r>
              <a:rPr lang="es-CR" sz="1800" dirty="0"/>
              <a:t>Es el diseño de RAID más simple.</a:t>
            </a:r>
            <a:endParaRPr lang="es-ES" sz="1800" dirty="0"/>
          </a:p>
          <a:p>
            <a:r>
              <a:rPr lang="es-CR" sz="1800" dirty="0" smtClean="0"/>
              <a:t> </a:t>
            </a:r>
            <a:endParaRPr lang="es-ES" sz="1800" u="sng" dirty="0" smtClean="0"/>
          </a:p>
          <a:p>
            <a:r>
              <a:rPr lang="es-CR" sz="1800" u="sng" dirty="0" smtClean="0"/>
              <a:t>Desventajas</a:t>
            </a:r>
            <a:r>
              <a:rPr lang="es-CR" sz="1800" u="sng" dirty="0"/>
              <a:t>:</a:t>
            </a:r>
            <a:endParaRPr lang="es-ES" sz="1800" u="sng" dirty="0"/>
          </a:p>
          <a:p>
            <a:pPr lvl="0"/>
            <a:r>
              <a:rPr lang="es-CR" sz="1800" dirty="0"/>
              <a:t>La función de este RAID es típicamente hecha por medio de software, saturando el CPU o el servidor y degradando el rendimiento.</a:t>
            </a:r>
            <a:endParaRPr lang="es-ES" sz="1800" dirty="0"/>
          </a:p>
          <a:p>
            <a:pPr lvl="0"/>
            <a:r>
              <a:rPr lang="es-CR" sz="1800" dirty="0"/>
              <a:t>En algunos sistemas el </a:t>
            </a:r>
            <a:r>
              <a:rPr lang="es-CR" sz="1800" dirty="0" err="1"/>
              <a:t>hot</a:t>
            </a:r>
            <a:r>
              <a:rPr lang="es-CR" sz="1800" dirty="0"/>
              <a:t> swap de un disco fallido no es soportado</a:t>
            </a:r>
            <a:r>
              <a:rPr lang="es-CR" sz="1800" dirty="0" smtClean="0"/>
              <a:t>.</a:t>
            </a:r>
          </a:p>
          <a:p>
            <a:pPr lvl="0"/>
            <a:endParaRPr lang="es-CR" sz="1800" dirty="0" smtClean="0"/>
          </a:p>
          <a:p>
            <a:pPr lvl="0"/>
            <a:r>
              <a:rPr lang="es-CR" sz="1800" b="1" dirty="0" err="1"/>
              <a:t>hot</a:t>
            </a:r>
            <a:r>
              <a:rPr lang="es-CR" sz="1800" b="1" dirty="0"/>
              <a:t> swap </a:t>
            </a:r>
            <a:r>
              <a:rPr lang="es-CR" sz="1800" b="1" dirty="0" smtClean="0"/>
              <a:t>(</a:t>
            </a:r>
            <a:r>
              <a:rPr lang="es-ES" sz="1800" dirty="0" smtClean="0"/>
              <a:t>hace </a:t>
            </a:r>
            <a:r>
              <a:rPr lang="es-ES" sz="1800" dirty="0"/>
              <a:t>referencia a la capacidad de algunos componentes informáticos para ser instalados o sustituidos sin necesidad de detener o alterar la operación normal de la computadora donde se alojan</a:t>
            </a:r>
            <a:r>
              <a:rPr lang="es-ES" sz="1800" dirty="0" smtClean="0"/>
              <a:t>.)</a:t>
            </a:r>
            <a:endParaRPr lang="es-ES" sz="1800" dirty="0"/>
          </a:p>
          <a:p>
            <a:endParaRPr lang="es-ES" dirty="0"/>
          </a:p>
        </p:txBody>
      </p:sp>
    </p:spTree>
    <p:extLst>
      <p:ext uri="{BB962C8B-B14F-4D97-AF65-F5344CB8AC3E}">
        <p14:creationId xmlns:p14="http://schemas.microsoft.com/office/powerpoint/2010/main" val="406670094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pic>
        <p:nvPicPr>
          <p:cNvPr id="4" name="Picture 13"/>
          <p:cNvPicPr>
            <a:picLocks noGrp="1"/>
          </p:cNvPicPr>
          <p:nvPr>
            <p:ph sz="quarter" idx="1"/>
          </p:nvPr>
        </p:nvPicPr>
        <p:blipFill>
          <a:blip r:embed="rId2" cstate="print"/>
          <a:srcRect/>
          <a:stretch>
            <a:fillRect/>
          </a:stretch>
        </p:blipFill>
        <p:spPr bwMode="auto">
          <a:xfrm>
            <a:off x="1403648" y="2060848"/>
            <a:ext cx="6836035" cy="3342606"/>
          </a:xfrm>
          <a:prstGeom prst="rect">
            <a:avLst/>
          </a:prstGeom>
          <a:noFill/>
          <a:ln w="9525">
            <a:noFill/>
            <a:miter lim="800000"/>
            <a:headEnd/>
            <a:tailEnd/>
          </a:ln>
        </p:spPr>
      </p:pic>
    </p:spTree>
    <p:extLst>
      <p:ext uri="{BB962C8B-B14F-4D97-AF65-F5344CB8AC3E}">
        <p14:creationId xmlns:p14="http://schemas.microsoft.com/office/powerpoint/2010/main" val="288412668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sz="quarter" idx="1"/>
          </p:nvPr>
        </p:nvSpPr>
        <p:spPr/>
        <p:txBody>
          <a:bodyPr>
            <a:normAutofit fontScale="85000" lnSpcReduction="20000"/>
          </a:bodyPr>
          <a:lstStyle/>
          <a:p>
            <a:pPr lvl="0"/>
            <a:r>
              <a:rPr lang="es-CR" dirty="0"/>
              <a:t>Racks con </a:t>
            </a:r>
            <a:r>
              <a:rPr lang="es-CR" dirty="0" err="1"/>
              <a:t>KVMs</a:t>
            </a:r>
            <a:endParaRPr lang="es-ES" dirty="0"/>
          </a:p>
          <a:p>
            <a:pPr lvl="0"/>
            <a:r>
              <a:rPr lang="es-CR" dirty="0"/>
              <a:t>Servidores</a:t>
            </a:r>
            <a:endParaRPr lang="es-ES" dirty="0"/>
          </a:p>
          <a:p>
            <a:pPr lvl="0"/>
            <a:r>
              <a:rPr lang="es-CR" dirty="0"/>
              <a:t>Dispositivos de almacenamiento en disco (SAN, </a:t>
            </a:r>
            <a:r>
              <a:rPr lang="es-CR" dirty="0" err="1"/>
              <a:t>storage</a:t>
            </a:r>
            <a:r>
              <a:rPr lang="es-CR" dirty="0"/>
              <a:t> </a:t>
            </a:r>
            <a:r>
              <a:rPr lang="es-CR" dirty="0" err="1"/>
              <a:t>arrays</a:t>
            </a:r>
            <a:r>
              <a:rPr lang="es-CR" dirty="0"/>
              <a:t>, disk </a:t>
            </a:r>
            <a:r>
              <a:rPr lang="es-CR" dirty="0" err="1"/>
              <a:t>arrays</a:t>
            </a:r>
            <a:r>
              <a:rPr lang="es-CR" dirty="0"/>
              <a:t>, </a:t>
            </a:r>
            <a:r>
              <a:rPr lang="es-CR" dirty="0" err="1"/>
              <a:t>JBODs</a:t>
            </a:r>
            <a:r>
              <a:rPr lang="es-CR" dirty="0"/>
              <a:t>)</a:t>
            </a:r>
            <a:endParaRPr lang="es-ES" dirty="0"/>
          </a:p>
          <a:p>
            <a:pPr lvl="0"/>
            <a:r>
              <a:rPr lang="es-CR" dirty="0" err="1"/>
              <a:t>Switches</a:t>
            </a:r>
            <a:r>
              <a:rPr lang="es-CR" dirty="0"/>
              <a:t> (capa 2)</a:t>
            </a:r>
            <a:endParaRPr lang="es-ES" dirty="0"/>
          </a:p>
          <a:p>
            <a:pPr lvl="0"/>
            <a:r>
              <a:rPr lang="es-CR" dirty="0" err="1"/>
              <a:t>Routers</a:t>
            </a:r>
            <a:r>
              <a:rPr lang="es-CR" dirty="0"/>
              <a:t> (capa 3)</a:t>
            </a:r>
            <a:endParaRPr lang="es-ES" dirty="0"/>
          </a:p>
          <a:p>
            <a:pPr lvl="0"/>
            <a:r>
              <a:rPr lang="es-CR" dirty="0"/>
              <a:t>Almacenamiento en cinta (Tapes – </a:t>
            </a:r>
            <a:r>
              <a:rPr lang="es-CR" dirty="0" err="1"/>
              <a:t>Backups</a:t>
            </a:r>
            <a:r>
              <a:rPr lang="es-CR" dirty="0"/>
              <a:t>)</a:t>
            </a:r>
            <a:endParaRPr lang="es-ES" dirty="0"/>
          </a:p>
          <a:p>
            <a:pPr lvl="0"/>
            <a:r>
              <a:rPr lang="es-CR" dirty="0"/>
              <a:t>Cableado (UTP, Fibra)</a:t>
            </a:r>
            <a:endParaRPr lang="es-ES" dirty="0"/>
          </a:p>
          <a:p>
            <a:pPr lvl="0"/>
            <a:r>
              <a:rPr lang="es-CR" dirty="0"/>
              <a:t>Access </a:t>
            </a:r>
            <a:r>
              <a:rPr lang="es-CR" dirty="0" err="1"/>
              <a:t>Points</a:t>
            </a:r>
            <a:r>
              <a:rPr lang="es-CR" dirty="0"/>
              <a:t> (</a:t>
            </a:r>
            <a:r>
              <a:rPr lang="es-CR" dirty="0" err="1"/>
              <a:t>APs</a:t>
            </a:r>
            <a:r>
              <a:rPr lang="es-CR" dirty="0"/>
              <a:t>)</a:t>
            </a:r>
            <a:endParaRPr lang="es-ES" dirty="0"/>
          </a:p>
          <a:p>
            <a:pPr lvl="0"/>
            <a:r>
              <a:rPr lang="es-CR" dirty="0"/>
              <a:t>Canaletas</a:t>
            </a:r>
            <a:endParaRPr lang="es-ES" dirty="0"/>
          </a:p>
          <a:p>
            <a:pPr lvl="0"/>
            <a:r>
              <a:rPr lang="es-CR" dirty="0"/>
              <a:t>AC</a:t>
            </a:r>
            <a:endParaRPr lang="es-ES" dirty="0"/>
          </a:p>
          <a:p>
            <a:pPr lvl="0"/>
            <a:r>
              <a:rPr lang="es-CR" dirty="0" err="1"/>
              <a:t>Power</a:t>
            </a:r>
            <a:r>
              <a:rPr lang="es-CR" dirty="0"/>
              <a:t> (</a:t>
            </a:r>
            <a:r>
              <a:rPr lang="es-CR" dirty="0" err="1"/>
              <a:t>PDUs</a:t>
            </a:r>
            <a:r>
              <a:rPr lang="es-CR" dirty="0"/>
              <a:t>, UPS, etc.)</a:t>
            </a:r>
            <a:endParaRPr lang="es-ES" dirty="0"/>
          </a:p>
          <a:p>
            <a:pPr lvl="0"/>
            <a:r>
              <a:rPr lang="es-CR" dirty="0"/>
              <a:t>Personal Humano (Equipo de TI)</a:t>
            </a:r>
            <a:endParaRPr lang="es-ES" dirty="0"/>
          </a:p>
          <a:p>
            <a:endParaRPr lang="es-ES" dirty="0"/>
          </a:p>
        </p:txBody>
      </p:sp>
    </p:spTree>
    <p:extLst>
      <p:ext uri="{BB962C8B-B14F-4D97-AF65-F5344CB8AC3E}">
        <p14:creationId xmlns:p14="http://schemas.microsoft.com/office/powerpoint/2010/main" val="413316745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sz="quarter" idx="1"/>
          </p:nvPr>
        </p:nvSpPr>
        <p:spPr/>
        <p:txBody>
          <a:bodyPr>
            <a:normAutofit lnSpcReduction="10000"/>
          </a:bodyPr>
          <a:lstStyle/>
          <a:p>
            <a:r>
              <a:rPr lang="es-CR" b="1" dirty="0"/>
              <a:t>RAID 5: Discos independientes con bloques de paridad </a:t>
            </a:r>
            <a:r>
              <a:rPr lang="es-CR" b="1" dirty="0" smtClean="0"/>
              <a:t>distribuida</a:t>
            </a:r>
            <a:r>
              <a:rPr lang="es-CR" dirty="0"/>
              <a:t> </a:t>
            </a:r>
            <a:endParaRPr lang="es-ES" dirty="0"/>
          </a:p>
          <a:p>
            <a:r>
              <a:rPr lang="es-CR" sz="2100" dirty="0"/>
              <a:t>Este tipo de RAID también requiere mínimo 3 discos para poder crear el volumen.</a:t>
            </a:r>
            <a:endParaRPr lang="es-ES" sz="2100" dirty="0"/>
          </a:p>
          <a:p>
            <a:r>
              <a:rPr lang="es-CR" sz="2100" u="sng" dirty="0"/>
              <a:t>Características:</a:t>
            </a:r>
            <a:endParaRPr lang="es-ES" sz="2100" u="sng" dirty="0"/>
          </a:p>
          <a:p>
            <a:pPr lvl="0"/>
            <a:r>
              <a:rPr lang="es-CR" sz="2100" dirty="0"/>
              <a:t>Al igual que en el RAID 3, el bit de paridad se encargará de reconstruir la información en caso de pérdida de un disco, sólo que en este nivel se encuentra un bit en cada disco, lo que hace más confiable y eficiente.</a:t>
            </a:r>
            <a:endParaRPr lang="es-ES" sz="2100" dirty="0"/>
          </a:p>
          <a:p>
            <a:pPr lvl="0"/>
            <a:r>
              <a:rPr lang="es-CR" sz="2100" dirty="0"/>
              <a:t>Es el RAID con la mayor velocidad de lectura.</a:t>
            </a:r>
            <a:endParaRPr lang="es-ES" sz="2100" dirty="0"/>
          </a:p>
          <a:p>
            <a:pPr lvl="0"/>
            <a:r>
              <a:rPr lang="es-CR" sz="2100" dirty="0"/>
              <a:t>Cuando se pierde un disco el rendimiento se impacta.</a:t>
            </a:r>
            <a:endParaRPr lang="es-ES" sz="2100" dirty="0"/>
          </a:p>
          <a:p>
            <a:pPr lvl="0"/>
            <a:r>
              <a:rPr lang="es-CR" sz="2100" dirty="0"/>
              <a:t>El disco que falla se debe de reemplazar lo antes posible, la reconstrucción tarda mucho más tiempo en comparación al RAID 1.</a:t>
            </a:r>
            <a:endParaRPr lang="es-ES" sz="2100" dirty="0"/>
          </a:p>
          <a:p>
            <a:endParaRPr lang="es-ES" sz="2100" dirty="0"/>
          </a:p>
        </p:txBody>
      </p:sp>
    </p:spTree>
    <p:extLst>
      <p:ext uri="{BB962C8B-B14F-4D97-AF65-F5344CB8AC3E}">
        <p14:creationId xmlns:p14="http://schemas.microsoft.com/office/powerpoint/2010/main" val="310691440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pic>
        <p:nvPicPr>
          <p:cNvPr id="4" name="Picture 14"/>
          <p:cNvPicPr>
            <a:picLocks noGrp="1"/>
          </p:cNvPicPr>
          <p:nvPr>
            <p:ph sz="quarter" idx="1"/>
          </p:nvPr>
        </p:nvPicPr>
        <p:blipFill>
          <a:blip r:embed="rId2" cstate="print"/>
          <a:srcRect/>
          <a:stretch>
            <a:fillRect/>
          </a:stretch>
        </p:blipFill>
        <p:spPr bwMode="auto">
          <a:xfrm>
            <a:off x="827584" y="1700808"/>
            <a:ext cx="7289959" cy="4320480"/>
          </a:xfrm>
          <a:prstGeom prst="rect">
            <a:avLst/>
          </a:prstGeom>
          <a:noFill/>
          <a:ln w="9525">
            <a:noFill/>
            <a:miter lim="800000"/>
            <a:headEnd/>
            <a:tailEnd/>
          </a:ln>
        </p:spPr>
      </p:pic>
    </p:spTree>
    <p:extLst>
      <p:ext uri="{BB962C8B-B14F-4D97-AF65-F5344CB8AC3E}">
        <p14:creationId xmlns:p14="http://schemas.microsoft.com/office/powerpoint/2010/main" val="247860910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01752" y="228600"/>
            <a:ext cx="8534400" cy="1040160"/>
          </a:xfrm>
        </p:spPr>
        <p:txBody>
          <a:bodyPr>
            <a:normAutofit fontScale="90000"/>
          </a:bodyPr>
          <a:lstStyle/>
          <a:p>
            <a:r>
              <a:rPr lang="es-CR" b="1" dirty="0"/>
              <a:t>HOT PLUG &amp; HOT SWAP</a:t>
            </a:r>
            <a:r>
              <a:rPr lang="es-ES" dirty="0"/>
              <a:t/>
            </a:r>
            <a:br>
              <a:rPr lang="es-ES" dirty="0"/>
            </a:br>
            <a:endParaRPr lang="es-ES" dirty="0"/>
          </a:p>
        </p:txBody>
      </p:sp>
      <p:sp>
        <p:nvSpPr>
          <p:cNvPr id="3" name="2 Marcador de contenido"/>
          <p:cNvSpPr>
            <a:spLocks noGrp="1"/>
          </p:cNvSpPr>
          <p:nvPr>
            <p:ph sz="quarter" idx="1"/>
          </p:nvPr>
        </p:nvSpPr>
        <p:spPr/>
        <p:txBody>
          <a:bodyPr/>
          <a:lstStyle/>
          <a:p>
            <a:r>
              <a:rPr lang="es-CR" sz="2000" dirty="0"/>
              <a:t>La capacidad de insertar o intercambiar componentes en caliente es lo que se conoce como </a:t>
            </a:r>
            <a:r>
              <a:rPr lang="es-CR" sz="2000" dirty="0" err="1"/>
              <a:t>hot</a:t>
            </a:r>
            <a:r>
              <a:rPr lang="es-CR" sz="2000" dirty="0"/>
              <a:t> </a:t>
            </a:r>
            <a:r>
              <a:rPr lang="es-CR" sz="2000" dirty="0" err="1"/>
              <a:t>plug</a:t>
            </a:r>
            <a:r>
              <a:rPr lang="es-CR" sz="2000" dirty="0"/>
              <a:t> (conectar en caliente) y </a:t>
            </a:r>
            <a:r>
              <a:rPr lang="es-CR" sz="2000" dirty="0" err="1"/>
              <a:t>hot</a:t>
            </a:r>
            <a:r>
              <a:rPr lang="es-CR" sz="2000" dirty="0"/>
              <a:t> swap (intercambiar en caliente). </a:t>
            </a:r>
            <a:endParaRPr lang="es-ES" sz="2000" dirty="0"/>
          </a:p>
          <a:p>
            <a:r>
              <a:rPr lang="es-CR" sz="2000" dirty="0"/>
              <a:t>S</a:t>
            </a:r>
            <a:r>
              <a:rPr lang="es-CR" sz="2000" dirty="0" smtClean="0"/>
              <a:t>e </a:t>
            </a:r>
            <a:r>
              <a:rPr lang="es-CR" sz="2000" dirty="0"/>
              <a:t>puede conectar un disco o una fuente de poder en una bahía vacía sin necesidad de apagar el servidor. O en el supuesto en que una pieza falle, la misma se puede también reemplazar en caliente.</a:t>
            </a:r>
            <a:endParaRPr lang="es-ES" sz="2000" dirty="0"/>
          </a:p>
          <a:p>
            <a:endParaRPr lang="es-ES" sz="2000" dirty="0"/>
          </a:p>
        </p:txBody>
      </p:sp>
      <p:pic>
        <p:nvPicPr>
          <p:cNvPr id="4" name="Picture 17" descr="http://p.globalsources.com/IMAGES/PDT/B1063145935/500223-001-HP-ProLiant-2.5-SAS-SATA-Hot-Plug-Tray.jpg"/>
          <p:cNvPicPr/>
          <p:nvPr/>
        </p:nvPicPr>
        <p:blipFill>
          <a:blip r:embed="rId2">
            <a:extLst>
              <a:ext uri="{28A0092B-C50C-407E-A947-70E740481C1C}">
                <a14:useLocalDpi xmlns:a14="http://schemas.microsoft.com/office/drawing/2010/main" val="0"/>
              </a:ext>
            </a:extLst>
          </a:blip>
          <a:srcRect/>
          <a:stretch>
            <a:fillRect/>
          </a:stretch>
        </p:blipFill>
        <p:spPr bwMode="auto">
          <a:xfrm>
            <a:off x="539552" y="3702557"/>
            <a:ext cx="2376264" cy="2616200"/>
          </a:xfrm>
          <a:prstGeom prst="rect">
            <a:avLst/>
          </a:prstGeom>
          <a:noFill/>
          <a:ln>
            <a:noFill/>
          </a:ln>
        </p:spPr>
      </p:pic>
      <p:pic>
        <p:nvPicPr>
          <p:cNvPr id="5" name="Picture 18" descr="https://encrypted-tbn2.gstatic.com/images?q=tbn:ANd9GcTPtA3fSYYySLdZIh9YoM0EQJc6XeUzLD1AkirECeCCy9mrKrXw"/>
          <p:cNvPicPr/>
          <p:nvPr/>
        </p:nvPicPr>
        <p:blipFill>
          <a:blip r:embed="rId3">
            <a:extLst>
              <a:ext uri="{28A0092B-C50C-407E-A947-70E740481C1C}">
                <a14:useLocalDpi xmlns:a14="http://schemas.microsoft.com/office/drawing/2010/main" val="0"/>
              </a:ext>
            </a:extLst>
          </a:blip>
          <a:srcRect/>
          <a:stretch>
            <a:fillRect/>
          </a:stretch>
        </p:blipFill>
        <p:spPr bwMode="auto">
          <a:xfrm>
            <a:off x="3059832" y="3702557"/>
            <a:ext cx="2647528" cy="2616200"/>
          </a:xfrm>
          <a:prstGeom prst="rect">
            <a:avLst/>
          </a:prstGeom>
          <a:noFill/>
          <a:ln>
            <a:noFill/>
          </a:ln>
        </p:spPr>
      </p:pic>
      <p:pic>
        <p:nvPicPr>
          <p:cNvPr id="6" name="Picture 19" descr="http://ecx.images-amazon.com/images/I/71MYCC-O10L._SX466_.jpg"/>
          <p:cNvPicPr/>
          <p:nvPr/>
        </p:nvPicPr>
        <p:blipFill>
          <a:blip r:embed="rId4">
            <a:extLst>
              <a:ext uri="{28A0092B-C50C-407E-A947-70E740481C1C}">
                <a14:useLocalDpi xmlns:a14="http://schemas.microsoft.com/office/drawing/2010/main" val="0"/>
              </a:ext>
            </a:extLst>
          </a:blip>
          <a:srcRect/>
          <a:stretch>
            <a:fillRect/>
          </a:stretch>
        </p:blipFill>
        <p:spPr bwMode="auto">
          <a:xfrm>
            <a:off x="5868144" y="3702557"/>
            <a:ext cx="2880320" cy="2616200"/>
          </a:xfrm>
          <a:prstGeom prst="rect">
            <a:avLst/>
          </a:prstGeom>
          <a:noFill/>
          <a:ln>
            <a:noFill/>
          </a:ln>
        </p:spPr>
      </p:pic>
    </p:spTree>
    <p:extLst>
      <p:ext uri="{BB962C8B-B14F-4D97-AF65-F5344CB8AC3E}">
        <p14:creationId xmlns:p14="http://schemas.microsoft.com/office/powerpoint/2010/main" val="62963513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1 Título"/>
          <p:cNvSpPr>
            <a:spLocks noGrp="1"/>
          </p:cNvSpPr>
          <p:nvPr>
            <p:ph type="title"/>
          </p:nvPr>
        </p:nvSpPr>
        <p:spPr>
          <a:xfrm>
            <a:off x="301752" y="228600"/>
            <a:ext cx="8534400" cy="1400200"/>
          </a:xfrm>
        </p:spPr>
        <p:txBody>
          <a:bodyPr>
            <a:normAutofit fontScale="90000"/>
          </a:bodyPr>
          <a:lstStyle/>
          <a:p>
            <a:r>
              <a:rPr lang="es-CR" b="1" dirty="0"/>
              <a:t>ARQUITECTURA INTERNA DE UN SERVIDOR</a:t>
            </a:r>
            <a:r>
              <a:rPr lang="es-ES" dirty="0"/>
              <a:t/>
            </a:r>
            <a:br>
              <a:rPr lang="es-ES" dirty="0"/>
            </a:br>
            <a:endParaRPr lang="es-ES" dirty="0"/>
          </a:p>
        </p:txBody>
      </p:sp>
      <p:sp>
        <p:nvSpPr>
          <p:cNvPr id="3" name="2 Marcador de contenido"/>
          <p:cNvSpPr>
            <a:spLocks noGrp="1"/>
          </p:cNvSpPr>
          <p:nvPr>
            <p:ph sz="quarter" idx="1"/>
          </p:nvPr>
        </p:nvSpPr>
        <p:spPr/>
        <p:txBody>
          <a:bodyPr>
            <a:normAutofit fontScale="85000" lnSpcReduction="10000"/>
          </a:bodyPr>
          <a:lstStyle/>
          <a:p>
            <a:r>
              <a:rPr lang="es-CR" dirty="0"/>
              <a:t>Los componentes que podemos encontrar en un servidor cuando abrimos su chasis son o podrían ser los siguientes:</a:t>
            </a:r>
            <a:endParaRPr lang="es-ES" dirty="0"/>
          </a:p>
          <a:p>
            <a:pPr lvl="0"/>
            <a:r>
              <a:rPr lang="es-CR" dirty="0"/>
              <a:t>Tarjeta madre o PCA.</a:t>
            </a:r>
            <a:endParaRPr lang="es-ES" dirty="0"/>
          </a:p>
          <a:p>
            <a:pPr lvl="0"/>
            <a:r>
              <a:rPr lang="es-CR" dirty="0"/>
              <a:t>Puertos integrados: USB (1, 2 o 3.0), VGA, Serial, de Red (RJ 45).</a:t>
            </a:r>
            <a:endParaRPr lang="es-ES" dirty="0"/>
          </a:p>
          <a:p>
            <a:pPr lvl="0"/>
            <a:r>
              <a:rPr lang="es-CR" dirty="0"/>
              <a:t>Sockets</a:t>
            </a:r>
            <a:endParaRPr lang="es-ES" dirty="0"/>
          </a:p>
          <a:p>
            <a:pPr lvl="0"/>
            <a:r>
              <a:rPr lang="es-CR" dirty="0"/>
              <a:t>Puertos de expansión </a:t>
            </a:r>
            <a:r>
              <a:rPr lang="es-CR" dirty="0" err="1"/>
              <a:t>PCIe</a:t>
            </a:r>
            <a:r>
              <a:rPr lang="es-CR" dirty="0"/>
              <a:t>. Aquí se conectan </a:t>
            </a:r>
            <a:r>
              <a:rPr lang="es-CR" dirty="0" err="1"/>
              <a:t>memory</a:t>
            </a:r>
            <a:r>
              <a:rPr lang="es-CR" dirty="0"/>
              <a:t> </a:t>
            </a:r>
            <a:r>
              <a:rPr lang="es-CR" dirty="0" err="1"/>
              <a:t>risers</a:t>
            </a:r>
            <a:r>
              <a:rPr lang="es-CR" dirty="0"/>
              <a:t>, tarjetas de red, Smart </a:t>
            </a:r>
            <a:r>
              <a:rPr lang="es-CR" dirty="0" err="1"/>
              <a:t>array</a:t>
            </a:r>
            <a:r>
              <a:rPr lang="es-CR" dirty="0"/>
              <a:t> </a:t>
            </a:r>
            <a:r>
              <a:rPr lang="es-CR" dirty="0" err="1"/>
              <a:t>controllers</a:t>
            </a:r>
            <a:r>
              <a:rPr lang="es-CR" dirty="0"/>
              <a:t>, Host Bus </a:t>
            </a:r>
            <a:r>
              <a:rPr lang="es-CR" dirty="0" err="1"/>
              <a:t>Adapters</a:t>
            </a:r>
            <a:r>
              <a:rPr lang="es-CR" dirty="0"/>
              <a:t>, etc.</a:t>
            </a:r>
            <a:endParaRPr lang="es-ES" dirty="0"/>
          </a:p>
          <a:p>
            <a:pPr lvl="0"/>
            <a:r>
              <a:rPr lang="es-CR" dirty="0"/>
              <a:t>Slots de memoria RAM (</a:t>
            </a:r>
            <a:r>
              <a:rPr lang="es-CR" dirty="0" err="1"/>
              <a:t>DIMMs</a:t>
            </a:r>
            <a:r>
              <a:rPr lang="es-CR" dirty="0"/>
              <a:t> DDR3 </a:t>
            </a:r>
            <a:r>
              <a:rPr lang="es-CR" dirty="0" smtClean="0"/>
              <a:t>y </a:t>
            </a:r>
            <a:r>
              <a:rPr lang="es-CR" dirty="0"/>
              <a:t>DDR4)</a:t>
            </a:r>
            <a:endParaRPr lang="es-ES" dirty="0"/>
          </a:p>
          <a:p>
            <a:pPr lvl="0"/>
            <a:r>
              <a:rPr lang="es-CR" dirty="0"/>
              <a:t>Abanicos</a:t>
            </a:r>
            <a:endParaRPr lang="es-ES" dirty="0"/>
          </a:p>
          <a:p>
            <a:pPr lvl="0"/>
            <a:r>
              <a:rPr lang="es-CR" dirty="0"/>
              <a:t>Disipadores de calor, etc.</a:t>
            </a:r>
            <a:endParaRPr lang="es-ES" dirty="0"/>
          </a:p>
          <a:p>
            <a:endParaRPr lang="es-ES" dirty="0"/>
          </a:p>
        </p:txBody>
      </p:sp>
    </p:spTree>
    <p:extLst>
      <p:ext uri="{BB962C8B-B14F-4D97-AF65-F5344CB8AC3E}">
        <p14:creationId xmlns:p14="http://schemas.microsoft.com/office/powerpoint/2010/main" val="1811788383"/>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pic>
        <p:nvPicPr>
          <p:cNvPr id="4" name="Picture 20" descr="http://i.ytimg.com/vi/0HacxP9hffM/maxresdefault.jpg"/>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89744" y="1527175"/>
            <a:ext cx="8128000" cy="4572000"/>
          </a:xfrm>
          <a:prstGeom prst="rect">
            <a:avLst/>
          </a:prstGeom>
          <a:noFill/>
          <a:ln>
            <a:noFill/>
          </a:ln>
        </p:spPr>
      </p:pic>
    </p:spTree>
    <p:extLst>
      <p:ext uri="{BB962C8B-B14F-4D97-AF65-F5344CB8AC3E}">
        <p14:creationId xmlns:p14="http://schemas.microsoft.com/office/powerpoint/2010/main" val="255182118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01752" y="228600"/>
            <a:ext cx="8534400" cy="1112168"/>
          </a:xfrm>
        </p:spPr>
        <p:txBody>
          <a:bodyPr>
            <a:normAutofit/>
          </a:bodyPr>
          <a:lstStyle/>
          <a:p>
            <a:r>
              <a:rPr lang="es-CR" b="1" dirty="0"/>
              <a:t>Hablemos de </a:t>
            </a:r>
            <a:r>
              <a:rPr lang="es-CR" b="1" dirty="0" err="1"/>
              <a:t>iLO</a:t>
            </a:r>
            <a:r>
              <a:rPr lang="es-ES" dirty="0"/>
              <a:t/>
            </a:r>
            <a:br>
              <a:rPr lang="es-ES" dirty="0"/>
            </a:br>
            <a:endParaRPr lang="es-ES" dirty="0"/>
          </a:p>
        </p:txBody>
      </p:sp>
      <p:sp>
        <p:nvSpPr>
          <p:cNvPr id="3" name="2 Marcador de contenido"/>
          <p:cNvSpPr>
            <a:spLocks noGrp="1"/>
          </p:cNvSpPr>
          <p:nvPr>
            <p:ph sz="quarter" idx="1"/>
          </p:nvPr>
        </p:nvSpPr>
        <p:spPr>
          <a:xfrm>
            <a:off x="301752" y="1527048"/>
            <a:ext cx="5638400" cy="4572000"/>
          </a:xfrm>
        </p:spPr>
        <p:txBody>
          <a:bodyPr>
            <a:normAutofit fontScale="77500" lnSpcReduction="20000"/>
          </a:bodyPr>
          <a:lstStyle/>
          <a:p>
            <a:r>
              <a:rPr lang="es-CR" dirty="0" err="1"/>
              <a:t>Integrated</a:t>
            </a:r>
            <a:r>
              <a:rPr lang="es-CR" dirty="0"/>
              <a:t> </a:t>
            </a:r>
            <a:r>
              <a:rPr lang="es-CR" dirty="0" err="1"/>
              <a:t>Lights</a:t>
            </a:r>
            <a:r>
              <a:rPr lang="es-CR" dirty="0"/>
              <a:t> </a:t>
            </a:r>
            <a:r>
              <a:rPr lang="es-CR" dirty="0" err="1"/>
              <a:t>Out</a:t>
            </a:r>
            <a:r>
              <a:rPr lang="es-CR" dirty="0"/>
              <a:t> es una tecnología que </a:t>
            </a:r>
            <a:r>
              <a:rPr lang="es-CR" dirty="0" smtClean="0"/>
              <a:t>desarrollada por </a:t>
            </a:r>
            <a:r>
              <a:rPr lang="es-CR" dirty="0"/>
              <a:t>HP y que permite que el servidor sea administrado remotamente aun cuando el servidor se encuentra apagado</a:t>
            </a:r>
            <a:r>
              <a:rPr lang="es-CR" dirty="0" smtClean="0"/>
              <a:t>.</a:t>
            </a:r>
          </a:p>
          <a:p>
            <a:endParaRPr lang="es-ES" dirty="0"/>
          </a:p>
          <a:p>
            <a:r>
              <a:rPr lang="es-CR" dirty="0"/>
              <a:t>Viene en forma de chip integrado en la tarjeta madre y el puerto es un puerto RJ45, como el de la tarjeta de red. Se conecta entonces un cable de red UTP y se le asigna al puerto una dirección IP (no se recomienda DHCP, a este tipo de puertos de administración es mejor asignarles una IP estática). Una vez que se ha configurado una IP, se crean usuarios con claves de acceso y el servidor ya puede ser administrado de manera remota</a:t>
            </a:r>
            <a:endParaRPr lang="es-ES" dirty="0"/>
          </a:p>
        </p:txBody>
      </p:sp>
      <p:pic>
        <p:nvPicPr>
          <p:cNvPr id="4" name="Picture 23" descr="http://www.www8-hp.com/us/en/images/promo_ilo_212x120_tcm245_1771567_tcm245_1771601_tcm245-1771567.jpg"/>
          <p:cNvPicPr/>
          <p:nvPr/>
        </p:nvPicPr>
        <p:blipFill rotWithShape="1">
          <a:blip r:embed="rId2">
            <a:extLst>
              <a:ext uri="{28A0092B-C50C-407E-A947-70E740481C1C}">
                <a14:useLocalDpi xmlns:a14="http://schemas.microsoft.com/office/drawing/2010/main" val="0"/>
              </a:ext>
            </a:extLst>
          </a:blip>
          <a:srcRect l="20755" r="15095"/>
          <a:stretch/>
        </p:blipFill>
        <p:spPr bwMode="auto">
          <a:xfrm>
            <a:off x="6156176" y="1988840"/>
            <a:ext cx="2736304" cy="338437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6252159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01752" y="228600"/>
            <a:ext cx="8534400" cy="1184176"/>
          </a:xfrm>
        </p:spPr>
        <p:txBody>
          <a:bodyPr>
            <a:normAutofit/>
          </a:bodyPr>
          <a:lstStyle/>
          <a:p>
            <a:r>
              <a:rPr lang="es-ES_tradnl" b="1" dirty="0"/>
              <a:t>¿QUÉ ES UN SERVIDOR BLADE?</a:t>
            </a:r>
            <a:r>
              <a:rPr lang="es-ES" dirty="0"/>
              <a:t/>
            </a:r>
            <a:br>
              <a:rPr lang="es-ES" dirty="0"/>
            </a:br>
            <a:endParaRPr lang="es-ES" dirty="0"/>
          </a:p>
        </p:txBody>
      </p:sp>
      <p:sp>
        <p:nvSpPr>
          <p:cNvPr id="3" name="2 Marcador de contenido"/>
          <p:cNvSpPr>
            <a:spLocks noGrp="1"/>
          </p:cNvSpPr>
          <p:nvPr>
            <p:ph sz="quarter" idx="1"/>
          </p:nvPr>
        </p:nvSpPr>
        <p:spPr/>
        <p:txBody>
          <a:bodyPr>
            <a:normAutofit/>
          </a:bodyPr>
          <a:lstStyle/>
          <a:p>
            <a:r>
              <a:rPr lang="es-ES_tradnl" sz="2000" dirty="0"/>
              <a:t>Los servidores </a:t>
            </a:r>
            <a:r>
              <a:rPr lang="es-ES_tradnl" sz="2000" dirty="0" err="1"/>
              <a:t>blade</a:t>
            </a:r>
            <a:r>
              <a:rPr lang="es-ES_tradnl" sz="2000" dirty="0"/>
              <a:t> </a:t>
            </a:r>
            <a:r>
              <a:rPr lang="es-ES_tradnl" sz="2000" b="1" dirty="0"/>
              <a:t>(</a:t>
            </a:r>
            <a:r>
              <a:rPr lang="es-ES_tradnl" sz="2000" b="1" dirty="0" err="1"/>
              <a:t>blade</a:t>
            </a:r>
            <a:r>
              <a:rPr lang="es-ES_tradnl" sz="2000" b="1" dirty="0"/>
              <a:t> servers)</a:t>
            </a:r>
            <a:r>
              <a:rPr lang="es-ES_tradnl" sz="2000" dirty="0"/>
              <a:t>, tienen la característica de tener una arquitectura diferente a los servidores comunes y se han diseñado para ser una solución orientada a los centros de procesamiento de datos </a:t>
            </a:r>
            <a:r>
              <a:rPr lang="es-ES_tradnl" sz="2000" b="1" dirty="0"/>
              <a:t>(</a:t>
            </a:r>
            <a:r>
              <a:rPr lang="es-ES_tradnl" sz="2000" b="1" dirty="0" err="1"/>
              <a:t>datacenters</a:t>
            </a:r>
            <a:r>
              <a:rPr lang="es-ES_tradnl" sz="2000" b="1" dirty="0" smtClean="0"/>
              <a:t>)</a:t>
            </a:r>
            <a:r>
              <a:rPr lang="es-ES_tradnl" sz="2000" dirty="0" smtClean="0"/>
              <a:t>.</a:t>
            </a:r>
          </a:p>
          <a:p>
            <a:endParaRPr lang="es-ES" sz="2000" dirty="0"/>
          </a:p>
          <a:p>
            <a:r>
              <a:rPr lang="es-ES_tradnl" sz="2000" dirty="0" smtClean="0"/>
              <a:t>Ahorran </a:t>
            </a:r>
            <a:r>
              <a:rPr lang="es-ES_tradnl" sz="2000" dirty="0"/>
              <a:t>espacio y reducir el consumo de energía, además de poder ser administrados de forma centralizada</a:t>
            </a:r>
            <a:r>
              <a:rPr lang="es-ES_tradnl" sz="2000" dirty="0" smtClean="0"/>
              <a:t>.</a:t>
            </a:r>
          </a:p>
          <a:p>
            <a:endParaRPr lang="es-ES" sz="2000" dirty="0"/>
          </a:p>
          <a:p>
            <a:r>
              <a:rPr lang="es-ES_tradnl" sz="2000" dirty="0"/>
              <a:t>Los servidores </a:t>
            </a:r>
            <a:r>
              <a:rPr lang="es-ES_tradnl" sz="2000" dirty="0" err="1"/>
              <a:t>blade</a:t>
            </a:r>
            <a:r>
              <a:rPr lang="es-ES_tradnl" sz="2000" dirty="0"/>
              <a:t> se alojan en un </a:t>
            </a:r>
            <a:r>
              <a:rPr lang="es-ES_tradnl" sz="2000" dirty="0" err="1"/>
              <a:t>enclosure</a:t>
            </a:r>
            <a:r>
              <a:rPr lang="es-ES_tradnl" sz="2000" dirty="0"/>
              <a:t> o gabinete y no poseen puertos externos para dispositivos como tarjetas de red, ratones, teclados, </a:t>
            </a:r>
            <a:r>
              <a:rPr lang="es-ES_tradnl" sz="2000" dirty="0" err="1"/>
              <a:t>etc</a:t>
            </a:r>
            <a:endParaRPr lang="es-ES" sz="2000" dirty="0"/>
          </a:p>
        </p:txBody>
      </p:sp>
    </p:spTree>
    <p:extLst>
      <p:ext uri="{BB962C8B-B14F-4D97-AF65-F5344CB8AC3E}">
        <p14:creationId xmlns:p14="http://schemas.microsoft.com/office/powerpoint/2010/main" val="38179386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pic>
        <p:nvPicPr>
          <p:cNvPr id="6" name="Picture 27" descr="http://www.nasi.com/images/IBM_BladeCenterHT-chassis.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24665" y="1484784"/>
            <a:ext cx="2621280" cy="4680520"/>
          </a:xfrm>
          <a:prstGeom prst="rect">
            <a:avLst/>
          </a:prstGeom>
          <a:noFill/>
          <a:ln w="9525">
            <a:noFill/>
            <a:miter lim="800000"/>
            <a:headEnd/>
            <a:tailEnd/>
          </a:ln>
        </p:spPr>
      </p:pic>
      <p:pic>
        <p:nvPicPr>
          <p:cNvPr id="7" name="Picture 28" descr="http://www.madisoncomputertechs.com/image_manager/attributes/image/image_97/1097321478_4240166331.jpg"/>
          <p:cNvPicPr>
            <a:picLocks noGrp="1"/>
          </p:cNvPicPr>
          <p:nvPr>
            <p:ph sz="quarter" idx="1"/>
          </p:nvPr>
        </p:nvPicPr>
        <p:blipFill>
          <a:blip r:embed="rId3" cstate="print">
            <a:extLst>
              <a:ext uri="{28A0092B-C50C-407E-A947-70E740481C1C}">
                <a14:useLocalDpi xmlns:a14="http://schemas.microsoft.com/office/drawing/2010/main" val="0"/>
              </a:ext>
            </a:extLst>
          </a:blip>
          <a:srcRect t="7500" b="8500"/>
          <a:stretch>
            <a:fillRect/>
          </a:stretch>
        </p:blipFill>
        <p:spPr bwMode="auto">
          <a:xfrm>
            <a:off x="251520" y="1456204"/>
            <a:ext cx="3744416" cy="4637092"/>
          </a:xfrm>
          <a:prstGeom prst="rect">
            <a:avLst/>
          </a:prstGeom>
          <a:noFill/>
          <a:ln w="9525">
            <a:noFill/>
            <a:miter lim="800000"/>
            <a:headEnd/>
            <a:tailEnd/>
          </a:ln>
        </p:spPr>
      </p:pic>
      <p:pic>
        <p:nvPicPr>
          <p:cNvPr id="8" name="Picture 29" descr="http://www.advancedraidrecovery.co.uk/images/dell15.jpg"/>
          <p:cNvPicPr/>
          <p:nvPr/>
        </p:nvPicPr>
        <p:blipFill rotWithShape="1">
          <a:blip r:embed="rId4" cstate="print"/>
          <a:srcRect l="48388" r="-2"/>
          <a:stretch/>
        </p:blipFill>
        <p:spPr bwMode="auto">
          <a:xfrm>
            <a:off x="4139952" y="1472564"/>
            <a:ext cx="1958320" cy="468052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4315634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sz="quarter" idx="1"/>
          </p:nvPr>
        </p:nvSpPr>
        <p:spPr>
          <a:xfrm>
            <a:off x="301752" y="1527048"/>
            <a:ext cx="8503920" cy="5142312"/>
          </a:xfrm>
        </p:spPr>
        <p:txBody>
          <a:bodyPr>
            <a:normAutofit fontScale="62500" lnSpcReduction="20000"/>
          </a:bodyPr>
          <a:lstStyle/>
          <a:p>
            <a:r>
              <a:rPr lang="es-ES_tradnl" b="1" u="sng" dirty="0"/>
              <a:t>Ventajas:</a:t>
            </a:r>
            <a:endParaRPr lang="es-ES" u="sng" dirty="0"/>
          </a:p>
          <a:p>
            <a:pPr lvl="0"/>
            <a:r>
              <a:rPr lang="es-ES_tradnl" dirty="0"/>
              <a:t>Son baratos, debido a la arquitectura interna del servidor</a:t>
            </a:r>
            <a:r>
              <a:rPr lang="es-ES_tradnl" dirty="0" smtClean="0"/>
              <a:t>.</a:t>
            </a:r>
          </a:p>
          <a:p>
            <a:pPr lvl="0"/>
            <a:endParaRPr lang="es-ES" dirty="0"/>
          </a:p>
          <a:p>
            <a:pPr lvl="0"/>
            <a:r>
              <a:rPr lang="es-ES_tradnl" dirty="0"/>
              <a:t>Consumen menos energía al no tener fuente de poder y ser alimentado por el gabinete como tal</a:t>
            </a:r>
            <a:r>
              <a:rPr lang="es-ES_tradnl" dirty="0" smtClean="0"/>
              <a:t>.</a:t>
            </a:r>
          </a:p>
          <a:p>
            <a:pPr lvl="0"/>
            <a:endParaRPr lang="es-ES" dirty="0"/>
          </a:p>
          <a:p>
            <a:pPr lvl="0"/>
            <a:r>
              <a:rPr lang="es-ES_tradnl" dirty="0"/>
              <a:t>El espacio que requieren es menor, por ejemplo, en un gabinete se pueden alojar hasta 16 servidores, abarcando un área que puede ser utilizada por cuatro servidores de los corrientes</a:t>
            </a:r>
            <a:r>
              <a:rPr lang="es-ES_tradnl" dirty="0" smtClean="0"/>
              <a:t>.</a:t>
            </a:r>
          </a:p>
          <a:p>
            <a:pPr lvl="0"/>
            <a:endParaRPr lang="es-ES" dirty="0"/>
          </a:p>
          <a:p>
            <a:pPr lvl="0"/>
            <a:r>
              <a:rPr lang="es-ES_tradnl" dirty="0"/>
              <a:t>Este tipo de servidores por lo general se pueden administrar de forma remota y al no tener cableado su manipulación es más sencilla</a:t>
            </a:r>
            <a:r>
              <a:rPr lang="es-ES_tradnl" dirty="0" smtClean="0"/>
              <a:t>.</a:t>
            </a:r>
          </a:p>
          <a:p>
            <a:pPr lvl="0"/>
            <a:endParaRPr lang="es-ES" dirty="0"/>
          </a:p>
          <a:p>
            <a:pPr lvl="0"/>
            <a:r>
              <a:rPr lang="es-ES_tradnl" dirty="0"/>
              <a:t>Al no tener tanta arquitectura interna y ser administrados por medio de las controladoras del gabinete, son menos propensos a fallos</a:t>
            </a:r>
            <a:r>
              <a:rPr lang="es-ES_tradnl" dirty="0" smtClean="0"/>
              <a:t>.</a:t>
            </a:r>
          </a:p>
          <a:p>
            <a:pPr lvl="0"/>
            <a:endParaRPr lang="es-ES" dirty="0"/>
          </a:p>
          <a:p>
            <a:pPr lvl="0"/>
            <a:r>
              <a:rPr lang="es-ES_tradnl" dirty="0"/>
              <a:t>Una de las características más atractivas de este tipo de servidores, es que se pueden reemplazar en caliente </a:t>
            </a:r>
            <a:r>
              <a:rPr lang="es-ES_tradnl" b="1" dirty="0"/>
              <a:t>(</a:t>
            </a:r>
            <a:r>
              <a:rPr lang="es-ES_tradnl" b="1" dirty="0" err="1"/>
              <a:t>hot</a:t>
            </a:r>
            <a:r>
              <a:rPr lang="es-ES_tradnl" b="1" dirty="0"/>
              <a:t> swap)</a:t>
            </a:r>
            <a:r>
              <a:rPr lang="es-ES_tradnl" dirty="0"/>
              <a:t> como lo conversamos en el tema de los SAN y sus discos duros, nada más se apaga el servidor y se reemplaza y listo.</a:t>
            </a:r>
            <a:endParaRPr lang="es-ES" dirty="0"/>
          </a:p>
          <a:p>
            <a:r>
              <a:rPr lang="es-CR" dirty="0"/>
              <a:t> </a:t>
            </a:r>
            <a:endParaRPr lang="es-ES" dirty="0"/>
          </a:p>
          <a:p>
            <a:endParaRPr lang="es-ES" dirty="0"/>
          </a:p>
        </p:txBody>
      </p:sp>
    </p:spTree>
    <p:extLst>
      <p:ext uri="{BB962C8B-B14F-4D97-AF65-F5344CB8AC3E}">
        <p14:creationId xmlns:p14="http://schemas.microsoft.com/office/powerpoint/2010/main" val="415667127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sz="quarter" idx="1"/>
          </p:nvPr>
        </p:nvSpPr>
        <p:spPr>
          <a:xfrm>
            <a:off x="301752" y="1527048"/>
            <a:ext cx="8503920" cy="5142312"/>
          </a:xfrm>
        </p:spPr>
        <p:txBody>
          <a:bodyPr>
            <a:normAutofit fontScale="62500" lnSpcReduction="20000"/>
          </a:bodyPr>
          <a:lstStyle/>
          <a:p>
            <a:r>
              <a:rPr lang="es-CR" dirty="0"/>
              <a:t>Dentro del chasis podemos encontrar los siguientes elementos que son compartidos por los servidores que se encuentran dentro de las bahías:</a:t>
            </a:r>
            <a:endParaRPr lang="es-ES" dirty="0"/>
          </a:p>
          <a:p>
            <a:pPr lvl="0"/>
            <a:r>
              <a:rPr lang="es-CR" b="1" dirty="0"/>
              <a:t>Fuentes de alimentación o fuente de poder:</a:t>
            </a:r>
            <a:r>
              <a:rPr lang="es-CR" dirty="0"/>
              <a:t> por lo general son varias para garantizar la redundancia, ya saben, en caso de que una fuente se queme, el sistema sigue en producción. Estas fuentes por lo general se pueden reemplazar también en caliente.</a:t>
            </a:r>
            <a:endParaRPr lang="es-ES" dirty="0"/>
          </a:p>
          <a:p>
            <a:r>
              <a:rPr lang="es-CR" dirty="0"/>
              <a:t> </a:t>
            </a:r>
            <a:endParaRPr lang="es-ES" dirty="0"/>
          </a:p>
          <a:p>
            <a:pPr lvl="0"/>
            <a:r>
              <a:rPr lang="es-CR" b="1" dirty="0"/>
              <a:t>Abanicos: </a:t>
            </a:r>
            <a:r>
              <a:rPr lang="es-CR" dirty="0"/>
              <a:t>De igual manera son varios para mantener con la temperatura correcta el gabinete y por redundancia, también son </a:t>
            </a:r>
            <a:r>
              <a:rPr lang="es-CR" b="1" dirty="0" err="1"/>
              <a:t>hot</a:t>
            </a:r>
            <a:r>
              <a:rPr lang="es-CR" b="1" dirty="0"/>
              <a:t> </a:t>
            </a:r>
            <a:r>
              <a:rPr lang="es-CR" b="1" dirty="0" err="1"/>
              <a:t>plug</a:t>
            </a:r>
            <a:r>
              <a:rPr lang="es-CR" b="1" dirty="0"/>
              <a:t> </a:t>
            </a:r>
            <a:r>
              <a:rPr lang="es-CR" dirty="0"/>
              <a:t>y </a:t>
            </a:r>
            <a:r>
              <a:rPr lang="es-CR" b="1" dirty="0" err="1"/>
              <a:t>hot</a:t>
            </a:r>
            <a:r>
              <a:rPr lang="es-CR" b="1" dirty="0"/>
              <a:t> swap.</a:t>
            </a:r>
            <a:endParaRPr lang="es-ES" dirty="0"/>
          </a:p>
          <a:p>
            <a:r>
              <a:rPr lang="es-CR" dirty="0"/>
              <a:t> </a:t>
            </a:r>
            <a:endParaRPr lang="es-ES" dirty="0"/>
          </a:p>
          <a:p>
            <a:pPr lvl="0"/>
            <a:r>
              <a:rPr lang="es-CR" b="1" dirty="0"/>
              <a:t>Conexiones de red: </a:t>
            </a:r>
            <a:r>
              <a:rPr lang="es-CR" dirty="0"/>
              <a:t>Que vienen por lo general en forma de </a:t>
            </a:r>
            <a:r>
              <a:rPr lang="es-CR" dirty="0" err="1"/>
              <a:t>switches</a:t>
            </a:r>
            <a:r>
              <a:rPr lang="es-CR" dirty="0"/>
              <a:t> que van a la red, los servidores tienen tarjetas de red integradas en la tarjeta madre que se conocen como </a:t>
            </a:r>
            <a:r>
              <a:rPr lang="es-CR" b="1" dirty="0"/>
              <a:t>LOM (</a:t>
            </a:r>
            <a:r>
              <a:rPr lang="es-CR" b="1" dirty="0" err="1"/>
              <a:t>Land</a:t>
            </a:r>
            <a:r>
              <a:rPr lang="es-CR" b="1" dirty="0"/>
              <a:t> </a:t>
            </a:r>
            <a:r>
              <a:rPr lang="es-CR" b="1" dirty="0" err="1"/>
              <a:t>on</a:t>
            </a:r>
            <a:r>
              <a:rPr lang="es-CR" b="1" dirty="0"/>
              <a:t> </a:t>
            </a:r>
            <a:r>
              <a:rPr lang="es-CR" b="1" dirty="0" err="1"/>
              <a:t>Motherboard</a:t>
            </a:r>
            <a:r>
              <a:rPr lang="es-CR" b="1" dirty="0"/>
              <a:t>)</a:t>
            </a:r>
            <a:r>
              <a:rPr lang="es-CR" dirty="0"/>
              <a:t> y se pueden agregar otras tarjetas de red en forma de </a:t>
            </a:r>
            <a:r>
              <a:rPr lang="es-CR" b="1" dirty="0" err="1"/>
              <a:t>Mezzanine</a:t>
            </a:r>
            <a:r>
              <a:rPr lang="es-CR" b="1" dirty="0"/>
              <a:t> </a:t>
            </a:r>
            <a:r>
              <a:rPr lang="es-CR" b="1" dirty="0" err="1"/>
              <a:t>Cards</a:t>
            </a:r>
            <a:r>
              <a:rPr lang="es-CR" dirty="0"/>
              <a:t>, la conexión con los </a:t>
            </a:r>
            <a:r>
              <a:rPr lang="es-CR" dirty="0" err="1"/>
              <a:t>switches</a:t>
            </a:r>
            <a:r>
              <a:rPr lang="es-CR" dirty="0"/>
              <a:t> y la red se da por un </a:t>
            </a:r>
            <a:r>
              <a:rPr lang="es-CR" b="1" dirty="0"/>
              <a:t>mapeo interno</a:t>
            </a:r>
            <a:r>
              <a:rPr lang="es-CR" dirty="0"/>
              <a:t> o </a:t>
            </a:r>
            <a:r>
              <a:rPr lang="es-CR" b="1" dirty="0" err="1"/>
              <a:t>port</a:t>
            </a:r>
            <a:r>
              <a:rPr lang="es-CR" b="1" dirty="0"/>
              <a:t> </a:t>
            </a:r>
            <a:r>
              <a:rPr lang="es-CR" b="1" dirty="0" err="1"/>
              <a:t>mapping</a:t>
            </a:r>
            <a:r>
              <a:rPr lang="es-CR" dirty="0"/>
              <a:t>.</a:t>
            </a:r>
            <a:endParaRPr lang="es-ES" dirty="0"/>
          </a:p>
          <a:p>
            <a:r>
              <a:rPr lang="es-CR" dirty="0"/>
              <a:t> </a:t>
            </a:r>
            <a:endParaRPr lang="es-ES" dirty="0"/>
          </a:p>
          <a:p>
            <a:pPr lvl="0"/>
            <a:r>
              <a:rPr lang="es-CR" b="1" dirty="0" smtClean="0"/>
              <a:t>SAN(Storage </a:t>
            </a:r>
            <a:r>
              <a:rPr lang="es-CR" b="1" dirty="0" err="1" smtClean="0"/>
              <a:t>Area</a:t>
            </a:r>
            <a:r>
              <a:rPr lang="es-CR" b="1" dirty="0" smtClean="0"/>
              <a:t> Network): </a:t>
            </a:r>
            <a:r>
              <a:rPr lang="es-CR" dirty="0"/>
              <a:t>Algunos también vienen con </a:t>
            </a:r>
            <a:r>
              <a:rPr lang="es-CR" dirty="0" err="1"/>
              <a:t>switches</a:t>
            </a:r>
            <a:r>
              <a:rPr lang="es-CR" dirty="0"/>
              <a:t> en el gabinete para la conexión con el SAN de la red. En este punto es importante mencionar, que los servidores </a:t>
            </a:r>
            <a:r>
              <a:rPr lang="es-CR" dirty="0" err="1"/>
              <a:t>blade</a:t>
            </a:r>
            <a:r>
              <a:rPr lang="es-CR" dirty="0"/>
              <a:t> se pueden arrancar con el Sistema Operativo en el SAN, por medio de una imagen del OS, en otras palabras, ni siquiera se requiere que el servidor tenga un sistema operativo instalado, está en todas verdad!!!</a:t>
            </a:r>
            <a:endParaRPr lang="es-ES" dirty="0"/>
          </a:p>
        </p:txBody>
      </p:sp>
    </p:spTree>
    <p:extLst>
      <p:ext uri="{BB962C8B-B14F-4D97-AF65-F5344CB8AC3E}">
        <p14:creationId xmlns:p14="http://schemas.microsoft.com/office/powerpoint/2010/main" val="313385783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01752" y="228600"/>
            <a:ext cx="8534400" cy="1040160"/>
          </a:xfrm>
        </p:spPr>
        <p:txBody>
          <a:bodyPr>
            <a:normAutofit fontScale="90000"/>
          </a:bodyPr>
          <a:lstStyle/>
          <a:p>
            <a:r>
              <a:rPr lang="es-CR" b="1" dirty="0"/>
              <a:t>¿QUÉ ES UN SERVIDOR?</a:t>
            </a:r>
            <a:r>
              <a:rPr lang="es-ES" dirty="0"/>
              <a:t/>
            </a:r>
            <a:br>
              <a:rPr lang="es-ES" dirty="0"/>
            </a:br>
            <a:endParaRPr lang="es-ES" dirty="0"/>
          </a:p>
        </p:txBody>
      </p:sp>
      <p:sp>
        <p:nvSpPr>
          <p:cNvPr id="3" name="2 Marcador de contenido"/>
          <p:cNvSpPr>
            <a:spLocks noGrp="1"/>
          </p:cNvSpPr>
          <p:nvPr>
            <p:ph sz="quarter" idx="1"/>
          </p:nvPr>
        </p:nvSpPr>
        <p:spPr>
          <a:xfrm>
            <a:off x="301752" y="1527048"/>
            <a:ext cx="8503920" cy="4926288"/>
          </a:xfrm>
        </p:spPr>
        <p:txBody>
          <a:bodyPr>
            <a:normAutofit fontScale="70000" lnSpcReduction="20000"/>
          </a:bodyPr>
          <a:lstStyle/>
          <a:p>
            <a:r>
              <a:rPr lang="es-CR" dirty="0"/>
              <a:t>Podemos definir servidor, como aquel súper computador que se encuentra en una red de computadoras, cuya función es la de proveer servicios de </a:t>
            </a:r>
            <a:r>
              <a:rPr lang="es-CR" dirty="0" smtClean="0"/>
              <a:t>red.</a:t>
            </a:r>
          </a:p>
          <a:p>
            <a:pPr marL="0" indent="0">
              <a:buNone/>
            </a:pPr>
            <a:r>
              <a:rPr lang="es-CR" dirty="0" smtClean="0"/>
              <a:t>      Los </a:t>
            </a:r>
            <a:r>
              <a:rPr lang="es-CR" dirty="0"/>
              <a:t>roles o servicios que un servidor puede brindar son</a:t>
            </a:r>
            <a:r>
              <a:rPr lang="es-CR" dirty="0" smtClean="0"/>
              <a:t>:</a:t>
            </a:r>
          </a:p>
          <a:p>
            <a:pPr marL="0" indent="0">
              <a:buNone/>
            </a:pPr>
            <a:endParaRPr lang="es-ES" dirty="0"/>
          </a:p>
          <a:p>
            <a:pPr lvl="0"/>
            <a:r>
              <a:rPr lang="es-CR" dirty="0"/>
              <a:t>DHCP</a:t>
            </a:r>
            <a:endParaRPr lang="es-ES" dirty="0"/>
          </a:p>
          <a:p>
            <a:pPr lvl="0"/>
            <a:r>
              <a:rPr lang="es-CR" dirty="0"/>
              <a:t>DNS</a:t>
            </a:r>
            <a:endParaRPr lang="es-ES" dirty="0"/>
          </a:p>
          <a:p>
            <a:pPr lvl="0"/>
            <a:r>
              <a:rPr lang="es-CR" dirty="0"/>
              <a:t>Active </a:t>
            </a:r>
            <a:r>
              <a:rPr lang="es-CR" dirty="0" err="1"/>
              <a:t>Directory</a:t>
            </a:r>
            <a:r>
              <a:rPr lang="es-CR" dirty="0"/>
              <a:t> (Perfiles de Usuarios / Políticas de Seguridad)</a:t>
            </a:r>
            <a:endParaRPr lang="es-ES" dirty="0"/>
          </a:p>
          <a:p>
            <a:pPr lvl="0"/>
            <a:r>
              <a:rPr lang="es-CR" dirty="0"/>
              <a:t>Base de Datos</a:t>
            </a:r>
            <a:endParaRPr lang="es-ES" dirty="0"/>
          </a:p>
          <a:p>
            <a:pPr lvl="0"/>
            <a:r>
              <a:rPr lang="es-CR" dirty="0"/>
              <a:t>Correo electrónico</a:t>
            </a:r>
            <a:endParaRPr lang="es-ES" dirty="0"/>
          </a:p>
          <a:p>
            <a:pPr lvl="0"/>
            <a:r>
              <a:rPr lang="es-CR" dirty="0"/>
              <a:t>NTP</a:t>
            </a:r>
            <a:endParaRPr lang="es-ES" dirty="0"/>
          </a:p>
          <a:p>
            <a:pPr lvl="0"/>
            <a:r>
              <a:rPr lang="es-CR" dirty="0"/>
              <a:t>Aplicaciones</a:t>
            </a:r>
            <a:endParaRPr lang="es-ES" dirty="0"/>
          </a:p>
          <a:p>
            <a:pPr lvl="0"/>
            <a:r>
              <a:rPr lang="es-CR" dirty="0"/>
              <a:t>Impresión, etc</a:t>
            </a:r>
            <a:r>
              <a:rPr lang="es-CR" dirty="0" smtClean="0"/>
              <a:t>.</a:t>
            </a:r>
          </a:p>
          <a:p>
            <a:pPr lvl="0"/>
            <a:endParaRPr lang="es-CR" dirty="0" smtClean="0"/>
          </a:p>
          <a:p>
            <a:r>
              <a:rPr lang="es-CR" dirty="0"/>
              <a:t>Una de las características que posee todo servidor tiene que ver con el Sistema Operativo que corre. El Sistema Operativo es un Sistemas Operativo de Red (conocido en inglés como NOS). Hoy en día podemos enumerar los siguientes:</a:t>
            </a:r>
            <a:endParaRPr lang="es-ES" dirty="0"/>
          </a:p>
          <a:p>
            <a:endParaRPr lang="es-ES" dirty="0"/>
          </a:p>
          <a:p>
            <a:pPr lvl="0"/>
            <a:endParaRPr lang="es-ES" dirty="0"/>
          </a:p>
          <a:p>
            <a:endParaRPr lang="es-ES" dirty="0"/>
          </a:p>
        </p:txBody>
      </p:sp>
    </p:spTree>
    <p:extLst>
      <p:ext uri="{BB962C8B-B14F-4D97-AF65-F5344CB8AC3E}">
        <p14:creationId xmlns:p14="http://schemas.microsoft.com/office/powerpoint/2010/main" val="185973380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graphicFrame>
        <p:nvGraphicFramePr>
          <p:cNvPr id="11" name="10 Marcador de contenido"/>
          <p:cNvGraphicFramePr>
            <a:graphicFrameLocks noGrp="1"/>
          </p:cNvGraphicFramePr>
          <p:nvPr>
            <p:ph sz="quarter" idx="1"/>
            <p:extLst>
              <p:ext uri="{D42A27DB-BD31-4B8C-83A1-F6EECF244321}">
                <p14:modId xmlns:p14="http://schemas.microsoft.com/office/powerpoint/2010/main" val="2174441086"/>
              </p:ext>
            </p:extLst>
          </p:nvPr>
        </p:nvGraphicFramePr>
        <p:xfrm>
          <a:off x="251520" y="260648"/>
          <a:ext cx="8712969" cy="2389312"/>
        </p:xfrm>
        <a:graphic>
          <a:graphicData uri="http://schemas.openxmlformats.org/drawingml/2006/table">
            <a:tbl>
              <a:tblPr firstRow="1" bandRow="1">
                <a:tableStyleId>{073A0DAA-6AF3-43AB-8588-CEC1D06C72B9}</a:tableStyleId>
              </a:tblPr>
              <a:tblGrid>
                <a:gridCol w="2904323"/>
                <a:gridCol w="2904323"/>
                <a:gridCol w="2904323"/>
              </a:tblGrid>
              <a:tr h="310321">
                <a:tc>
                  <a:txBody>
                    <a:bodyPr/>
                    <a:lstStyle/>
                    <a:p>
                      <a:endParaRPr lang="es-ES" dirty="0"/>
                    </a:p>
                  </a:txBody>
                  <a:tcPr/>
                </a:tc>
                <a:tc>
                  <a:txBody>
                    <a:bodyPr/>
                    <a:lstStyle/>
                    <a:p>
                      <a:endParaRPr lang="es-ES"/>
                    </a:p>
                  </a:txBody>
                  <a:tcPr/>
                </a:tc>
                <a:tc>
                  <a:txBody>
                    <a:bodyPr/>
                    <a:lstStyle/>
                    <a:p>
                      <a:endParaRPr lang="es-ES"/>
                    </a:p>
                  </a:txBody>
                  <a:tcPr/>
                </a:tc>
              </a:tr>
              <a:tr h="434773">
                <a:tc>
                  <a:txBody>
                    <a:bodyPr/>
                    <a:lstStyle/>
                    <a:p>
                      <a:r>
                        <a:rPr lang="es-ES" dirty="0" smtClean="0"/>
                        <a:t>Microsoft</a:t>
                      </a:r>
                      <a:endParaRPr lang="es-ES" dirty="0">
                        <a:latin typeface="Arial" panose="020B0604020202020204" pitchFamily="34" charset="0"/>
                        <a:cs typeface="Arial" panose="020B0604020202020204" pitchFamily="34" charset="0"/>
                      </a:endParaRPr>
                    </a:p>
                  </a:txBody>
                  <a:tcPr/>
                </a:tc>
                <a:tc>
                  <a:txBody>
                    <a:bodyPr/>
                    <a:lstStyle/>
                    <a:p>
                      <a:pPr algn="just" fontAlgn="ctr"/>
                      <a:r>
                        <a:rPr lang="en-US" sz="900" u="none" strike="noStrike" dirty="0">
                          <a:effectLst/>
                        </a:rPr>
                        <a:t>Windows Server 2003</a:t>
                      </a:r>
                      <a:endParaRPr lang="en-US" sz="900" b="0" i="0" u="none" strike="noStrike" dirty="0">
                        <a:solidFill>
                          <a:srgbClr val="000000"/>
                        </a:solidFill>
                        <a:effectLst/>
                        <a:latin typeface="Arial"/>
                      </a:endParaRPr>
                    </a:p>
                  </a:txBody>
                  <a:tcPr marL="9525" marR="9525" marT="9525" marB="0" anchor="ctr"/>
                </a:tc>
                <a:tc>
                  <a:txBody>
                    <a:bodyPr/>
                    <a:lstStyle/>
                    <a:p>
                      <a:pPr algn="just" fontAlgn="ctr"/>
                      <a:r>
                        <a:rPr lang="es-CR" sz="900" u="none" strike="noStrike" dirty="0" err="1">
                          <a:effectLst/>
                        </a:rPr>
                        <a:t>Datacenter</a:t>
                      </a:r>
                      <a:r>
                        <a:rPr lang="es-CR" sz="900" u="none" strike="noStrike" dirty="0">
                          <a:effectLst/>
                        </a:rPr>
                        <a:t>: para un entorno altamente </a:t>
                      </a:r>
                      <a:r>
                        <a:rPr lang="es-CR" sz="900" u="none" strike="noStrike" dirty="0" err="1">
                          <a:effectLst/>
                        </a:rPr>
                        <a:t>virtualizado</a:t>
                      </a:r>
                      <a:r>
                        <a:rPr lang="es-CR" sz="900" u="none" strike="noStrike" dirty="0">
                          <a:effectLst/>
                        </a:rPr>
                        <a:t> que requiera características de alta disponibilidad..</a:t>
                      </a:r>
                      <a:endParaRPr lang="es-CR" sz="900" b="1" i="0" u="none" strike="noStrike" dirty="0">
                        <a:solidFill>
                          <a:srgbClr val="000000"/>
                        </a:solidFill>
                        <a:effectLst/>
                        <a:latin typeface="Arial"/>
                      </a:endParaRPr>
                    </a:p>
                  </a:txBody>
                  <a:tcPr marL="9525" marR="9525" marT="9525" marB="0" anchor="ctr"/>
                </a:tc>
              </a:tr>
              <a:tr h="577003">
                <a:tc>
                  <a:txBody>
                    <a:bodyPr/>
                    <a:lstStyle/>
                    <a:p>
                      <a:endParaRPr lang="es-ES" dirty="0"/>
                    </a:p>
                  </a:txBody>
                  <a:tcPr/>
                </a:tc>
                <a:tc>
                  <a:txBody>
                    <a:bodyPr/>
                    <a:lstStyle/>
                    <a:p>
                      <a:pPr algn="just" fontAlgn="ctr"/>
                      <a:endParaRPr lang="en-US" sz="900" b="0" i="0" u="none" strike="noStrike" dirty="0">
                        <a:solidFill>
                          <a:srgbClr val="000000"/>
                        </a:solidFill>
                        <a:effectLst/>
                        <a:latin typeface="Arial"/>
                      </a:endParaRPr>
                    </a:p>
                  </a:txBody>
                  <a:tcPr marL="9525" marR="9525" marT="9525" marB="0" anchor="ctr"/>
                </a:tc>
                <a:tc>
                  <a:txBody>
                    <a:bodyPr/>
                    <a:lstStyle/>
                    <a:p>
                      <a:pPr algn="just" fontAlgn="ctr"/>
                      <a:r>
                        <a:rPr lang="es-ES" sz="900" u="none" strike="noStrike" dirty="0">
                          <a:effectLst/>
                        </a:rPr>
                        <a:t>Standard: para un entorno no </a:t>
                      </a:r>
                      <a:r>
                        <a:rPr lang="es-ES" sz="900" u="none" strike="noStrike" dirty="0" err="1">
                          <a:effectLst/>
                        </a:rPr>
                        <a:t>virtualizado</a:t>
                      </a:r>
                      <a:r>
                        <a:rPr lang="es-ES" sz="900" u="none" strike="noStrike" dirty="0">
                          <a:effectLst/>
                        </a:rPr>
                        <a:t> o poco </a:t>
                      </a:r>
                      <a:r>
                        <a:rPr lang="es-ES" sz="900" u="none" strike="noStrike" dirty="0" err="1">
                          <a:effectLst/>
                        </a:rPr>
                        <a:t>virtualizado</a:t>
                      </a:r>
                      <a:r>
                        <a:rPr lang="es-ES" sz="900" u="none" strike="noStrike" dirty="0">
                          <a:effectLst/>
                        </a:rPr>
                        <a:t> en el que se desee incluir características de alta disponibilidad, incluida la agrupación en clústeres.</a:t>
                      </a:r>
                      <a:endParaRPr lang="es-ES" sz="900" b="1" i="0" u="none" strike="noStrike" dirty="0">
                        <a:solidFill>
                          <a:srgbClr val="000000"/>
                        </a:solidFill>
                        <a:effectLst/>
                        <a:latin typeface="Arial"/>
                      </a:endParaRPr>
                    </a:p>
                  </a:txBody>
                  <a:tcPr marL="9525" marR="9525" marT="9525" marB="0" anchor="ctr"/>
                </a:tc>
              </a:tr>
              <a:tr h="577003">
                <a:tc>
                  <a:txBody>
                    <a:bodyPr/>
                    <a:lstStyle/>
                    <a:p>
                      <a:endParaRPr lang="es-ES" dirty="0"/>
                    </a:p>
                  </a:txBody>
                  <a:tcPr/>
                </a:tc>
                <a:tc>
                  <a:txBody>
                    <a:bodyPr/>
                    <a:lstStyle/>
                    <a:p>
                      <a:pPr algn="just" fontAlgn="ctr"/>
                      <a:r>
                        <a:rPr lang="en-US" sz="900" u="none" strike="noStrike">
                          <a:effectLst/>
                        </a:rPr>
                        <a:t>Windows Server 2008</a:t>
                      </a:r>
                      <a:endParaRPr lang="en-US" sz="900" b="0" i="0" u="none" strike="noStrike">
                        <a:solidFill>
                          <a:srgbClr val="000000"/>
                        </a:solidFill>
                        <a:effectLst/>
                        <a:latin typeface="Arial"/>
                      </a:endParaRPr>
                    </a:p>
                  </a:txBody>
                  <a:tcPr marL="9525" marR="9525" marT="9525" marB="0" anchor="ctr"/>
                </a:tc>
                <a:tc>
                  <a:txBody>
                    <a:bodyPr/>
                    <a:lstStyle/>
                    <a:p>
                      <a:pPr algn="just" fontAlgn="ctr"/>
                      <a:r>
                        <a:rPr lang="es-ES" sz="900" u="none" strike="noStrike" dirty="0">
                          <a:effectLst/>
                        </a:rPr>
                        <a:t>Essentials: para pequeñas empresas con hasta 25 usuarios, especialmente aquellas empresas que quieran implementar su primer servidor.</a:t>
                      </a:r>
                      <a:endParaRPr lang="es-ES" sz="900" b="1" i="0" u="none" strike="noStrike" dirty="0">
                        <a:solidFill>
                          <a:srgbClr val="000000"/>
                        </a:solidFill>
                        <a:effectLst/>
                        <a:latin typeface="Arial"/>
                      </a:endParaRPr>
                    </a:p>
                  </a:txBody>
                  <a:tcPr marL="9525" marR="9525" marT="9525" marB="0" anchor="ctr"/>
                </a:tc>
              </a:tr>
              <a:tr h="434773">
                <a:tc>
                  <a:txBody>
                    <a:bodyPr/>
                    <a:lstStyle/>
                    <a:p>
                      <a:endParaRPr lang="es-ES"/>
                    </a:p>
                  </a:txBody>
                  <a:tcPr/>
                </a:tc>
                <a:tc>
                  <a:txBody>
                    <a:bodyPr/>
                    <a:lstStyle/>
                    <a:p>
                      <a:pPr algn="just" fontAlgn="ctr"/>
                      <a:r>
                        <a:rPr lang="en-US" sz="900" u="none" strike="noStrike" dirty="0">
                          <a:effectLst/>
                        </a:rPr>
                        <a:t>Windows Server 2012</a:t>
                      </a:r>
                      <a:endParaRPr lang="en-US" sz="900" b="0" i="0" u="none" strike="noStrike" dirty="0">
                        <a:solidFill>
                          <a:srgbClr val="000000"/>
                        </a:solidFill>
                        <a:effectLst/>
                        <a:latin typeface="Arial"/>
                      </a:endParaRPr>
                    </a:p>
                  </a:txBody>
                  <a:tcPr marL="9525" marR="9525" marT="9525" marB="0" anchor="ctr"/>
                </a:tc>
                <a:tc>
                  <a:txBody>
                    <a:bodyPr/>
                    <a:lstStyle/>
                    <a:p>
                      <a:pPr algn="just" fontAlgn="ctr"/>
                      <a:r>
                        <a:rPr lang="es-ES" sz="900" u="none" strike="noStrike" dirty="0" err="1">
                          <a:effectLst/>
                        </a:rPr>
                        <a:t>Foundation</a:t>
                      </a:r>
                      <a:r>
                        <a:rPr lang="es-ES" sz="900" u="none" strike="noStrike" dirty="0">
                          <a:effectLst/>
                        </a:rPr>
                        <a:t>: para pequeñas empresas con hasta 15 usuarios (solo disponible a través de </a:t>
                      </a:r>
                      <a:r>
                        <a:rPr lang="es-ES" sz="900" u="none" strike="noStrike" dirty="0" err="1">
                          <a:effectLst/>
                        </a:rPr>
                        <a:t>partners</a:t>
                      </a:r>
                      <a:r>
                        <a:rPr lang="es-ES" sz="900" u="none" strike="noStrike" dirty="0">
                          <a:effectLst/>
                        </a:rPr>
                        <a:t> OEM directos).</a:t>
                      </a:r>
                      <a:endParaRPr lang="es-ES" sz="900" b="1" i="0" u="none" strike="noStrike" dirty="0">
                        <a:solidFill>
                          <a:srgbClr val="000000"/>
                        </a:solidFill>
                        <a:effectLst/>
                        <a:latin typeface="Arial"/>
                      </a:endParaRPr>
                    </a:p>
                  </a:txBody>
                  <a:tcPr marL="9525" marR="9525" marT="9525" marB="0" anchor="ctr"/>
                </a:tc>
              </a:tr>
            </a:tbl>
          </a:graphicData>
        </a:graphic>
      </p:graphicFrame>
      <p:graphicFrame>
        <p:nvGraphicFramePr>
          <p:cNvPr id="12" name="11 Tabla"/>
          <p:cNvGraphicFramePr>
            <a:graphicFrameLocks noGrp="1"/>
          </p:cNvGraphicFramePr>
          <p:nvPr>
            <p:extLst>
              <p:ext uri="{D42A27DB-BD31-4B8C-83A1-F6EECF244321}">
                <p14:modId xmlns:p14="http://schemas.microsoft.com/office/powerpoint/2010/main" val="509197498"/>
              </p:ext>
            </p:extLst>
          </p:nvPr>
        </p:nvGraphicFramePr>
        <p:xfrm>
          <a:off x="179512" y="2852936"/>
          <a:ext cx="8784975" cy="1473200"/>
        </p:xfrm>
        <a:graphic>
          <a:graphicData uri="http://schemas.openxmlformats.org/drawingml/2006/table">
            <a:tbl>
              <a:tblPr firstRow="1" bandRow="1">
                <a:tableStyleId>{073A0DAA-6AF3-43AB-8588-CEC1D06C72B9}</a:tableStyleId>
              </a:tblPr>
              <a:tblGrid>
                <a:gridCol w="2928325"/>
                <a:gridCol w="2928325"/>
                <a:gridCol w="2928325"/>
              </a:tblGrid>
              <a:tr h="370840">
                <a:tc>
                  <a:txBody>
                    <a:bodyPr/>
                    <a:lstStyle/>
                    <a:p>
                      <a:endParaRPr lang="es-ES" dirty="0"/>
                    </a:p>
                  </a:txBody>
                  <a:tcPr/>
                </a:tc>
                <a:tc>
                  <a:txBody>
                    <a:bodyPr/>
                    <a:lstStyle/>
                    <a:p>
                      <a:endParaRPr lang="es-ES"/>
                    </a:p>
                  </a:txBody>
                  <a:tcPr/>
                </a:tc>
                <a:tc>
                  <a:txBody>
                    <a:bodyPr/>
                    <a:lstStyle/>
                    <a:p>
                      <a:endParaRPr lang="es-ES"/>
                    </a:p>
                  </a:txBody>
                  <a:tcPr/>
                </a:tc>
              </a:tr>
              <a:tr h="277232">
                <a:tc rowSpan="3">
                  <a:txBody>
                    <a:bodyPr/>
                    <a:lstStyle/>
                    <a:p>
                      <a:pPr algn="just" fontAlgn="ctr"/>
                      <a:r>
                        <a:rPr lang="es-CR" sz="1800" u="none" strike="noStrike" dirty="0" smtClean="0">
                          <a:effectLst/>
                        </a:rPr>
                        <a:t>Linux</a:t>
                      </a:r>
                      <a:endParaRPr lang="es-CR" sz="1800" b="0" i="0" u="none" strike="noStrike" dirty="0">
                        <a:solidFill>
                          <a:srgbClr val="000000"/>
                        </a:solidFill>
                        <a:effectLst/>
                        <a:latin typeface="Arial"/>
                      </a:endParaRPr>
                    </a:p>
                  </a:txBody>
                  <a:tcPr marL="9525" marR="9525" marT="9525" marB="0" anchor="ctr"/>
                </a:tc>
                <a:tc>
                  <a:txBody>
                    <a:bodyPr/>
                    <a:lstStyle/>
                    <a:p>
                      <a:pPr algn="just" fontAlgn="ctr"/>
                      <a:r>
                        <a:rPr lang="en-US" sz="1000" u="none" strike="noStrike" dirty="0">
                          <a:effectLst/>
                        </a:rPr>
                        <a:t>SUSE</a:t>
                      </a:r>
                      <a:endParaRPr lang="en-US" sz="1000" b="0" i="0" u="none" strike="noStrike" dirty="0">
                        <a:solidFill>
                          <a:srgbClr val="000000"/>
                        </a:solidFill>
                        <a:effectLst/>
                        <a:latin typeface="Arial"/>
                      </a:endParaRPr>
                    </a:p>
                  </a:txBody>
                  <a:tcPr marL="9525" marR="9525" marT="9525" marB="0" anchor="ctr"/>
                </a:tc>
                <a:tc>
                  <a:txBody>
                    <a:bodyPr/>
                    <a:lstStyle/>
                    <a:p>
                      <a:endParaRPr lang="es-ES" dirty="0"/>
                    </a:p>
                  </a:txBody>
                  <a:tcPr/>
                </a:tc>
              </a:tr>
              <a:tr h="266432">
                <a:tc vMerge="1">
                  <a:txBody>
                    <a:bodyPr/>
                    <a:lstStyle/>
                    <a:p>
                      <a:endParaRPr lang="es-ES"/>
                    </a:p>
                  </a:txBody>
                  <a:tcPr/>
                </a:tc>
                <a:tc>
                  <a:txBody>
                    <a:bodyPr/>
                    <a:lstStyle/>
                    <a:p>
                      <a:pPr algn="just" fontAlgn="ctr"/>
                      <a:r>
                        <a:rPr lang="en-US" sz="1000" u="none" strike="noStrike" dirty="0">
                          <a:effectLst/>
                        </a:rPr>
                        <a:t>Red Hat</a:t>
                      </a:r>
                      <a:endParaRPr lang="en-US" sz="1000" b="0" i="0" u="none" strike="noStrike" dirty="0">
                        <a:solidFill>
                          <a:srgbClr val="000000"/>
                        </a:solidFill>
                        <a:effectLst/>
                        <a:latin typeface="Arial"/>
                      </a:endParaRPr>
                    </a:p>
                  </a:txBody>
                  <a:tcPr marL="9525" marR="9525" marT="9525" marB="0" anchor="ctr"/>
                </a:tc>
                <a:tc>
                  <a:txBody>
                    <a:bodyPr/>
                    <a:lstStyle/>
                    <a:p>
                      <a:endParaRPr lang="es-ES" dirty="0"/>
                    </a:p>
                  </a:txBody>
                  <a:tcPr/>
                </a:tc>
              </a:tr>
              <a:tr h="370840">
                <a:tc vMerge="1">
                  <a:txBody>
                    <a:bodyPr/>
                    <a:lstStyle/>
                    <a:p>
                      <a:endParaRPr lang="es-ES"/>
                    </a:p>
                  </a:txBody>
                  <a:tcPr/>
                </a:tc>
                <a:tc>
                  <a:txBody>
                    <a:bodyPr/>
                    <a:lstStyle/>
                    <a:p>
                      <a:pPr algn="just" fontAlgn="ctr"/>
                      <a:r>
                        <a:rPr lang="en-US" sz="1000" u="none" strike="noStrike" dirty="0">
                          <a:effectLst/>
                        </a:rPr>
                        <a:t>Cent OS</a:t>
                      </a:r>
                      <a:endParaRPr lang="en-US" sz="1000" b="0" i="0" u="none" strike="noStrike" dirty="0">
                        <a:solidFill>
                          <a:srgbClr val="000000"/>
                        </a:solidFill>
                        <a:effectLst/>
                        <a:latin typeface="Arial"/>
                      </a:endParaRPr>
                    </a:p>
                  </a:txBody>
                  <a:tcPr marL="9525" marR="9525" marT="9525" marB="0" anchor="ctr"/>
                </a:tc>
                <a:tc>
                  <a:txBody>
                    <a:bodyPr/>
                    <a:lstStyle/>
                    <a:p>
                      <a:endParaRPr lang="es-ES" dirty="0"/>
                    </a:p>
                  </a:txBody>
                  <a:tcPr/>
                </a:tc>
              </a:tr>
            </a:tbl>
          </a:graphicData>
        </a:graphic>
      </p:graphicFrame>
      <p:graphicFrame>
        <p:nvGraphicFramePr>
          <p:cNvPr id="13" name="12 Tabla"/>
          <p:cNvGraphicFramePr>
            <a:graphicFrameLocks noGrp="1"/>
          </p:cNvGraphicFramePr>
          <p:nvPr>
            <p:extLst>
              <p:ext uri="{D42A27DB-BD31-4B8C-83A1-F6EECF244321}">
                <p14:modId xmlns:p14="http://schemas.microsoft.com/office/powerpoint/2010/main" val="1498420883"/>
              </p:ext>
            </p:extLst>
          </p:nvPr>
        </p:nvGraphicFramePr>
        <p:xfrm>
          <a:off x="179512" y="4581128"/>
          <a:ext cx="8784975" cy="1395730"/>
        </p:xfrm>
        <a:graphic>
          <a:graphicData uri="http://schemas.openxmlformats.org/drawingml/2006/table">
            <a:tbl>
              <a:tblPr firstRow="1" bandRow="1">
                <a:tableStyleId>{073A0DAA-6AF3-43AB-8588-CEC1D06C72B9}</a:tableStyleId>
              </a:tblPr>
              <a:tblGrid>
                <a:gridCol w="2928325"/>
                <a:gridCol w="2928325"/>
                <a:gridCol w="2928325"/>
              </a:tblGrid>
              <a:tr h="370840">
                <a:tc>
                  <a:txBody>
                    <a:bodyPr/>
                    <a:lstStyle/>
                    <a:p>
                      <a:endParaRPr lang="es-ES" dirty="0"/>
                    </a:p>
                  </a:txBody>
                  <a:tcPr/>
                </a:tc>
                <a:tc>
                  <a:txBody>
                    <a:bodyPr/>
                    <a:lstStyle/>
                    <a:p>
                      <a:endParaRPr lang="es-ES"/>
                    </a:p>
                  </a:txBody>
                  <a:tcPr/>
                </a:tc>
                <a:tc>
                  <a:txBody>
                    <a:bodyPr/>
                    <a:lstStyle/>
                    <a:p>
                      <a:endParaRPr lang="es-ES"/>
                    </a:p>
                  </a:txBody>
                  <a:tcPr/>
                </a:tc>
              </a:tr>
              <a:tr h="370840">
                <a:tc>
                  <a:txBody>
                    <a:bodyPr/>
                    <a:lstStyle/>
                    <a:p>
                      <a:r>
                        <a:rPr lang="es-ES" dirty="0" err="1" smtClean="0"/>
                        <a:t>MVware</a:t>
                      </a:r>
                      <a:endParaRPr lang="es-ES" dirty="0"/>
                    </a:p>
                  </a:txBody>
                  <a:tcPr/>
                </a:tc>
                <a:tc>
                  <a:txBody>
                    <a:bodyPr/>
                    <a:lstStyle/>
                    <a:p>
                      <a:pPr algn="just" fontAlgn="ctr"/>
                      <a:r>
                        <a:rPr lang="en-US" sz="1100" u="none" strike="noStrike" dirty="0">
                          <a:effectLst/>
                        </a:rPr>
                        <a:t>VMware Workstation</a:t>
                      </a:r>
                      <a:endParaRPr lang="en-US" sz="1100" b="0" i="0" u="none" strike="noStrike" dirty="0">
                        <a:solidFill>
                          <a:srgbClr val="000000"/>
                        </a:solidFill>
                        <a:effectLst/>
                        <a:latin typeface="Arial"/>
                      </a:endParaRPr>
                    </a:p>
                  </a:txBody>
                  <a:tcPr marL="9525" marR="9525" marT="9525" marB="0" anchor="ctr"/>
                </a:tc>
                <a:tc>
                  <a:txBody>
                    <a:bodyPr/>
                    <a:lstStyle/>
                    <a:p>
                      <a:pPr algn="just" fontAlgn="ctr"/>
                      <a:r>
                        <a:rPr lang="es-ES" sz="1100" u="none" strike="noStrike" dirty="0" err="1">
                          <a:effectLst/>
                        </a:rPr>
                        <a:t>VMware</a:t>
                      </a:r>
                      <a:r>
                        <a:rPr lang="es-ES" sz="1100" u="none" strike="noStrike" dirty="0">
                          <a:effectLst/>
                        </a:rPr>
                        <a:t> </a:t>
                      </a:r>
                      <a:r>
                        <a:rPr lang="es-ES" sz="1100" u="none" strike="noStrike" dirty="0" err="1">
                          <a:effectLst/>
                        </a:rPr>
                        <a:t>player</a:t>
                      </a:r>
                      <a:r>
                        <a:rPr lang="es-ES" sz="1100" u="none" strike="noStrike" dirty="0">
                          <a:effectLst/>
                        </a:rPr>
                        <a:t>: para uso personal que permite ejecutar máquinas virtuales creadas con productos de </a:t>
                      </a:r>
                      <a:r>
                        <a:rPr lang="es-ES" sz="1100" u="none" strike="noStrike" dirty="0" err="1">
                          <a:effectLst/>
                        </a:rPr>
                        <a:t>VMware</a:t>
                      </a:r>
                      <a:r>
                        <a:rPr lang="es-ES" sz="1100" u="none" strike="noStrike" dirty="0">
                          <a:effectLst/>
                        </a:rPr>
                        <a:t>.</a:t>
                      </a:r>
                      <a:endParaRPr lang="es-ES" sz="1100" b="1" i="0" u="none" strike="noStrike" dirty="0">
                        <a:solidFill>
                          <a:srgbClr val="000000"/>
                        </a:solidFill>
                        <a:effectLst/>
                        <a:latin typeface="Arial"/>
                      </a:endParaRPr>
                    </a:p>
                  </a:txBody>
                  <a:tcPr marL="9525" marR="9525" marT="9525" marB="0" anchor="ctr"/>
                </a:tc>
              </a:tr>
              <a:tr h="370840">
                <a:tc>
                  <a:txBody>
                    <a:bodyPr/>
                    <a:lstStyle/>
                    <a:p>
                      <a:endParaRPr lang="es-ES" dirty="0"/>
                    </a:p>
                  </a:txBody>
                  <a:tcPr/>
                </a:tc>
                <a:tc>
                  <a:txBody>
                    <a:bodyPr/>
                    <a:lstStyle/>
                    <a:p>
                      <a:pPr algn="just" fontAlgn="ctr"/>
                      <a:endParaRPr lang="en-US" sz="1100" b="0" i="0" u="none" strike="noStrike" dirty="0">
                        <a:solidFill>
                          <a:srgbClr val="000000"/>
                        </a:solidFill>
                        <a:effectLst/>
                        <a:latin typeface="Arial"/>
                      </a:endParaRPr>
                    </a:p>
                  </a:txBody>
                  <a:tcPr marL="9525" marR="9525" marT="9525" marB="0" anchor="ctr"/>
                </a:tc>
                <a:tc>
                  <a:txBody>
                    <a:bodyPr/>
                    <a:lstStyle/>
                    <a:p>
                      <a:pPr algn="just" fontAlgn="ctr"/>
                      <a:r>
                        <a:rPr lang="es-ES" sz="1100" u="none" strike="noStrike" dirty="0" err="1">
                          <a:effectLst/>
                        </a:rPr>
                        <a:t>VMware</a:t>
                      </a:r>
                      <a:r>
                        <a:rPr lang="es-ES" sz="1100" u="none" strike="noStrike" dirty="0">
                          <a:effectLst/>
                        </a:rPr>
                        <a:t> </a:t>
                      </a:r>
                      <a:r>
                        <a:rPr lang="es-ES" sz="1100" u="none" strike="noStrike" dirty="0" err="1">
                          <a:effectLst/>
                        </a:rPr>
                        <a:t>ESXi</a:t>
                      </a:r>
                      <a:r>
                        <a:rPr lang="es-ES" sz="1100" u="none" strike="noStrike" dirty="0">
                          <a:effectLst/>
                        </a:rPr>
                        <a:t>: Es la versión gratuita de ESX, no permite instalar controladores (drivers) para </a:t>
                      </a:r>
                      <a:r>
                        <a:rPr lang="es-ES" sz="1100" u="none" strike="noStrike" dirty="0" smtClean="0">
                          <a:effectLst/>
                        </a:rPr>
                        <a:t>hardware</a:t>
                      </a:r>
                      <a:endParaRPr lang="es-ES" sz="1100" b="1" i="0" u="none" strike="noStrike" dirty="0">
                        <a:solidFill>
                          <a:srgbClr val="000000"/>
                        </a:solidFill>
                        <a:effectLst/>
                        <a:latin typeface="Arial"/>
                      </a:endParaRPr>
                    </a:p>
                  </a:txBody>
                  <a:tcPr marL="9525" marR="9525" marT="9525" marB="0" anchor="ctr"/>
                </a:tc>
              </a:tr>
            </a:tbl>
          </a:graphicData>
        </a:graphic>
      </p:graphicFrame>
    </p:spTree>
    <p:extLst>
      <p:ext uri="{BB962C8B-B14F-4D97-AF65-F5344CB8AC3E}">
        <p14:creationId xmlns:p14="http://schemas.microsoft.com/office/powerpoint/2010/main" val="25786822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01752" y="228600"/>
            <a:ext cx="8534400" cy="968152"/>
          </a:xfrm>
        </p:spPr>
        <p:txBody>
          <a:bodyPr>
            <a:normAutofit fontScale="90000"/>
          </a:bodyPr>
          <a:lstStyle/>
          <a:p>
            <a:r>
              <a:rPr lang="es-CR" b="1" dirty="0"/>
              <a:t>CLASIFICACIÓN DE SERVIDORES</a:t>
            </a:r>
            <a:r>
              <a:rPr lang="es-ES" dirty="0"/>
              <a:t/>
            </a:r>
            <a:br>
              <a:rPr lang="es-ES" dirty="0"/>
            </a:br>
            <a:endParaRPr lang="es-ES" dirty="0"/>
          </a:p>
        </p:txBody>
      </p:sp>
      <p:sp>
        <p:nvSpPr>
          <p:cNvPr id="3" name="2 Marcador de contenido"/>
          <p:cNvSpPr>
            <a:spLocks noGrp="1"/>
          </p:cNvSpPr>
          <p:nvPr>
            <p:ph sz="quarter" idx="1"/>
          </p:nvPr>
        </p:nvSpPr>
        <p:spPr/>
        <p:txBody>
          <a:bodyPr/>
          <a:lstStyle/>
          <a:p>
            <a:r>
              <a:rPr lang="es-CR" dirty="0"/>
              <a:t>A nivel general, las empresas que venden servidores como DELL, HP o IBM, ofrecen tres variedades de servidores:</a:t>
            </a:r>
            <a:endParaRPr lang="es-ES" dirty="0"/>
          </a:p>
          <a:p>
            <a:r>
              <a:rPr lang="es-CR" b="1" dirty="0"/>
              <a:t>Servidores tipo Torre (Tower Servers</a:t>
            </a:r>
            <a:r>
              <a:rPr lang="es-CR" b="1" dirty="0" smtClean="0"/>
              <a:t>)</a:t>
            </a:r>
          </a:p>
          <a:p>
            <a:endParaRPr lang="es-ES" dirty="0"/>
          </a:p>
          <a:p>
            <a:r>
              <a:rPr lang="es-CR" b="1" dirty="0"/>
              <a:t>Servidores tipo </a:t>
            </a:r>
            <a:r>
              <a:rPr lang="es-CR" b="1" dirty="0" smtClean="0"/>
              <a:t>Rack</a:t>
            </a:r>
          </a:p>
          <a:p>
            <a:endParaRPr lang="es-CR" b="1" dirty="0" smtClean="0"/>
          </a:p>
          <a:p>
            <a:r>
              <a:rPr lang="es-CR" b="1" dirty="0" smtClean="0"/>
              <a:t>Servidores </a:t>
            </a:r>
            <a:r>
              <a:rPr lang="es-CR" b="1" dirty="0"/>
              <a:t>STAND-ALONE (TOWER/RACK)</a:t>
            </a:r>
            <a:endParaRPr lang="es-ES" dirty="0"/>
          </a:p>
          <a:p>
            <a:endParaRPr lang="es-ES" dirty="0"/>
          </a:p>
        </p:txBody>
      </p:sp>
    </p:spTree>
    <p:extLst>
      <p:ext uri="{BB962C8B-B14F-4D97-AF65-F5344CB8AC3E}">
        <p14:creationId xmlns:p14="http://schemas.microsoft.com/office/powerpoint/2010/main" val="208512540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01752" y="228600"/>
            <a:ext cx="8534400" cy="896144"/>
          </a:xfrm>
        </p:spPr>
        <p:txBody>
          <a:bodyPr>
            <a:normAutofit fontScale="90000"/>
          </a:bodyPr>
          <a:lstStyle/>
          <a:p>
            <a:r>
              <a:rPr lang="es-CR" b="1" dirty="0" smtClean="0"/>
              <a:t/>
            </a:r>
            <a:br>
              <a:rPr lang="es-CR" b="1" dirty="0" smtClean="0"/>
            </a:br>
            <a:r>
              <a:rPr lang="es-CR" b="1" dirty="0"/>
              <a:t/>
            </a:r>
            <a:br>
              <a:rPr lang="es-CR" b="1" dirty="0"/>
            </a:br>
            <a:r>
              <a:rPr lang="es-CR" b="1" dirty="0" smtClean="0"/>
              <a:t/>
            </a:r>
            <a:br>
              <a:rPr lang="es-CR" b="1" dirty="0" smtClean="0"/>
            </a:br>
            <a:r>
              <a:rPr lang="es-CR" b="1" dirty="0"/>
              <a:t/>
            </a:r>
            <a:br>
              <a:rPr lang="es-CR" b="1" dirty="0"/>
            </a:br>
            <a:r>
              <a:rPr lang="es-CR" b="1" dirty="0" smtClean="0"/>
              <a:t/>
            </a:r>
            <a:br>
              <a:rPr lang="es-CR" b="1" dirty="0" smtClean="0"/>
            </a:br>
            <a:r>
              <a:rPr lang="es-CR" b="1" dirty="0"/>
              <a:t/>
            </a:r>
            <a:br>
              <a:rPr lang="es-CR" b="1" dirty="0"/>
            </a:br>
            <a:r>
              <a:rPr lang="es-CR" b="1" dirty="0" smtClean="0"/>
              <a:t>Servidores </a:t>
            </a:r>
            <a:r>
              <a:rPr lang="es-CR" b="1" dirty="0"/>
              <a:t>tipo Torre (Tower Servers)</a:t>
            </a:r>
            <a:r>
              <a:rPr lang="es-ES" dirty="0"/>
              <a:t/>
            </a:r>
            <a:br>
              <a:rPr lang="es-ES" dirty="0"/>
            </a:br>
            <a:endParaRPr lang="es-ES" dirty="0"/>
          </a:p>
        </p:txBody>
      </p:sp>
      <p:sp>
        <p:nvSpPr>
          <p:cNvPr id="3" name="2 Marcador de contenido"/>
          <p:cNvSpPr>
            <a:spLocks noGrp="1"/>
          </p:cNvSpPr>
          <p:nvPr>
            <p:ph sz="quarter" idx="1"/>
          </p:nvPr>
        </p:nvSpPr>
        <p:spPr>
          <a:xfrm>
            <a:off x="301752" y="1527048"/>
            <a:ext cx="4126232" cy="4572000"/>
          </a:xfrm>
        </p:spPr>
        <p:txBody>
          <a:bodyPr>
            <a:normAutofit lnSpcReduction="10000"/>
          </a:bodyPr>
          <a:lstStyle/>
          <a:p>
            <a:r>
              <a:rPr lang="es-CR" sz="2000" dirty="0"/>
              <a:t>E</a:t>
            </a:r>
            <a:r>
              <a:rPr lang="es-CR" sz="2000" dirty="0" smtClean="0"/>
              <a:t>ste </a:t>
            </a:r>
            <a:r>
              <a:rPr lang="es-CR" sz="2000" dirty="0"/>
              <a:t>tipo de servidores, se ven como las tradicionales computadoras de </a:t>
            </a:r>
            <a:r>
              <a:rPr lang="es-CR" sz="2000" dirty="0" smtClean="0"/>
              <a:t>escritorio.</a:t>
            </a:r>
          </a:p>
          <a:p>
            <a:r>
              <a:rPr lang="es-CR" sz="2000" dirty="0"/>
              <a:t>Una desventaja de este tipo de servidores, es el espacio que requieren</a:t>
            </a:r>
            <a:r>
              <a:rPr lang="es-CR" sz="2000" dirty="0" smtClean="0"/>
              <a:t>.</a:t>
            </a:r>
          </a:p>
          <a:p>
            <a:r>
              <a:rPr lang="es-CR" sz="2000" dirty="0"/>
              <a:t>La ventaja es que no se requiere de un rack, que es algo bastante caro</a:t>
            </a:r>
            <a:r>
              <a:rPr lang="es-CR" sz="2000" dirty="0" smtClean="0"/>
              <a:t>.</a:t>
            </a:r>
          </a:p>
          <a:p>
            <a:r>
              <a:rPr lang="es-CR" sz="2000" dirty="0"/>
              <a:t>R</a:t>
            </a:r>
            <a:r>
              <a:rPr lang="es-CR" sz="2000" dirty="0" smtClean="0"/>
              <a:t>equieren </a:t>
            </a:r>
            <a:r>
              <a:rPr lang="es-CR" sz="2000" dirty="0"/>
              <a:t>de su propio teclado, ratón y monitor a no ser que se cuente con algún tipo de </a:t>
            </a:r>
            <a:r>
              <a:rPr lang="es-CR" sz="2000" dirty="0" err="1"/>
              <a:t>switch</a:t>
            </a:r>
            <a:r>
              <a:rPr lang="es-CR" sz="2000" dirty="0"/>
              <a:t> que comparta estos componentes entre todos los servidores rack que tengamos.</a:t>
            </a:r>
            <a:endParaRPr lang="es-ES" sz="2000" dirty="0"/>
          </a:p>
          <a:p>
            <a:endParaRPr lang="es-ES" sz="2000" dirty="0"/>
          </a:p>
        </p:txBody>
      </p:sp>
      <p:pic>
        <p:nvPicPr>
          <p:cNvPr id="5" name="Picture 2" descr="http://www.sabban.co.il/AllSites/738/Assets/dell%20servers.jpg"/>
          <p:cNvPicPr/>
          <p:nvPr/>
        </p:nvPicPr>
        <p:blipFill rotWithShape="1">
          <a:blip r:embed="rId2">
            <a:extLst>
              <a:ext uri="{28A0092B-C50C-407E-A947-70E740481C1C}">
                <a14:useLocalDpi xmlns:a14="http://schemas.microsoft.com/office/drawing/2010/main" val="0"/>
              </a:ext>
            </a:extLst>
          </a:blip>
          <a:srcRect b="9762"/>
          <a:stretch/>
        </p:blipFill>
        <p:spPr bwMode="auto">
          <a:xfrm>
            <a:off x="4427984" y="1700808"/>
            <a:ext cx="4464496" cy="410445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9630571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Servidores tipo Rack</a:t>
            </a:r>
            <a:endParaRPr lang="es-ES" dirty="0"/>
          </a:p>
        </p:txBody>
      </p:sp>
      <p:sp>
        <p:nvSpPr>
          <p:cNvPr id="3" name="2 Marcador de contenido"/>
          <p:cNvSpPr>
            <a:spLocks noGrp="1"/>
          </p:cNvSpPr>
          <p:nvPr>
            <p:ph sz="quarter" idx="1"/>
          </p:nvPr>
        </p:nvSpPr>
        <p:spPr>
          <a:xfrm>
            <a:off x="301752" y="1527048"/>
            <a:ext cx="3982216" cy="4572000"/>
          </a:xfrm>
        </p:spPr>
        <p:txBody>
          <a:bodyPr/>
          <a:lstStyle/>
          <a:p>
            <a:r>
              <a:rPr lang="es-CR" dirty="0"/>
              <a:t>V</a:t>
            </a:r>
            <a:r>
              <a:rPr lang="es-CR" dirty="0" smtClean="0"/>
              <a:t>an </a:t>
            </a:r>
            <a:r>
              <a:rPr lang="es-CR" dirty="0"/>
              <a:t>apilados uno encima del otro dentro de un </a:t>
            </a:r>
            <a:r>
              <a:rPr lang="es-CR" dirty="0" smtClean="0"/>
              <a:t>Rack.</a:t>
            </a:r>
          </a:p>
          <a:p>
            <a:r>
              <a:rPr lang="es-CR" dirty="0"/>
              <a:t>E</a:t>
            </a:r>
            <a:r>
              <a:rPr lang="es-CR" dirty="0" smtClean="0"/>
              <a:t>s </a:t>
            </a:r>
            <a:r>
              <a:rPr lang="es-CR" dirty="0"/>
              <a:t>la mejor opción para empresas con centro de datos que requieren de muchos servidores, esto por cuestión de espacio</a:t>
            </a:r>
            <a:r>
              <a:rPr lang="es-CR" dirty="0" smtClean="0"/>
              <a:t>.</a:t>
            </a:r>
          </a:p>
          <a:p>
            <a:endParaRPr lang="es-ES" dirty="0"/>
          </a:p>
        </p:txBody>
      </p:sp>
      <p:pic>
        <p:nvPicPr>
          <p:cNvPr id="4" name="Picture 3" descr="http://www.recurtec.com/data/gallery/rackServerHP.jpg"/>
          <p:cNvPicPr/>
          <p:nvPr/>
        </p:nvPicPr>
        <p:blipFill>
          <a:blip r:embed="rId2">
            <a:extLst>
              <a:ext uri="{28A0092B-C50C-407E-A947-70E740481C1C}">
                <a14:useLocalDpi xmlns:a14="http://schemas.microsoft.com/office/drawing/2010/main" val="0"/>
              </a:ext>
            </a:extLst>
          </a:blip>
          <a:srcRect/>
          <a:stretch>
            <a:fillRect/>
          </a:stretch>
        </p:blipFill>
        <p:spPr bwMode="auto">
          <a:xfrm>
            <a:off x="4218740" y="1628800"/>
            <a:ext cx="4248472" cy="4464496"/>
          </a:xfrm>
          <a:prstGeom prst="rect">
            <a:avLst/>
          </a:prstGeom>
          <a:noFill/>
          <a:ln>
            <a:noFill/>
          </a:ln>
        </p:spPr>
      </p:pic>
    </p:spTree>
    <p:extLst>
      <p:ext uri="{BB962C8B-B14F-4D97-AF65-F5344CB8AC3E}">
        <p14:creationId xmlns:p14="http://schemas.microsoft.com/office/powerpoint/2010/main" val="24943316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sz="quarter" idx="1"/>
          </p:nvPr>
        </p:nvSpPr>
        <p:spPr>
          <a:xfrm>
            <a:off x="301752" y="1527048"/>
            <a:ext cx="4270248" cy="4572000"/>
          </a:xfrm>
        </p:spPr>
        <p:txBody>
          <a:bodyPr/>
          <a:lstStyle/>
          <a:p>
            <a:r>
              <a:rPr lang="es-CR" dirty="0"/>
              <a:t>El ancho de estos servidores por lo general es de un estándar de 19” (48.26 centímetros) y el alto de estos servidores se miden en </a:t>
            </a:r>
            <a:r>
              <a:rPr lang="es-CR" dirty="0" err="1"/>
              <a:t>Us</a:t>
            </a:r>
            <a:r>
              <a:rPr lang="es-CR" dirty="0" smtClean="0"/>
              <a:t>.</a:t>
            </a:r>
          </a:p>
          <a:p>
            <a:endParaRPr lang="es-CR" dirty="0" smtClean="0"/>
          </a:p>
          <a:p>
            <a:r>
              <a:rPr lang="es-CR" dirty="0"/>
              <a:t>1U mide 1.75” (4.44 cm).</a:t>
            </a:r>
            <a:endParaRPr lang="es-ES" dirty="0"/>
          </a:p>
        </p:txBody>
      </p:sp>
      <p:pic>
        <p:nvPicPr>
          <p:cNvPr id="4" name="Picture 4" descr="http://www.serverhome.nl/media/catalog/product/cache/1/image/9df78eab33525d08d6e5fb8d27136e95/4/2/42u_hp_4210_serverhome_1_1.jpg"/>
          <p:cNvPicPr/>
          <p:nvPr/>
        </p:nvPicPr>
        <p:blipFill>
          <a:blip r:embed="rId2">
            <a:extLst>
              <a:ext uri="{28A0092B-C50C-407E-A947-70E740481C1C}">
                <a14:useLocalDpi xmlns:a14="http://schemas.microsoft.com/office/drawing/2010/main" val="0"/>
              </a:ext>
            </a:extLst>
          </a:blip>
          <a:srcRect/>
          <a:stretch>
            <a:fillRect/>
          </a:stretch>
        </p:blipFill>
        <p:spPr bwMode="auto">
          <a:xfrm>
            <a:off x="5163407" y="1556792"/>
            <a:ext cx="3540760" cy="4522862"/>
          </a:xfrm>
          <a:prstGeom prst="rect">
            <a:avLst/>
          </a:prstGeom>
          <a:noFill/>
          <a:ln>
            <a:noFill/>
          </a:ln>
        </p:spPr>
      </p:pic>
    </p:spTree>
    <p:extLst>
      <p:ext uri="{BB962C8B-B14F-4D97-AF65-F5344CB8AC3E}">
        <p14:creationId xmlns:p14="http://schemas.microsoft.com/office/powerpoint/2010/main" val="366584896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sz="quarter" idx="1"/>
          </p:nvPr>
        </p:nvSpPr>
        <p:spPr/>
        <p:txBody>
          <a:bodyPr/>
          <a:lstStyle/>
          <a:p>
            <a:r>
              <a:rPr lang="es-CR" dirty="0" smtClean="0"/>
              <a:t> </a:t>
            </a:r>
            <a:r>
              <a:rPr lang="es-CR" dirty="0"/>
              <a:t>V</a:t>
            </a:r>
            <a:r>
              <a:rPr lang="es-CR" dirty="0" smtClean="0"/>
              <a:t>iene </a:t>
            </a:r>
            <a:r>
              <a:rPr lang="es-CR" dirty="0"/>
              <a:t>en diferentes </a:t>
            </a:r>
            <a:r>
              <a:rPr lang="es-CR" dirty="0" smtClean="0"/>
              <a:t>medidas, </a:t>
            </a:r>
            <a:r>
              <a:rPr lang="es-CR" dirty="0"/>
              <a:t>desde 1U (que se conocen como pizza boxes), hasta 2U, 5U, </a:t>
            </a:r>
            <a:r>
              <a:rPr lang="es-CR" dirty="0" smtClean="0"/>
              <a:t>8U</a:t>
            </a:r>
          </a:p>
          <a:p>
            <a:endParaRPr lang="es-CR" dirty="0" smtClean="0"/>
          </a:p>
          <a:p>
            <a:r>
              <a:rPr lang="es-CR" dirty="0"/>
              <a:t>E</a:t>
            </a:r>
            <a:r>
              <a:rPr lang="es-CR" dirty="0" smtClean="0"/>
              <a:t>ntre </a:t>
            </a:r>
            <a:r>
              <a:rPr lang="es-CR" dirty="0"/>
              <a:t>más </a:t>
            </a:r>
            <a:r>
              <a:rPr lang="es-CR" dirty="0" err="1"/>
              <a:t>Us</a:t>
            </a:r>
            <a:r>
              <a:rPr lang="es-CR" dirty="0"/>
              <a:t> tenga un servidor, más expandible y más poderoso es y por lo tanto es más caro.</a:t>
            </a:r>
            <a:endParaRPr lang="es-ES" dirty="0"/>
          </a:p>
          <a:p>
            <a:endParaRPr lang="es-ES" dirty="0"/>
          </a:p>
        </p:txBody>
      </p:sp>
    </p:spTree>
    <p:extLst>
      <p:ext uri="{BB962C8B-B14F-4D97-AF65-F5344CB8AC3E}">
        <p14:creationId xmlns:p14="http://schemas.microsoft.com/office/powerpoint/2010/main" val="87206128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l">
  <a:themeElements>
    <a:clrScheme name="Civil">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l">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l">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167</TotalTime>
  <Words>1762</Words>
  <Application>Microsoft Office PowerPoint</Application>
  <PresentationFormat>Presentación en pantalla (4:3)</PresentationFormat>
  <Paragraphs>169</Paragraphs>
  <Slides>29</Slides>
  <Notes>0</Notes>
  <HiddenSlides>1</HiddenSlides>
  <MMClips>0</MMClips>
  <ScaleCrop>false</ScaleCrop>
  <HeadingPairs>
    <vt:vector size="4" baseType="variant">
      <vt:variant>
        <vt:lpstr>Tema</vt:lpstr>
      </vt:variant>
      <vt:variant>
        <vt:i4>1</vt:i4>
      </vt:variant>
      <vt:variant>
        <vt:lpstr>Títulos de diapositiva</vt:lpstr>
      </vt:variant>
      <vt:variant>
        <vt:i4>29</vt:i4>
      </vt:variant>
    </vt:vector>
  </HeadingPairs>
  <TitlesOfParts>
    <vt:vector size="30" baseType="lpstr">
      <vt:lpstr>Civil</vt:lpstr>
      <vt:lpstr>Servidores (Generalidades &amp; Arquitectura) CENTRO DE DATOS   </vt:lpstr>
      <vt:lpstr>Presentación de PowerPoint</vt:lpstr>
      <vt:lpstr>¿QUÉ ES UN SERVIDOR? </vt:lpstr>
      <vt:lpstr>Presentación de PowerPoint</vt:lpstr>
      <vt:lpstr>CLASIFICACIÓN DE SERVIDORES </vt:lpstr>
      <vt:lpstr>      Servidores tipo Torre (Tower Servers) </vt:lpstr>
      <vt:lpstr>Servidores tipo Rack</vt:lpstr>
      <vt:lpstr>Presentación de PowerPoint</vt:lpstr>
      <vt:lpstr>Presentación de PowerPoint</vt:lpstr>
      <vt:lpstr>SERVIDOR STAND-ALONE (TOWER/RACK) ¿Qué tenemos en ambos servidores? ¿Qué podemos observar a nivel de hardware en ambas imágenes? </vt:lpstr>
      <vt:lpstr>ARQUITECTURA INTERNA DE UN SERVIDOR </vt:lpstr>
      <vt:lpstr>Niveles de RAID</vt:lpstr>
      <vt:lpstr>Presentación de PowerPoint</vt:lpstr>
      <vt:lpstr>Presentación de PowerPoint</vt:lpstr>
      <vt:lpstr>Presentación de PowerPoint</vt:lpstr>
      <vt:lpstr>TIPOS DE RAID</vt:lpstr>
      <vt:lpstr>Presentación de PowerPoint</vt:lpstr>
      <vt:lpstr>Presentación de PowerPoint</vt:lpstr>
      <vt:lpstr>Presentación de PowerPoint</vt:lpstr>
      <vt:lpstr>Presentación de PowerPoint</vt:lpstr>
      <vt:lpstr>Presentación de PowerPoint</vt:lpstr>
      <vt:lpstr>HOT PLUG &amp; HOT SWAP </vt:lpstr>
      <vt:lpstr>ARQUITECTURA INTERNA DE UN SERVIDOR </vt:lpstr>
      <vt:lpstr>Presentación de PowerPoint</vt:lpstr>
      <vt:lpstr>Hablemos de iLO </vt:lpstr>
      <vt:lpstr>¿QUÉ ES UN SERVIDOR BLADE? </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Servidores (Generalidades &amp; Arquitectura) CENTRO DE DATOS</dc:title>
  <dc:creator>Alberto</dc:creator>
  <cp:lastModifiedBy>Alberto</cp:lastModifiedBy>
  <cp:revision>19</cp:revision>
  <dcterms:created xsi:type="dcterms:W3CDTF">2017-03-26T01:14:05Z</dcterms:created>
  <dcterms:modified xsi:type="dcterms:W3CDTF">2018-04-02T15:52:10Z</dcterms:modified>
</cp:coreProperties>
</file>