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84" autoAdjust="0"/>
    <p:restoredTop sz="94660"/>
  </p:normalViewPr>
  <p:slideViewPr>
    <p:cSldViewPr snapToGrid="0">
      <p:cViewPr>
        <p:scale>
          <a:sx n="98" d="100"/>
          <a:sy n="98" d="100"/>
        </p:scale>
        <p:origin x="17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D97208-DE24-4315-BD7B-AE41AF005397}" type="datetimeFigureOut">
              <a:rPr lang="en-US" smtClean="0"/>
              <a:t>11/7/2017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372384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47438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352858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1030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160705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AD97208-DE24-4315-BD7B-AE41AF005397}"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1891418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AD97208-DE24-4315-BD7B-AE41AF005397}"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4184553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97208-DE24-4315-BD7B-AE41AF005397}"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628029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97208-DE24-4315-BD7B-AE41AF005397}"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342103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97208-DE24-4315-BD7B-AE41AF005397}"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56991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D97208-DE24-4315-BD7B-AE41AF005397}"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29088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91182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D97208-DE24-4315-BD7B-AE41AF005397}"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250090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97208-DE24-4315-BD7B-AE41AF005397}"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37675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97208-DE24-4315-BD7B-AE41AF005397}"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125345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172546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D97208-DE24-4315-BD7B-AE41AF005397}"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05FC-FC6B-431E-BAF5-A73956804DA3}" type="slidenum">
              <a:rPr lang="en-US" smtClean="0"/>
              <a:t>‹#›</a:t>
            </a:fld>
            <a:endParaRPr lang="en-US"/>
          </a:p>
        </p:txBody>
      </p:sp>
    </p:spTree>
    <p:extLst>
      <p:ext uri="{BB962C8B-B14F-4D97-AF65-F5344CB8AC3E}">
        <p14:creationId xmlns:p14="http://schemas.microsoft.com/office/powerpoint/2010/main" val="429079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D97208-DE24-4315-BD7B-AE41AF005397}" type="datetimeFigureOut">
              <a:rPr lang="en-US" smtClean="0"/>
              <a:t>11/7/2017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1105FC-FC6B-431E-BAF5-A73956804DA3}" type="slidenum">
              <a:rPr lang="en-US" smtClean="0"/>
              <a:t>‹#›</a:t>
            </a:fld>
            <a:endParaRPr lang="en-US"/>
          </a:p>
        </p:txBody>
      </p:sp>
    </p:spTree>
    <p:extLst>
      <p:ext uri="{BB962C8B-B14F-4D97-AF65-F5344CB8AC3E}">
        <p14:creationId xmlns:p14="http://schemas.microsoft.com/office/powerpoint/2010/main" val="1935753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cesarcer/cascon2017" TargetMode="External"/><Relationship Id="rId4" Type="http://schemas.openxmlformats.org/officeDocument/2006/relationships/hyperlink" Target="http://cognitiveapp-cascon.mybluemix.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4E99BE6A-1885-468F-8E56-4AFB44E60A4A}"/>
              </a:ext>
            </a:extLst>
          </p:cNvPr>
          <p:cNvSpPr txBox="1">
            <a:spLocks/>
          </p:cNvSpPr>
          <p:nvPr/>
        </p:nvSpPr>
        <p:spPr>
          <a:xfrm>
            <a:off x="2335520" y="2977850"/>
            <a:ext cx="7442522" cy="1478570"/>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6000" dirty="0">
                <a:latin typeface="Century Gothic" panose="020B0502020202020204" pitchFamily="34" charset="0"/>
              </a:rPr>
              <a:t>The Cognitive Era</a:t>
            </a:r>
          </a:p>
        </p:txBody>
      </p:sp>
      <p:sp>
        <p:nvSpPr>
          <p:cNvPr id="5" name="TextBox 4">
            <a:extLst>
              <a:ext uri="{FF2B5EF4-FFF2-40B4-BE49-F238E27FC236}">
                <a16:creationId xmlns:a16="http://schemas.microsoft.com/office/drawing/2014/main" id="{16386BE6-F15D-46EC-8551-160E331C0F67}"/>
              </a:ext>
            </a:extLst>
          </p:cNvPr>
          <p:cNvSpPr txBox="1"/>
          <p:nvPr/>
        </p:nvSpPr>
        <p:spPr>
          <a:xfrm>
            <a:off x="2852172" y="4464281"/>
            <a:ext cx="6409215" cy="369332"/>
          </a:xfrm>
          <a:prstGeom prst="rect">
            <a:avLst/>
          </a:prstGeom>
          <a:noFill/>
        </p:spPr>
        <p:txBody>
          <a:bodyPr wrap="square" rtlCol="0">
            <a:spAutoFit/>
          </a:bodyPr>
          <a:lstStyle/>
          <a:p>
            <a:r>
              <a:rPr lang="en-US" i="1" dirty="0"/>
              <a:t>Using IoT and Cognitive Services to Provide a Personalized Experience</a:t>
            </a:r>
            <a:endParaRPr lang="en-US" sz="2800" dirty="0">
              <a:latin typeface="Century Gothic" panose="020B0502020202020204" pitchFamily="34" charset="0"/>
            </a:endParaRPr>
          </a:p>
        </p:txBody>
      </p:sp>
      <p:sp>
        <p:nvSpPr>
          <p:cNvPr id="6" name="Text Placeholder 2">
            <a:extLst>
              <a:ext uri="{FF2B5EF4-FFF2-40B4-BE49-F238E27FC236}">
                <a16:creationId xmlns:a16="http://schemas.microsoft.com/office/drawing/2014/main" id="{CE957DB0-123B-4FAC-BD01-9E057151AFB4}"/>
              </a:ext>
            </a:extLst>
          </p:cNvPr>
          <p:cNvSpPr txBox="1">
            <a:spLocks/>
          </p:cNvSpPr>
          <p:nvPr/>
        </p:nvSpPr>
        <p:spPr>
          <a:xfrm>
            <a:off x="4593624" y="5210806"/>
            <a:ext cx="2926312" cy="70472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solidFill>
                <a:latin typeface="Century Gothic" panose="020B0502020202020204" pitchFamily="34" charset="0"/>
              </a:rPr>
              <a:t>November 6 – 8, 2017</a:t>
            </a:r>
          </a:p>
        </p:txBody>
      </p:sp>
      <p:pic>
        <p:nvPicPr>
          <p:cNvPr id="10" name="Picture 9">
            <a:extLst>
              <a:ext uri="{FF2B5EF4-FFF2-40B4-BE49-F238E27FC236}">
                <a16:creationId xmlns:a16="http://schemas.microsoft.com/office/drawing/2014/main" id="{5517555A-D4EB-4AF3-AD54-3837BCD95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472" y="501125"/>
            <a:ext cx="4656338" cy="2144007"/>
          </a:xfrm>
          <a:prstGeom prst="rect">
            <a:avLst/>
          </a:prstGeom>
        </p:spPr>
      </p:pic>
    </p:spTree>
    <p:extLst>
      <p:ext uri="{BB962C8B-B14F-4D97-AF65-F5344CB8AC3E}">
        <p14:creationId xmlns:p14="http://schemas.microsoft.com/office/powerpoint/2010/main" val="29931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422B1C-8A52-4BCC-8B4D-099B6647C1AD}"/>
              </a:ext>
            </a:extLst>
          </p:cNvPr>
          <p:cNvSpPr/>
          <p:nvPr/>
        </p:nvSpPr>
        <p:spPr>
          <a:xfrm>
            <a:off x="-1" y="5764193"/>
            <a:ext cx="12192001" cy="10938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496B8A-629C-45F1-99F1-AF9288AD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068" y="5764193"/>
            <a:ext cx="2375525" cy="1093808"/>
          </a:xfrm>
          <a:prstGeom prst="rect">
            <a:avLst/>
          </a:prstGeom>
        </p:spPr>
      </p:pic>
      <p:pic>
        <p:nvPicPr>
          <p:cNvPr id="9" name="Picture 8">
            <a:extLst>
              <a:ext uri="{FF2B5EF4-FFF2-40B4-BE49-F238E27FC236}">
                <a16:creationId xmlns:a16="http://schemas.microsoft.com/office/drawing/2014/main" id="{2C6B9E79-3447-49EB-AB77-F8A741838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47" y="5807091"/>
            <a:ext cx="3009418" cy="1050909"/>
          </a:xfrm>
          <a:prstGeom prst="rect">
            <a:avLst/>
          </a:prstGeom>
        </p:spPr>
      </p:pic>
      <p:sp>
        <p:nvSpPr>
          <p:cNvPr id="7" name="Content Placeholder 6"/>
          <p:cNvSpPr>
            <a:spLocks noGrp="1"/>
          </p:cNvSpPr>
          <p:nvPr>
            <p:ph idx="1"/>
          </p:nvPr>
        </p:nvSpPr>
        <p:spPr>
          <a:xfrm>
            <a:off x="893339" y="564204"/>
            <a:ext cx="2642647" cy="2237362"/>
          </a:xfrm>
        </p:spPr>
        <p:txBody>
          <a:bodyPr/>
          <a:lstStyle/>
          <a:p>
            <a:r>
              <a:rPr lang="en-US" dirty="0"/>
              <a:t>Heath Thomann</a:t>
            </a:r>
          </a:p>
          <a:p>
            <a:r>
              <a:rPr lang="en-US" dirty="0"/>
              <a:t>Kyle Johnson</a:t>
            </a:r>
          </a:p>
          <a:p>
            <a:r>
              <a:rPr lang="en-US" dirty="0"/>
              <a:t>Cesar Orozco</a:t>
            </a:r>
          </a:p>
          <a:p>
            <a:r>
              <a:rPr lang="en-US" dirty="0"/>
              <a:t>David Christensen</a:t>
            </a:r>
          </a:p>
        </p:txBody>
      </p:sp>
      <p:sp>
        <p:nvSpPr>
          <p:cNvPr id="10" name="Rectangle 9"/>
          <p:cNvSpPr txBox="1">
            <a:spLocks/>
          </p:cNvSpPr>
          <p:nvPr/>
        </p:nvSpPr>
        <p:spPr>
          <a:xfrm>
            <a:off x="893339" y="3114343"/>
            <a:ext cx="10405319" cy="2495772"/>
          </a:xfrm>
          <a:prstGeom prst="rect">
            <a:avLst/>
          </a:prstGeom>
          <a:ln w="3175">
            <a:solidFill>
              <a:srgbClr val="008000"/>
            </a:solidFill>
            <a:miter lim="800000"/>
            <a:headEnd/>
            <a:tailEnd/>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defTabSz="449263">
              <a:buClr>
                <a:schemeClr val="bg1"/>
              </a:buClr>
              <a:buFont typeface="Wingdings" panose="05000000000000000000" pitchFamily="2" charset="2"/>
              <a:buNone/>
            </a:pPr>
            <a:r>
              <a:rPr lang="en-US" altLang="ja-JP" dirty="0"/>
              <a:t>HCL’s and IBM’s statements regarding its plans, directions, and intent are subject to change or withdrawal without notice at HCL’s and IBM’s sole discretion. </a:t>
            </a:r>
          </a:p>
          <a:p>
            <a:pPr marL="0" indent="0" algn="just" defTabSz="449263">
              <a:buClr>
                <a:schemeClr val="bg1"/>
              </a:buClr>
              <a:buFont typeface="Wingdings" panose="05000000000000000000" pitchFamily="2" charset="2"/>
              <a:buNone/>
            </a:pPr>
            <a:r>
              <a:rPr lang="en-US" altLang="ja-JP" dirty="0"/>
              <a:t>Information regarding potential future products is intended to outline our general product direction and it should not be relied on in making a purchasing decision. </a:t>
            </a:r>
          </a:p>
          <a:p>
            <a:pPr marL="0" indent="0" algn="just" defTabSz="449263">
              <a:buClr>
                <a:schemeClr val="bg1"/>
              </a:buClr>
              <a:buFont typeface="Wingdings" panose="05000000000000000000" pitchFamily="2" charset="2"/>
              <a:buNone/>
            </a:pPr>
            <a:r>
              <a:rPr lang="en-US" altLang="ja-JP" dirty="0"/>
              <a:t>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our sole discretion.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196" y="1190240"/>
            <a:ext cx="6376462" cy="956469"/>
          </a:xfrm>
          <a:prstGeom prst="rect">
            <a:avLst/>
          </a:prstGeom>
        </p:spPr>
      </p:pic>
    </p:spTree>
    <p:extLst>
      <p:ext uri="{BB962C8B-B14F-4D97-AF65-F5344CB8AC3E}">
        <p14:creationId xmlns:p14="http://schemas.microsoft.com/office/powerpoint/2010/main" val="39345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422B1C-8A52-4BCC-8B4D-099B6647C1AD}"/>
              </a:ext>
            </a:extLst>
          </p:cNvPr>
          <p:cNvSpPr/>
          <p:nvPr/>
        </p:nvSpPr>
        <p:spPr>
          <a:xfrm>
            <a:off x="-1" y="5764193"/>
            <a:ext cx="12192001" cy="10938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496B8A-629C-45F1-99F1-AF9288AD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068" y="5764193"/>
            <a:ext cx="2375525" cy="1093808"/>
          </a:xfrm>
          <a:prstGeom prst="rect">
            <a:avLst/>
          </a:prstGeom>
        </p:spPr>
      </p:pic>
      <p:pic>
        <p:nvPicPr>
          <p:cNvPr id="9" name="Picture 8">
            <a:extLst>
              <a:ext uri="{FF2B5EF4-FFF2-40B4-BE49-F238E27FC236}">
                <a16:creationId xmlns:a16="http://schemas.microsoft.com/office/drawing/2014/main" id="{2C6B9E79-3447-49EB-AB77-F8A741838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47" y="5807091"/>
            <a:ext cx="3009418" cy="1050909"/>
          </a:xfrm>
          <a:prstGeom prst="rect">
            <a:avLst/>
          </a:prstGeom>
        </p:spPr>
      </p:pic>
      <p:sp>
        <p:nvSpPr>
          <p:cNvPr id="4" name="Title 3"/>
          <p:cNvSpPr>
            <a:spLocks noGrp="1"/>
          </p:cNvSpPr>
          <p:nvPr>
            <p:ph type="title"/>
          </p:nvPr>
        </p:nvSpPr>
        <p:spPr>
          <a:xfrm>
            <a:off x="1141413" y="213002"/>
            <a:ext cx="9905998" cy="1478570"/>
          </a:xfrm>
        </p:spPr>
        <p:txBody>
          <a:bodyPr/>
          <a:lstStyle/>
          <a:p>
            <a:r>
              <a:rPr lang="en-US" dirty="0"/>
              <a:t>APPLICATIONS / technologies	</a:t>
            </a:r>
          </a:p>
        </p:txBody>
      </p:sp>
      <p:sp>
        <p:nvSpPr>
          <p:cNvPr id="7" name="Content Placeholder 6"/>
          <p:cNvSpPr>
            <a:spLocks noGrp="1"/>
          </p:cNvSpPr>
          <p:nvPr>
            <p:ph idx="1"/>
          </p:nvPr>
        </p:nvSpPr>
        <p:spPr>
          <a:xfrm>
            <a:off x="1141413" y="1957025"/>
            <a:ext cx="4568723" cy="3541714"/>
          </a:xfrm>
        </p:spPr>
        <p:txBody>
          <a:bodyPr/>
          <a:lstStyle/>
          <a:p>
            <a:r>
              <a:rPr lang="en-US" dirty="0"/>
              <a:t>Node-RED application</a:t>
            </a:r>
          </a:p>
          <a:p>
            <a:pPr lvl="1"/>
            <a:r>
              <a:rPr lang="en-US" dirty="0"/>
              <a:t>Watson Tone Analyzer service</a:t>
            </a:r>
          </a:p>
          <a:p>
            <a:pPr lvl="1"/>
            <a:r>
              <a:rPr lang="en-US" dirty="0"/>
              <a:t>Twitter Integration</a:t>
            </a:r>
            <a:endParaRPr lang="en-US" dirty="0"/>
          </a:p>
          <a:p>
            <a:endParaRPr lang="en-US" dirty="0"/>
          </a:p>
          <a:p>
            <a:r>
              <a:rPr lang="en-US" dirty="0"/>
              <a:t>Mobile application</a:t>
            </a:r>
          </a:p>
          <a:p>
            <a:pPr lvl="1"/>
            <a:r>
              <a:rPr lang="en-US" dirty="0" err="1"/>
              <a:t>JQuery</a:t>
            </a:r>
            <a:r>
              <a:rPr lang="en-US" dirty="0"/>
              <a:t> Mobile framework</a:t>
            </a:r>
          </a:p>
        </p:txBody>
      </p:sp>
      <p:sp>
        <p:nvSpPr>
          <p:cNvPr id="8" name="Content Placeholder 6"/>
          <p:cNvSpPr txBox="1">
            <a:spLocks/>
          </p:cNvSpPr>
          <p:nvPr/>
        </p:nvSpPr>
        <p:spPr>
          <a:xfrm>
            <a:off x="6094412" y="1957025"/>
            <a:ext cx="456872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Rational Application Developer</a:t>
            </a:r>
          </a:p>
          <a:p>
            <a:pPr lvl="1"/>
            <a:r>
              <a:rPr lang="en-US" dirty="0"/>
              <a:t>Rich Page Editor</a:t>
            </a:r>
          </a:p>
          <a:p>
            <a:pPr lvl="1"/>
            <a:r>
              <a:rPr lang="en-US" dirty="0"/>
              <a:t>Web Preview Server</a:t>
            </a:r>
          </a:p>
          <a:p>
            <a:endParaRPr lang="en-US" dirty="0"/>
          </a:p>
          <a:p>
            <a:r>
              <a:rPr lang="en-US" dirty="0"/>
              <a:t>Node-RED</a:t>
            </a:r>
          </a:p>
        </p:txBody>
      </p:sp>
      <p:cxnSp>
        <p:nvCxnSpPr>
          <p:cNvPr id="3" name="Straight Connector 2"/>
          <p:cNvCxnSpPr/>
          <p:nvPr/>
        </p:nvCxnSpPr>
        <p:spPr>
          <a:xfrm>
            <a:off x="5710136" y="1838528"/>
            <a:ext cx="0" cy="3660211"/>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4231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422B1C-8A52-4BCC-8B4D-099B6647C1AD}"/>
              </a:ext>
            </a:extLst>
          </p:cNvPr>
          <p:cNvSpPr/>
          <p:nvPr/>
        </p:nvSpPr>
        <p:spPr>
          <a:xfrm>
            <a:off x="-1" y="5764193"/>
            <a:ext cx="12192001" cy="10938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496B8A-629C-45F1-99F1-AF9288AD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068" y="5764193"/>
            <a:ext cx="2375525" cy="1093808"/>
          </a:xfrm>
          <a:prstGeom prst="rect">
            <a:avLst/>
          </a:prstGeom>
        </p:spPr>
      </p:pic>
      <p:pic>
        <p:nvPicPr>
          <p:cNvPr id="9" name="Picture 8">
            <a:extLst>
              <a:ext uri="{FF2B5EF4-FFF2-40B4-BE49-F238E27FC236}">
                <a16:creationId xmlns:a16="http://schemas.microsoft.com/office/drawing/2014/main" id="{2C6B9E79-3447-49EB-AB77-F8A741838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47" y="5807091"/>
            <a:ext cx="3009418" cy="1050909"/>
          </a:xfrm>
          <a:prstGeom prst="rect">
            <a:avLst/>
          </a:prstGeom>
        </p:spPr>
      </p:pic>
      <p:sp>
        <p:nvSpPr>
          <p:cNvPr id="4" name="Title 3"/>
          <p:cNvSpPr>
            <a:spLocks noGrp="1"/>
          </p:cNvSpPr>
          <p:nvPr>
            <p:ph type="title"/>
          </p:nvPr>
        </p:nvSpPr>
        <p:spPr>
          <a:xfrm>
            <a:off x="1141413" y="213002"/>
            <a:ext cx="9905998" cy="1478570"/>
          </a:xfrm>
        </p:spPr>
        <p:txBody>
          <a:bodyPr/>
          <a:lstStyle/>
          <a:p>
            <a:r>
              <a:rPr lang="en-US" dirty="0" err="1"/>
              <a:t>Arquitecture</a:t>
            </a:r>
            <a:endParaRPr lang="en-US" dirty="0"/>
          </a:p>
        </p:txBody>
      </p:sp>
      <p:sp>
        <p:nvSpPr>
          <p:cNvPr id="8" name="Rectangle 7"/>
          <p:cNvSpPr/>
          <p:nvPr/>
        </p:nvSpPr>
        <p:spPr>
          <a:xfrm>
            <a:off x="622953" y="2798962"/>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err="1"/>
              <a:t>Node</a:t>
            </a:r>
            <a:r>
              <a:rPr lang="es-MX" dirty="0"/>
              <a:t>-RED App</a:t>
            </a:r>
          </a:p>
        </p:txBody>
      </p:sp>
      <p:sp>
        <p:nvSpPr>
          <p:cNvPr id="11" name="Rectangle 10"/>
          <p:cNvSpPr/>
          <p:nvPr/>
        </p:nvSpPr>
        <p:spPr>
          <a:xfrm>
            <a:off x="2419327" y="1947271"/>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Twitter</a:t>
            </a:r>
          </a:p>
        </p:txBody>
      </p:sp>
      <p:sp>
        <p:nvSpPr>
          <p:cNvPr id="12" name="Rectangle 11"/>
          <p:cNvSpPr/>
          <p:nvPr/>
        </p:nvSpPr>
        <p:spPr>
          <a:xfrm>
            <a:off x="3940509" y="1947271"/>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err="1"/>
              <a:t>Tone</a:t>
            </a:r>
            <a:r>
              <a:rPr lang="es-MX" dirty="0"/>
              <a:t> </a:t>
            </a:r>
            <a:r>
              <a:rPr lang="es-MX" dirty="0" err="1"/>
              <a:t>Analyzer</a:t>
            </a:r>
            <a:endParaRPr lang="es-MX" dirty="0"/>
          </a:p>
        </p:txBody>
      </p:sp>
      <p:sp>
        <p:nvSpPr>
          <p:cNvPr id="13" name="Rectangle 12"/>
          <p:cNvSpPr/>
          <p:nvPr/>
        </p:nvSpPr>
        <p:spPr>
          <a:xfrm>
            <a:off x="5471841" y="3812795"/>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Web </a:t>
            </a:r>
            <a:r>
              <a:rPr lang="es-MX" dirty="0" err="1"/>
              <a:t>Service</a:t>
            </a:r>
            <a:endParaRPr lang="es-MX" dirty="0"/>
          </a:p>
        </p:txBody>
      </p:sp>
      <p:sp>
        <p:nvSpPr>
          <p:cNvPr id="15" name="Rectangle 14"/>
          <p:cNvSpPr/>
          <p:nvPr/>
        </p:nvSpPr>
        <p:spPr>
          <a:xfrm>
            <a:off x="5461691" y="1947271"/>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Web </a:t>
            </a:r>
            <a:r>
              <a:rPr lang="es-MX" dirty="0" err="1"/>
              <a:t>Service</a:t>
            </a:r>
            <a:endParaRPr lang="es-MX" dirty="0"/>
          </a:p>
        </p:txBody>
      </p:sp>
      <p:sp>
        <p:nvSpPr>
          <p:cNvPr id="16" name="Rectangle 15"/>
          <p:cNvSpPr/>
          <p:nvPr/>
        </p:nvSpPr>
        <p:spPr>
          <a:xfrm>
            <a:off x="8664136" y="2798962"/>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Mobile App</a:t>
            </a:r>
          </a:p>
        </p:txBody>
      </p:sp>
      <p:cxnSp>
        <p:nvCxnSpPr>
          <p:cNvPr id="18" name="Straight Arrow Connector 17"/>
          <p:cNvCxnSpPr>
            <a:stCxn id="8" idx="3"/>
            <a:endCxn id="11" idx="1"/>
          </p:cNvCxnSpPr>
          <p:nvPr/>
        </p:nvCxnSpPr>
        <p:spPr>
          <a:xfrm flipV="1">
            <a:off x="1868094" y="2238006"/>
            <a:ext cx="551233" cy="8516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a:stCxn id="12" idx="3"/>
            <a:endCxn id="15" idx="1"/>
          </p:cNvCxnSpPr>
          <p:nvPr/>
        </p:nvCxnSpPr>
        <p:spPr>
          <a:xfrm>
            <a:off x="5185650" y="2238006"/>
            <a:ext cx="27604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Connector 30"/>
          <p:cNvCxnSpPr/>
          <p:nvPr/>
        </p:nvCxnSpPr>
        <p:spPr>
          <a:xfrm flipH="1">
            <a:off x="7586411" y="1691572"/>
            <a:ext cx="11542" cy="3026343"/>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Rectangle 49"/>
          <p:cNvSpPr/>
          <p:nvPr/>
        </p:nvSpPr>
        <p:spPr>
          <a:xfrm>
            <a:off x="2419327" y="3825821"/>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IoT </a:t>
            </a:r>
            <a:r>
              <a:rPr lang="es-MX" dirty="0" err="1"/>
              <a:t>Device</a:t>
            </a:r>
            <a:endParaRPr lang="es-MX" dirty="0"/>
          </a:p>
        </p:txBody>
      </p:sp>
      <p:cxnSp>
        <p:nvCxnSpPr>
          <p:cNvPr id="52" name="Straight Arrow Connector 51"/>
          <p:cNvCxnSpPr>
            <a:stCxn id="8" idx="3"/>
            <a:endCxn id="50" idx="1"/>
          </p:cNvCxnSpPr>
          <p:nvPr/>
        </p:nvCxnSpPr>
        <p:spPr>
          <a:xfrm>
            <a:off x="1868094" y="3089697"/>
            <a:ext cx="551233" cy="1026859"/>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54" name="Straight Arrow Connector 53"/>
          <p:cNvCxnSpPr>
            <a:stCxn id="11" idx="3"/>
            <a:endCxn id="12" idx="1"/>
          </p:cNvCxnSpPr>
          <p:nvPr/>
        </p:nvCxnSpPr>
        <p:spPr>
          <a:xfrm>
            <a:off x="3664468" y="2238006"/>
            <a:ext cx="27604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8" name="Rectangle 57"/>
          <p:cNvSpPr/>
          <p:nvPr/>
        </p:nvSpPr>
        <p:spPr>
          <a:xfrm>
            <a:off x="3959539" y="3819672"/>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err="1"/>
              <a:t>Extract</a:t>
            </a:r>
            <a:r>
              <a:rPr lang="es-MX" dirty="0"/>
              <a:t> light data</a:t>
            </a:r>
          </a:p>
        </p:txBody>
      </p:sp>
      <p:cxnSp>
        <p:nvCxnSpPr>
          <p:cNvPr id="60" name="Straight Arrow Connector 59"/>
          <p:cNvCxnSpPr>
            <a:stCxn id="50" idx="3"/>
            <a:endCxn id="58" idx="1"/>
          </p:cNvCxnSpPr>
          <p:nvPr/>
        </p:nvCxnSpPr>
        <p:spPr>
          <a:xfrm flipV="1">
            <a:off x="3664468" y="4110407"/>
            <a:ext cx="295071" cy="61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2" name="Straight Arrow Connector 61"/>
          <p:cNvCxnSpPr>
            <a:stCxn id="58" idx="3"/>
            <a:endCxn id="13" idx="1"/>
          </p:cNvCxnSpPr>
          <p:nvPr/>
        </p:nvCxnSpPr>
        <p:spPr>
          <a:xfrm flipV="1">
            <a:off x="5204680" y="4103530"/>
            <a:ext cx="267161" cy="687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7" name="Content Placeholder 6"/>
          <p:cNvSpPr>
            <a:spLocks noGrp="1"/>
          </p:cNvSpPr>
          <p:nvPr>
            <p:ph idx="1"/>
          </p:nvPr>
        </p:nvSpPr>
        <p:spPr>
          <a:xfrm rot="1441822">
            <a:off x="6808714" y="2404361"/>
            <a:ext cx="1845050" cy="339876"/>
          </a:xfrm>
        </p:spPr>
        <p:txBody>
          <a:bodyPr>
            <a:normAutofit fontScale="55000" lnSpcReduction="20000"/>
          </a:bodyPr>
          <a:lstStyle/>
          <a:p>
            <a:pPr marL="0" indent="0">
              <a:buNone/>
            </a:pPr>
            <a:r>
              <a:rPr lang="en-US" dirty="0"/>
              <a:t>HTTP Request/Response</a:t>
            </a:r>
          </a:p>
        </p:txBody>
      </p:sp>
      <p:sp>
        <p:nvSpPr>
          <p:cNvPr id="69" name="Rectangle 68"/>
          <p:cNvSpPr/>
          <p:nvPr/>
        </p:nvSpPr>
        <p:spPr>
          <a:xfrm>
            <a:off x="10268871" y="2798962"/>
            <a:ext cx="1245141" cy="581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err="1"/>
              <a:t>Theme</a:t>
            </a:r>
            <a:r>
              <a:rPr lang="es-MX" dirty="0"/>
              <a:t> Manager</a:t>
            </a:r>
          </a:p>
        </p:txBody>
      </p:sp>
      <p:cxnSp>
        <p:nvCxnSpPr>
          <p:cNvPr id="71" name="Straight Arrow Connector 70"/>
          <p:cNvCxnSpPr>
            <a:stCxn id="16" idx="3"/>
            <a:endCxn id="69" idx="1"/>
          </p:cNvCxnSpPr>
          <p:nvPr/>
        </p:nvCxnSpPr>
        <p:spPr>
          <a:xfrm>
            <a:off x="9909277" y="3089697"/>
            <a:ext cx="359594"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3" name="Straight Arrow Connector 72"/>
          <p:cNvCxnSpPr>
            <a:stCxn id="15" idx="3"/>
            <a:endCxn id="16" idx="1"/>
          </p:cNvCxnSpPr>
          <p:nvPr/>
        </p:nvCxnSpPr>
        <p:spPr>
          <a:xfrm>
            <a:off x="6706832" y="2238006"/>
            <a:ext cx="1957304" cy="851691"/>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5" name="Straight Arrow Connector 74"/>
          <p:cNvCxnSpPr>
            <a:stCxn id="13" idx="3"/>
            <a:endCxn id="16" idx="1"/>
          </p:cNvCxnSpPr>
          <p:nvPr/>
        </p:nvCxnSpPr>
        <p:spPr>
          <a:xfrm flipV="1">
            <a:off x="6716982" y="3089697"/>
            <a:ext cx="1947154" cy="101383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76" name="Content Placeholder 6"/>
          <p:cNvSpPr txBox="1">
            <a:spLocks/>
          </p:cNvSpPr>
          <p:nvPr/>
        </p:nvSpPr>
        <p:spPr>
          <a:xfrm rot="19987534">
            <a:off x="6833432" y="3540618"/>
            <a:ext cx="1845050" cy="33987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t>HTTP Request/Response</a:t>
            </a:r>
            <a:endParaRPr lang="en-US" dirty="0"/>
          </a:p>
        </p:txBody>
      </p:sp>
    </p:spTree>
    <p:extLst>
      <p:ext uri="{BB962C8B-B14F-4D97-AF65-F5344CB8AC3E}">
        <p14:creationId xmlns:p14="http://schemas.microsoft.com/office/powerpoint/2010/main" val="390619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422B1C-8A52-4BCC-8B4D-099B6647C1AD}"/>
              </a:ext>
            </a:extLst>
          </p:cNvPr>
          <p:cNvSpPr/>
          <p:nvPr/>
        </p:nvSpPr>
        <p:spPr>
          <a:xfrm>
            <a:off x="-1" y="5764193"/>
            <a:ext cx="12192001" cy="10938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496B8A-629C-45F1-99F1-AF9288AD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068" y="5764193"/>
            <a:ext cx="2375525" cy="1093808"/>
          </a:xfrm>
          <a:prstGeom prst="rect">
            <a:avLst/>
          </a:prstGeom>
        </p:spPr>
      </p:pic>
      <p:pic>
        <p:nvPicPr>
          <p:cNvPr id="9" name="Picture 8">
            <a:extLst>
              <a:ext uri="{FF2B5EF4-FFF2-40B4-BE49-F238E27FC236}">
                <a16:creationId xmlns:a16="http://schemas.microsoft.com/office/drawing/2014/main" id="{2C6B9E79-3447-49EB-AB77-F8A741838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47" y="5807091"/>
            <a:ext cx="3009418" cy="1050909"/>
          </a:xfrm>
          <a:prstGeom prst="rect">
            <a:avLst/>
          </a:prstGeom>
        </p:spPr>
      </p:pic>
      <p:sp>
        <p:nvSpPr>
          <p:cNvPr id="4" name="Title 3"/>
          <p:cNvSpPr>
            <a:spLocks noGrp="1"/>
          </p:cNvSpPr>
          <p:nvPr>
            <p:ph type="title"/>
          </p:nvPr>
        </p:nvSpPr>
        <p:spPr>
          <a:xfrm>
            <a:off x="1141413" y="213002"/>
            <a:ext cx="9905998" cy="1478570"/>
          </a:xfrm>
        </p:spPr>
        <p:txBody>
          <a:bodyPr/>
          <a:lstStyle/>
          <a:p>
            <a:r>
              <a:rPr lang="en-US" dirty="0"/>
              <a:t>links</a:t>
            </a:r>
          </a:p>
        </p:txBody>
      </p:sp>
      <p:sp>
        <p:nvSpPr>
          <p:cNvPr id="7" name="Content Placeholder 6"/>
          <p:cNvSpPr>
            <a:spLocks noGrp="1"/>
          </p:cNvSpPr>
          <p:nvPr>
            <p:ph idx="1"/>
          </p:nvPr>
        </p:nvSpPr>
        <p:spPr>
          <a:xfrm>
            <a:off x="1141413" y="1957025"/>
            <a:ext cx="9905999" cy="3541714"/>
          </a:xfrm>
        </p:spPr>
        <p:txBody>
          <a:bodyPr/>
          <a:lstStyle/>
          <a:p>
            <a:r>
              <a:rPr lang="en-US" dirty="0"/>
              <a:t>Full application running at: </a:t>
            </a:r>
            <a:r>
              <a:rPr lang="en-US" dirty="0">
                <a:hlinkClick r:id="rId4"/>
              </a:rPr>
              <a:t>http://cognitiveapp-cascon.mybluemix.net/</a:t>
            </a:r>
            <a:endParaRPr lang="en-US" dirty="0"/>
          </a:p>
          <a:p>
            <a:r>
              <a:rPr lang="en-US" dirty="0"/>
              <a:t>GitHub repository: </a:t>
            </a:r>
            <a:r>
              <a:rPr lang="en-US" dirty="0">
                <a:hlinkClick r:id="rId5"/>
              </a:rPr>
              <a:t>https://github.com/cesarcer/cascon2017</a:t>
            </a:r>
            <a:endParaRPr lang="en-US" dirty="0"/>
          </a:p>
          <a:p>
            <a:endParaRPr lang="en-US" dirty="0"/>
          </a:p>
        </p:txBody>
      </p:sp>
    </p:spTree>
    <p:extLst>
      <p:ext uri="{BB962C8B-B14F-4D97-AF65-F5344CB8AC3E}">
        <p14:creationId xmlns:p14="http://schemas.microsoft.com/office/powerpoint/2010/main" val="2909711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ASCON 2017 master presentation template" id="{9C7A13A2-2679-4243-B934-4366C9B8EC45}" vid="{F402E3AA-AB19-F542-8BF7-D7AC0A0AB4D9}"/>
    </a:ext>
  </a:extLst>
</a:theme>
</file>

<file path=docProps/app.xml><?xml version="1.0" encoding="utf-8"?>
<Properties xmlns="http://schemas.openxmlformats.org/officeDocument/2006/extended-properties" xmlns:vt="http://schemas.openxmlformats.org/officeDocument/2006/docPropsVTypes">
  <Template>CASCON%202017%20master%20presentation%20template</Template>
  <TotalTime>623</TotalTime>
  <Words>221</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ＭＳ Ｐゴシック</vt:lpstr>
      <vt:lpstr>Arial</vt:lpstr>
      <vt:lpstr>Century Gothic</vt:lpstr>
      <vt:lpstr>Trebuchet MS</vt:lpstr>
      <vt:lpstr>Tw Cen MT</vt:lpstr>
      <vt:lpstr>Wingdings</vt:lpstr>
      <vt:lpstr>Circuit</vt:lpstr>
      <vt:lpstr>PowerPoint Presentation</vt:lpstr>
      <vt:lpstr>PowerPoint Presentation</vt:lpstr>
      <vt:lpstr>APPLICATIONS / technologies </vt:lpstr>
      <vt:lpstr>Arquitecture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 Ivan Orozco Cervantes</dc:creator>
  <cp:lastModifiedBy>Cesar Ivan Orozco Cervantes</cp:lastModifiedBy>
  <cp:revision>21</cp:revision>
  <dcterms:created xsi:type="dcterms:W3CDTF">2017-11-07T19:44:49Z</dcterms:created>
  <dcterms:modified xsi:type="dcterms:W3CDTF">2017-11-08T06:08:13Z</dcterms:modified>
</cp:coreProperties>
</file>