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276" r:id="rId3"/>
    <p:sldId id="288" r:id="rId4"/>
    <p:sldId id="289" r:id="rId5"/>
    <p:sldId id="277" r:id="rId6"/>
    <p:sldId id="278" r:id="rId7"/>
    <p:sldId id="290" r:id="rId8"/>
    <p:sldId id="279" r:id="rId9"/>
    <p:sldId id="291" r:id="rId10"/>
    <p:sldId id="292" r:id="rId11"/>
    <p:sldId id="293" r:id="rId12"/>
    <p:sldId id="283" r:id="rId13"/>
    <p:sldId id="280" r:id="rId14"/>
    <p:sldId id="285" r:id="rId15"/>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408" autoAdjust="0"/>
  </p:normalViewPr>
  <p:slideViewPr>
    <p:cSldViewPr snapToGrid="0" showGuides="1">
      <p:cViewPr varScale="1">
        <p:scale>
          <a:sx n="55" d="100"/>
          <a:sy n="55" d="100"/>
        </p:scale>
        <p:origin x="614" y="48"/>
      </p:cViewPr>
      <p:guideLst>
        <p:guide orient="horz" pos="2328"/>
        <p:guide pos="3864"/>
        <p:guide pos="7512"/>
        <p:guide pos="144"/>
        <p:guide orient="horz" pos="624"/>
        <p:guide orient="horz" pos="4056"/>
      </p:guideLst>
    </p:cSldViewPr>
  </p:slideViewPr>
  <p:notesTextViewPr>
    <p:cViewPr>
      <p:scale>
        <a:sx n="3" d="2"/>
        <a:sy n="3" d="2"/>
      </p:scale>
      <p:origin x="0" y="0"/>
    </p:cViewPr>
  </p:notesTextViewPr>
  <p:notesViewPr>
    <p:cSldViewPr snapToGrid="0">
      <p:cViewPr varScale="1">
        <p:scale>
          <a:sx n="88" d="100"/>
          <a:sy n="88"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8348F61-903F-4A92-BD1D-F4D50DEE5616}" type="datetime1">
              <a:rPr lang="pt-BR" smtClean="0"/>
              <a:t>08/06/2020</a:t>
            </a:fld>
            <a:endParaRPr lang="pt-BR" dirty="0"/>
          </a:p>
        </p:txBody>
      </p:sp>
      <p:sp>
        <p:nvSpPr>
          <p:cNvPr id="4" name="Espaço Reservado para Rodapé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pt-BR" smtClean="0"/>
              <a:t>‹nº›</a:t>
            </a:fld>
            <a:endParaRPr lang="pt-BR"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1DD10-601E-4934-9857-CBBA808B825D}" type="datetime1">
              <a:rPr lang="pt-BR" smtClean="0"/>
              <a:pPr/>
              <a:t>08/06/2020</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smtClean="0"/>
              <a:t>Editar estilos de texto Mestre</a:t>
            </a:r>
          </a:p>
          <a:p>
            <a:pPr lvl="1" rtl="0"/>
            <a:r>
              <a:rPr lang="pt-BR" noProof="0" dirty="0" smtClean="0"/>
              <a:t>Segundo nível</a:t>
            </a:r>
          </a:p>
          <a:p>
            <a:pPr lvl="2" rtl="0"/>
            <a:r>
              <a:rPr lang="pt-BR" noProof="0" dirty="0" smtClean="0"/>
              <a:t>Terceiro nível</a:t>
            </a:r>
          </a:p>
          <a:p>
            <a:pPr lvl="3" rtl="0"/>
            <a:r>
              <a:rPr lang="pt-BR" noProof="0" dirty="0" smtClean="0"/>
              <a:t>Quarto nível</a:t>
            </a:r>
          </a:p>
          <a:p>
            <a:pPr lvl="4" rtl="0"/>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pt-BR" noProof="0" smtClean="0"/>
              <a:t>‹nº›</a:t>
            </a:fld>
            <a:endParaRPr lang="pt-BR"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a:t>
            </a:fld>
            <a:endParaRPr lang="pt-BR"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10</a:t>
            </a:fld>
            <a:endParaRPr lang="pt-BR" dirty="0"/>
          </a:p>
        </p:txBody>
      </p:sp>
    </p:spTree>
    <p:extLst>
      <p:ext uri="{BB962C8B-B14F-4D97-AF65-F5344CB8AC3E}">
        <p14:creationId xmlns:p14="http://schemas.microsoft.com/office/powerpoint/2010/main" val="3936214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11</a:t>
            </a:fld>
            <a:endParaRPr lang="pt-BR" dirty="0"/>
          </a:p>
        </p:txBody>
      </p:sp>
    </p:spTree>
    <p:extLst>
      <p:ext uri="{BB962C8B-B14F-4D97-AF65-F5344CB8AC3E}">
        <p14:creationId xmlns:p14="http://schemas.microsoft.com/office/powerpoint/2010/main" val="402854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12</a:t>
            </a:fld>
            <a:endParaRPr lang="pt-BR" dirty="0"/>
          </a:p>
        </p:txBody>
      </p:sp>
    </p:spTree>
    <p:extLst>
      <p:ext uri="{BB962C8B-B14F-4D97-AF65-F5344CB8AC3E}">
        <p14:creationId xmlns:p14="http://schemas.microsoft.com/office/powerpoint/2010/main" val="394423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13</a:t>
            </a:fld>
            <a:endParaRPr lang="pt-BR" dirty="0"/>
          </a:p>
        </p:txBody>
      </p:sp>
    </p:spTree>
    <p:extLst>
      <p:ext uri="{BB962C8B-B14F-4D97-AF65-F5344CB8AC3E}">
        <p14:creationId xmlns:p14="http://schemas.microsoft.com/office/powerpoint/2010/main" val="44868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14</a:t>
            </a:fld>
            <a:endParaRPr lang="pt-BR" dirty="0"/>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2</a:t>
            </a:fld>
            <a:endParaRPr lang="pt-BR"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3</a:t>
            </a:fld>
            <a:endParaRPr lang="pt-BR" dirty="0"/>
          </a:p>
        </p:txBody>
      </p:sp>
    </p:spTree>
    <p:extLst>
      <p:ext uri="{BB962C8B-B14F-4D97-AF65-F5344CB8AC3E}">
        <p14:creationId xmlns:p14="http://schemas.microsoft.com/office/powerpoint/2010/main" val="373099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4</a:t>
            </a:fld>
            <a:endParaRPr lang="pt-BR" dirty="0"/>
          </a:p>
        </p:txBody>
      </p:sp>
    </p:spTree>
    <p:extLst>
      <p:ext uri="{BB962C8B-B14F-4D97-AF65-F5344CB8AC3E}">
        <p14:creationId xmlns:p14="http://schemas.microsoft.com/office/powerpoint/2010/main" val="295598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5</a:t>
            </a:fld>
            <a:endParaRPr lang="pt-BR" dirty="0"/>
          </a:p>
        </p:txBody>
      </p:sp>
    </p:spTree>
    <p:extLst>
      <p:ext uri="{BB962C8B-B14F-4D97-AF65-F5344CB8AC3E}">
        <p14:creationId xmlns:p14="http://schemas.microsoft.com/office/powerpoint/2010/main" val="165112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6</a:t>
            </a:fld>
            <a:endParaRPr lang="pt-BR" dirty="0"/>
          </a:p>
        </p:txBody>
      </p:sp>
    </p:spTree>
    <p:extLst>
      <p:ext uri="{BB962C8B-B14F-4D97-AF65-F5344CB8AC3E}">
        <p14:creationId xmlns:p14="http://schemas.microsoft.com/office/powerpoint/2010/main" val="44337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7</a:t>
            </a:fld>
            <a:endParaRPr lang="pt-BR" dirty="0"/>
          </a:p>
        </p:txBody>
      </p:sp>
    </p:spTree>
    <p:extLst>
      <p:ext uri="{BB962C8B-B14F-4D97-AF65-F5344CB8AC3E}">
        <p14:creationId xmlns:p14="http://schemas.microsoft.com/office/powerpoint/2010/main" val="146721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8</a:t>
            </a:fld>
            <a:endParaRPr lang="pt-BR" dirty="0"/>
          </a:p>
        </p:txBody>
      </p:sp>
    </p:spTree>
    <p:extLst>
      <p:ext uri="{BB962C8B-B14F-4D97-AF65-F5344CB8AC3E}">
        <p14:creationId xmlns:p14="http://schemas.microsoft.com/office/powerpoint/2010/main" val="379049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BE60DC36-8EFA-4378-9855-E019C55AC472}" type="slidenum">
              <a:rPr lang="pt-BR" smtClean="0"/>
              <a:t>9</a:t>
            </a:fld>
            <a:endParaRPr lang="pt-BR" dirty="0"/>
          </a:p>
        </p:txBody>
      </p:sp>
    </p:spTree>
    <p:extLst>
      <p:ext uri="{BB962C8B-B14F-4D97-AF65-F5344CB8AC3E}">
        <p14:creationId xmlns:p14="http://schemas.microsoft.com/office/powerpoint/2010/main" val="79836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pt-BR" noProof="0" smtClean="0"/>
              <a:t>Clique para editar o título mestre</a:t>
            </a:r>
            <a:endParaRPr lang="pt-BR"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smtClean="0"/>
              <a:t>Clique para editar o estilo do subtítulo Mestre</a:t>
            </a:r>
            <a:endParaRPr lang="pt-BR" noProof="0" dirty="0"/>
          </a:p>
        </p:txBody>
      </p:sp>
      <p:sp>
        <p:nvSpPr>
          <p:cNvPr id="4" name="Espaço Reservado para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DCA197FC-5BCA-4F4D-9F82-64AFC200E358}"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BC604A03-7973-4BC4-9222-74CFA49BB370}"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pt-BR" noProof="0" smtClean="0"/>
              <a:t>Clique para editar o título mestre</a:t>
            </a:r>
            <a:endParaRPr lang="pt-BR" noProof="0" dirty="0"/>
          </a:p>
        </p:txBody>
      </p:sp>
      <p:sp>
        <p:nvSpPr>
          <p:cNvPr id="3" name="Espaço reservado para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2C130B9D-1A45-452F-AC16-D36CD5C4EA6A}"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179EAAF2-1359-4DAA-92D0-EC18028594EE}"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pt-BR" noProof="0" smtClean="0"/>
              <a:t>Clique para editar o título mestre</a:t>
            </a:r>
            <a:endParaRPr lang="pt-BR" noProof="0" dirty="0"/>
          </a:p>
        </p:txBody>
      </p:sp>
      <p:sp>
        <p:nvSpPr>
          <p:cNvPr id="3" name="Espaço Reservado para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smtClean="0"/>
              <a:t>Editar estilos de texto Mestre</a:t>
            </a:r>
          </a:p>
        </p:txBody>
      </p:sp>
      <p:sp>
        <p:nvSpPr>
          <p:cNvPr id="4" name="Espaço Reservado para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A5E3AA6-3E77-4EDD-A5D3-91497A83F745}"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conteú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0933B832-A218-4C52-AD98-17F0930C59CC}" type="datetime1">
              <a:rPr lang="pt-BR" noProof="0" smtClean="0"/>
              <a:t>08/06/2020</a:t>
            </a:fld>
            <a:endParaRPr lang="pt-BR" noProof="0" dirty="0"/>
          </a:p>
        </p:txBody>
      </p:sp>
      <p:sp>
        <p:nvSpPr>
          <p:cNvPr id="6" name="Espaço Reservado para Rodapé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pt-BR" noProof="0" smtClean="0"/>
              <a:t>Clique para editar o título mestre</a:t>
            </a:r>
            <a:endParaRPr lang="pt-BR" noProof="0" dirty="0"/>
          </a:p>
        </p:txBody>
      </p:sp>
      <p:sp>
        <p:nvSpPr>
          <p:cNvPr id="3" name="Espaço Reservado para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4" name="Espaço reservado para conteú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5" name="Espaço Reservado para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smtClean="0"/>
              <a:t>Editar estilos de texto Mestre</a:t>
            </a:r>
          </a:p>
        </p:txBody>
      </p:sp>
      <p:sp>
        <p:nvSpPr>
          <p:cNvPr id="6" name="Espaço reservado para conteú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7" name="Espaço Reservado para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8851457D-773F-4388-805A-0245A2DC7FA6}" type="datetime1">
              <a:rPr lang="pt-BR" noProof="0" smtClean="0"/>
              <a:t>08/06/2020</a:t>
            </a:fld>
            <a:endParaRPr lang="pt-BR" noProof="0" dirty="0"/>
          </a:p>
        </p:txBody>
      </p:sp>
      <p:sp>
        <p:nvSpPr>
          <p:cNvPr id="8" name="Espaço Reservado para Rodapé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pt-BR" noProof="0" smtClean="0"/>
              <a:t>Clique para editar o título mestre</a:t>
            </a:r>
            <a:endParaRPr lang="pt-BR" noProof="0" dirty="0"/>
          </a:p>
        </p:txBody>
      </p:sp>
      <p:sp>
        <p:nvSpPr>
          <p:cNvPr id="3" name="Espaço Reservado para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E1BDAD40-2C61-41F0-AC0A-B8DA56506CF8}" type="datetime1">
              <a:rPr lang="pt-BR" noProof="0" smtClean="0"/>
              <a:t>08/06/2020</a:t>
            </a:fld>
            <a:endParaRPr lang="pt-BR" noProof="0" dirty="0"/>
          </a:p>
        </p:txBody>
      </p:sp>
      <p:sp>
        <p:nvSpPr>
          <p:cNvPr id="4" name="Espaço Reservado para Rodapé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pt-BR" noProof="0" dirty="0"/>
          </a:p>
        </p:txBody>
      </p:sp>
      <p:sp>
        <p:nvSpPr>
          <p:cNvPr id="5" name="Espaço Reservado para o Número do Slid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335F0EE2-8399-4909-BF8E-74D816C91647}" type="datetime1">
              <a:rPr lang="pt-BR" noProof="0" smtClean="0"/>
              <a:t>08/06/2020</a:t>
            </a:fld>
            <a:endParaRPr lang="pt-BR" noProof="0" dirty="0"/>
          </a:p>
        </p:txBody>
      </p:sp>
      <p:sp>
        <p:nvSpPr>
          <p:cNvPr id="3" name="Espaço Reservado para Rodapé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smtClean="0"/>
              <a:t>Clique para editar o título mestre</a:t>
            </a:r>
            <a:endParaRPr lang="pt-BR" noProof="0" dirty="0"/>
          </a:p>
        </p:txBody>
      </p:sp>
      <p:sp>
        <p:nvSpPr>
          <p:cNvPr id="3" name="Espaço reservado para conteú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BR" noProof="0" smtClean="0"/>
              <a:t>Editar estilos de texto Mestre</a:t>
            </a:r>
          </a:p>
          <a:p>
            <a:pPr lvl="1" rtl="0"/>
            <a:r>
              <a:rPr lang="pt-BR" noProof="0" smtClean="0"/>
              <a:t>Segundo nível</a:t>
            </a:r>
          </a:p>
          <a:p>
            <a:pPr lvl="2" rtl="0"/>
            <a:r>
              <a:rPr lang="pt-BR" noProof="0" smtClean="0"/>
              <a:t>Terceiro nível</a:t>
            </a:r>
          </a:p>
          <a:p>
            <a:pPr lvl="3" rtl="0"/>
            <a:r>
              <a:rPr lang="pt-BR" noProof="0" smtClean="0"/>
              <a:t>Quarto nível</a:t>
            </a:r>
          </a:p>
          <a:p>
            <a:pPr lvl="4" rtl="0"/>
            <a:r>
              <a:rPr lang="pt-BR" noProof="0" smtClean="0"/>
              <a:t>Quinto nível</a:t>
            </a:r>
            <a:endParaRPr lang="pt-BR" noProof="0" dirty="0"/>
          </a:p>
        </p:txBody>
      </p:sp>
      <p:sp>
        <p:nvSpPr>
          <p:cNvPr id="4" name="Espaço Reservado para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5" name="Espaço Reservado para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7CC62C37-8077-44BC-A52B-E2531EDBA2DE}" type="datetime1">
              <a:rPr lang="pt-BR" noProof="0" smtClean="0"/>
              <a:t>08/06/2020</a:t>
            </a:fld>
            <a:endParaRPr lang="pt-BR" noProof="0" dirty="0"/>
          </a:p>
        </p:txBody>
      </p:sp>
      <p:sp>
        <p:nvSpPr>
          <p:cNvPr id="6" name="Espaço Reservado para Rodapé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smtClean="0"/>
              <a:t>Clique para editar o título mestre</a:t>
            </a:r>
            <a:endParaRPr lang="pt-BR" noProof="0" dirty="0"/>
          </a:p>
        </p:txBody>
      </p:sp>
      <p:sp>
        <p:nvSpPr>
          <p:cNvPr id="3" name="Espaço reservado para imagem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smtClean="0"/>
              <a:t>Clique no ícone para adicionar uma imagem</a:t>
            </a:r>
            <a:endParaRPr lang="pt-BR" noProof="0" dirty="0"/>
          </a:p>
        </p:txBody>
      </p:sp>
      <p:sp>
        <p:nvSpPr>
          <p:cNvPr id="4" name="Espaço reservado para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smtClean="0"/>
              <a:t>Editar estilos de texto Mestre</a:t>
            </a:r>
          </a:p>
        </p:txBody>
      </p:sp>
      <p:sp>
        <p:nvSpPr>
          <p:cNvPr id="5" name="Espaço Reservado para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7D4235C6-032F-4A2C-8BCF-60C0B3B0EFA5}" type="datetime1">
              <a:rPr lang="pt-BR" noProof="0" smtClean="0"/>
              <a:t>08/06/2020</a:t>
            </a:fld>
            <a:endParaRPr lang="pt-BR" noProof="0" dirty="0"/>
          </a:p>
        </p:txBody>
      </p:sp>
      <p:sp>
        <p:nvSpPr>
          <p:cNvPr id="6" name="Espaço Reservado para Rodapé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pt-BR" noProof="0" dirty="0"/>
          </a:p>
        </p:txBody>
      </p:sp>
      <p:sp>
        <p:nvSpPr>
          <p:cNvPr id="7" name="Espaço Reservado para o Número do Slid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dirty="0" smtClean="0"/>
              <a:t>Clique para editar o estilo de título Mestre</a:t>
            </a:r>
            <a:endParaRPr lang="pt-BR" noProof="0" dirty="0"/>
          </a:p>
        </p:txBody>
      </p:sp>
      <p:sp>
        <p:nvSpPr>
          <p:cNvPr id="3" name="Espaço Reservado para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dirty="0" smtClean="0"/>
              <a:t>Editar estilos de texto Mestre</a:t>
            </a:r>
          </a:p>
          <a:p>
            <a:pPr lvl="1" rtl="0"/>
            <a:r>
              <a:rPr lang="pt-BR" noProof="0" dirty="0" smtClean="0"/>
              <a:t>Segundo nível</a:t>
            </a:r>
          </a:p>
          <a:p>
            <a:pPr lvl="2" rtl="0"/>
            <a:r>
              <a:rPr lang="pt-BR" noProof="0" dirty="0" smtClean="0"/>
              <a:t>Terceiro nível</a:t>
            </a:r>
          </a:p>
          <a:p>
            <a:pPr lvl="3" rtl="0"/>
            <a:r>
              <a:rPr lang="pt-BR" noProof="0" dirty="0" smtClean="0"/>
              <a:t>Quarto nível</a:t>
            </a:r>
          </a:p>
          <a:p>
            <a:pPr lvl="4" rtl="0"/>
            <a:r>
              <a:rPr lang="pt-BR" noProof="0" dirty="0" smtClean="0"/>
              <a:t>Quinto nível</a:t>
            </a:r>
            <a:endParaRPr lang="pt-BR" noProof="0" dirty="0"/>
          </a:p>
        </p:txBody>
      </p:sp>
      <p:sp>
        <p:nvSpPr>
          <p:cNvPr id="4" name="Espaço Reservado para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EE00915-A8F3-468F-8237-A0B9291D1250}" type="datetime1">
              <a:rPr lang="pt-BR" noProof="0" smtClean="0"/>
              <a:t>08/06/2020</a:t>
            </a:fld>
            <a:endParaRPr lang="pt-BR" noProof="0" dirty="0"/>
          </a:p>
        </p:txBody>
      </p:sp>
      <p:sp>
        <p:nvSpPr>
          <p:cNvPr id="5" name="Espaço Reservado para Rodapé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pt-BR" noProof="0" dirty="0"/>
          </a:p>
        </p:txBody>
      </p:sp>
      <p:sp>
        <p:nvSpPr>
          <p:cNvPr id="6" name="Espaço Reservado para o Número do Slid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pt-BR" noProof="0" smtClean="0"/>
              <a:t>‹nº›</a:t>
            </a:fld>
            <a:endParaRPr lang="pt-B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t.wikipedia.org/wiki/Lista_de_bairros_da_cidade_do_Rio_de_Janeir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24001" y="2933244"/>
            <a:ext cx="9144000" cy="3323987"/>
          </a:xfrm>
        </p:spPr>
        <p:txBody>
          <a:bodyPr lIns="0" tIns="0" rIns="0" bIns="0" rtlCol="0" anchor="t">
            <a:spAutoFit/>
          </a:bodyPr>
          <a:lstStyle/>
          <a:p>
            <a:r>
              <a:rPr lang="pt-BR" b="1" dirty="0" err="1" smtClean="0">
                <a:solidFill>
                  <a:schemeClr val="bg1"/>
                </a:solidFill>
              </a:rPr>
              <a:t>Opening</a:t>
            </a:r>
            <a:r>
              <a:rPr lang="pt-BR" b="1" dirty="0" smtClean="0">
                <a:solidFill>
                  <a:schemeClr val="bg1"/>
                </a:solidFill>
              </a:rPr>
              <a:t> </a:t>
            </a:r>
            <a:r>
              <a:rPr lang="pt-BR" b="1" dirty="0">
                <a:solidFill>
                  <a:schemeClr val="bg1"/>
                </a:solidFill>
              </a:rPr>
              <a:t>a </a:t>
            </a:r>
            <a:r>
              <a:rPr lang="pt-BR" b="1" dirty="0" err="1">
                <a:solidFill>
                  <a:schemeClr val="bg1"/>
                </a:solidFill>
              </a:rPr>
              <a:t>Brazilian</a:t>
            </a:r>
            <a:r>
              <a:rPr lang="pt-BR" b="1" dirty="0">
                <a:solidFill>
                  <a:schemeClr val="bg1"/>
                </a:solidFill>
              </a:rPr>
              <a:t> </a:t>
            </a:r>
            <a:r>
              <a:rPr lang="pt-BR" b="1" dirty="0" err="1">
                <a:solidFill>
                  <a:schemeClr val="bg1"/>
                </a:solidFill>
              </a:rPr>
              <a:t>Restaurant</a:t>
            </a:r>
            <a:r>
              <a:rPr lang="pt-BR" b="1" dirty="0">
                <a:solidFill>
                  <a:schemeClr val="bg1"/>
                </a:solidFill>
              </a:rPr>
              <a:t> in </a:t>
            </a:r>
            <a:r>
              <a:rPr lang="pt-BR" b="1" dirty="0" smtClean="0">
                <a:solidFill>
                  <a:schemeClr val="bg1"/>
                </a:solidFill>
              </a:rPr>
              <a:t/>
            </a:r>
            <a:br>
              <a:rPr lang="pt-BR" b="1" dirty="0" smtClean="0">
                <a:solidFill>
                  <a:schemeClr val="bg1"/>
                </a:solidFill>
              </a:rPr>
            </a:br>
            <a:r>
              <a:rPr lang="pt-BR" b="1" dirty="0" smtClean="0">
                <a:solidFill>
                  <a:schemeClr val="bg1"/>
                </a:solidFill>
              </a:rPr>
              <a:t>Rio </a:t>
            </a:r>
            <a:r>
              <a:rPr lang="pt-BR" b="1" dirty="0">
                <a:solidFill>
                  <a:schemeClr val="bg1"/>
                </a:solidFill>
              </a:rPr>
              <a:t>de Janeiro, </a:t>
            </a:r>
            <a:r>
              <a:rPr lang="pt-BR" b="1" dirty="0" err="1">
                <a:solidFill>
                  <a:schemeClr val="bg1"/>
                </a:solidFill>
              </a:rPr>
              <a:t>Brazil</a:t>
            </a:r>
            <a:r>
              <a:rPr lang="pt-BR" dirty="0"/>
              <a:t/>
            </a:r>
            <a:br>
              <a:rPr lang="pt-BR" dirty="0"/>
            </a:br>
            <a:endParaRPr lang="pt-BR" dirty="0">
              <a:solidFill>
                <a:schemeClr val="accent4"/>
              </a:solidFill>
            </a:endParaRPr>
          </a:p>
        </p:txBody>
      </p:sp>
      <p:sp>
        <p:nvSpPr>
          <p:cNvPr id="4" name="Losango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Losango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5</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CaixaDeTexto 4"/>
          <p:cNvSpPr txBox="1"/>
          <p:nvPr/>
        </p:nvSpPr>
        <p:spPr>
          <a:xfrm>
            <a:off x="1260764" y="926086"/>
            <a:ext cx="1884218" cy="523220"/>
          </a:xfrm>
          <a:prstGeom prst="rect">
            <a:avLst/>
          </a:prstGeom>
          <a:noFill/>
        </p:spPr>
        <p:txBody>
          <a:bodyPr wrap="square" rtlCol="0">
            <a:spAutoFit/>
          </a:bodyPr>
          <a:lstStyle/>
          <a:p>
            <a:r>
              <a:rPr lang="pt-BR" sz="2800" b="1" dirty="0" smtClean="0"/>
              <a:t>Cluster 7</a:t>
            </a:r>
            <a:endParaRPr lang="pt-BR" sz="2800" b="1" dirty="0"/>
          </a:p>
        </p:txBody>
      </p:sp>
      <p:pic>
        <p:nvPicPr>
          <p:cNvPr id="9" name="Imagem 8"/>
          <p:cNvPicPr/>
          <p:nvPr/>
        </p:nvPicPr>
        <p:blipFill rotWithShape="1">
          <a:blip r:embed="rId3"/>
          <a:srcRect l="19520" t="39575" r="16659" b="49395"/>
          <a:stretch/>
        </p:blipFill>
        <p:spPr bwMode="auto">
          <a:xfrm>
            <a:off x="2272146" y="1630820"/>
            <a:ext cx="7121236" cy="1734939"/>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3"/>
          <a:srcRect l="19755" t="55310" r="11080" b="17324"/>
          <a:stretch/>
        </p:blipFill>
        <p:spPr bwMode="auto">
          <a:xfrm>
            <a:off x="2438399" y="4030483"/>
            <a:ext cx="6179127" cy="2147172"/>
          </a:xfrm>
          <a:prstGeom prst="rect">
            <a:avLst/>
          </a:prstGeom>
          <a:ln>
            <a:noFill/>
          </a:ln>
          <a:extLst>
            <a:ext uri="{53640926-AAD7-44D8-BBD7-CCE9431645EC}">
              <a14:shadowObscured xmlns:a14="http://schemas.microsoft.com/office/drawing/2010/main"/>
            </a:ext>
          </a:extLst>
        </p:spPr>
      </p:pic>
      <p:sp>
        <p:nvSpPr>
          <p:cNvPr id="12" name="CaixaDeTexto 11"/>
          <p:cNvSpPr txBox="1"/>
          <p:nvPr/>
        </p:nvSpPr>
        <p:spPr>
          <a:xfrm>
            <a:off x="1260764" y="3174901"/>
            <a:ext cx="1884218" cy="523220"/>
          </a:xfrm>
          <a:prstGeom prst="rect">
            <a:avLst/>
          </a:prstGeom>
          <a:noFill/>
        </p:spPr>
        <p:txBody>
          <a:bodyPr wrap="square" rtlCol="0">
            <a:spAutoFit/>
          </a:bodyPr>
          <a:lstStyle/>
          <a:p>
            <a:r>
              <a:rPr lang="pt-BR" sz="2800" b="1" dirty="0" smtClean="0"/>
              <a:t>Cluster 8</a:t>
            </a:r>
            <a:endParaRPr lang="pt-BR" sz="2800" b="1" dirty="0"/>
          </a:p>
        </p:txBody>
      </p:sp>
    </p:spTree>
    <p:extLst>
      <p:ext uri="{BB962C8B-B14F-4D97-AF65-F5344CB8AC3E}">
        <p14:creationId xmlns:p14="http://schemas.microsoft.com/office/powerpoint/2010/main" val="1050430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5</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CaixaDeTexto 4"/>
          <p:cNvSpPr txBox="1"/>
          <p:nvPr/>
        </p:nvSpPr>
        <p:spPr>
          <a:xfrm>
            <a:off x="1260764" y="926086"/>
            <a:ext cx="1884218" cy="523220"/>
          </a:xfrm>
          <a:prstGeom prst="rect">
            <a:avLst/>
          </a:prstGeom>
          <a:noFill/>
        </p:spPr>
        <p:txBody>
          <a:bodyPr wrap="square" rtlCol="0">
            <a:spAutoFit/>
          </a:bodyPr>
          <a:lstStyle/>
          <a:p>
            <a:r>
              <a:rPr lang="pt-BR" sz="2800" b="1" dirty="0" smtClean="0"/>
              <a:t>Cluster 13</a:t>
            </a:r>
            <a:endParaRPr lang="pt-BR" sz="2800" b="1" dirty="0"/>
          </a:p>
        </p:txBody>
      </p:sp>
      <p:pic>
        <p:nvPicPr>
          <p:cNvPr id="13" name="Imagem 12"/>
          <p:cNvPicPr/>
          <p:nvPr/>
        </p:nvPicPr>
        <p:blipFill rotWithShape="1">
          <a:blip r:embed="rId3"/>
          <a:srcRect l="22185" t="52074" r="10281" b="38348"/>
          <a:stretch/>
        </p:blipFill>
        <p:spPr bwMode="auto">
          <a:xfrm>
            <a:off x="2729345" y="2119745"/>
            <a:ext cx="6941127" cy="2161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973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8</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Discussion</a:t>
            </a:r>
            <a:r>
              <a:rPr lang="pt-BR" sz="2800" b="1" dirty="0" smtClean="0">
                <a:solidFill>
                  <a:schemeClr val="tx1">
                    <a:lumMod val="75000"/>
                    <a:lumOff val="25000"/>
                  </a:schemeClr>
                </a:solidFill>
              </a:rPr>
              <a:t> </a:t>
            </a:r>
            <a:r>
              <a:rPr lang="pt-BR" sz="2800" b="1" dirty="0" err="1" smtClean="0">
                <a:solidFill>
                  <a:schemeClr val="tx1">
                    <a:lumMod val="75000"/>
                    <a:lumOff val="25000"/>
                  </a:schemeClr>
                </a:solidFill>
              </a:rPr>
              <a:t>Section</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r>
              <a:rPr lang="pt-BR" sz="2000" dirty="0" smtClean="0">
                <a:solidFill>
                  <a:schemeClr val="tx1">
                    <a:lumMod val="75000"/>
                    <a:lumOff val="25000"/>
                  </a:schemeClr>
                </a:solidFill>
              </a:rPr>
              <a:t> </a:t>
            </a: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CaixaDeTexto 3"/>
          <p:cNvSpPr txBox="1"/>
          <p:nvPr/>
        </p:nvSpPr>
        <p:spPr>
          <a:xfrm>
            <a:off x="775855" y="1187695"/>
            <a:ext cx="10668000" cy="5632311"/>
          </a:xfrm>
          <a:prstGeom prst="rect">
            <a:avLst/>
          </a:prstGeom>
          <a:noFill/>
        </p:spPr>
        <p:txBody>
          <a:bodyPr wrap="square" rtlCol="0">
            <a:spAutoFit/>
          </a:bodyPr>
          <a:lstStyle/>
          <a:p>
            <a:pPr algn="just"/>
            <a:r>
              <a:rPr lang="pt-BR" sz="2000" dirty="0" err="1" smtClean="0"/>
              <a:t>Database</a:t>
            </a:r>
            <a:r>
              <a:rPr lang="pt-BR" sz="2000" dirty="0" smtClean="0"/>
              <a:t> </a:t>
            </a:r>
            <a:r>
              <a:rPr lang="pt-BR" sz="2000" dirty="0" err="1"/>
              <a:t>problems</a:t>
            </a:r>
            <a:r>
              <a:rPr lang="pt-BR" sz="2000" dirty="0"/>
              <a:t>. </a:t>
            </a:r>
            <a:r>
              <a:rPr lang="en-US" sz="2000" dirty="0"/>
              <a:t>Per example: The Copacabana has just two Brazilians Restaurants, The classification of restaurants has problems as well, the most common type of restaurant is “restaurant”. The vegetarian restaurant appears in a lot of neighborhoods, we don´t see in Brazil too much old people vegetarian, the young people has preference with this kind of restaurant, they have more affinity with technology, the people who update the app are the youngest, we have this bias in the database.</a:t>
            </a:r>
            <a:endParaRPr lang="pt-BR" sz="2000" dirty="0" smtClean="0"/>
          </a:p>
          <a:p>
            <a:pPr algn="just"/>
            <a:endParaRPr lang="pt-BR" sz="2000" dirty="0" smtClean="0"/>
          </a:p>
          <a:p>
            <a:pPr algn="just"/>
            <a:r>
              <a:rPr lang="pt-BR" sz="2000" dirty="0" err="1" smtClean="0"/>
              <a:t>Based</a:t>
            </a:r>
            <a:r>
              <a:rPr lang="pt-BR" sz="2000" dirty="0" smtClean="0"/>
              <a:t> </a:t>
            </a:r>
            <a:r>
              <a:rPr lang="pt-BR" sz="2000" dirty="0" err="1"/>
              <a:t>the</a:t>
            </a:r>
            <a:r>
              <a:rPr lang="pt-BR" sz="2000" dirty="0"/>
              <a:t> </a:t>
            </a:r>
            <a:r>
              <a:rPr lang="pt-BR" sz="2000" dirty="0" err="1"/>
              <a:t>database</a:t>
            </a:r>
            <a:r>
              <a:rPr lang="pt-BR" sz="2000" dirty="0"/>
              <a:t> for </a:t>
            </a:r>
            <a:r>
              <a:rPr lang="pt-BR" sz="2000" dirty="0" err="1"/>
              <a:t>each</a:t>
            </a:r>
            <a:r>
              <a:rPr lang="pt-BR" sz="2000" dirty="0"/>
              <a:t> </a:t>
            </a:r>
            <a:r>
              <a:rPr lang="pt-BR" sz="2000" dirty="0" err="1"/>
              <a:t>Neighborhood</a:t>
            </a:r>
            <a:r>
              <a:rPr lang="pt-BR" sz="2000" dirty="0"/>
              <a:t> </a:t>
            </a:r>
            <a:r>
              <a:rPr lang="pt-BR" sz="2000" dirty="0" err="1"/>
              <a:t>above</a:t>
            </a:r>
            <a:r>
              <a:rPr lang="pt-BR" sz="2000" dirty="0"/>
              <a:t>, I </a:t>
            </a:r>
            <a:r>
              <a:rPr lang="pt-BR" sz="2000" dirty="0" err="1"/>
              <a:t>believe</a:t>
            </a:r>
            <a:r>
              <a:rPr lang="pt-BR" sz="2000" dirty="0"/>
              <a:t> </a:t>
            </a:r>
            <a:r>
              <a:rPr lang="pt-BR" sz="2000" dirty="0" err="1"/>
              <a:t>that</a:t>
            </a:r>
            <a:r>
              <a:rPr lang="pt-BR" sz="2000" dirty="0"/>
              <a:t> </a:t>
            </a:r>
            <a:r>
              <a:rPr lang="pt-BR" sz="2000" dirty="0" err="1"/>
              <a:t>classification</a:t>
            </a:r>
            <a:r>
              <a:rPr lang="pt-BR" sz="2000" dirty="0"/>
              <a:t> for </a:t>
            </a:r>
            <a:r>
              <a:rPr lang="pt-BR" sz="2000" dirty="0" err="1"/>
              <a:t>each</a:t>
            </a:r>
            <a:r>
              <a:rPr lang="pt-BR" sz="2000" dirty="0"/>
              <a:t> cluster </a:t>
            </a:r>
            <a:r>
              <a:rPr lang="pt-BR" sz="2000" dirty="0" err="1"/>
              <a:t>can</a:t>
            </a:r>
            <a:r>
              <a:rPr lang="pt-BR" sz="2000" dirty="0"/>
              <a:t> </a:t>
            </a:r>
            <a:r>
              <a:rPr lang="pt-BR" sz="2000" dirty="0" err="1"/>
              <a:t>be</a:t>
            </a:r>
            <a:r>
              <a:rPr lang="pt-BR" sz="2000" dirty="0"/>
              <a:t> </a:t>
            </a:r>
            <a:r>
              <a:rPr lang="pt-BR" sz="2000" dirty="0" err="1"/>
              <a:t>done</a:t>
            </a:r>
            <a:r>
              <a:rPr lang="pt-BR" sz="2000" dirty="0"/>
              <a:t> </a:t>
            </a:r>
            <a:r>
              <a:rPr lang="pt-BR" sz="2000" dirty="0" err="1"/>
              <a:t>better</a:t>
            </a:r>
            <a:r>
              <a:rPr lang="pt-BR" sz="2000" dirty="0"/>
              <a:t> </a:t>
            </a:r>
            <a:r>
              <a:rPr lang="pt-BR" sz="2000" dirty="0" err="1"/>
              <a:t>with</a:t>
            </a:r>
            <a:r>
              <a:rPr lang="pt-BR" sz="2000" dirty="0"/>
              <a:t> </a:t>
            </a:r>
            <a:r>
              <a:rPr lang="pt-BR" sz="2000" dirty="0" err="1"/>
              <a:t>calculation</a:t>
            </a:r>
            <a:r>
              <a:rPr lang="pt-BR" sz="2000" dirty="0"/>
              <a:t> </a:t>
            </a:r>
            <a:r>
              <a:rPr lang="pt-BR" sz="2000" dirty="0" err="1"/>
              <a:t>of</a:t>
            </a:r>
            <a:r>
              <a:rPr lang="pt-BR" sz="2000" dirty="0"/>
              <a:t> </a:t>
            </a:r>
            <a:r>
              <a:rPr lang="pt-BR" sz="2000" dirty="0" err="1"/>
              <a:t>restaurants</a:t>
            </a:r>
            <a:r>
              <a:rPr lang="pt-BR" sz="2000" dirty="0"/>
              <a:t> (</a:t>
            </a:r>
            <a:r>
              <a:rPr lang="pt-BR" sz="2000" dirty="0" err="1"/>
              <a:t>most</a:t>
            </a:r>
            <a:r>
              <a:rPr lang="pt-BR" sz="2000" dirty="0"/>
              <a:t> common) in </a:t>
            </a:r>
            <a:r>
              <a:rPr lang="pt-BR" sz="2000" dirty="0" err="1"/>
              <a:t>each</a:t>
            </a:r>
            <a:r>
              <a:rPr lang="pt-BR" sz="2000" dirty="0"/>
              <a:t> </a:t>
            </a:r>
            <a:endParaRPr lang="pt-BR" sz="2000" dirty="0" smtClean="0"/>
          </a:p>
          <a:p>
            <a:pPr algn="just"/>
            <a:endParaRPr lang="pt-BR" sz="2000" dirty="0"/>
          </a:p>
          <a:p>
            <a:pPr algn="just"/>
            <a:endParaRPr lang="pt-BR" sz="2000" dirty="0" smtClean="0"/>
          </a:p>
          <a:p>
            <a:pPr algn="just"/>
            <a:r>
              <a:rPr lang="pt-BR" sz="2000" dirty="0" err="1" smtClean="0"/>
              <a:t>Neighborhood</a:t>
            </a:r>
            <a:r>
              <a:rPr lang="pt-BR" sz="2000" dirty="0"/>
              <a:t>. </a:t>
            </a:r>
            <a:r>
              <a:rPr lang="pt-BR" sz="2000" dirty="0" err="1"/>
              <a:t>Refering</a:t>
            </a:r>
            <a:r>
              <a:rPr lang="pt-BR" sz="2000" dirty="0"/>
              <a:t> </a:t>
            </a:r>
            <a:r>
              <a:rPr lang="pt-BR" sz="2000" dirty="0" err="1"/>
              <a:t>to</a:t>
            </a:r>
            <a:r>
              <a:rPr lang="pt-BR" sz="2000" dirty="0"/>
              <a:t> </a:t>
            </a:r>
            <a:r>
              <a:rPr lang="pt-BR" sz="2000" dirty="0" err="1"/>
              <a:t>each</a:t>
            </a:r>
            <a:r>
              <a:rPr lang="pt-BR" sz="2000" dirty="0"/>
              <a:t> cluster, I </a:t>
            </a:r>
            <a:r>
              <a:rPr lang="pt-BR" sz="2000" dirty="0" err="1"/>
              <a:t>can't</a:t>
            </a:r>
            <a:r>
              <a:rPr lang="pt-BR" sz="2000" dirty="0"/>
              <a:t> </a:t>
            </a:r>
            <a:r>
              <a:rPr lang="pt-BR" sz="2000" dirty="0" err="1"/>
              <a:t>achieve</a:t>
            </a:r>
            <a:r>
              <a:rPr lang="pt-BR" sz="2000" dirty="0"/>
              <a:t> </a:t>
            </a:r>
            <a:r>
              <a:rPr lang="pt-BR" sz="2000" dirty="0" err="1"/>
              <a:t>clearly</a:t>
            </a:r>
            <a:r>
              <a:rPr lang="pt-BR" sz="2000" dirty="0"/>
              <a:t> </a:t>
            </a:r>
            <a:r>
              <a:rPr lang="pt-BR" sz="2000" dirty="0" err="1"/>
              <a:t>what</a:t>
            </a:r>
            <a:r>
              <a:rPr lang="pt-BR" sz="2000" dirty="0"/>
              <a:t> </a:t>
            </a:r>
            <a:r>
              <a:rPr lang="pt-BR" sz="2000" dirty="0" err="1"/>
              <a:t>represent</a:t>
            </a:r>
            <a:r>
              <a:rPr lang="pt-BR" sz="2000" dirty="0"/>
              <a:t> in </a:t>
            </a:r>
            <a:r>
              <a:rPr lang="pt-BR" sz="2000" dirty="0" err="1"/>
              <a:t>each</a:t>
            </a:r>
            <a:r>
              <a:rPr lang="pt-BR" sz="2000" dirty="0"/>
              <a:t> cluster </a:t>
            </a:r>
            <a:r>
              <a:rPr lang="pt-BR" sz="2000" dirty="0" err="1"/>
              <a:t>by</a:t>
            </a:r>
            <a:r>
              <a:rPr lang="pt-BR" sz="2000" dirty="0"/>
              <a:t> </a:t>
            </a:r>
            <a:r>
              <a:rPr lang="pt-BR" sz="2000" dirty="0" err="1"/>
              <a:t>using</a:t>
            </a:r>
            <a:r>
              <a:rPr lang="pt-BR" sz="2000" dirty="0"/>
              <a:t> </a:t>
            </a:r>
            <a:r>
              <a:rPr lang="pt-BR" sz="2000" dirty="0" err="1"/>
              <a:t>Foursquare</a:t>
            </a:r>
            <a:r>
              <a:rPr lang="pt-BR" sz="2000" dirty="0"/>
              <a:t> - </a:t>
            </a:r>
            <a:r>
              <a:rPr lang="pt-BR" sz="2000" dirty="0" err="1"/>
              <a:t>Most</a:t>
            </a:r>
            <a:r>
              <a:rPr lang="pt-BR" sz="2000" dirty="0"/>
              <a:t> Common </a:t>
            </a:r>
            <a:r>
              <a:rPr lang="pt-BR" sz="2000" dirty="0" err="1"/>
              <a:t>Restaurant</a:t>
            </a:r>
            <a:r>
              <a:rPr lang="pt-BR" sz="2000" dirty="0"/>
              <a:t> data.</a:t>
            </a:r>
          </a:p>
          <a:p>
            <a:pPr algn="just"/>
            <a:r>
              <a:rPr lang="pt-BR" sz="2000" dirty="0"/>
              <a:t>Rio de Janeiro </a:t>
            </a:r>
            <a:r>
              <a:rPr lang="pt-BR" sz="2000" dirty="0" err="1"/>
              <a:t>is</a:t>
            </a:r>
            <a:r>
              <a:rPr lang="pt-BR" sz="2000" dirty="0"/>
              <a:t> a Big City </a:t>
            </a:r>
            <a:r>
              <a:rPr lang="pt-BR" sz="2000" dirty="0" err="1"/>
              <a:t>is</a:t>
            </a:r>
            <a:r>
              <a:rPr lang="pt-BR" sz="2000" dirty="0"/>
              <a:t> a big </a:t>
            </a:r>
            <a:r>
              <a:rPr lang="pt-BR" sz="2000" dirty="0" err="1"/>
              <a:t>city</a:t>
            </a:r>
            <a:r>
              <a:rPr lang="pt-BR" sz="2000" dirty="0"/>
              <a:t> </a:t>
            </a:r>
            <a:r>
              <a:rPr lang="pt-BR" sz="2000" dirty="0" err="1"/>
              <a:t>with</a:t>
            </a:r>
            <a:r>
              <a:rPr lang="pt-BR" sz="2000" dirty="0"/>
              <a:t> a high </a:t>
            </a:r>
            <a:r>
              <a:rPr lang="pt-BR" sz="2000" dirty="0" err="1"/>
              <a:t>population</a:t>
            </a:r>
            <a:r>
              <a:rPr lang="pt-BR" sz="2000" dirty="0"/>
              <a:t> </a:t>
            </a:r>
            <a:r>
              <a:rPr lang="pt-BR" sz="2000" dirty="0" err="1"/>
              <a:t>density</a:t>
            </a:r>
            <a:r>
              <a:rPr lang="pt-BR" sz="2000" dirty="0"/>
              <a:t> in a </a:t>
            </a:r>
            <a:r>
              <a:rPr lang="pt-BR" sz="2000" dirty="0" err="1"/>
              <a:t>narrow</a:t>
            </a:r>
            <a:r>
              <a:rPr lang="pt-BR" sz="2000" dirty="0"/>
              <a:t> área </a:t>
            </a:r>
            <a:r>
              <a:rPr lang="pt-BR" sz="2000" dirty="0" err="1"/>
              <a:t>and</a:t>
            </a:r>
            <a:r>
              <a:rPr lang="pt-BR" sz="2000" dirty="0"/>
              <a:t> high </a:t>
            </a:r>
            <a:r>
              <a:rPr lang="pt-BR" sz="2000" dirty="0" err="1"/>
              <a:t>income</a:t>
            </a:r>
            <a:r>
              <a:rPr lang="pt-BR" sz="2000" dirty="0"/>
              <a:t> </a:t>
            </a:r>
            <a:r>
              <a:rPr lang="pt-BR" sz="2000" dirty="0" err="1"/>
              <a:t>difference</a:t>
            </a:r>
            <a:r>
              <a:rPr lang="pt-BR" sz="2000" dirty="0"/>
              <a:t> In </a:t>
            </a:r>
            <a:r>
              <a:rPr lang="pt-BR" sz="2000" dirty="0" err="1"/>
              <a:t>this</a:t>
            </a:r>
            <a:r>
              <a:rPr lang="pt-BR" sz="2000" dirty="0"/>
              <a:t> </a:t>
            </a:r>
            <a:r>
              <a:rPr lang="pt-BR" sz="2000" dirty="0" err="1"/>
              <a:t>project</a:t>
            </a:r>
            <a:r>
              <a:rPr lang="pt-BR" sz="2000" dirty="0"/>
              <a:t>, </a:t>
            </a:r>
            <a:r>
              <a:rPr lang="pt-BR" sz="2000" dirty="0" err="1"/>
              <a:t>we</a:t>
            </a:r>
            <a:r>
              <a:rPr lang="pt-BR" sz="2000" dirty="0"/>
              <a:t> </a:t>
            </a:r>
            <a:r>
              <a:rPr lang="pt-BR" sz="2000" dirty="0" err="1"/>
              <a:t>only</a:t>
            </a:r>
            <a:r>
              <a:rPr lang="pt-BR" sz="2000" dirty="0"/>
              <a:t> </a:t>
            </a:r>
            <a:r>
              <a:rPr lang="pt-BR" sz="2000" dirty="0" err="1"/>
              <a:t>consider</a:t>
            </a:r>
            <a:r>
              <a:rPr lang="pt-BR" sz="2000" dirty="0"/>
              <a:t> </a:t>
            </a:r>
            <a:r>
              <a:rPr lang="pt-BR" sz="2000" dirty="0" err="1"/>
              <a:t>one</a:t>
            </a:r>
            <a:r>
              <a:rPr lang="pt-BR" sz="2000" dirty="0"/>
              <a:t> </a:t>
            </a:r>
            <a:r>
              <a:rPr lang="pt-BR" sz="2000" dirty="0" err="1"/>
              <a:t>factor</a:t>
            </a:r>
            <a:r>
              <a:rPr lang="pt-BR" sz="2000" dirty="0"/>
              <a:t> i.e. </a:t>
            </a:r>
            <a:r>
              <a:rPr lang="pt-BR" sz="2000" dirty="0" err="1"/>
              <a:t>frequency</a:t>
            </a:r>
            <a:r>
              <a:rPr lang="pt-BR" sz="2000" dirty="0"/>
              <a:t> </a:t>
            </a:r>
            <a:r>
              <a:rPr lang="pt-BR" sz="2000" dirty="0" err="1"/>
              <a:t>of</a:t>
            </a:r>
            <a:r>
              <a:rPr lang="pt-BR" sz="2000" dirty="0"/>
              <a:t> </a:t>
            </a:r>
            <a:r>
              <a:rPr lang="pt-BR" sz="2000" dirty="0" err="1"/>
              <a:t>occurrence</a:t>
            </a:r>
            <a:r>
              <a:rPr lang="pt-BR" sz="2000" dirty="0"/>
              <a:t> </a:t>
            </a:r>
            <a:r>
              <a:rPr lang="pt-BR" sz="2000" dirty="0" err="1"/>
              <a:t>of</a:t>
            </a:r>
            <a:r>
              <a:rPr lang="pt-BR" sz="2000" dirty="0"/>
              <a:t> </a:t>
            </a:r>
            <a:r>
              <a:rPr lang="pt-BR" sz="2000" dirty="0" err="1"/>
              <a:t>Restaurants</a:t>
            </a:r>
            <a:r>
              <a:rPr lang="pt-BR" sz="2000" dirty="0"/>
              <a:t> </a:t>
            </a:r>
            <a:r>
              <a:rPr lang="pt-BR" sz="2000" dirty="0" err="1"/>
              <a:t>there</a:t>
            </a:r>
            <a:r>
              <a:rPr lang="pt-BR" sz="2000" dirty="0"/>
              <a:t> are. </a:t>
            </a:r>
            <a:r>
              <a:rPr lang="pt-BR" sz="2000" dirty="0" err="1"/>
              <a:t>other</a:t>
            </a:r>
            <a:r>
              <a:rPr lang="pt-BR" sz="2000" dirty="0"/>
              <a:t> </a:t>
            </a:r>
            <a:r>
              <a:rPr lang="pt-BR" sz="2000" dirty="0" err="1"/>
              <a:t>factors</a:t>
            </a:r>
            <a:r>
              <a:rPr lang="pt-BR" sz="2000" dirty="0"/>
              <a:t> </a:t>
            </a:r>
            <a:r>
              <a:rPr lang="pt-BR" sz="2000" dirty="0" err="1"/>
              <a:t>such</a:t>
            </a:r>
            <a:r>
              <a:rPr lang="pt-BR" sz="2000" dirty="0"/>
              <a:t> as </a:t>
            </a:r>
            <a:r>
              <a:rPr lang="pt-BR" sz="2000" dirty="0" err="1"/>
              <a:t>population</a:t>
            </a:r>
            <a:r>
              <a:rPr lang="pt-BR" sz="2000" dirty="0"/>
              <a:t> </a:t>
            </a:r>
            <a:r>
              <a:rPr lang="pt-BR" sz="2000" dirty="0" err="1"/>
              <a:t>and</a:t>
            </a:r>
            <a:r>
              <a:rPr lang="pt-BR" sz="2000" dirty="0"/>
              <a:t> </a:t>
            </a:r>
            <a:r>
              <a:rPr lang="pt-BR" sz="2000" dirty="0" err="1"/>
              <a:t>income</a:t>
            </a:r>
            <a:r>
              <a:rPr lang="pt-BR" sz="2000" dirty="0"/>
              <a:t> </a:t>
            </a:r>
            <a:r>
              <a:rPr lang="pt-BR" sz="2000" dirty="0" err="1"/>
              <a:t>of</a:t>
            </a:r>
            <a:r>
              <a:rPr lang="pt-BR" sz="2000" dirty="0"/>
              <a:t> </a:t>
            </a:r>
            <a:r>
              <a:rPr lang="pt-BR" sz="2000" dirty="0" err="1"/>
              <a:t>residents</a:t>
            </a:r>
            <a:r>
              <a:rPr lang="pt-BR" sz="2000" dirty="0"/>
              <a:t> </a:t>
            </a:r>
            <a:r>
              <a:rPr lang="pt-BR" sz="2000" dirty="0" err="1"/>
              <a:t>that</a:t>
            </a:r>
            <a:r>
              <a:rPr lang="pt-BR" sz="2000" dirty="0"/>
              <a:t> </a:t>
            </a:r>
            <a:r>
              <a:rPr lang="pt-BR" sz="2000" dirty="0" err="1"/>
              <a:t>could</a:t>
            </a:r>
            <a:r>
              <a:rPr lang="pt-BR" sz="2000" dirty="0"/>
              <a:t> </a:t>
            </a:r>
            <a:r>
              <a:rPr lang="pt-BR" sz="2000" dirty="0" err="1"/>
              <a:t>influence</a:t>
            </a:r>
            <a:r>
              <a:rPr lang="pt-BR" sz="2000" dirty="0"/>
              <a:t> </a:t>
            </a:r>
            <a:r>
              <a:rPr lang="pt-BR" sz="2000" dirty="0" err="1"/>
              <a:t>the</a:t>
            </a:r>
            <a:r>
              <a:rPr lang="pt-BR" sz="2000" dirty="0"/>
              <a:t> </a:t>
            </a:r>
            <a:r>
              <a:rPr lang="pt-BR" sz="2000" dirty="0" err="1"/>
              <a:t>location</a:t>
            </a:r>
            <a:r>
              <a:rPr lang="pt-BR" sz="2000" dirty="0"/>
              <a:t> </a:t>
            </a:r>
            <a:r>
              <a:rPr lang="pt-BR" sz="2000" dirty="0" err="1"/>
              <a:t>decision</a:t>
            </a:r>
            <a:endParaRPr lang="pt-BR" sz="2000" dirty="0"/>
          </a:p>
          <a:p>
            <a:pPr algn="just"/>
            <a:endParaRPr lang="pt-BR" sz="2000" dirty="0"/>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6</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Conclusion</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CaixaDeTexto 1"/>
          <p:cNvSpPr txBox="1"/>
          <p:nvPr/>
        </p:nvSpPr>
        <p:spPr>
          <a:xfrm>
            <a:off x="1274618" y="1164134"/>
            <a:ext cx="10363200" cy="5693866"/>
          </a:xfrm>
          <a:prstGeom prst="rect">
            <a:avLst/>
          </a:prstGeom>
          <a:noFill/>
        </p:spPr>
        <p:txBody>
          <a:bodyPr wrap="square" rtlCol="0">
            <a:spAutoFit/>
          </a:bodyPr>
          <a:lstStyle/>
          <a:p>
            <a:r>
              <a:rPr lang="pt-BR" sz="2800" dirty="0"/>
              <a:t>I </a:t>
            </a:r>
            <a:r>
              <a:rPr lang="pt-BR" sz="2800" dirty="0" err="1"/>
              <a:t>would</a:t>
            </a:r>
            <a:r>
              <a:rPr lang="pt-BR" sz="2800" dirty="0"/>
              <a:t> </a:t>
            </a:r>
            <a:r>
              <a:rPr lang="pt-BR" sz="2800" dirty="0" err="1"/>
              <a:t>like</a:t>
            </a:r>
            <a:r>
              <a:rPr lang="pt-BR" sz="2800" dirty="0"/>
              <a:t> </a:t>
            </a:r>
            <a:r>
              <a:rPr lang="pt-BR" sz="2800" dirty="0" err="1"/>
              <a:t>to</a:t>
            </a:r>
            <a:r>
              <a:rPr lang="pt-BR" sz="2800" dirty="0"/>
              <a:t> </a:t>
            </a:r>
            <a:r>
              <a:rPr lang="pt-BR" sz="2800" dirty="0" err="1"/>
              <a:t>conclude</a:t>
            </a:r>
            <a:r>
              <a:rPr lang="pt-BR" sz="2800" dirty="0"/>
              <a:t> </a:t>
            </a:r>
            <a:r>
              <a:rPr lang="pt-BR" sz="2800" dirty="0" err="1"/>
              <a:t>saying</a:t>
            </a:r>
            <a:r>
              <a:rPr lang="pt-BR" sz="2800" dirty="0"/>
              <a:t> </a:t>
            </a:r>
            <a:r>
              <a:rPr lang="pt-BR" sz="2800" dirty="0" err="1"/>
              <a:t>this</a:t>
            </a:r>
            <a:r>
              <a:rPr lang="pt-BR" sz="2800" dirty="0"/>
              <a:t> </a:t>
            </a:r>
            <a:r>
              <a:rPr lang="pt-BR" sz="2800" dirty="0" err="1"/>
              <a:t>project</a:t>
            </a:r>
            <a:r>
              <a:rPr lang="pt-BR" sz="2800" dirty="0"/>
              <a:t> </a:t>
            </a:r>
            <a:r>
              <a:rPr lang="pt-BR" sz="2800" dirty="0" err="1"/>
              <a:t>gave</a:t>
            </a:r>
            <a:r>
              <a:rPr lang="pt-BR" sz="2800" dirty="0"/>
              <a:t> me </a:t>
            </a:r>
            <a:r>
              <a:rPr lang="pt-BR" sz="2800" dirty="0" err="1"/>
              <a:t>the</a:t>
            </a:r>
            <a:r>
              <a:rPr lang="pt-BR" sz="2800" dirty="0"/>
              <a:t> </a:t>
            </a:r>
            <a:r>
              <a:rPr lang="pt-BR" sz="2800" dirty="0" err="1"/>
              <a:t>opportunity</a:t>
            </a:r>
            <a:r>
              <a:rPr lang="pt-BR" sz="2800" dirty="0"/>
              <a:t> </a:t>
            </a:r>
            <a:r>
              <a:rPr lang="pt-BR" sz="2800" dirty="0" err="1"/>
              <a:t>to</a:t>
            </a:r>
            <a:r>
              <a:rPr lang="pt-BR" sz="2800" dirty="0"/>
              <a:t> use </a:t>
            </a:r>
            <a:r>
              <a:rPr lang="pt-BR" sz="2800" dirty="0" err="1"/>
              <a:t>python</a:t>
            </a:r>
            <a:r>
              <a:rPr lang="pt-BR" sz="2800" dirty="0"/>
              <a:t> </a:t>
            </a:r>
            <a:r>
              <a:rPr lang="pt-BR" sz="2800" dirty="0" err="1"/>
              <a:t>and</a:t>
            </a:r>
            <a:r>
              <a:rPr lang="pt-BR" sz="2800" dirty="0"/>
              <a:t> </a:t>
            </a:r>
            <a:r>
              <a:rPr lang="pt-BR" sz="2800" dirty="0" err="1"/>
              <a:t>applying</a:t>
            </a:r>
            <a:r>
              <a:rPr lang="pt-BR" sz="2800" dirty="0"/>
              <a:t> </a:t>
            </a:r>
            <a:r>
              <a:rPr lang="pt-BR" sz="2800" dirty="0" err="1"/>
              <a:t>the</a:t>
            </a:r>
            <a:r>
              <a:rPr lang="pt-BR" sz="2800" dirty="0"/>
              <a:t> data </a:t>
            </a:r>
            <a:r>
              <a:rPr lang="pt-BR" sz="2800" dirty="0" err="1"/>
              <a:t>science</a:t>
            </a:r>
            <a:r>
              <a:rPr lang="pt-BR" sz="2800" dirty="0"/>
              <a:t> </a:t>
            </a:r>
            <a:r>
              <a:rPr lang="pt-BR" sz="2800" dirty="0" err="1"/>
              <a:t>methodologies</a:t>
            </a:r>
            <a:r>
              <a:rPr lang="pt-BR" sz="2800" dirty="0"/>
              <a:t> in a real problem. For </a:t>
            </a:r>
            <a:r>
              <a:rPr lang="pt-BR" sz="2800" dirty="0" err="1"/>
              <a:t>this</a:t>
            </a:r>
            <a:r>
              <a:rPr lang="pt-BR" sz="2800" dirty="0"/>
              <a:t> Project, I </a:t>
            </a:r>
            <a:r>
              <a:rPr lang="pt-BR" sz="2800" dirty="0" err="1"/>
              <a:t>used</a:t>
            </a:r>
            <a:r>
              <a:rPr lang="pt-BR" sz="2800" dirty="0"/>
              <a:t> CRISP-DM, I </a:t>
            </a:r>
            <a:r>
              <a:rPr lang="pt-BR" sz="2800" dirty="0" err="1"/>
              <a:t>learned</a:t>
            </a:r>
            <a:r>
              <a:rPr lang="pt-BR" sz="2800" dirty="0"/>
              <a:t> </a:t>
            </a:r>
            <a:r>
              <a:rPr lang="pt-BR" sz="2800" dirty="0" err="1"/>
              <a:t>how</a:t>
            </a:r>
            <a:r>
              <a:rPr lang="pt-BR" sz="2800" dirty="0"/>
              <a:t> </a:t>
            </a:r>
            <a:r>
              <a:rPr lang="pt-BR" sz="2800" dirty="0" err="1"/>
              <a:t>important</a:t>
            </a:r>
            <a:r>
              <a:rPr lang="pt-BR" sz="2800" dirty="0"/>
              <a:t> </a:t>
            </a:r>
            <a:r>
              <a:rPr lang="pt-BR" sz="2800" dirty="0" err="1"/>
              <a:t>is</a:t>
            </a:r>
            <a:r>
              <a:rPr lang="pt-BR" sz="2800" dirty="0"/>
              <a:t> </a:t>
            </a:r>
            <a:r>
              <a:rPr lang="pt-BR" sz="2800" dirty="0" err="1"/>
              <a:t>to</a:t>
            </a:r>
            <a:r>
              <a:rPr lang="pt-BR" sz="2800" dirty="0"/>
              <a:t> </a:t>
            </a:r>
            <a:r>
              <a:rPr lang="pt-BR" sz="2800" dirty="0" err="1"/>
              <a:t>know</a:t>
            </a:r>
            <a:r>
              <a:rPr lang="pt-BR" sz="2800" dirty="0"/>
              <a:t> </a:t>
            </a:r>
            <a:r>
              <a:rPr lang="pt-BR" sz="2800" dirty="0" err="1"/>
              <a:t>and</a:t>
            </a:r>
            <a:r>
              <a:rPr lang="pt-BR" sz="2800" dirty="0"/>
              <a:t> </a:t>
            </a:r>
            <a:r>
              <a:rPr lang="pt-BR" sz="2800" dirty="0" err="1"/>
              <a:t>validate</a:t>
            </a:r>
            <a:r>
              <a:rPr lang="pt-BR" sz="2800" dirty="0"/>
              <a:t> </a:t>
            </a:r>
            <a:r>
              <a:rPr lang="pt-BR" sz="2800" dirty="0" err="1"/>
              <a:t>the</a:t>
            </a:r>
            <a:r>
              <a:rPr lang="pt-BR" sz="2800" dirty="0"/>
              <a:t> data, I </a:t>
            </a:r>
            <a:r>
              <a:rPr lang="pt-BR" sz="2800" dirty="0" err="1"/>
              <a:t>have</a:t>
            </a:r>
            <a:r>
              <a:rPr lang="pt-BR" sz="2800" dirty="0"/>
              <a:t> </a:t>
            </a:r>
            <a:r>
              <a:rPr lang="pt-BR" sz="2800" dirty="0" err="1"/>
              <a:t>gone</a:t>
            </a:r>
            <a:r>
              <a:rPr lang="pt-BR" sz="2800" dirty="0"/>
              <a:t> </a:t>
            </a:r>
            <a:r>
              <a:rPr lang="pt-BR" sz="2800" dirty="0" err="1"/>
              <a:t>through</a:t>
            </a:r>
            <a:r>
              <a:rPr lang="pt-BR" sz="2800" dirty="0"/>
              <a:t> </a:t>
            </a:r>
            <a:r>
              <a:rPr lang="pt-BR" sz="2800" dirty="0" err="1"/>
              <a:t>the</a:t>
            </a:r>
            <a:r>
              <a:rPr lang="pt-BR" sz="2800" dirty="0"/>
              <a:t> </a:t>
            </a:r>
            <a:r>
              <a:rPr lang="pt-BR" sz="2800" dirty="0" err="1"/>
              <a:t>process</a:t>
            </a:r>
            <a:r>
              <a:rPr lang="pt-BR" sz="2800" dirty="0"/>
              <a:t> </a:t>
            </a:r>
            <a:r>
              <a:rPr lang="pt-BR" sz="2800" dirty="0" err="1"/>
              <a:t>of</a:t>
            </a:r>
            <a:r>
              <a:rPr lang="pt-BR" sz="2800" dirty="0"/>
              <a:t> </a:t>
            </a:r>
            <a:r>
              <a:rPr lang="pt-BR" sz="2800" dirty="0" err="1"/>
              <a:t>identifying</a:t>
            </a:r>
            <a:r>
              <a:rPr lang="pt-BR" sz="2800" dirty="0"/>
              <a:t> </a:t>
            </a:r>
            <a:r>
              <a:rPr lang="pt-BR" sz="2800" dirty="0" err="1"/>
              <a:t>the</a:t>
            </a:r>
            <a:r>
              <a:rPr lang="pt-BR" sz="2800" dirty="0"/>
              <a:t> business </a:t>
            </a:r>
            <a:r>
              <a:rPr lang="pt-BR" sz="2800" dirty="0" err="1"/>
              <a:t>problem</a:t>
            </a:r>
            <a:r>
              <a:rPr lang="pt-BR" sz="2800" dirty="0"/>
              <a:t>, </a:t>
            </a:r>
            <a:r>
              <a:rPr lang="pt-BR" sz="2800" dirty="0" err="1"/>
              <a:t>specifying</a:t>
            </a:r>
            <a:r>
              <a:rPr lang="pt-BR" sz="2800" dirty="0"/>
              <a:t> </a:t>
            </a:r>
            <a:r>
              <a:rPr lang="pt-BR" sz="2800" dirty="0" err="1"/>
              <a:t>the</a:t>
            </a:r>
            <a:r>
              <a:rPr lang="pt-BR" sz="2800" dirty="0"/>
              <a:t> data </a:t>
            </a:r>
            <a:r>
              <a:rPr lang="pt-BR" sz="2800" dirty="0" err="1"/>
              <a:t>required</a:t>
            </a:r>
            <a:r>
              <a:rPr lang="pt-BR" sz="2800" dirty="0"/>
              <a:t>, </a:t>
            </a:r>
            <a:r>
              <a:rPr lang="pt-BR" sz="2800" dirty="0" err="1"/>
              <a:t>extracting</a:t>
            </a:r>
            <a:r>
              <a:rPr lang="pt-BR" sz="2800" dirty="0"/>
              <a:t> </a:t>
            </a:r>
            <a:r>
              <a:rPr lang="pt-BR" sz="2800" dirty="0" err="1"/>
              <a:t>and</a:t>
            </a:r>
            <a:r>
              <a:rPr lang="pt-BR" sz="2800" dirty="0"/>
              <a:t> </a:t>
            </a:r>
            <a:r>
              <a:rPr lang="pt-BR" sz="2800" dirty="0" err="1"/>
              <a:t>preparing</a:t>
            </a:r>
            <a:r>
              <a:rPr lang="pt-BR" sz="2800" dirty="0"/>
              <a:t> </a:t>
            </a:r>
            <a:r>
              <a:rPr lang="pt-BR" sz="2800" dirty="0" err="1"/>
              <a:t>the</a:t>
            </a:r>
            <a:r>
              <a:rPr lang="pt-BR" sz="2800" dirty="0"/>
              <a:t> data, </a:t>
            </a:r>
            <a:r>
              <a:rPr lang="pt-BR" sz="2800" dirty="0" err="1"/>
              <a:t>performing</a:t>
            </a:r>
            <a:r>
              <a:rPr lang="pt-BR" sz="2800" dirty="0"/>
              <a:t> </a:t>
            </a:r>
            <a:r>
              <a:rPr lang="pt-BR" sz="2800" dirty="0" err="1"/>
              <a:t>machine</a:t>
            </a:r>
            <a:r>
              <a:rPr lang="pt-BR" sz="2800" dirty="0"/>
              <a:t> </a:t>
            </a:r>
            <a:r>
              <a:rPr lang="pt-BR" sz="2800" dirty="0" err="1"/>
              <a:t>learning</a:t>
            </a:r>
            <a:r>
              <a:rPr lang="pt-BR" sz="2800" dirty="0"/>
              <a:t> </a:t>
            </a:r>
            <a:r>
              <a:rPr lang="pt-BR" sz="2800" dirty="0" err="1"/>
              <a:t>by</a:t>
            </a:r>
            <a:r>
              <a:rPr lang="pt-BR" sz="2800" dirty="0"/>
              <a:t> </a:t>
            </a:r>
            <a:r>
              <a:rPr lang="pt-BR" sz="2800" dirty="0" err="1"/>
              <a:t>clustering</a:t>
            </a:r>
            <a:r>
              <a:rPr lang="pt-BR" sz="2800" dirty="0"/>
              <a:t> </a:t>
            </a:r>
            <a:r>
              <a:rPr lang="pt-BR" sz="2800" dirty="0" err="1"/>
              <a:t>the</a:t>
            </a:r>
            <a:r>
              <a:rPr lang="pt-BR" sz="2800" dirty="0"/>
              <a:t> data </a:t>
            </a:r>
            <a:r>
              <a:rPr lang="pt-BR" sz="2800" dirty="0" err="1"/>
              <a:t>into</a:t>
            </a:r>
            <a:r>
              <a:rPr lang="pt-BR" sz="2800" dirty="0"/>
              <a:t> 14 clusters </a:t>
            </a:r>
            <a:r>
              <a:rPr lang="pt-BR" sz="2800" dirty="0" err="1"/>
              <a:t>based</a:t>
            </a:r>
            <a:r>
              <a:rPr lang="pt-BR" sz="2800" dirty="0"/>
              <a:t> </a:t>
            </a:r>
            <a:r>
              <a:rPr lang="pt-BR" sz="2800" dirty="0" err="1"/>
              <a:t>on</a:t>
            </a:r>
            <a:r>
              <a:rPr lang="pt-BR" sz="2800" dirty="0"/>
              <a:t> </a:t>
            </a:r>
            <a:r>
              <a:rPr lang="pt-BR" sz="2800" dirty="0" err="1"/>
              <a:t>their</a:t>
            </a:r>
            <a:r>
              <a:rPr lang="pt-BR" sz="2800" dirty="0"/>
              <a:t> </a:t>
            </a:r>
            <a:r>
              <a:rPr lang="pt-BR" sz="2800" dirty="0" err="1"/>
              <a:t>similarities</a:t>
            </a:r>
            <a:r>
              <a:rPr lang="pt-BR" sz="2800" dirty="0"/>
              <a:t>, </a:t>
            </a:r>
            <a:r>
              <a:rPr lang="pt-BR" sz="2800" dirty="0" err="1"/>
              <a:t>and</a:t>
            </a:r>
            <a:r>
              <a:rPr lang="pt-BR" sz="2800" dirty="0"/>
              <a:t> </a:t>
            </a:r>
            <a:r>
              <a:rPr lang="pt-BR" sz="2800" dirty="0" err="1"/>
              <a:t>lastly</a:t>
            </a:r>
            <a:r>
              <a:rPr lang="pt-BR" sz="2800" dirty="0"/>
              <a:t> </a:t>
            </a:r>
            <a:r>
              <a:rPr lang="pt-BR" sz="2800" dirty="0" err="1"/>
              <a:t>providing</a:t>
            </a:r>
            <a:r>
              <a:rPr lang="pt-BR" sz="2800" dirty="0"/>
              <a:t> </a:t>
            </a:r>
            <a:r>
              <a:rPr lang="pt-BR" sz="2800" dirty="0" err="1"/>
              <a:t>recommendations</a:t>
            </a:r>
            <a:r>
              <a:rPr lang="pt-BR" sz="2800" dirty="0"/>
              <a:t> </a:t>
            </a:r>
            <a:r>
              <a:rPr lang="pt-BR" sz="2800" dirty="0" err="1"/>
              <a:t>to</a:t>
            </a:r>
            <a:r>
              <a:rPr lang="pt-BR" sz="2800" dirty="0"/>
              <a:t> </a:t>
            </a:r>
            <a:r>
              <a:rPr lang="pt-BR" sz="2800" dirty="0" err="1"/>
              <a:t>the</a:t>
            </a:r>
            <a:r>
              <a:rPr lang="pt-BR" sz="2800" dirty="0"/>
              <a:t> </a:t>
            </a:r>
            <a:r>
              <a:rPr lang="pt-BR" sz="2800" dirty="0" err="1"/>
              <a:t>relevant</a:t>
            </a:r>
            <a:r>
              <a:rPr lang="pt-BR" sz="2800" dirty="0"/>
              <a:t> </a:t>
            </a:r>
            <a:r>
              <a:rPr lang="pt-BR" sz="2800" dirty="0" err="1"/>
              <a:t>stakeholders</a:t>
            </a:r>
            <a:r>
              <a:rPr lang="pt-BR" sz="2800" dirty="0"/>
              <a:t> </a:t>
            </a:r>
            <a:r>
              <a:rPr lang="pt-BR" sz="2800" dirty="0" err="1"/>
              <a:t>regarding</a:t>
            </a:r>
            <a:r>
              <a:rPr lang="pt-BR" sz="2800" dirty="0"/>
              <a:t> </a:t>
            </a:r>
            <a:r>
              <a:rPr lang="pt-BR" sz="2800" dirty="0" err="1"/>
              <a:t>the</a:t>
            </a:r>
            <a:r>
              <a:rPr lang="pt-BR" sz="2800" dirty="0"/>
              <a:t> </a:t>
            </a:r>
            <a:r>
              <a:rPr lang="pt-BR" sz="2800" dirty="0" err="1"/>
              <a:t>best</a:t>
            </a:r>
            <a:r>
              <a:rPr lang="pt-BR" sz="2800" dirty="0"/>
              <a:t> </a:t>
            </a:r>
            <a:r>
              <a:rPr lang="pt-BR" sz="2800" dirty="0" err="1"/>
              <a:t>locations</a:t>
            </a:r>
            <a:r>
              <a:rPr lang="pt-BR" sz="2800" dirty="0"/>
              <a:t> </a:t>
            </a:r>
            <a:r>
              <a:rPr lang="pt-BR" sz="2800" dirty="0" err="1"/>
              <a:t>to</a:t>
            </a:r>
            <a:r>
              <a:rPr lang="pt-BR" sz="2800" dirty="0"/>
              <a:t> open a </a:t>
            </a:r>
            <a:r>
              <a:rPr lang="pt-BR" sz="2800" dirty="0" err="1"/>
              <a:t>Brazilian</a:t>
            </a:r>
            <a:r>
              <a:rPr lang="pt-BR" sz="2800" dirty="0"/>
              <a:t> </a:t>
            </a:r>
            <a:r>
              <a:rPr lang="pt-BR" sz="2800" dirty="0" err="1"/>
              <a:t>restaurant</a:t>
            </a:r>
            <a:r>
              <a:rPr lang="pt-BR" sz="2800" dirty="0"/>
              <a:t>. </a:t>
            </a:r>
          </a:p>
          <a:p>
            <a:r>
              <a:rPr lang="pt-BR" sz="2800" b="1" dirty="0"/>
              <a:t>The </a:t>
            </a:r>
            <a:r>
              <a:rPr lang="pt-BR" sz="2800" b="1" dirty="0" err="1"/>
              <a:t>answer</a:t>
            </a:r>
            <a:r>
              <a:rPr lang="pt-BR" sz="2800" b="1" dirty="0"/>
              <a:t> </a:t>
            </a:r>
            <a:r>
              <a:rPr lang="pt-BR" sz="2800" b="1" dirty="0" err="1"/>
              <a:t>proposed</a:t>
            </a:r>
            <a:r>
              <a:rPr lang="pt-BR" sz="2800" b="1" dirty="0"/>
              <a:t> </a:t>
            </a:r>
            <a:r>
              <a:rPr lang="pt-BR" sz="2800" b="1" dirty="0" err="1"/>
              <a:t>by</a:t>
            </a:r>
            <a:r>
              <a:rPr lang="pt-BR" sz="2800" b="1" dirty="0"/>
              <a:t> </a:t>
            </a:r>
            <a:r>
              <a:rPr lang="pt-BR" sz="2800" b="1" dirty="0" err="1"/>
              <a:t>this</a:t>
            </a:r>
            <a:r>
              <a:rPr lang="pt-BR" sz="2800" b="1" dirty="0"/>
              <a:t> </a:t>
            </a:r>
            <a:r>
              <a:rPr lang="pt-BR" sz="2800" b="1" dirty="0" err="1"/>
              <a:t>project</a:t>
            </a:r>
            <a:r>
              <a:rPr lang="pt-BR" sz="2800" b="1" dirty="0"/>
              <a:t> </a:t>
            </a:r>
            <a:r>
              <a:rPr lang="pt-BR" sz="2800" b="1" dirty="0" err="1"/>
              <a:t>is</a:t>
            </a:r>
            <a:r>
              <a:rPr lang="pt-BR" sz="2800" b="1" dirty="0"/>
              <a:t>: The </a:t>
            </a:r>
            <a:r>
              <a:rPr lang="pt-BR" sz="2800" b="1" dirty="0" err="1"/>
              <a:t>neighbourhoods</a:t>
            </a:r>
            <a:r>
              <a:rPr lang="pt-BR" sz="2800" b="1" dirty="0"/>
              <a:t> in cluster 3,6,7,8 </a:t>
            </a:r>
            <a:r>
              <a:rPr lang="pt-BR" sz="2800" b="1" dirty="0" err="1"/>
              <a:t>and</a:t>
            </a:r>
            <a:r>
              <a:rPr lang="pt-BR" sz="2800" b="1" dirty="0"/>
              <a:t> 13 are </a:t>
            </a:r>
            <a:r>
              <a:rPr lang="pt-BR" sz="2800" b="1" dirty="0" err="1"/>
              <a:t>the</a:t>
            </a:r>
            <a:r>
              <a:rPr lang="pt-BR" sz="2800" b="1" dirty="0"/>
              <a:t> </a:t>
            </a:r>
            <a:r>
              <a:rPr lang="pt-BR" sz="2800" b="1" dirty="0" err="1"/>
              <a:t>most</a:t>
            </a:r>
            <a:r>
              <a:rPr lang="pt-BR" sz="2800" b="1" dirty="0"/>
              <a:t> </a:t>
            </a:r>
            <a:r>
              <a:rPr lang="pt-BR" sz="2800" b="1" dirty="0" err="1"/>
              <a:t>preferred</a:t>
            </a:r>
            <a:r>
              <a:rPr lang="pt-BR" sz="2800" b="1" dirty="0"/>
              <a:t> </a:t>
            </a:r>
            <a:r>
              <a:rPr lang="pt-BR" sz="2800" b="1" dirty="0" err="1"/>
              <a:t>locations</a:t>
            </a:r>
            <a:r>
              <a:rPr lang="pt-BR" sz="2800" b="1" dirty="0"/>
              <a:t> </a:t>
            </a:r>
            <a:r>
              <a:rPr lang="pt-BR" sz="2800" b="1" dirty="0" err="1"/>
              <a:t>to</a:t>
            </a:r>
            <a:r>
              <a:rPr lang="pt-BR" sz="2800" b="1" dirty="0"/>
              <a:t> open a </a:t>
            </a:r>
            <a:r>
              <a:rPr lang="pt-BR" sz="2800" b="1" dirty="0" err="1"/>
              <a:t>Brazilian</a:t>
            </a:r>
            <a:r>
              <a:rPr lang="pt-BR" sz="2800" b="1" dirty="0"/>
              <a:t> </a:t>
            </a:r>
            <a:r>
              <a:rPr lang="pt-BR" sz="2800" b="1" dirty="0" err="1"/>
              <a:t>Restaurant</a:t>
            </a:r>
            <a:r>
              <a:rPr lang="pt-BR" sz="2800" dirty="0"/>
              <a:t>. </a:t>
            </a:r>
          </a:p>
          <a:p>
            <a:endParaRPr lang="pt-BR" sz="2800" dirty="0"/>
          </a:p>
        </p:txBody>
      </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Losang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Losang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pt-BR" sz="7200" b="1" dirty="0" err="1" smtClean="0">
                <a:solidFill>
                  <a:schemeClr val="bg1"/>
                </a:solidFill>
              </a:rPr>
              <a:t>Thank</a:t>
            </a:r>
            <a:r>
              <a:rPr lang="pt-BR" sz="7200" b="1" dirty="0" smtClean="0">
                <a:solidFill>
                  <a:schemeClr val="bg1"/>
                </a:solidFill>
              </a:rPr>
              <a:t> </a:t>
            </a:r>
            <a:r>
              <a:rPr lang="pt-BR" sz="7200" b="1" dirty="0" err="1" smtClean="0">
                <a:solidFill>
                  <a:schemeClr val="bg1"/>
                </a:solidFill>
              </a:rPr>
              <a:t>you</a:t>
            </a:r>
            <a:endParaRPr lang="pt-BR"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2</a:t>
            </a:r>
            <a:br>
              <a:rPr lang="pt-BR" dirty="0" smtClean="0"/>
            </a:b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800" dirty="0" err="1"/>
              <a:t>Coursera</a:t>
            </a:r>
            <a:r>
              <a:rPr lang="pt-BR" sz="2800" dirty="0"/>
              <a:t> </a:t>
            </a:r>
            <a:r>
              <a:rPr lang="pt-BR" sz="2800" dirty="0" err="1"/>
              <a:t>Capstone</a:t>
            </a:r>
            <a:endParaRPr lang="pt-BR" sz="2800" dirty="0"/>
          </a:p>
          <a:p>
            <a:pPr algn="ctr" rtl="0"/>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055399" y="2857500"/>
            <a:ext cx="2116939"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b="1" dirty="0" err="1" smtClean="0">
                <a:latin typeface="+mj-lt"/>
              </a:rPr>
              <a:t>Brazilian</a:t>
            </a:r>
            <a:r>
              <a:rPr lang="pt-BR" b="1" dirty="0" smtClean="0">
                <a:latin typeface="+mj-lt"/>
              </a:rPr>
              <a:t> </a:t>
            </a:r>
          </a:p>
          <a:p>
            <a:pPr algn="ctr" rtl="0"/>
            <a:r>
              <a:rPr lang="pt-BR" b="1" dirty="0" err="1" smtClean="0">
                <a:latin typeface="+mj-lt"/>
              </a:rPr>
              <a:t>Restaurant</a:t>
            </a:r>
            <a:endParaRPr lang="pt-BR" b="1" dirty="0">
              <a:latin typeface="+mj-lt"/>
            </a:endParaRPr>
          </a:p>
        </p:txBody>
      </p:sp>
      <p:sp>
        <p:nvSpPr>
          <p:cNvPr id="16" name="Retângulo: Cantos Arredondado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1077937" y="512122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t>Methodology</a:t>
            </a:r>
            <a:endParaRPr lang="pt-BR"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4232744" y="511179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9" name="Retângulo: Cantos Arredondado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488600" y="50555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t>Conclusion</a:t>
            </a:r>
            <a:endParaRPr lang="pt-BR"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285839" y="495617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1" name="Retângulo: Cantos Arredondado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7924014" y="344014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t>Discussion</a:t>
            </a:r>
            <a:r>
              <a:rPr lang="pt-BR" sz="1600" dirty="0"/>
              <a:t> </a:t>
            </a:r>
            <a:r>
              <a:rPr lang="pt-BR" sz="1600" dirty="0" err="1"/>
              <a:t>section</a:t>
            </a:r>
            <a:endParaRPr lang="pt-BR"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7812889" y="334074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5" name="Retângulo: Cantos Arredondado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7778433" y="189143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t>Results</a:t>
            </a:r>
            <a:r>
              <a:rPr lang="pt-BR" sz="1600" dirty="0"/>
              <a:t> </a:t>
            </a:r>
            <a:r>
              <a:rPr lang="pt-BR" sz="1600" dirty="0" err="1"/>
              <a:t>section</a:t>
            </a:r>
            <a:r>
              <a:rPr lang="pt-BR" sz="1600" dirty="0"/>
              <a:t> </a:t>
            </a:r>
            <a:endParaRPr lang="pt-BR"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7308533" y="174390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7" name="Retângulo: Cantos Arredondado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425450" y="329593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Target </a:t>
            </a:r>
            <a:r>
              <a:rPr lang="pt-BR" sz="1600" dirty="0" err="1" smtClean="0"/>
              <a:t>Audience</a:t>
            </a:r>
            <a:r>
              <a:rPr lang="pt-BR" sz="1600" dirty="0" smtClean="0"/>
              <a:t> </a:t>
            </a:r>
            <a:r>
              <a:rPr lang="pt-BR" sz="1600" dirty="0" err="1" smtClean="0"/>
              <a:t>and</a:t>
            </a:r>
            <a:r>
              <a:rPr lang="pt-BR" sz="1600" dirty="0" smtClean="0"/>
              <a:t> Data</a:t>
            </a:r>
            <a:endParaRPr lang="pt-BR"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443446" y="320826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Retângulo: Cantos Arredondado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868990" y="1767339"/>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Business </a:t>
            </a:r>
            <a:r>
              <a:rPr lang="pt-BR" sz="1600" dirty="0" err="1"/>
              <a:t>Problem</a:t>
            </a:r>
            <a:endParaRPr lang="pt-BR"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3701090" y="166793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grpSp>
        <p:nvGrpSpPr>
          <p:cNvPr id="31" name="Grupo 30" descr="Ícones de gráfico de barras e de gráfico de linhas.">
            <a:extLst>
              <a:ext uri="{FF2B5EF4-FFF2-40B4-BE49-F238E27FC236}">
                <a16:creationId xmlns:a16="http://schemas.microsoft.com/office/drawing/2014/main" id="{044C3643-8A0E-47C1-BEB8-C73203B5E58D}"/>
              </a:ext>
            </a:extLst>
          </p:cNvPr>
          <p:cNvGrpSpPr/>
          <p:nvPr/>
        </p:nvGrpSpPr>
        <p:grpSpPr>
          <a:xfrm>
            <a:off x="7604594" y="2039965"/>
            <a:ext cx="347679" cy="347679"/>
            <a:chOff x="4319588" y="2492375"/>
            <a:chExt cx="287338" cy="287338"/>
          </a:xfrm>
          <a:solidFill>
            <a:schemeClr val="bg1"/>
          </a:solidFill>
        </p:grpSpPr>
        <p:sp>
          <p:nvSpPr>
            <p:cNvPr id="32" name="Forma Liv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3" name="Forma Liv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4" name="Forma Livre 1676" descr="Ícone de caixa de seleção. ">
            <a:extLst>
              <a:ext uri="{FF2B5EF4-FFF2-40B4-BE49-F238E27FC236}">
                <a16:creationId xmlns:a16="http://schemas.microsoft.com/office/drawing/2014/main" id="{6FB02354-C73F-4DCF-8004-E9CCA66963EA}"/>
              </a:ext>
            </a:extLst>
          </p:cNvPr>
          <p:cNvSpPr>
            <a:spLocks noEditPoints="1"/>
          </p:cNvSpPr>
          <p:nvPr/>
        </p:nvSpPr>
        <p:spPr bwMode="auto">
          <a:xfrm>
            <a:off x="4529765" y="540881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5" name="Forma Livre 4665" descr="Ícone de gráfico. ">
            <a:extLst>
              <a:ext uri="{FF2B5EF4-FFF2-40B4-BE49-F238E27FC236}">
                <a16:creationId xmlns:a16="http://schemas.microsoft.com/office/drawing/2014/main" id="{557E39B2-E017-4E5C-B53E-DDE3B9D4C92C}"/>
              </a:ext>
            </a:extLst>
          </p:cNvPr>
          <p:cNvSpPr>
            <a:spLocks/>
          </p:cNvSpPr>
          <p:nvPr/>
        </p:nvSpPr>
        <p:spPr bwMode="auto">
          <a:xfrm>
            <a:off x="7673536" y="525223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grpSp>
        <p:nvGrpSpPr>
          <p:cNvPr id="36" name="Grupo 35" descr="Ícone de ser humano e engrenagem. ">
            <a:extLst>
              <a:ext uri="{FF2B5EF4-FFF2-40B4-BE49-F238E27FC236}">
                <a16:creationId xmlns:a16="http://schemas.microsoft.com/office/drawing/2014/main" id="{ECC5F635-1712-4572-A9EC-F94E2199DDBD}"/>
              </a:ext>
            </a:extLst>
          </p:cNvPr>
          <p:cNvGrpSpPr/>
          <p:nvPr/>
        </p:nvGrpSpPr>
        <p:grpSpPr>
          <a:xfrm>
            <a:off x="8113753" y="3640648"/>
            <a:ext cx="338073" cy="339996"/>
            <a:chOff x="6450013" y="5349875"/>
            <a:chExt cx="279399" cy="280988"/>
          </a:xfrm>
          <a:solidFill>
            <a:schemeClr val="bg1"/>
          </a:solidFill>
        </p:grpSpPr>
        <p:sp>
          <p:nvSpPr>
            <p:cNvPr id="37" name="Forma Liv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8" name="Forma Liv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grpSp>
        <p:nvGrpSpPr>
          <p:cNvPr id="39" name="Grupo 38" descr="Ícone de engrenagens. ">
            <a:extLst>
              <a:ext uri="{FF2B5EF4-FFF2-40B4-BE49-F238E27FC236}">
                <a16:creationId xmlns:a16="http://schemas.microsoft.com/office/drawing/2014/main" id="{5BC0E3F0-447D-4721-AB1F-C8243BA36671}"/>
              </a:ext>
            </a:extLst>
          </p:cNvPr>
          <p:cNvGrpSpPr/>
          <p:nvPr/>
        </p:nvGrpSpPr>
        <p:grpSpPr>
          <a:xfrm>
            <a:off x="3999072" y="1965919"/>
            <a:ext cx="343837" cy="343837"/>
            <a:chOff x="7613650" y="1387475"/>
            <a:chExt cx="284163" cy="284163"/>
          </a:xfrm>
          <a:solidFill>
            <a:schemeClr val="bg1"/>
          </a:solidFill>
        </p:grpSpPr>
        <p:sp>
          <p:nvSpPr>
            <p:cNvPr id="40" name="Forma Liv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41" name="Forma Liv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42" name="Forma Livre 4346" descr="Ícone de gráfico de caixa e de bigode. ">
            <a:extLst>
              <a:ext uri="{FF2B5EF4-FFF2-40B4-BE49-F238E27FC236}">
                <a16:creationId xmlns:a16="http://schemas.microsoft.com/office/drawing/2014/main" id="{D131817A-5B27-4718-8BAC-45C9CEDA45D9}"/>
              </a:ext>
            </a:extLst>
          </p:cNvPr>
          <p:cNvSpPr>
            <a:spLocks noEditPoints="1"/>
          </p:cNvSpPr>
          <p:nvPr/>
        </p:nvSpPr>
        <p:spPr bwMode="auto">
          <a:xfrm>
            <a:off x="3813219" y="352093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2</a:t>
            </a:r>
            <a:br>
              <a:rPr lang="pt-BR" dirty="0" smtClean="0"/>
            </a:b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800" dirty="0" smtClean="0"/>
              <a:t>Business </a:t>
            </a:r>
            <a:r>
              <a:rPr lang="pt-BR" sz="2800" dirty="0" err="1" smtClean="0"/>
              <a:t>Problem</a:t>
            </a:r>
            <a:endParaRPr lang="pt-BR" sz="2800" dirty="0"/>
          </a:p>
          <a:p>
            <a:pPr algn="ctr" rtl="0"/>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upo 30" descr="Ícones de gráfico de barras e de gráfico de linhas.">
            <a:extLst>
              <a:ext uri="{FF2B5EF4-FFF2-40B4-BE49-F238E27FC236}">
                <a16:creationId xmlns:a16="http://schemas.microsoft.com/office/drawing/2014/main" id="{044C3643-8A0E-47C1-BEB8-C73203B5E58D}"/>
              </a:ext>
            </a:extLst>
          </p:cNvPr>
          <p:cNvGrpSpPr/>
          <p:nvPr/>
        </p:nvGrpSpPr>
        <p:grpSpPr>
          <a:xfrm>
            <a:off x="7604594" y="2039965"/>
            <a:ext cx="347679" cy="347679"/>
            <a:chOff x="4319588" y="2492375"/>
            <a:chExt cx="287338" cy="287338"/>
          </a:xfrm>
          <a:solidFill>
            <a:schemeClr val="bg1"/>
          </a:solidFill>
        </p:grpSpPr>
        <p:sp>
          <p:nvSpPr>
            <p:cNvPr id="32" name="Forma Liv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3" name="Forma Liv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5" name="Forma Livre 4665" descr="Ícone de gráfico. ">
            <a:extLst>
              <a:ext uri="{FF2B5EF4-FFF2-40B4-BE49-F238E27FC236}">
                <a16:creationId xmlns:a16="http://schemas.microsoft.com/office/drawing/2014/main" id="{557E39B2-E017-4E5C-B53E-DDE3B9D4C92C}"/>
              </a:ext>
            </a:extLst>
          </p:cNvPr>
          <p:cNvSpPr>
            <a:spLocks/>
          </p:cNvSpPr>
          <p:nvPr/>
        </p:nvSpPr>
        <p:spPr bwMode="auto">
          <a:xfrm>
            <a:off x="7673536" y="525223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grpSp>
        <p:nvGrpSpPr>
          <p:cNvPr id="36" name="Grupo 35" descr="Ícone de ser humano e engrenagem. ">
            <a:extLst>
              <a:ext uri="{FF2B5EF4-FFF2-40B4-BE49-F238E27FC236}">
                <a16:creationId xmlns:a16="http://schemas.microsoft.com/office/drawing/2014/main" id="{ECC5F635-1712-4572-A9EC-F94E2199DDBD}"/>
              </a:ext>
            </a:extLst>
          </p:cNvPr>
          <p:cNvGrpSpPr/>
          <p:nvPr/>
        </p:nvGrpSpPr>
        <p:grpSpPr>
          <a:xfrm>
            <a:off x="8113753" y="3640648"/>
            <a:ext cx="338073" cy="339996"/>
            <a:chOff x="6450013" y="5349875"/>
            <a:chExt cx="279399" cy="280988"/>
          </a:xfrm>
          <a:solidFill>
            <a:schemeClr val="bg1"/>
          </a:solidFill>
        </p:grpSpPr>
        <p:sp>
          <p:nvSpPr>
            <p:cNvPr id="37" name="Forma Liv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8" name="Forma Liv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pic>
        <p:nvPicPr>
          <p:cNvPr id="1026" name="Picture 2" descr="https://upload.wikimedia.org/wikipedia/commons/thumb/e/e4/Cidade_de_luz_e_cor.jpg/1350px-Cidade_de_luz_e_c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341" y="772197"/>
            <a:ext cx="6611954" cy="2277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eijoada 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0519" y="3471696"/>
            <a:ext cx="4075245" cy="319907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706582" y="3471696"/>
            <a:ext cx="5985163" cy="2308324"/>
          </a:xfrm>
          <a:prstGeom prst="rect">
            <a:avLst/>
          </a:prstGeom>
          <a:noFill/>
        </p:spPr>
        <p:txBody>
          <a:bodyPr wrap="square" rtlCol="0">
            <a:spAutoFit/>
          </a:bodyPr>
          <a:lstStyle/>
          <a:p>
            <a:r>
              <a:rPr lang="pt-BR" dirty="0"/>
              <a:t>The </a:t>
            </a:r>
            <a:r>
              <a:rPr lang="pt-BR" dirty="0" err="1"/>
              <a:t>objective</a:t>
            </a:r>
            <a:r>
              <a:rPr lang="pt-BR" dirty="0"/>
              <a:t> </a:t>
            </a:r>
            <a:r>
              <a:rPr lang="pt-BR" dirty="0" err="1"/>
              <a:t>of</a:t>
            </a:r>
            <a:r>
              <a:rPr lang="pt-BR" dirty="0"/>
              <a:t> </a:t>
            </a:r>
            <a:r>
              <a:rPr lang="pt-BR" dirty="0" err="1"/>
              <a:t>this</a:t>
            </a:r>
            <a:r>
              <a:rPr lang="pt-BR" dirty="0"/>
              <a:t> </a:t>
            </a:r>
            <a:r>
              <a:rPr lang="pt-BR" dirty="0" err="1"/>
              <a:t>capstone</a:t>
            </a:r>
            <a:r>
              <a:rPr lang="pt-BR" dirty="0"/>
              <a:t> </a:t>
            </a:r>
            <a:r>
              <a:rPr lang="pt-BR" dirty="0" err="1"/>
              <a:t>project</a:t>
            </a:r>
            <a:r>
              <a:rPr lang="pt-BR" dirty="0"/>
              <a:t> </a:t>
            </a:r>
            <a:r>
              <a:rPr lang="pt-BR" dirty="0" err="1"/>
              <a:t>is</a:t>
            </a:r>
            <a:r>
              <a:rPr lang="pt-BR" dirty="0"/>
              <a:t> </a:t>
            </a:r>
            <a:r>
              <a:rPr lang="pt-BR" dirty="0" err="1"/>
              <a:t>to</a:t>
            </a:r>
            <a:r>
              <a:rPr lang="pt-BR" dirty="0"/>
              <a:t> </a:t>
            </a:r>
            <a:r>
              <a:rPr lang="pt-BR" dirty="0" err="1"/>
              <a:t>analyse</a:t>
            </a:r>
            <a:r>
              <a:rPr lang="pt-BR" dirty="0"/>
              <a:t> </a:t>
            </a:r>
            <a:r>
              <a:rPr lang="pt-BR" dirty="0" err="1"/>
              <a:t>and</a:t>
            </a:r>
            <a:r>
              <a:rPr lang="pt-BR" dirty="0"/>
              <a:t> </a:t>
            </a:r>
            <a:r>
              <a:rPr lang="pt-BR" dirty="0" err="1"/>
              <a:t>select</a:t>
            </a:r>
            <a:r>
              <a:rPr lang="pt-BR" dirty="0"/>
              <a:t> </a:t>
            </a:r>
            <a:r>
              <a:rPr lang="pt-BR" dirty="0" err="1"/>
              <a:t>the</a:t>
            </a:r>
            <a:r>
              <a:rPr lang="pt-BR" dirty="0"/>
              <a:t> </a:t>
            </a:r>
            <a:r>
              <a:rPr lang="pt-BR" dirty="0" err="1"/>
              <a:t>best</a:t>
            </a:r>
            <a:r>
              <a:rPr lang="pt-BR" dirty="0"/>
              <a:t> </a:t>
            </a:r>
            <a:r>
              <a:rPr lang="pt-BR" dirty="0" err="1"/>
              <a:t>locations</a:t>
            </a:r>
            <a:r>
              <a:rPr lang="pt-BR" dirty="0"/>
              <a:t> in </a:t>
            </a:r>
            <a:r>
              <a:rPr lang="pt-BR" dirty="0" err="1"/>
              <a:t>the</a:t>
            </a:r>
            <a:r>
              <a:rPr lang="pt-BR" dirty="0"/>
              <a:t> </a:t>
            </a:r>
            <a:r>
              <a:rPr lang="pt-BR" dirty="0" err="1"/>
              <a:t>city</a:t>
            </a:r>
            <a:r>
              <a:rPr lang="pt-BR" dirty="0"/>
              <a:t> </a:t>
            </a:r>
            <a:r>
              <a:rPr lang="pt-BR" dirty="0" err="1"/>
              <a:t>of</a:t>
            </a:r>
            <a:r>
              <a:rPr lang="pt-BR" dirty="0"/>
              <a:t> Rio de Janeiro, </a:t>
            </a:r>
            <a:r>
              <a:rPr lang="pt-BR" dirty="0" err="1"/>
              <a:t>Brazil</a:t>
            </a:r>
            <a:r>
              <a:rPr lang="pt-BR" dirty="0"/>
              <a:t> </a:t>
            </a:r>
            <a:r>
              <a:rPr lang="pt-BR" dirty="0" err="1"/>
              <a:t>to</a:t>
            </a:r>
            <a:r>
              <a:rPr lang="pt-BR" dirty="0"/>
              <a:t> open a new </a:t>
            </a:r>
            <a:r>
              <a:rPr lang="pt-BR" dirty="0" err="1"/>
              <a:t>Brazilian</a:t>
            </a:r>
            <a:r>
              <a:rPr lang="pt-BR" dirty="0"/>
              <a:t> </a:t>
            </a:r>
            <a:r>
              <a:rPr lang="pt-BR" dirty="0" err="1"/>
              <a:t>Restaurant</a:t>
            </a:r>
            <a:r>
              <a:rPr lang="pt-BR" dirty="0"/>
              <a:t>. </a:t>
            </a:r>
            <a:r>
              <a:rPr lang="pt-BR" dirty="0" err="1"/>
              <a:t>Using</a:t>
            </a:r>
            <a:r>
              <a:rPr lang="pt-BR" dirty="0"/>
              <a:t> data </a:t>
            </a:r>
            <a:r>
              <a:rPr lang="pt-BR" dirty="0" err="1"/>
              <a:t>science</a:t>
            </a:r>
            <a:r>
              <a:rPr lang="pt-BR" dirty="0"/>
              <a:t> </a:t>
            </a:r>
            <a:r>
              <a:rPr lang="pt-BR" dirty="0" err="1"/>
              <a:t>methodology</a:t>
            </a:r>
            <a:r>
              <a:rPr lang="pt-BR" dirty="0"/>
              <a:t> </a:t>
            </a:r>
            <a:r>
              <a:rPr lang="pt-BR" dirty="0" err="1"/>
              <a:t>and</a:t>
            </a:r>
            <a:r>
              <a:rPr lang="pt-BR" dirty="0"/>
              <a:t> </a:t>
            </a:r>
            <a:r>
              <a:rPr lang="pt-BR" dirty="0" err="1"/>
              <a:t>machine</a:t>
            </a:r>
            <a:r>
              <a:rPr lang="pt-BR" dirty="0"/>
              <a:t> </a:t>
            </a:r>
            <a:r>
              <a:rPr lang="pt-BR" dirty="0" err="1"/>
              <a:t>learning</a:t>
            </a:r>
            <a:r>
              <a:rPr lang="pt-BR" dirty="0"/>
              <a:t> </a:t>
            </a:r>
            <a:r>
              <a:rPr lang="pt-BR" dirty="0" err="1"/>
              <a:t>techniques</a:t>
            </a:r>
            <a:r>
              <a:rPr lang="pt-BR" dirty="0"/>
              <a:t> </a:t>
            </a:r>
            <a:r>
              <a:rPr lang="pt-BR" dirty="0" err="1"/>
              <a:t>like</a:t>
            </a:r>
            <a:r>
              <a:rPr lang="pt-BR" dirty="0"/>
              <a:t> </a:t>
            </a:r>
            <a:r>
              <a:rPr lang="pt-BR" dirty="0" err="1"/>
              <a:t>clustering</a:t>
            </a:r>
            <a:r>
              <a:rPr lang="pt-BR" dirty="0"/>
              <a:t>, </a:t>
            </a:r>
            <a:r>
              <a:rPr lang="pt-BR" dirty="0" err="1"/>
              <a:t>this</a:t>
            </a:r>
            <a:r>
              <a:rPr lang="pt-BR" dirty="0"/>
              <a:t> </a:t>
            </a:r>
            <a:r>
              <a:rPr lang="pt-BR" dirty="0" err="1"/>
              <a:t>project</a:t>
            </a:r>
            <a:r>
              <a:rPr lang="pt-BR" dirty="0"/>
              <a:t> </a:t>
            </a:r>
            <a:r>
              <a:rPr lang="pt-BR" dirty="0" err="1"/>
              <a:t>aims</a:t>
            </a:r>
            <a:r>
              <a:rPr lang="pt-BR" dirty="0"/>
              <a:t> </a:t>
            </a:r>
            <a:r>
              <a:rPr lang="pt-BR" dirty="0" err="1"/>
              <a:t>to</a:t>
            </a:r>
            <a:r>
              <a:rPr lang="pt-BR" dirty="0"/>
              <a:t> </a:t>
            </a:r>
            <a:r>
              <a:rPr lang="pt-BR" dirty="0" err="1"/>
              <a:t>provide</a:t>
            </a:r>
            <a:r>
              <a:rPr lang="pt-BR" dirty="0"/>
              <a:t> </a:t>
            </a:r>
            <a:r>
              <a:rPr lang="pt-BR" dirty="0" err="1"/>
              <a:t>solutions</a:t>
            </a:r>
            <a:r>
              <a:rPr lang="pt-BR" dirty="0"/>
              <a:t> </a:t>
            </a:r>
            <a:r>
              <a:rPr lang="pt-BR" dirty="0" err="1"/>
              <a:t>to</a:t>
            </a:r>
            <a:r>
              <a:rPr lang="pt-BR" dirty="0"/>
              <a:t> </a:t>
            </a:r>
            <a:r>
              <a:rPr lang="pt-BR" dirty="0" err="1"/>
              <a:t>answer</a:t>
            </a:r>
            <a:r>
              <a:rPr lang="pt-BR" dirty="0"/>
              <a:t> </a:t>
            </a:r>
            <a:r>
              <a:rPr lang="pt-BR" dirty="0" err="1"/>
              <a:t>the</a:t>
            </a:r>
            <a:r>
              <a:rPr lang="pt-BR" dirty="0"/>
              <a:t> business </a:t>
            </a:r>
            <a:r>
              <a:rPr lang="pt-BR" dirty="0" err="1"/>
              <a:t>question</a:t>
            </a:r>
            <a:r>
              <a:rPr lang="pt-BR" dirty="0"/>
              <a:t>: </a:t>
            </a:r>
            <a:r>
              <a:rPr lang="pt-BR" dirty="0" err="1"/>
              <a:t>where</a:t>
            </a:r>
            <a:r>
              <a:rPr lang="pt-BR" dirty="0"/>
              <a:t> </a:t>
            </a:r>
            <a:r>
              <a:rPr lang="pt-BR" dirty="0" err="1"/>
              <a:t>would</a:t>
            </a:r>
            <a:r>
              <a:rPr lang="pt-BR" dirty="0"/>
              <a:t> </a:t>
            </a:r>
            <a:r>
              <a:rPr lang="pt-BR" dirty="0" err="1"/>
              <a:t>you</a:t>
            </a:r>
            <a:r>
              <a:rPr lang="pt-BR" dirty="0"/>
              <a:t> </a:t>
            </a:r>
            <a:r>
              <a:rPr lang="pt-BR" dirty="0" err="1"/>
              <a:t>recommend</a:t>
            </a:r>
            <a:r>
              <a:rPr lang="pt-BR" dirty="0"/>
              <a:t> </a:t>
            </a:r>
            <a:r>
              <a:rPr lang="pt-BR" dirty="0" err="1"/>
              <a:t>that</a:t>
            </a:r>
            <a:r>
              <a:rPr lang="pt-BR" dirty="0"/>
              <a:t> </a:t>
            </a:r>
            <a:r>
              <a:rPr lang="pt-BR" dirty="0" err="1"/>
              <a:t>they</a:t>
            </a:r>
            <a:r>
              <a:rPr lang="pt-BR" dirty="0"/>
              <a:t> open it?</a:t>
            </a:r>
          </a:p>
          <a:p>
            <a:endParaRPr lang="pt-BR" dirty="0"/>
          </a:p>
        </p:txBody>
      </p:sp>
    </p:spTree>
    <p:extLst>
      <p:ext uri="{BB962C8B-B14F-4D97-AF65-F5344CB8AC3E}">
        <p14:creationId xmlns:p14="http://schemas.microsoft.com/office/powerpoint/2010/main" val="132189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2</a:t>
            </a:r>
            <a:br>
              <a:rPr lang="pt-BR" dirty="0" smtClean="0"/>
            </a:b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800" dirty="0" smtClean="0"/>
              <a:t>Target </a:t>
            </a:r>
            <a:r>
              <a:rPr lang="pt-BR" sz="2800" dirty="0" err="1" smtClean="0"/>
              <a:t>Audience</a:t>
            </a:r>
            <a:r>
              <a:rPr lang="pt-BR" sz="2800" dirty="0" smtClean="0"/>
              <a:t>/Data</a:t>
            </a:r>
            <a:endParaRPr lang="pt-BR" sz="2800" dirty="0"/>
          </a:p>
          <a:p>
            <a:pPr algn="ctr" rtl="0"/>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upo 30" descr="Ícones de gráfico de barras e de gráfico de linhas.">
            <a:extLst>
              <a:ext uri="{FF2B5EF4-FFF2-40B4-BE49-F238E27FC236}">
                <a16:creationId xmlns:a16="http://schemas.microsoft.com/office/drawing/2014/main" id="{044C3643-8A0E-47C1-BEB8-C73203B5E58D}"/>
              </a:ext>
            </a:extLst>
          </p:cNvPr>
          <p:cNvGrpSpPr/>
          <p:nvPr/>
        </p:nvGrpSpPr>
        <p:grpSpPr>
          <a:xfrm>
            <a:off x="7604594" y="2039965"/>
            <a:ext cx="347679" cy="347679"/>
            <a:chOff x="4319588" y="2492375"/>
            <a:chExt cx="287338" cy="287338"/>
          </a:xfrm>
          <a:solidFill>
            <a:schemeClr val="bg1"/>
          </a:solidFill>
        </p:grpSpPr>
        <p:sp>
          <p:nvSpPr>
            <p:cNvPr id="32" name="Forma Liv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3" name="Forma Liv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5" name="Forma Livre 4665" descr="Ícone de gráfico. ">
            <a:extLst>
              <a:ext uri="{FF2B5EF4-FFF2-40B4-BE49-F238E27FC236}">
                <a16:creationId xmlns:a16="http://schemas.microsoft.com/office/drawing/2014/main" id="{557E39B2-E017-4E5C-B53E-DDE3B9D4C92C}"/>
              </a:ext>
            </a:extLst>
          </p:cNvPr>
          <p:cNvSpPr>
            <a:spLocks/>
          </p:cNvSpPr>
          <p:nvPr/>
        </p:nvSpPr>
        <p:spPr bwMode="auto">
          <a:xfrm>
            <a:off x="7673536" y="525223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grpSp>
        <p:nvGrpSpPr>
          <p:cNvPr id="36" name="Grupo 35" descr="Ícone de ser humano e engrenagem. ">
            <a:extLst>
              <a:ext uri="{FF2B5EF4-FFF2-40B4-BE49-F238E27FC236}">
                <a16:creationId xmlns:a16="http://schemas.microsoft.com/office/drawing/2014/main" id="{ECC5F635-1712-4572-A9EC-F94E2199DDBD}"/>
              </a:ext>
            </a:extLst>
          </p:cNvPr>
          <p:cNvGrpSpPr/>
          <p:nvPr/>
        </p:nvGrpSpPr>
        <p:grpSpPr>
          <a:xfrm>
            <a:off x="8113753" y="3640648"/>
            <a:ext cx="338073" cy="339996"/>
            <a:chOff x="6450013" y="5349875"/>
            <a:chExt cx="279399" cy="280988"/>
          </a:xfrm>
          <a:solidFill>
            <a:schemeClr val="bg1"/>
          </a:solidFill>
        </p:grpSpPr>
        <p:sp>
          <p:nvSpPr>
            <p:cNvPr id="37" name="Forma Liv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38" name="Forma Liv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pic>
        <p:nvPicPr>
          <p:cNvPr id="1028" name="Picture 4" descr="Feijoada 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7606" y="1872160"/>
            <a:ext cx="4551175" cy="357267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285399" y="1271995"/>
            <a:ext cx="6428508" cy="1754326"/>
          </a:xfrm>
          <a:prstGeom prst="rect">
            <a:avLst/>
          </a:prstGeom>
          <a:noFill/>
        </p:spPr>
        <p:txBody>
          <a:bodyPr wrap="square" rtlCol="0">
            <a:spAutoFit/>
          </a:bodyPr>
          <a:lstStyle/>
          <a:p>
            <a:r>
              <a:rPr lang="pt-BR" b="1" dirty="0" smtClean="0"/>
              <a:t>Target </a:t>
            </a:r>
            <a:r>
              <a:rPr lang="pt-BR" b="1" dirty="0" err="1" smtClean="0"/>
              <a:t>Audience</a:t>
            </a:r>
            <a:endParaRPr lang="pt-BR" b="1" dirty="0"/>
          </a:p>
          <a:p>
            <a:endParaRPr lang="pt-BR" dirty="0" smtClean="0"/>
          </a:p>
          <a:p>
            <a:r>
              <a:rPr lang="pt-BR" dirty="0" smtClean="0"/>
              <a:t>- </a:t>
            </a:r>
            <a:r>
              <a:rPr lang="pt-BR" dirty="0" err="1" smtClean="0"/>
              <a:t>Travellers</a:t>
            </a:r>
            <a:r>
              <a:rPr lang="pt-BR" dirty="0" smtClean="0"/>
              <a:t> </a:t>
            </a:r>
            <a:r>
              <a:rPr lang="pt-BR" dirty="0" err="1"/>
              <a:t>and</a:t>
            </a:r>
            <a:r>
              <a:rPr lang="pt-BR" dirty="0"/>
              <a:t> </a:t>
            </a:r>
            <a:r>
              <a:rPr lang="pt-BR" dirty="0" err="1"/>
              <a:t>residents</a:t>
            </a:r>
            <a:r>
              <a:rPr lang="pt-BR" dirty="0"/>
              <a:t> </a:t>
            </a:r>
            <a:r>
              <a:rPr lang="pt-BR" dirty="0" err="1"/>
              <a:t>who</a:t>
            </a:r>
            <a:r>
              <a:rPr lang="pt-BR" dirty="0"/>
              <a:t> </a:t>
            </a:r>
            <a:r>
              <a:rPr lang="pt-BR" dirty="0" err="1"/>
              <a:t>want</a:t>
            </a:r>
            <a:r>
              <a:rPr lang="pt-BR" dirty="0"/>
              <a:t> </a:t>
            </a:r>
            <a:r>
              <a:rPr lang="pt-BR" dirty="0" err="1"/>
              <a:t>to</a:t>
            </a:r>
            <a:r>
              <a:rPr lang="pt-BR" dirty="0"/>
              <a:t> </a:t>
            </a:r>
            <a:r>
              <a:rPr lang="pt-BR" dirty="0" err="1"/>
              <a:t>have</a:t>
            </a:r>
            <a:r>
              <a:rPr lang="pt-BR" dirty="0"/>
              <a:t> </a:t>
            </a:r>
            <a:r>
              <a:rPr lang="pt-BR" dirty="0" err="1"/>
              <a:t>an</a:t>
            </a:r>
            <a:r>
              <a:rPr lang="pt-BR" dirty="0"/>
              <a:t> </a:t>
            </a:r>
            <a:r>
              <a:rPr lang="pt-BR" dirty="0" err="1"/>
              <a:t>experience</a:t>
            </a:r>
            <a:r>
              <a:rPr lang="pt-BR" dirty="0"/>
              <a:t> </a:t>
            </a:r>
            <a:r>
              <a:rPr lang="pt-BR" dirty="0" err="1"/>
              <a:t>to</a:t>
            </a:r>
            <a:r>
              <a:rPr lang="pt-BR" dirty="0"/>
              <a:t> </a:t>
            </a:r>
            <a:r>
              <a:rPr lang="pt-BR" dirty="0" err="1"/>
              <a:t>try</a:t>
            </a:r>
            <a:r>
              <a:rPr lang="pt-BR" dirty="0"/>
              <a:t> </a:t>
            </a:r>
            <a:r>
              <a:rPr lang="pt-BR" dirty="0" err="1"/>
              <a:t>Brazilian</a:t>
            </a:r>
            <a:r>
              <a:rPr lang="pt-BR" dirty="0"/>
              <a:t> </a:t>
            </a:r>
            <a:r>
              <a:rPr lang="pt-BR" dirty="0" err="1"/>
              <a:t>Food</a:t>
            </a:r>
            <a:r>
              <a:rPr lang="pt-BR" dirty="0"/>
              <a:t>.</a:t>
            </a:r>
          </a:p>
          <a:p>
            <a:r>
              <a:rPr lang="pt-BR" dirty="0"/>
              <a:t>- Business </a:t>
            </a:r>
            <a:r>
              <a:rPr lang="pt-BR" dirty="0" err="1"/>
              <a:t>personnel</a:t>
            </a:r>
            <a:r>
              <a:rPr lang="pt-BR" dirty="0"/>
              <a:t> </a:t>
            </a:r>
            <a:r>
              <a:rPr lang="pt-BR" dirty="0" err="1"/>
              <a:t>who</a:t>
            </a:r>
            <a:r>
              <a:rPr lang="pt-BR" dirty="0"/>
              <a:t> are </a:t>
            </a:r>
            <a:r>
              <a:rPr lang="pt-BR" dirty="0" err="1"/>
              <a:t>planning</a:t>
            </a:r>
            <a:r>
              <a:rPr lang="pt-BR" dirty="0"/>
              <a:t> </a:t>
            </a:r>
            <a:r>
              <a:rPr lang="pt-BR" dirty="0" err="1"/>
              <a:t>to</a:t>
            </a:r>
            <a:r>
              <a:rPr lang="pt-BR" dirty="0"/>
              <a:t> </a:t>
            </a:r>
            <a:r>
              <a:rPr lang="pt-BR" dirty="0" err="1"/>
              <a:t>invest</a:t>
            </a:r>
            <a:r>
              <a:rPr lang="pt-BR" dirty="0"/>
              <a:t> in a </a:t>
            </a:r>
            <a:r>
              <a:rPr lang="pt-BR" dirty="0" err="1"/>
              <a:t>restaurant</a:t>
            </a:r>
            <a:endParaRPr lang="pt-BR" dirty="0"/>
          </a:p>
          <a:p>
            <a:endParaRPr lang="pt-BR" dirty="0"/>
          </a:p>
        </p:txBody>
      </p:sp>
      <p:sp>
        <p:nvSpPr>
          <p:cNvPr id="5" name="CaixaDeTexto 4"/>
          <p:cNvSpPr txBox="1"/>
          <p:nvPr/>
        </p:nvSpPr>
        <p:spPr>
          <a:xfrm>
            <a:off x="218550" y="3026321"/>
            <a:ext cx="6587836" cy="3139321"/>
          </a:xfrm>
          <a:prstGeom prst="rect">
            <a:avLst/>
          </a:prstGeom>
          <a:noFill/>
        </p:spPr>
        <p:txBody>
          <a:bodyPr wrap="square" rtlCol="0">
            <a:spAutoFit/>
          </a:bodyPr>
          <a:lstStyle/>
          <a:p>
            <a:r>
              <a:rPr lang="pt-BR" b="1" dirty="0" smtClean="0"/>
              <a:t>Data</a:t>
            </a:r>
          </a:p>
          <a:p>
            <a:endParaRPr lang="pt-BR" dirty="0"/>
          </a:p>
          <a:p>
            <a:r>
              <a:rPr lang="pt-BR" dirty="0"/>
              <a:t>- </a:t>
            </a:r>
            <a:r>
              <a:rPr lang="pt-BR" dirty="0" err="1"/>
              <a:t>Name</a:t>
            </a:r>
            <a:r>
              <a:rPr lang="pt-BR" dirty="0"/>
              <a:t> </a:t>
            </a:r>
            <a:r>
              <a:rPr lang="pt-BR" dirty="0" err="1"/>
              <a:t>of</a:t>
            </a:r>
            <a:r>
              <a:rPr lang="pt-BR" dirty="0"/>
              <a:t> </a:t>
            </a:r>
            <a:r>
              <a:rPr lang="pt-BR" dirty="0" err="1"/>
              <a:t>the</a:t>
            </a:r>
            <a:r>
              <a:rPr lang="pt-BR" dirty="0"/>
              <a:t> 167 </a:t>
            </a:r>
            <a:r>
              <a:rPr lang="pt-BR" dirty="0" err="1"/>
              <a:t>Neighboors</a:t>
            </a:r>
            <a:r>
              <a:rPr lang="pt-BR" dirty="0"/>
              <a:t>, </a:t>
            </a:r>
            <a:r>
              <a:rPr lang="pt-BR" dirty="0" err="1"/>
              <a:t>from</a:t>
            </a:r>
            <a:r>
              <a:rPr lang="pt-BR" dirty="0"/>
              <a:t> web </a:t>
            </a:r>
            <a:r>
              <a:rPr lang="pt-BR" dirty="0" err="1"/>
              <a:t>scrapping</a:t>
            </a:r>
            <a:r>
              <a:rPr lang="pt-BR" dirty="0"/>
              <a:t> </a:t>
            </a:r>
          </a:p>
          <a:p>
            <a:r>
              <a:rPr lang="pt-BR" u="sng" dirty="0">
                <a:hlinkClick r:id="rId4"/>
              </a:rPr>
              <a:t>https://pt.wikipedia.org/wiki/Lista_de_bairros_da_cidade_do_Rio_de_Janeiro</a:t>
            </a:r>
            <a:endParaRPr lang="pt-BR" dirty="0"/>
          </a:p>
          <a:p>
            <a:r>
              <a:rPr lang="pt-BR" dirty="0"/>
              <a:t>- Latitude </a:t>
            </a:r>
            <a:r>
              <a:rPr lang="pt-BR" dirty="0" err="1"/>
              <a:t>and</a:t>
            </a:r>
            <a:r>
              <a:rPr lang="pt-BR" dirty="0"/>
              <a:t> longitude </a:t>
            </a:r>
            <a:r>
              <a:rPr lang="pt-BR" dirty="0" err="1"/>
              <a:t>coordinates</a:t>
            </a:r>
            <a:r>
              <a:rPr lang="pt-BR" dirty="0"/>
              <a:t> </a:t>
            </a:r>
            <a:r>
              <a:rPr lang="pt-BR" dirty="0" err="1"/>
              <a:t>of</a:t>
            </a:r>
            <a:r>
              <a:rPr lang="pt-BR" dirty="0"/>
              <a:t> </a:t>
            </a:r>
            <a:r>
              <a:rPr lang="pt-BR" dirty="0" err="1"/>
              <a:t>those</a:t>
            </a:r>
            <a:r>
              <a:rPr lang="pt-BR" dirty="0"/>
              <a:t> </a:t>
            </a:r>
            <a:r>
              <a:rPr lang="pt-BR" dirty="0" err="1"/>
              <a:t>neighbourhoods</a:t>
            </a:r>
            <a:r>
              <a:rPr lang="pt-BR" dirty="0"/>
              <a:t>. </a:t>
            </a:r>
            <a:r>
              <a:rPr lang="pt-BR" dirty="0" err="1"/>
              <a:t>This</a:t>
            </a:r>
            <a:r>
              <a:rPr lang="pt-BR" dirty="0"/>
              <a:t> </a:t>
            </a:r>
            <a:r>
              <a:rPr lang="pt-BR" dirty="0" err="1"/>
              <a:t>is</a:t>
            </a:r>
            <a:r>
              <a:rPr lang="pt-BR" dirty="0"/>
              <a:t> </a:t>
            </a:r>
            <a:r>
              <a:rPr lang="pt-BR" dirty="0" err="1"/>
              <a:t>required</a:t>
            </a:r>
            <a:r>
              <a:rPr lang="pt-BR" dirty="0"/>
              <a:t> in </a:t>
            </a:r>
            <a:r>
              <a:rPr lang="pt-BR" dirty="0" err="1"/>
              <a:t>order</a:t>
            </a:r>
            <a:r>
              <a:rPr lang="pt-BR" dirty="0"/>
              <a:t> </a:t>
            </a:r>
            <a:r>
              <a:rPr lang="pt-BR" dirty="0" err="1"/>
              <a:t>to</a:t>
            </a:r>
            <a:r>
              <a:rPr lang="pt-BR" dirty="0"/>
              <a:t> </a:t>
            </a:r>
            <a:r>
              <a:rPr lang="pt-BR" dirty="0" err="1"/>
              <a:t>plot</a:t>
            </a:r>
            <a:r>
              <a:rPr lang="pt-BR" dirty="0"/>
              <a:t> </a:t>
            </a:r>
            <a:r>
              <a:rPr lang="pt-BR" dirty="0" err="1"/>
              <a:t>the</a:t>
            </a:r>
            <a:r>
              <a:rPr lang="pt-BR" dirty="0"/>
              <a:t> </a:t>
            </a:r>
            <a:r>
              <a:rPr lang="pt-BR" dirty="0" err="1"/>
              <a:t>map</a:t>
            </a:r>
            <a:r>
              <a:rPr lang="pt-BR" dirty="0"/>
              <a:t> </a:t>
            </a:r>
            <a:r>
              <a:rPr lang="pt-BR" dirty="0" err="1"/>
              <a:t>and</a:t>
            </a:r>
            <a:r>
              <a:rPr lang="pt-BR" dirty="0"/>
              <a:t> </a:t>
            </a:r>
            <a:r>
              <a:rPr lang="pt-BR" dirty="0" err="1"/>
              <a:t>also</a:t>
            </a:r>
            <a:r>
              <a:rPr lang="pt-BR" dirty="0"/>
              <a:t> </a:t>
            </a:r>
            <a:r>
              <a:rPr lang="pt-BR" dirty="0" err="1"/>
              <a:t>to</a:t>
            </a:r>
            <a:r>
              <a:rPr lang="pt-BR" dirty="0"/>
              <a:t> </a:t>
            </a:r>
            <a:r>
              <a:rPr lang="pt-BR" dirty="0" err="1"/>
              <a:t>get</a:t>
            </a:r>
            <a:r>
              <a:rPr lang="pt-BR" dirty="0"/>
              <a:t> </a:t>
            </a:r>
            <a:r>
              <a:rPr lang="pt-BR" dirty="0" err="1"/>
              <a:t>the</a:t>
            </a:r>
            <a:r>
              <a:rPr lang="pt-BR" dirty="0"/>
              <a:t> </a:t>
            </a:r>
            <a:r>
              <a:rPr lang="pt-BR" dirty="0" err="1"/>
              <a:t>venue</a:t>
            </a:r>
            <a:r>
              <a:rPr lang="pt-BR" dirty="0"/>
              <a:t> data</a:t>
            </a:r>
          </a:p>
          <a:p>
            <a:r>
              <a:rPr lang="pt-BR" dirty="0"/>
              <a:t>- Use </a:t>
            </a:r>
            <a:r>
              <a:rPr lang="pt-BR" dirty="0" err="1"/>
              <a:t>Foresquare</a:t>
            </a:r>
            <a:r>
              <a:rPr lang="pt-BR" dirty="0"/>
              <a:t> Data </a:t>
            </a:r>
            <a:r>
              <a:rPr lang="pt-BR" dirty="0" err="1"/>
              <a:t>to</a:t>
            </a:r>
            <a:r>
              <a:rPr lang="pt-BR" dirty="0"/>
              <a:t> </a:t>
            </a:r>
            <a:r>
              <a:rPr lang="pt-BR" dirty="0" err="1"/>
              <a:t>obtain</a:t>
            </a:r>
            <a:r>
              <a:rPr lang="pt-BR" dirty="0"/>
              <a:t> </a:t>
            </a:r>
            <a:r>
              <a:rPr lang="pt-BR" dirty="0" err="1"/>
              <a:t>info</a:t>
            </a:r>
            <a:r>
              <a:rPr lang="pt-BR" dirty="0"/>
              <a:t> </a:t>
            </a:r>
            <a:r>
              <a:rPr lang="pt-BR" dirty="0" err="1"/>
              <a:t>about</a:t>
            </a:r>
            <a:r>
              <a:rPr lang="pt-BR" dirty="0"/>
              <a:t> </a:t>
            </a:r>
            <a:r>
              <a:rPr lang="pt-BR" dirty="0" err="1"/>
              <a:t>restaurants</a:t>
            </a:r>
            <a:r>
              <a:rPr lang="pt-BR" dirty="0"/>
              <a:t>, </a:t>
            </a:r>
            <a:r>
              <a:rPr lang="pt-BR" dirty="0" err="1"/>
              <a:t>We</a:t>
            </a:r>
            <a:r>
              <a:rPr lang="pt-BR" dirty="0"/>
              <a:t> </a:t>
            </a:r>
            <a:r>
              <a:rPr lang="pt-BR" dirty="0" err="1"/>
              <a:t>will</a:t>
            </a:r>
            <a:r>
              <a:rPr lang="pt-BR" dirty="0"/>
              <a:t> use </a:t>
            </a:r>
            <a:r>
              <a:rPr lang="pt-BR" dirty="0" err="1"/>
              <a:t>this</a:t>
            </a:r>
            <a:r>
              <a:rPr lang="pt-BR" dirty="0"/>
              <a:t> data </a:t>
            </a:r>
            <a:r>
              <a:rPr lang="pt-BR" dirty="0" err="1"/>
              <a:t>to</a:t>
            </a:r>
            <a:r>
              <a:rPr lang="pt-BR" dirty="0"/>
              <a:t> </a:t>
            </a:r>
            <a:r>
              <a:rPr lang="pt-BR" dirty="0" err="1"/>
              <a:t>perform</a:t>
            </a:r>
            <a:r>
              <a:rPr lang="pt-BR" dirty="0"/>
              <a:t> </a:t>
            </a:r>
            <a:r>
              <a:rPr lang="pt-BR" dirty="0" err="1"/>
              <a:t>clustering</a:t>
            </a:r>
            <a:r>
              <a:rPr lang="pt-BR" dirty="0"/>
              <a:t> </a:t>
            </a:r>
            <a:r>
              <a:rPr lang="pt-BR" dirty="0" err="1"/>
              <a:t>on</a:t>
            </a:r>
            <a:r>
              <a:rPr lang="pt-BR" dirty="0"/>
              <a:t> </a:t>
            </a:r>
            <a:r>
              <a:rPr lang="pt-BR" dirty="0" err="1"/>
              <a:t>the</a:t>
            </a:r>
            <a:r>
              <a:rPr lang="pt-BR" dirty="0"/>
              <a:t> </a:t>
            </a:r>
            <a:r>
              <a:rPr lang="pt-BR" dirty="0" err="1"/>
              <a:t>neighbourhoods</a:t>
            </a:r>
            <a:r>
              <a:rPr lang="pt-BR" dirty="0"/>
              <a:t>.</a:t>
            </a:r>
          </a:p>
          <a:p>
            <a:endParaRPr lang="pt-BR" dirty="0"/>
          </a:p>
        </p:txBody>
      </p:sp>
    </p:spTree>
    <p:extLst>
      <p:ext uri="{BB962C8B-B14F-4D97-AF65-F5344CB8AC3E}">
        <p14:creationId xmlns:p14="http://schemas.microsoft.com/office/powerpoint/2010/main" val="142564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3</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Methodology</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1760052" y="281190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4" name="Trapezoide 43">
            <a:extLst>
              <a:ext uri="{FF2B5EF4-FFF2-40B4-BE49-F238E27FC236}">
                <a16:creationId xmlns:a16="http://schemas.microsoft.com/office/drawing/2014/main"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5" name="Trapezoide 44">
            <a:extLst>
              <a:ext uri="{FF2B5EF4-FFF2-40B4-BE49-F238E27FC236}">
                <a16:creationId xmlns:a16="http://schemas.microsoft.com/office/drawing/2014/main"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6" name="Trapezoide 45">
            <a:extLst>
              <a:ext uri="{FF2B5EF4-FFF2-40B4-BE49-F238E27FC236}">
                <a16:creationId xmlns:a16="http://schemas.microsoft.com/office/drawing/2014/main" id="{89DA262E-0502-4E65-8ABA-E063880EAC4C}"/>
              </a:ext>
              <a:ext uri="{C183D7F6-B498-43B3-948B-1728B52AA6E4}">
                <adec:decorative xmlns:adec="http://schemas.microsoft.com/office/drawing/2017/decorative" xmlns=""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 name="Retângulo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rtlCol="0">
            <a:spAutoFit/>
          </a:bodyPr>
          <a:lstStyle/>
          <a:p>
            <a:pPr algn="ctr"/>
            <a:r>
              <a:rPr lang="pt-BR" sz="1600" b="1" dirty="0">
                <a:solidFill>
                  <a:schemeClr val="bg1"/>
                </a:solidFill>
              </a:rPr>
              <a:t>Data </a:t>
            </a:r>
            <a:r>
              <a:rPr lang="pt-BR" sz="1600" b="1" dirty="0" err="1">
                <a:solidFill>
                  <a:schemeClr val="bg1"/>
                </a:solidFill>
              </a:rPr>
              <a:t>Scraping</a:t>
            </a:r>
            <a:endParaRPr lang="pt-BR" sz="1600" b="1" dirty="0">
              <a:solidFill>
                <a:schemeClr val="bg1"/>
              </a:solidFill>
            </a:endParaRPr>
          </a:p>
        </p:txBody>
      </p:sp>
      <p:sp>
        <p:nvSpPr>
          <p:cNvPr id="47" name="Retângulo 46">
            <a:extLst>
              <a:ext uri="{FF2B5EF4-FFF2-40B4-BE49-F238E27FC236}">
                <a16:creationId xmlns:a16="http://schemas.microsoft.com/office/drawing/2014/main" id="{1751D31D-3535-411D-8BAC-95CCC90AB185}"/>
              </a:ext>
            </a:extLst>
          </p:cNvPr>
          <p:cNvSpPr/>
          <p:nvPr/>
        </p:nvSpPr>
        <p:spPr>
          <a:xfrm>
            <a:off x="3242324" y="2378711"/>
            <a:ext cx="1371600" cy="738664"/>
          </a:xfrm>
          <a:prstGeom prst="rect">
            <a:avLst/>
          </a:prstGeom>
        </p:spPr>
        <p:txBody>
          <a:bodyPr wrap="square" lIns="0" tIns="0" rIns="0" bIns="0" rtlCol="0">
            <a:spAutoFit/>
          </a:bodyPr>
          <a:lstStyle/>
          <a:p>
            <a:pPr algn="ctr"/>
            <a:r>
              <a:rPr lang="pt-BR" sz="1600" b="1" dirty="0" err="1">
                <a:solidFill>
                  <a:schemeClr val="bg1"/>
                </a:solidFill>
              </a:rPr>
              <a:t>Get</a:t>
            </a:r>
            <a:r>
              <a:rPr lang="pt-BR" sz="1600" b="1" dirty="0">
                <a:solidFill>
                  <a:schemeClr val="bg1"/>
                </a:solidFill>
              </a:rPr>
              <a:t> </a:t>
            </a:r>
            <a:r>
              <a:rPr lang="pt-BR" sz="1600" b="1" dirty="0" err="1">
                <a:solidFill>
                  <a:schemeClr val="bg1"/>
                </a:solidFill>
              </a:rPr>
              <a:t>the</a:t>
            </a:r>
            <a:r>
              <a:rPr lang="pt-BR" sz="1600" b="1" dirty="0">
                <a:solidFill>
                  <a:schemeClr val="bg1"/>
                </a:solidFill>
              </a:rPr>
              <a:t> </a:t>
            </a:r>
            <a:r>
              <a:rPr lang="pt-BR" sz="1600" b="1" dirty="0" err="1">
                <a:solidFill>
                  <a:schemeClr val="bg1"/>
                </a:solidFill>
              </a:rPr>
              <a:t>geographical</a:t>
            </a:r>
            <a:r>
              <a:rPr lang="pt-BR" sz="1600" b="1" dirty="0">
                <a:solidFill>
                  <a:schemeClr val="bg1"/>
                </a:solidFill>
              </a:rPr>
              <a:t> </a:t>
            </a:r>
            <a:r>
              <a:rPr lang="pt-BR" sz="1600" b="1" dirty="0" err="1">
                <a:solidFill>
                  <a:schemeClr val="bg1"/>
                </a:solidFill>
              </a:rPr>
              <a:t>coordinates</a:t>
            </a:r>
            <a:endParaRPr lang="pt-BR" sz="1600" b="1" dirty="0">
              <a:solidFill>
                <a:schemeClr val="bg1"/>
              </a:solidFill>
            </a:endParaRPr>
          </a:p>
        </p:txBody>
      </p:sp>
      <p:sp>
        <p:nvSpPr>
          <p:cNvPr id="48" name="Retângulo 47">
            <a:extLst>
              <a:ext uri="{FF2B5EF4-FFF2-40B4-BE49-F238E27FC236}">
                <a16:creationId xmlns:a16="http://schemas.microsoft.com/office/drawing/2014/main" id="{FA4D735A-8F75-4E2A-8F1A-CC303B0718BA}"/>
              </a:ext>
            </a:extLst>
          </p:cNvPr>
          <p:cNvSpPr/>
          <p:nvPr/>
        </p:nvSpPr>
        <p:spPr>
          <a:xfrm>
            <a:off x="5410200" y="2720004"/>
            <a:ext cx="1371600" cy="492443"/>
          </a:xfrm>
          <a:prstGeom prst="rect">
            <a:avLst/>
          </a:prstGeom>
        </p:spPr>
        <p:txBody>
          <a:bodyPr wrap="square" lIns="0" tIns="0" rIns="0" bIns="0" rtlCol="0">
            <a:spAutoFit/>
          </a:bodyPr>
          <a:lstStyle/>
          <a:p>
            <a:pPr algn="ctr"/>
            <a:r>
              <a:rPr lang="pt-BR" sz="1600" b="1" dirty="0" err="1">
                <a:solidFill>
                  <a:schemeClr val="bg1"/>
                </a:solidFill>
              </a:rPr>
              <a:t>Predictive</a:t>
            </a:r>
            <a:r>
              <a:rPr lang="pt-BR" sz="1600" b="1" dirty="0">
                <a:solidFill>
                  <a:schemeClr val="bg1"/>
                </a:solidFill>
              </a:rPr>
              <a:t> </a:t>
            </a:r>
            <a:r>
              <a:rPr lang="pt-BR" sz="1600" b="1" dirty="0" err="1">
                <a:solidFill>
                  <a:schemeClr val="bg1"/>
                </a:solidFill>
              </a:rPr>
              <a:t>Modeling</a:t>
            </a:r>
            <a:endParaRPr lang="pt-BR" sz="1600" b="1" dirty="0">
              <a:solidFill>
                <a:schemeClr val="bg1"/>
              </a:solidFill>
            </a:endParaRPr>
          </a:p>
        </p:txBody>
      </p:sp>
      <p:sp>
        <p:nvSpPr>
          <p:cNvPr id="49" name="Retângulo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rtlCol="0">
            <a:spAutoFit/>
          </a:bodyPr>
          <a:lstStyle/>
          <a:p>
            <a:pPr algn="ctr"/>
            <a:r>
              <a:rPr lang="pt-BR" sz="1600" b="1" dirty="0">
                <a:solidFill>
                  <a:schemeClr val="bg1"/>
                </a:solidFill>
              </a:rPr>
              <a:t>K-</a:t>
            </a:r>
            <a:r>
              <a:rPr lang="pt-BR" sz="1600" b="1" dirty="0" err="1">
                <a:solidFill>
                  <a:schemeClr val="bg1"/>
                </a:solidFill>
              </a:rPr>
              <a:t>Mean</a:t>
            </a:r>
            <a:endParaRPr lang="pt-BR" sz="1600" b="1" dirty="0">
              <a:solidFill>
                <a:schemeClr val="bg1"/>
              </a:solidFill>
            </a:endParaRPr>
          </a:p>
        </p:txBody>
      </p:sp>
      <p:sp>
        <p:nvSpPr>
          <p:cNvPr id="50" name="Retângulo 49">
            <a:extLst>
              <a:ext uri="{FF2B5EF4-FFF2-40B4-BE49-F238E27FC236}">
                <a16:creationId xmlns:a16="http://schemas.microsoft.com/office/drawing/2014/main" id="{D668C4B5-BCEC-465A-ADA5-6A054B15F7A3}"/>
              </a:ext>
            </a:extLst>
          </p:cNvPr>
          <p:cNvSpPr/>
          <p:nvPr/>
        </p:nvSpPr>
        <p:spPr>
          <a:xfrm>
            <a:off x="9745956" y="3399687"/>
            <a:ext cx="1371600" cy="984885"/>
          </a:xfrm>
          <a:prstGeom prst="rect">
            <a:avLst/>
          </a:prstGeom>
        </p:spPr>
        <p:txBody>
          <a:bodyPr wrap="square" lIns="0" tIns="0" rIns="0" bIns="0" rtlCol="0">
            <a:spAutoFit/>
          </a:bodyPr>
          <a:lstStyle/>
          <a:p>
            <a:pPr algn="ctr"/>
            <a:r>
              <a:rPr lang="en-US" sz="1600" b="1" dirty="0">
                <a:solidFill>
                  <a:schemeClr val="bg1"/>
                </a:solidFill>
              </a:rPr>
              <a:t>Analyze the restaurants </a:t>
            </a:r>
            <a:r>
              <a:rPr lang="en-US" sz="1600" b="1" dirty="0" err="1">
                <a:solidFill>
                  <a:schemeClr val="bg1"/>
                </a:solidFill>
              </a:rPr>
              <a:t>fo</a:t>
            </a:r>
            <a:r>
              <a:rPr lang="en-US" sz="1600" b="1" dirty="0">
                <a:solidFill>
                  <a:schemeClr val="bg1"/>
                </a:solidFill>
              </a:rPr>
              <a:t> Each Neighborhood</a:t>
            </a:r>
            <a:endParaRPr lang="pt-BR" sz="1600" b="1" dirty="0">
              <a:solidFill>
                <a:schemeClr val="bg1"/>
              </a:solidFill>
            </a:endParaRPr>
          </a:p>
        </p:txBody>
      </p:sp>
      <p:sp>
        <p:nvSpPr>
          <p:cNvPr id="51" name="Retângulo 50">
            <a:extLst>
              <a:ext uri="{FF2B5EF4-FFF2-40B4-BE49-F238E27FC236}">
                <a16:creationId xmlns:a16="http://schemas.microsoft.com/office/drawing/2014/main" id="{8AA18108-5B8B-4147-84A7-D30A16BEC4EA}"/>
              </a:ext>
            </a:extLst>
          </p:cNvPr>
          <p:cNvSpPr/>
          <p:nvPr/>
        </p:nvSpPr>
        <p:spPr>
          <a:xfrm>
            <a:off x="886383" y="3298249"/>
            <a:ext cx="1752042" cy="2172646"/>
          </a:xfrm>
          <a:prstGeom prst="rect">
            <a:avLst/>
          </a:prstGeom>
        </p:spPr>
        <p:txBody>
          <a:bodyPr wrap="square" lIns="0" tIns="0" rIns="0" bIns="0" rtlCol="0" anchor="t">
            <a:spAutoFit/>
          </a:bodyPr>
          <a:lstStyle/>
          <a:p>
            <a:pPr algn="ctr">
              <a:lnSpc>
                <a:spcPts val="1900"/>
              </a:lnSpc>
            </a:pPr>
            <a:r>
              <a:rPr lang="en-US" sz="1400" dirty="0">
                <a:solidFill>
                  <a:schemeClr val="bg1"/>
                </a:solidFill>
                <a:cs typeface="Segoe UI" panose="020B0502040204020203" pitchFamily="34" charset="0"/>
              </a:rPr>
              <a:t>We will do web scraping using Python pandas to extract the list of </a:t>
            </a:r>
            <a:r>
              <a:rPr lang="en-US" sz="1400" dirty="0" err="1">
                <a:solidFill>
                  <a:schemeClr val="bg1"/>
                </a:solidFill>
                <a:cs typeface="Segoe UI" panose="020B0502040204020203" pitchFamily="34" charset="0"/>
              </a:rPr>
              <a:t>neighbourhoods</a:t>
            </a:r>
            <a:r>
              <a:rPr lang="en-US" sz="1400" dirty="0">
                <a:solidFill>
                  <a:schemeClr val="bg1"/>
                </a:solidFill>
                <a:cs typeface="Segoe UI" panose="020B0502040204020203" pitchFamily="34" charset="0"/>
              </a:rPr>
              <a:t> data. I organized the CSV file in Excel and upload the file to my </a:t>
            </a:r>
            <a:r>
              <a:rPr lang="en-US" sz="1400" dirty="0" err="1">
                <a:solidFill>
                  <a:schemeClr val="bg1"/>
                </a:solidFill>
                <a:cs typeface="Segoe UI" panose="020B0502040204020203" pitchFamily="34" charset="0"/>
              </a:rPr>
              <a:t>notebook.this</a:t>
            </a:r>
            <a:r>
              <a:rPr lang="en-US" sz="1400" dirty="0">
                <a:solidFill>
                  <a:schemeClr val="bg1"/>
                </a:solidFill>
                <a:cs typeface="Segoe UI" panose="020B0502040204020203" pitchFamily="34" charset="0"/>
              </a:rPr>
              <a:t> is just a list of names. </a:t>
            </a:r>
            <a:r>
              <a:rPr lang="pt-BR" sz="1400" dirty="0" smtClean="0">
                <a:solidFill>
                  <a:schemeClr val="bg1"/>
                </a:solidFill>
                <a:cs typeface="Segoe UI" panose="020B0502040204020203" pitchFamily="34" charset="0"/>
              </a:rPr>
              <a:t>. </a:t>
            </a:r>
            <a:endParaRPr lang="pt-BR" sz="1400" dirty="0">
              <a:solidFill>
                <a:schemeClr val="bg1"/>
              </a:solidFill>
              <a:cs typeface="Segoe UI" panose="020B0502040204020203" pitchFamily="34" charset="0"/>
            </a:endParaRPr>
          </a:p>
        </p:txBody>
      </p:sp>
      <p:sp>
        <p:nvSpPr>
          <p:cNvPr id="52" name="Retângulo 51">
            <a:extLst>
              <a:ext uri="{FF2B5EF4-FFF2-40B4-BE49-F238E27FC236}">
                <a16:creationId xmlns:a16="http://schemas.microsoft.com/office/drawing/2014/main" id="{A8534162-B6E2-4579-9DAD-AD8DE07459BC}"/>
              </a:ext>
            </a:extLst>
          </p:cNvPr>
          <p:cNvSpPr/>
          <p:nvPr/>
        </p:nvSpPr>
        <p:spPr>
          <a:xfrm>
            <a:off x="2974968" y="3203841"/>
            <a:ext cx="1869866" cy="2680221"/>
          </a:xfrm>
          <a:prstGeom prst="rect">
            <a:avLst/>
          </a:prstGeom>
        </p:spPr>
        <p:txBody>
          <a:bodyPr wrap="square" lIns="0" tIns="0" rIns="0" bIns="0" rtlCol="0" anchor="t">
            <a:spAutoFit/>
          </a:bodyPr>
          <a:lstStyle/>
          <a:p>
            <a:pPr algn="ctr">
              <a:lnSpc>
                <a:spcPts val="1900"/>
              </a:lnSpc>
            </a:pPr>
            <a:r>
              <a:rPr lang="en-US" sz="1400" dirty="0">
                <a:solidFill>
                  <a:schemeClr val="bg1"/>
                </a:solidFill>
                <a:cs typeface="Segoe UI" panose="020B0502040204020203" pitchFamily="34" charset="0"/>
              </a:rPr>
              <a:t>using the package </a:t>
            </a:r>
            <a:r>
              <a:rPr lang="en-US" sz="1400" dirty="0" smtClean="0">
                <a:solidFill>
                  <a:schemeClr val="bg1"/>
                </a:solidFill>
                <a:cs typeface="Segoe UI" panose="020B0502040204020203" pitchFamily="34" charset="0"/>
              </a:rPr>
              <a:t>Geocode</a:t>
            </a:r>
          </a:p>
          <a:p>
            <a:pPr algn="ctr">
              <a:lnSpc>
                <a:spcPts val="1900"/>
              </a:lnSpc>
            </a:pPr>
            <a:r>
              <a:rPr lang="en-US" sz="1400" dirty="0" smtClean="0">
                <a:solidFill>
                  <a:schemeClr val="bg1"/>
                </a:solidFill>
                <a:cs typeface="Segoe UI" panose="020B0502040204020203" pitchFamily="34" charset="0"/>
              </a:rPr>
              <a:t>converted </a:t>
            </a: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neighbourhoods</a:t>
            </a:r>
            <a:r>
              <a:rPr lang="en-US" sz="1400" dirty="0">
                <a:solidFill>
                  <a:schemeClr val="bg1"/>
                </a:solidFill>
                <a:cs typeface="Segoe UI" panose="020B0502040204020203" pitchFamily="34" charset="0"/>
              </a:rPr>
              <a:t> into their equivalent latitude and longitude values. </a:t>
            </a:r>
          </a:p>
          <a:p>
            <a:pPr algn="ctr">
              <a:lnSpc>
                <a:spcPts val="1900"/>
              </a:lnSpc>
            </a:pPr>
            <a:r>
              <a:rPr lang="en-US" sz="1400" dirty="0" smtClean="0">
                <a:solidFill>
                  <a:schemeClr val="bg1"/>
                </a:solidFill>
                <a:cs typeface="Segoe UI" panose="020B0502040204020203" pitchFamily="34" charset="0"/>
              </a:rPr>
              <a:t>visualize </a:t>
            </a: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neighbourhoods</a:t>
            </a:r>
            <a:r>
              <a:rPr lang="en-US" sz="1400" dirty="0">
                <a:solidFill>
                  <a:schemeClr val="bg1"/>
                </a:solidFill>
                <a:cs typeface="Segoe UI" panose="020B0502040204020203" pitchFamily="34" charset="0"/>
              </a:rPr>
              <a:t> in a map using Folium package.</a:t>
            </a:r>
          </a:p>
          <a:p>
            <a:pPr algn="ctr" rtl="0">
              <a:lnSpc>
                <a:spcPts val="1900"/>
              </a:lnSpc>
            </a:pPr>
            <a:r>
              <a:rPr lang="pt-BR" sz="1400" dirty="0" smtClean="0">
                <a:solidFill>
                  <a:schemeClr val="bg1"/>
                </a:solidFill>
                <a:cs typeface="Segoe UI" panose="020B0502040204020203" pitchFamily="34" charset="0"/>
              </a:rPr>
              <a:t>. </a:t>
            </a:r>
            <a:endParaRPr lang="pt-BR" sz="1400" dirty="0">
              <a:solidFill>
                <a:schemeClr val="bg1"/>
              </a:solidFill>
              <a:cs typeface="Segoe UI" panose="020B0502040204020203" pitchFamily="34" charset="0"/>
            </a:endParaRPr>
          </a:p>
        </p:txBody>
      </p:sp>
      <p:sp>
        <p:nvSpPr>
          <p:cNvPr id="53" name="Retângulo 52">
            <a:extLst>
              <a:ext uri="{FF2B5EF4-FFF2-40B4-BE49-F238E27FC236}">
                <a16:creationId xmlns:a16="http://schemas.microsoft.com/office/drawing/2014/main" id="{E1535E1C-6EBC-45D8-BCE1-D5B947A61FB6}"/>
              </a:ext>
            </a:extLst>
          </p:cNvPr>
          <p:cNvSpPr/>
          <p:nvPr/>
        </p:nvSpPr>
        <p:spPr>
          <a:xfrm>
            <a:off x="5219979" y="3653603"/>
            <a:ext cx="1752042" cy="954364"/>
          </a:xfrm>
          <a:prstGeom prst="rect">
            <a:avLst/>
          </a:prstGeom>
        </p:spPr>
        <p:txBody>
          <a:bodyPr wrap="square" lIns="0" tIns="0" rIns="0" bIns="0" rtlCol="0" anchor="t">
            <a:spAutoFit/>
          </a:bodyPr>
          <a:lstStyle/>
          <a:p>
            <a:pPr algn="ctr">
              <a:lnSpc>
                <a:spcPts val="1900"/>
              </a:lnSpc>
            </a:pPr>
            <a:r>
              <a:rPr lang="en-US" sz="1400" dirty="0">
                <a:solidFill>
                  <a:schemeClr val="bg1"/>
                </a:solidFill>
                <a:cs typeface="Segoe UI" panose="020B0502040204020203" pitchFamily="34" charset="0"/>
              </a:rPr>
              <a:t>I have to define ideal Number of clusters, and the doing the </a:t>
            </a:r>
            <a:r>
              <a:rPr lang="en-US" sz="1400" dirty="0" err="1">
                <a:solidFill>
                  <a:schemeClr val="bg1"/>
                </a:solidFill>
                <a:cs typeface="Segoe UI" panose="020B0502040204020203" pitchFamily="34" charset="0"/>
              </a:rPr>
              <a:t>Kmeans</a:t>
            </a:r>
            <a:r>
              <a:rPr lang="en-US" sz="1400" dirty="0">
                <a:solidFill>
                  <a:schemeClr val="bg1"/>
                </a:solidFill>
                <a:cs typeface="Segoe UI" panose="020B0502040204020203" pitchFamily="34" charset="0"/>
              </a:rPr>
              <a:t> Clustering</a:t>
            </a:r>
            <a:endParaRPr lang="pt-BR" sz="1400" dirty="0">
              <a:solidFill>
                <a:schemeClr val="bg1"/>
              </a:solidFill>
              <a:cs typeface="Segoe UI" panose="020B0502040204020203" pitchFamily="34" charset="0"/>
            </a:endParaRPr>
          </a:p>
        </p:txBody>
      </p:sp>
      <p:sp>
        <p:nvSpPr>
          <p:cNvPr id="54" name="Retângulo 53">
            <a:extLst>
              <a:ext uri="{FF2B5EF4-FFF2-40B4-BE49-F238E27FC236}">
                <a16:creationId xmlns:a16="http://schemas.microsoft.com/office/drawing/2014/main" id="{28FF18A5-7B4E-4493-B38D-E732E033F82F}"/>
              </a:ext>
            </a:extLst>
          </p:cNvPr>
          <p:cNvSpPr/>
          <p:nvPr/>
        </p:nvSpPr>
        <p:spPr>
          <a:xfrm>
            <a:off x="7386779" y="3653603"/>
            <a:ext cx="1752042" cy="1461939"/>
          </a:xfrm>
          <a:prstGeom prst="rect">
            <a:avLst/>
          </a:prstGeom>
        </p:spPr>
        <p:txBody>
          <a:bodyPr wrap="square" lIns="0" tIns="0" rIns="0" bIns="0" rtlCol="0" anchor="t">
            <a:spAutoFit/>
          </a:bodyPr>
          <a:lstStyle/>
          <a:p>
            <a:pPr algn="ctr">
              <a:lnSpc>
                <a:spcPts val="1900"/>
              </a:lnSpc>
            </a:pPr>
            <a:r>
              <a:rPr lang="en-US" sz="1400" dirty="0">
                <a:solidFill>
                  <a:schemeClr val="bg1"/>
                </a:solidFill>
                <a:cs typeface="Segoe UI" panose="020B0502040204020203" pitchFamily="34" charset="0"/>
              </a:rPr>
              <a:t>Using K-mean to clustering data neighborhoods with most common restaurant in each Neighborhood</a:t>
            </a:r>
            <a:r>
              <a:rPr lang="pt-BR" sz="1400" dirty="0" smtClean="0">
                <a:solidFill>
                  <a:schemeClr val="bg1"/>
                </a:solidFill>
                <a:cs typeface="Segoe UI" panose="020B0502040204020203" pitchFamily="34" charset="0"/>
              </a:rPr>
              <a:t>. </a:t>
            </a:r>
            <a:endParaRPr lang="pt-BR" sz="1400" dirty="0">
              <a:solidFill>
                <a:schemeClr val="bg1"/>
              </a:solidFill>
              <a:cs typeface="Segoe UI" panose="020B0502040204020203" pitchFamily="34" charset="0"/>
            </a:endParaRPr>
          </a:p>
        </p:txBody>
      </p:sp>
      <p:sp>
        <p:nvSpPr>
          <p:cNvPr id="56" name="Forma Livre 4197" descr="Ícone de carrinho de compras.">
            <a:extLst>
              <a:ext uri="{FF2B5EF4-FFF2-40B4-BE49-F238E27FC236}">
                <a16:creationId xmlns:a16="http://schemas.microsoft.com/office/drawing/2014/main" id="{DEC447B3-FDD1-438D-A671-84CC56DF3DFC}"/>
              </a:ext>
            </a:extLst>
          </p:cNvPr>
          <p:cNvSpPr>
            <a:spLocks noEditPoints="1"/>
          </p:cNvSpPr>
          <p:nvPr/>
        </p:nvSpPr>
        <p:spPr bwMode="auto">
          <a:xfrm>
            <a:off x="1502964" y="2119199"/>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57" name="Forma Livre 4344" descr="Ícone de chave inglesa. ">
            <a:extLst>
              <a:ext uri="{FF2B5EF4-FFF2-40B4-BE49-F238E27FC236}">
                <a16:creationId xmlns:a16="http://schemas.microsoft.com/office/drawing/2014/main" id="{C131659B-1A41-4821-9349-1E69BBBB560E}"/>
              </a:ext>
            </a:extLst>
          </p:cNvPr>
          <p:cNvSpPr>
            <a:spLocks/>
          </p:cNvSpPr>
          <p:nvPr/>
        </p:nvSpPr>
        <p:spPr bwMode="auto">
          <a:xfrm>
            <a:off x="3712229" y="1929051"/>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grpSp>
        <p:nvGrpSpPr>
          <p:cNvPr id="58" name="Grupo 57" descr="Ícone de dinheiro. ">
            <a:extLst>
              <a:ext uri="{FF2B5EF4-FFF2-40B4-BE49-F238E27FC236}">
                <a16:creationId xmlns:a16="http://schemas.microsoft.com/office/drawing/2014/main" id="{8FB81822-E09C-4A9F-BCD2-4BB20E38DA03}"/>
              </a:ext>
            </a:extLst>
          </p:cNvPr>
          <p:cNvGrpSpPr/>
          <p:nvPr/>
        </p:nvGrpSpPr>
        <p:grpSpPr>
          <a:xfrm>
            <a:off x="5836560" y="2102296"/>
            <a:ext cx="380334" cy="382447"/>
            <a:chOff x="3746500" y="1344613"/>
            <a:chExt cx="285750" cy="287338"/>
          </a:xfrm>
          <a:solidFill>
            <a:schemeClr val="bg1"/>
          </a:solidFill>
        </p:grpSpPr>
        <p:sp>
          <p:nvSpPr>
            <p:cNvPr id="59" name="Forma Livre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0" name="Forma Livre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1" name="Forma Livre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2" name="Forma Livre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3" name="Forma Livre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4" name="Forma Livre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5" name="Forma Livre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6" name="Forma Livre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grpSp>
        <p:nvGrpSpPr>
          <p:cNvPr id="67" name="Grupo 66" descr="Ícone de ábaco. ">
            <a:extLst>
              <a:ext uri="{FF2B5EF4-FFF2-40B4-BE49-F238E27FC236}">
                <a16:creationId xmlns:a16="http://schemas.microsoft.com/office/drawing/2014/main" id="{201B668C-AA5F-454E-8E64-CEA32A839FB8}"/>
              </a:ext>
            </a:extLst>
          </p:cNvPr>
          <p:cNvGrpSpPr/>
          <p:nvPr/>
        </p:nvGrpSpPr>
        <p:grpSpPr>
          <a:xfrm>
            <a:off x="8002304" y="2102296"/>
            <a:ext cx="382447" cy="382447"/>
            <a:chOff x="877888" y="771525"/>
            <a:chExt cx="287338" cy="287338"/>
          </a:xfrm>
          <a:solidFill>
            <a:schemeClr val="bg1"/>
          </a:solidFill>
        </p:grpSpPr>
        <p:sp>
          <p:nvSpPr>
            <p:cNvPr id="68" name="Forma Livre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69" name="Forma Livre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70" name="Forma Livre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sp>
          <p:nvSpPr>
            <p:cNvPr id="71" name="Forma Livre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72" name="Forma Livre 2319" descr="Ícone de folha. ">
            <a:extLst>
              <a:ext uri="{FF2B5EF4-FFF2-40B4-BE49-F238E27FC236}">
                <a16:creationId xmlns:a16="http://schemas.microsoft.com/office/drawing/2014/main" id="{4C935A16-4F4C-4B17-B911-F1D554A088A8}"/>
              </a:ext>
            </a:extLst>
          </p:cNvPr>
          <p:cNvSpPr>
            <a:spLocks noEditPoints="1"/>
          </p:cNvSpPr>
          <p:nvPr/>
        </p:nvSpPr>
        <p:spPr bwMode="auto">
          <a:xfrm>
            <a:off x="10247928" y="2654328"/>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pt-BR"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4</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0" name="Imagem 39"/>
          <p:cNvPicPr/>
          <p:nvPr/>
        </p:nvPicPr>
        <p:blipFill>
          <a:blip r:embed="rId3"/>
          <a:stretch>
            <a:fillRect/>
          </a:stretch>
        </p:blipFill>
        <p:spPr>
          <a:xfrm>
            <a:off x="1371600" y="855297"/>
            <a:ext cx="9947563" cy="5268411"/>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5</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CaixaDeTexto 1"/>
          <p:cNvSpPr txBox="1"/>
          <p:nvPr/>
        </p:nvSpPr>
        <p:spPr>
          <a:xfrm>
            <a:off x="914399" y="1298495"/>
            <a:ext cx="5306292" cy="646331"/>
          </a:xfrm>
          <a:prstGeom prst="rect">
            <a:avLst/>
          </a:prstGeom>
          <a:noFill/>
        </p:spPr>
        <p:txBody>
          <a:bodyPr wrap="square" rtlCol="0">
            <a:spAutoFit/>
          </a:bodyPr>
          <a:lstStyle/>
          <a:p>
            <a:r>
              <a:rPr lang="pt-BR" b="1" dirty="0" err="1"/>
              <a:t>Predictive</a:t>
            </a:r>
            <a:r>
              <a:rPr lang="pt-BR" b="1" dirty="0"/>
              <a:t> </a:t>
            </a:r>
            <a:r>
              <a:rPr lang="pt-BR" b="1" dirty="0" err="1" smtClean="0"/>
              <a:t>Modeling</a:t>
            </a:r>
            <a:r>
              <a:rPr lang="pt-BR" b="1" dirty="0" smtClean="0"/>
              <a:t> - </a:t>
            </a:r>
            <a:r>
              <a:rPr lang="pt-BR" dirty="0" err="1"/>
              <a:t>fourteen</a:t>
            </a:r>
            <a:r>
              <a:rPr lang="pt-BR" dirty="0"/>
              <a:t> clusters are ideal</a:t>
            </a:r>
          </a:p>
          <a:p>
            <a:endParaRPr lang="pt-BR" dirty="0"/>
          </a:p>
        </p:txBody>
      </p:sp>
      <p:pic>
        <p:nvPicPr>
          <p:cNvPr id="20" name="Imagem 19"/>
          <p:cNvPicPr/>
          <p:nvPr/>
        </p:nvPicPr>
        <p:blipFill rotWithShape="1">
          <a:blip r:embed="rId3"/>
          <a:srcRect l="29401" t="41191" r="35089" b="2207"/>
          <a:stretch/>
        </p:blipFill>
        <p:spPr bwMode="auto">
          <a:xfrm>
            <a:off x="3283527" y="1944826"/>
            <a:ext cx="5375564" cy="4724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57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5</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aixaDeTexto 2"/>
          <p:cNvSpPr txBox="1"/>
          <p:nvPr/>
        </p:nvSpPr>
        <p:spPr>
          <a:xfrm>
            <a:off x="720436" y="966097"/>
            <a:ext cx="10723419" cy="707886"/>
          </a:xfrm>
          <a:prstGeom prst="rect">
            <a:avLst/>
          </a:prstGeom>
          <a:noFill/>
        </p:spPr>
        <p:txBody>
          <a:bodyPr wrap="square" rtlCol="0">
            <a:spAutoFit/>
          </a:bodyPr>
          <a:lstStyle/>
          <a:p>
            <a:r>
              <a:rPr lang="pt-BR" sz="2000" dirty="0"/>
              <a:t>The </a:t>
            </a:r>
            <a:r>
              <a:rPr lang="pt-BR" sz="2000" dirty="0" err="1"/>
              <a:t>answer</a:t>
            </a:r>
            <a:r>
              <a:rPr lang="pt-BR" sz="2000" dirty="0"/>
              <a:t> </a:t>
            </a:r>
            <a:r>
              <a:rPr lang="pt-BR" sz="2000" dirty="0" err="1"/>
              <a:t>proposed</a:t>
            </a:r>
            <a:r>
              <a:rPr lang="pt-BR" sz="2000" dirty="0"/>
              <a:t> </a:t>
            </a:r>
            <a:r>
              <a:rPr lang="pt-BR" sz="2000" dirty="0" err="1"/>
              <a:t>by</a:t>
            </a:r>
            <a:r>
              <a:rPr lang="pt-BR" sz="2000" dirty="0"/>
              <a:t> </a:t>
            </a:r>
            <a:r>
              <a:rPr lang="pt-BR" sz="2000" dirty="0" err="1"/>
              <a:t>this</a:t>
            </a:r>
            <a:r>
              <a:rPr lang="pt-BR" sz="2000" dirty="0"/>
              <a:t> </a:t>
            </a:r>
            <a:r>
              <a:rPr lang="pt-BR" sz="2000" dirty="0" err="1"/>
              <a:t>project</a:t>
            </a:r>
            <a:r>
              <a:rPr lang="pt-BR" sz="2000" dirty="0"/>
              <a:t> </a:t>
            </a:r>
            <a:r>
              <a:rPr lang="pt-BR" sz="2000" dirty="0" err="1"/>
              <a:t>is</a:t>
            </a:r>
            <a:r>
              <a:rPr lang="pt-BR" sz="2000" dirty="0"/>
              <a:t>: The </a:t>
            </a:r>
            <a:r>
              <a:rPr lang="pt-BR" sz="2000" dirty="0" err="1"/>
              <a:t>neighbourhoods</a:t>
            </a:r>
            <a:r>
              <a:rPr lang="pt-BR" sz="2000" dirty="0"/>
              <a:t> in cluster 3,6,7,8 </a:t>
            </a:r>
            <a:r>
              <a:rPr lang="pt-BR" sz="2000" dirty="0" err="1"/>
              <a:t>and</a:t>
            </a:r>
            <a:r>
              <a:rPr lang="pt-BR" sz="2000" dirty="0"/>
              <a:t> 13 are </a:t>
            </a:r>
            <a:r>
              <a:rPr lang="pt-BR" sz="2000" dirty="0" err="1"/>
              <a:t>the</a:t>
            </a:r>
            <a:r>
              <a:rPr lang="pt-BR" sz="2000" dirty="0"/>
              <a:t> </a:t>
            </a:r>
            <a:r>
              <a:rPr lang="pt-BR" sz="2000" dirty="0" err="1"/>
              <a:t>most</a:t>
            </a:r>
            <a:r>
              <a:rPr lang="pt-BR" sz="2000" dirty="0"/>
              <a:t> </a:t>
            </a:r>
            <a:r>
              <a:rPr lang="pt-BR" sz="2000" dirty="0" err="1"/>
              <a:t>preferred</a:t>
            </a:r>
            <a:r>
              <a:rPr lang="pt-BR" sz="2000" dirty="0"/>
              <a:t> </a:t>
            </a:r>
            <a:r>
              <a:rPr lang="pt-BR" sz="2000" dirty="0" err="1"/>
              <a:t>locations</a:t>
            </a:r>
            <a:r>
              <a:rPr lang="pt-BR" sz="2000" dirty="0"/>
              <a:t> </a:t>
            </a:r>
            <a:r>
              <a:rPr lang="pt-BR" sz="2000" dirty="0" err="1"/>
              <a:t>to</a:t>
            </a:r>
            <a:r>
              <a:rPr lang="pt-BR" sz="2000" dirty="0"/>
              <a:t> open a </a:t>
            </a:r>
            <a:r>
              <a:rPr lang="pt-BR" sz="2000" dirty="0" err="1"/>
              <a:t>Brazilian</a:t>
            </a:r>
            <a:r>
              <a:rPr lang="pt-BR" sz="2000" dirty="0"/>
              <a:t> </a:t>
            </a:r>
            <a:r>
              <a:rPr lang="pt-BR" sz="2000" dirty="0" err="1"/>
              <a:t>Restaurant</a:t>
            </a:r>
            <a:endParaRPr lang="pt-BR" sz="2000" dirty="0"/>
          </a:p>
        </p:txBody>
      </p:sp>
      <p:pic>
        <p:nvPicPr>
          <p:cNvPr id="22" name="Imagem 21"/>
          <p:cNvPicPr/>
          <p:nvPr/>
        </p:nvPicPr>
        <p:blipFill rotWithShape="1">
          <a:blip r:embed="rId3"/>
          <a:srcRect l="19454" t="37448" r="3634" b="9579"/>
          <a:stretch/>
        </p:blipFill>
        <p:spPr bwMode="auto">
          <a:xfrm>
            <a:off x="2147455" y="2590801"/>
            <a:ext cx="7647709" cy="3422072"/>
          </a:xfrm>
          <a:prstGeom prst="rect">
            <a:avLst/>
          </a:prstGeom>
          <a:ln>
            <a:noFill/>
          </a:ln>
          <a:extLst>
            <a:ext uri="{53640926-AAD7-44D8-BBD7-CCE9431645EC}">
              <a14:shadowObscured xmlns:a14="http://schemas.microsoft.com/office/drawing/2010/main"/>
            </a:ext>
          </a:extLst>
        </p:spPr>
      </p:pic>
      <p:sp>
        <p:nvSpPr>
          <p:cNvPr id="5" name="CaixaDeTexto 4"/>
          <p:cNvSpPr txBox="1"/>
          <p:nvPr/>
        </p:nvSpPr>
        <p:spPr>
          <a:xfrm>
            <a:off x="1260764" y="1828800"/>
            <a:ext cx="1884218" cy="523220"/>
          </a:xfrm>
          <a:prstGeom prst="rect">
            <a:avLst/>
          </a:prstGeom>
          <a:noFill/>
        </p:spPr>
        <p:txBody>
          <a:bodyPr wrap="square" rtlCol="0">
            <a:spAutoFit/>
          </a:bodyPr>
          <a:lstStyle/>
          <a:p>
            <a:r>
              <a:rPr lang="pt-BR" sz="2800" b="1" dirty="0" smtClean="0"/>
              <a:t>Cluster 3</a:t>
            </a:r>
            <a:endParaRPr lang="pt-BR" sz="2800" b="1" dirty="0"/>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pt-BR" dirty="0"/>
              <a:t>Análise de projeto slide </a:t>
            </a:r>
            <a:r>
              <a:rPr lang="pt-BR" dirty="0" smtClean="0"/>
              <a:t>5</a:t>
            </a:r>
            <a:endParaRPr lang="pt-br" dirty="0"/>
          </a:p>
        </p:txBody>
      </p:sp>
      <p:cxnSp>
        <p:nvCxnSpPr>
          <p:cNvPr id="8" name="Conector Re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pt-BR" sz="2800" b="1" dirty="0" err="1" smtClean="0">
                <a:solidFill>
                  <a:schemeClr val="tx1">
                    <a:lumMod val="75000"/>
                    <a:lumOff val="25000"/>
                  </a:schemeClr>
                </a:solidFill>
              </a:rPr>
              <a:t>Results</a:t>
            </a:r>
            <a:r>
              <a:rPr lang="pt-BR" sz="2800" dirty="0" smtClean="0">
                <a:solidFill>
                  <a:schemeClr val="tx1">
                    <a:lumMod val="75000"/>
                    <a:lumOff val="25000"/>
                  </a:schemeClr>
                </a:solidFill>
              </a:rPr>
              <a:t/>
            </a:r>
            <a:br>
              <a:rPr lang="pt-BR" sz="2800" dirty="0" smtClean="0">
                <a:solidFill>
                  <a:schemeClr val="tx1">
                    <a:lumMod val="75000"/>
                    <a:lumOff val="25000"/>
                  </a:schemeClr>
                </a:solidFill>
              </a:rPr>
            </a:br>
            <a:endParaRPr lang="pt-BR" sz="2800" dirty="0">
              <a:solidFill>
                <a:schemeClr val="tx1">
                  <a:lumMod val="75000"/>
                  <a:lumOff val="25000"/>
                </a:schemeClr>
              </a:solidFill>
            </a:endParaRPr>
          </a:p>
        </p:txBody>
      </p:sp>
      <p:cxnSp>
        <p:nvCxnSpPr>
          <p:cNvPr id="14" name="Conector Re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2" name="Imagem 21"/>
          <p:cNvPicPr/>
          <p:nvPr/>
        </p:nvPicPr>
        <p:blipFill rotWithShape="1">
          <a:blip r:embed="rId3"/>
          <a:srcRect l="19454" t="37448" r="3634" b="9579"/>
          <a:stretch/>
        </p:blipFill>
        <p:spPr bwMode="auto">
          <a:xfrm>
            <a:off x="1759527" y="1852493"/>
            <a:ext cx="8437418" cy="4007980"/>
          </a:xfrm>
          <a:prstGeom prst="rect">
            <a:avLst/>
          </a:prstGeom>
          <a:ln>
            <a:noFill/>
          </a:ln>
          <a:extLst>
            <a:ext uri="{53640926-AAD7-44D8-BBD7-CCE9431645EC}">
              <a14:shadowObscured xmlns:a14="http://schemas.microsoft.com/office/drawing/2010/main"/>
            </a:ext>
          </a:extLst>
        </p:spPr>
      </p:pic>
      <p:sp>
        <p:nvSpPr>
          <p:cNvPr id="5" name="CaixaDeTexto 4"/>
          <p:cNvSpPr txBox="1"/>
          <p:nvPr/>
        </p:nvSpPr>
        <p:spPr>
          <a:xfrm>
            <a:off x="1260764" y="926086"/>
            <a:ext cx="1884218" cy="523220"/>
          </a:xfrm>
          <a:prstGeom prst="rect">
            <a:avLst/>
          </a:prstGeom>
          <a:noFill/>
        </p:spPr>
        <p:txBody>
          <a:bodyPr wrap="square" rtlCol="0">
            <a:spAutoFit/>
          </a:bodyPr>
          <a:lstStyle/>
          <a:p>
            <a:r>
              <a:rPr lang="pt-BR" sz="2800" b="1" dirty="0" smtClean="0"/>
              <a:t>Cluster 6</a:t>
            </a:r>
            <a:endParaRPr lang="pt-BR" sz="2800" b="1" dirty="0"/>
          </a:p>
        </p:txBody>
      </p:sp>
    </p:spTree>
    <p:extLst>
      <p:ext uri="{BB962C8B-B14F-4D97-AF65-F5344CB8AC3E}">
        <p14:creationId xmlns:p14="http://schemas.microsoft.com/office/powerpoint/2010/main" val="3286672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247_TF78455520.potx" id="{46A96932-6548-4D30-96E1-337BF2A5C038}" vid="{F7267124-401D-418B-A8B9-DB75C8D1246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Análise de projeto da 24Slides</Template>
  <TotalTime>0</TotalTime>
  <Words>742</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Calibri</vt:lpstr>
      <vt:lpstr>Century Gothic</vt:lpstr>
      <vt:lpstr>Segoe UI</vt:lpstr>
      <vt:lpstr>Segoe UI Light</vt:lpstr>
      <vt:lpstr>Tema do Office</vt:lpstr>
      <vt:lpstr>Opening a Brazilian Restaurant in  Rio de Janeiro, Brazil </vt:lpstr>
      <vt:lpstr>Análise de projeto slide 2 </vt:lpstr>
      <vt:lpstr>Análise de projeto slide 2 </vt:lpstr>
      <vt:lpstr>Análise de projeto slide 2 </vt:lpstr>
      <vt:lpstr>Análise de projeto slide 3</vt:lpstr>
      <vt:lpstr>Análise de projeto slide 4</vt:lpstr>
      <vt:lpstr>Análise de projeto slide 5</vt:lpstr>
      <vt:lpstr>Análise de projeto slide 5</vt:lpstr>
      <vt:lpstr>Análise de projeto slide 5</vt:lpstr>
      <vt:lpstr>Análise de projeto slide 5</vt:lpstr>
      <vt:lpstr>Análise de projeto slide 5</vt:lpstr>
      <vt:lpstr>Análise de projeto slide 8</vt:lpstr>
      <vt:lpstr>Análise de projeto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2020-06-08T12:17:10Z</dcterms:created>
  <dcterms:modified xsi:type="dcterms:W3CDTF">2020-06-08T17:57:26Z</dcterms:modified>
</cp:coreProperties>
</file>