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7" r:id="rId9"/>
    <p:sldId id="261" r:id="rId10"/>
    <p:sldId id="262" r:id="rId11"/>
    <p:sldId id="263" r:id="rId12"/>
    <p:sldId id="268" r:id="rId13"/>
    <p:sldId id="269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0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04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33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18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94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47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8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7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8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3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2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9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69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Puertas Cuánticas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Conceptos</a:t>
            </a:r>
            <a:r>
              <a:rPr dirty="0"/>
              <a:t> y </a:t>
            </a:r>
            <a:r>
              <a:rPr dirty="0" err="1"/>
              <a:t>Aplicaciones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Computación</a:t>
            </a:r>
            <a:r>
              <a:rPr dirty="0"/>
              <a:t> </a:t>
            </a:r>
            <a:r>
              <a:rPr dirty="0" err="1"/>
              <a:t>Cuántica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Representación en circuitos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FDED0880-BAC8-A03D-98AA-F2A3CA02B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626" y="1954241"/>
            <a:ext cx="3378374" cy="3283119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DDC74-551D-B673-24A5-ECBD9D9693F2}"/>
              </a:ext>
            </a:extLst>
          </p:cNvPr>
          <p:cNvSpPr txBox="1"/>
          <p:nvPr/>
        </p:nvSpPr>
        <p:spPr>
          <a:xfrm>
            <a:off x="4346122" y="1821040"/>
            <a:ext cx="45774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imagen muestra los </a:t>
            </a:r>
            <a:r>
              <a:rPr lang="es-ES" b="1" dirty="0"/>
              <a:t>símbolos gráficos utilizados en los diagramas de circuitos cuánticos</a:t>
            </a:r>
            <a:r>
              <a:rPr lang="es-ES" dirty="0"/>
              <a:t>, los cuales representan las </a:t>
            </a:r>
            <a:r>
              <a:rPr lang="es-ES" b="1" dirty="0"/>
              <a:t>puertas cuánticas</a:t>
            </a:r>
            <a:r>
              <a:rPr lang="es-ES" dirty="0"/>
              <a:t> más comunes.</a:t>
            </a:r>
          </a:p>
          <a:p>
            <a:pPr>
              <a:buNone/>
            </a:pPr>
            <a:r>
              <a:rPr lang="es-ES" b="1" dirty="0"/>
              <a:t>Puertas de Pauli)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X (Pauli-X):</a:t>
            </a:r>
            <a:r>
              <a:rPr lang="es-ES" dirty="0"/>
              <a:t> Actúa como un NOT cuántico. Cambia |0⟩ a |1⟩ y viceversa.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Y (Pauli-Y):</a:t>
            </a:r>
            <a:r>
              <a:rPr lang="es-ES" dirty="0"/>
              <a:t> Similar a X, pero incluye una rotación con fase compleja (i).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Z (Pauli-Z):</a:t>
            </a:r>
            <a:r>
              <a:rPr lang="es-ES" dirty="0"/>
              <a:t> Introduce una inversión de fase en el estado |1⟩ (lo cambia a -|1⟩).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Aplicaciones</a:t>
            </a:r>
            <a:r>
              <a:rPr dirty="0"/>
              <a:t> y </a:t>
            </a:r>
            <a:r>
              <a:rPr dirty="0" err="1"/>
              <a:t>Ejemplos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Alg</a:t>
            </a:r>
            <a:r>
              <a:rPr lang="es-ES" dirty="0"/>
              <a:t>Las compuertas cuánticas son esenciales para aprovechar las propiedades únicas de los </a:t>
            </a:r>
            <a:r>
              <a:rPr lang="es-ES" dirty="0" err="1"/>
              <a:t>qubits</a:t>
            </a:r>
            <a:r>
              <a:rPr lang="es-ES" dirty="0"/>
              <a:t>: </a:t>
            </a:r>
            <a:r>
              <a:rPr lang="es-ES" b="1" dirty="0"/>
              <a:t>superposición</a:t>
            </a:r>
            <a:r>
              <a:rPr lang="es-ES" dirty="0"/>
              <a:t>, </a:t>
            </a:r>
            <a:r>
              <a:rPr lang="es-ES" b="1" dirty="0"/>
              <a:t>entrelazamiento</a:t>
            </a:r>
            <a:r>
              <a:rPr lang="es-ES" dirty="0"/>
              <a:t>, </a:t>
            </a:r>
            <a:r>
              <a:rPr lang="es-ES" b="1" dirty="0"/>
              <a:t>interferencia</a:t>
            </a:r>
            <a:r>
              <a:rPr lang="es-ES" dirty="0"/>
              <a:t> y </a:t>
            </a:r>
            <a:r>
              <a:rPr lang="es-ES" b="1" dirty="0"/>
              <a:t>reversibilidad</a:t>
            </a:r>
            <a:r>
              <a:rPr lang="es-ES" dirty="0"/>
              <a:t>. A continuación, se presentan sus principales aplicaciones y ejemplos en la computación cuántica</a:t>
            </a:r>
            <a:r>
              <a:rPr dirty="0" err="1"/>
              <a:t>oritmos</a:t>
            </a:r>
            <a:r>
              <a:rPr dirty="0"/>
              <a:t> de Grover, Shor y </a:t>
            </a:r>
            <a:r>
              <a:rPr dirty="0" err="1"/>
              <a:t>teleportación</a:t>
            </a:r>
            <a:r>
              <a:rPr dirty="0"/>
              <a:t> </a:t>
            </a:r>
            <a:r>
              <a:rPr dirty="0" err="1"/>
              <a:t>cuántica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B252C-E393-907C-2DE0-961D4D56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Algoritmos Cuánticos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9E4E0-1B5D-3B63-C842-A1C2866A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b="1" dirty="0"/>
              <a:t>Algoritmo de Grover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Objetivo</a:t>
            </a:r>
            <a:r>
              <a:rPr lang="es-ES" dirty="0"/>
              <a:t>: Buscar un elemento en una base de datos no ordenada en tiempo cuadráticamente más rápido que un algoritmo clásico.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Compuertas usadas</a:t>
            </a:r>
            <a:r>
              <a:rPr lang="es-ES" dirty="0"/>
              <a:t>: </a:t>
            </a:r>
            <a:r>
              <a:rPr lang="es-ES" dirty="0" err="1"/>
              <a:t>Hadamard</a:t>
            </a:r>
            <a:r>
              <a:rPr lang="es-ES" dirty="0"/>
              <a:t>, Oracle (</a:t>
            </a:r>
            <a:r>
              <a:rPr lang="es-ES" dirty="0" err="1"/>
              <a:t>U_f</a:t>
            </a:r>
            <a:r>
              <a:rPr lang="es-ES" dirty="0"/>
              <a:t>), Pauli-X, Z, y compuertas de control como CNOT.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Ejemplo</a:t>
            </a:r>
            <a:r>
              <a:rPr lang="es-ES" dirty="0"/>
              <a:t>: Buscar una entrada entre 1 millón de opciones usando solo unas 1,000 iteraciones.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849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04299-4C68-90DC-35D2-239F2775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 de Shor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0A5F89-FEE6-3C46-671B-0FC120E1FE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6059" y="1964516"/>
            <a:ext cx="742949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Factorización de números enteros grandes en tiempo polinomial (clave para romper RSA).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Compuertas usadas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Hadamard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compuertas de fase, CU (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Controlled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-U), QFT (Quantum Fourier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Factorizar el número 15 → devuelve 3 y 5. En grande escala: factorizar 2048 bits.</a:t>
            </a:r>
          </a:p>
        </p:txBody>
      </p:sp>
    </p:spTree>
    <p:extLst>
      <p:ext uri="{BB962C8B-B14F-4D97-AF65-F5344CB8AC3E}">
        <p14:creationId xmlns:p14="http://schemas.microsoft.com/office/powerpoint/2010/main" val="278883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88" y="2414660"/>
            <a:ext cx="7429499" cy="1478570"/>
          </a:xfrm>
        </p:spPr>
        <p:txBody>
          <a:bodyPr/>
          <a:lstStyle/>
          <a:p>
            <a:r>
              <a:rPr lang="es-ES" dirty="0"/>
              <a:t>MUCHAS GRACIAS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Introducción</a:t>
            </a:r>
            <a:r>
              <a:rPr dirty="0"/>
              <a:t> a las </a:t>
            </a:r>
            <a:r>
              <a:rPr dirty="0" err="1"/>
              <a:t>puertas</a:t>
            </a:r>
            <a:r>
              <a:rPr dirty="0"/>
              <a:t> </a:t>
            </a:r>
            <a:r>
              <a:rPr dirty="0" err="1"/>
              <a:t>cuánticas</a:t>
            </a:r>
            <a:endParaRPr dirty="0"/>
          </a:p>
          <a:p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puertas</a:t>
            </a:r>
            <a:endParaRPr dirty="0"/>
          </a:p>
          <a:p>
            <a:r>
              <a:rPr dirty="0" err="1"/>
              <a:t>Representación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circuitos</a:t>
            </a:r>
            <a:endParaRPr dirty="0"/>
          </a:p>
          <a:p>
            <a:r>
              <a:rPr dirty="0" err="1"/>
              <a:t>Aplicaciones</a:t>
            </a:r>
            <a:r>
              <a:rPr dirty="0"/>
              <a:t> y </a:t>
            </a:r>
            <a:r>
              <a:rPr dirty="0" err="1"/>
              <a:t>ejemplos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Introducción</a:t>
            </a:r>
            <a:r>
              <a:rPr dirty="0"/>
              <a:t> a las </a:t>
            </a:r>
            <a:r>
              <a:rPr dirty="0" err="1"/>
              <a:t>puertas</a:t>
            </a:r>
            <a:r>
              <a:rPr dirty="0"/>
              <a:t> </a:t>
            </a:r>
            <a:r>
              <a:rPr dirty="0" err="1"/>
              <a:t>cuánticas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 la computación cuántica, las </a:t>
            </a:r>
            <a:r>
              <a:rPr lang="es-ES" b="1" dirty="0"/>
              <a:t>puertas cuánticas</a:t>
            </a:r>
            <a:r>
              <a:rPr lang="es-ES" dirty="0"/>
              <a:t> (también llamadas compuertas cuánticas) son los </a:t>
            </a:r>
            <a:r>
              <a:rPr lang="es-ES" b="1" dirty="0"/>
              <a:t>bloques fundamentales de construcción</a:t>
            </a:r>
            <a:r>
              <a:rPr lang="es-ES" dirty="0"/>
              <a:t> de los circuitos cuánticos, al igual que las compuertas lógicas (como AND, OR, NOT) lo son en los circuitos clásicos. Sin embargo, debido a las propiedades únicas de los </a:t>
            </a:r>
            <a:r>
              <a:rPr lang="es-ES" dirty="0" err="1"/>
              <a:t>qubits</a:t>
            </a:r>
            <a:r>
              <a:rPr lang="es-ES" dirty="0"/>
              <a:t>, las puertas cuánticas presentan características significativamente diferentes y más poderosas que sus contrapartes clásicas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934A2-DCEA-EF26-E54C-1C2A9984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</a:t>
            </a:r>
            <a:r>
              <a:rPr lang="es-CO" dirty="0" err="1"/>
              <a:t>qubit</a:t>
            </a:r>
            <a:r>
              <a:rPr lang="es-CO" dirty="0"/>
              <a:t>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BCFCD5-20E6-6FBF-3770-B3FE7257F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061" y="2031046"/>
            <a:ext cx="88213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Antes de hablar de puertas cuánticas, es importante entender que un </a:t>
            </a:r>
            <a:r>
              <a:rPr kumimoji="0" lang="es-CO" altLang="es-C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qubit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la unidad básica de información cuántica. A diferencia de un bit clásico que solo puede estar en 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un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qubit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puede estar en una </a:t>
            </a: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superposición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ambos estados a la vez: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B7533C-6B19-EAD6-2D16-764934E9D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52" y="3105133"/>
            <a:ext cx="3822896" cy="6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8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9E91C-8088-6B58-AE97-2BE15932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hacen las puertas cuánticas?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1B645-EBFD-3311-A7E5-1A2C3DCA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S" dirty="0"/>
              <a:t>Una </a:t>
            </a:r>
            <a:r>
              <a:rPr lang="es-ES" b="1" dirty="0"/>
              <a:t>puerta cuántica</a:t>
            </a:r>
            <a:r>
              <a:rPr lang="es-ES" dirty="0"/>
              <a:t> aplica una </a:t>
            </a:r>
            <a:r>
              <a:rPr lang="es-ES" b="1" dirty="0"/>
              <a:t>transformación matemática (unitaria)</a:t>
            </a:r>
            <a:r>
              <a:rPr lang="es-ES" dirty="0"/>
              <a:t> sobre uno o más </a:t>
            </a:r>
            <a:r>
              <a:rPr lang="es-ES" dirty="0" err="1"/>
              <a:t>qubits</a:t>
            </a:r>
            <a:r>
              <a:rPr lang="es-ES" dirty="0"/>
              <a:t>. Estas transformaciones son </a:t>
            </a:r>
            <a:r>
              <a:rPr lang="es-ES" b="1" dirty="0"/>
              <a:t>reversibles</a:t>
            </a:r>
            <a:r>
              <a:rPr lang="es-ES" dirty="0"/>
              <a:t> y se representan mediante </a:t>
            </a:r>
            <a:r>
              <a:rPr lang="es-ES" b="1" dirty="0"/>
              <a:t>matrices unitarias</a:t>
            </a:r>
            <a:r>
              <a:rPr lang="es-ES" dirty="0"/>
              <a:t>, lo cual garantiza que la evolución del sistema cuántico conserve la probabilidad total (igual a 1).</a:t>
            </a:r>
          </a:p>
          <a:p>
            <a:pPr>
              <a:buNone/>
            </a:pPr>
            <a:r>
              <a:rPr lang="es-ES" dirty="0"/>
              <a:t>Por ejemplo: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puerta </a:t>
            </a:r>
            <a:r>
              <a:rPr lang="es-ES" b="1" dirty="0" err="1"/>
              <a:t>Hadamard</a:t>
            </a:r>
            <a:r>
              <a:rPr lang="es-ES" b="1" dirty="0"/>
              <a:t> (H)</a:t>
            </a:r>
            <a:r>
              <a:rPr lang="es-ES" dirty="0"/>
              <a:t> convierte un </a:t>
            </a:r>
            <a:r>
              <a:rPr lang="es-ES" dirty="0" err="1"/>
              <a:t>qubit</a:t>
            </a:r>
            <a:r>
              <a:rPr lang="es-ES" dirty="0"/>
              <a:t> en una superposición.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puerta </a:t>
            </a:r>
            <a:r>
              <a:rPr lang="es-ES" b="1" dirty="0"/>
              <a:t>Pauli-X</a:t>
            </a:r>
            <a:r>
              <a:rPr lang="es-ES" dirty="0"/>
              <a:t> actúa como un NOT cuántico, intercambiando los estados |0⟩ y |1⟩.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puertas </a:t>
            </a:r>
            <a:r>
              <a:rPr lang="es-ES" b="1" dirty="0"/>
              <a:t>controladas</a:t>
            </a:r>
            <a:r>
              <a:rPr lang="es-ES" dirty="0"/>
              <a:t> (como CNOT) operan sobre múltiples </a:t>
            </a:r>
            <a:r>
              <a:rPr lang="es-ES" dirty="0" err="1"/>
              <a:t>qubits</a:t>
            </a:r>
            <a:r>
              <a:rPr lang="es-ES" dirty="0"/>
              <a:t> y son fundamentales para el entrelazamiento (</a:t>
            </a:r>
            <a:r>
              <a:rPr lang="es-ES" dirty="0" err="1"/>
              <a:t>entanglement</a:t>
            </a:r>
            <a:r>
              <a:rPr lang="es-ES" dirty="0"/>
              <a:t>), una de las claves de la ventaja cuántica.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217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Puertas de un solo qubit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Pauli-X (NOT): [[0, 1], [1, 0]]</a:t>
            </a:r>
          </a:p>
          <a:p>
            <a:r>
              <a:t>Pauli-Y: [[0, -i], [i, 0]]</a:t>
            </a:r>
          </a:p>
          <a:p>
            <a:r>
              <a:t>Pauli-Z: [[1, 0], [0, -1]]</a:t>
            </a:r>
          </a:p>
          <a:p>
            <a:r>
              <a:t>Hadamard: 1/√2 [[1, 1], [1, -1]]</a:t>
            </a:r>
          </a:p>
          <a:p>
            <a:r>
              <a:t>Phase (S, T): [[1, 0], [0, e^{iφ}]]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Puertas de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Las </a:t>
            </a:r>
            <a:r>
              <a:rPr lang="es-ES" b="1" dirty="0"/>
              <a:t>puertas de control</a:t>
            </a:r>
            <a:r>
              <a:rPr lang="es-ES" dirty="0"/>
              <a:t> en computación cuántica son aquellas que aplican una operación (como un NOT, Z, o cualquier otra) </a:t>
            </a:r>
            <a:r>
              <a:rPr lang="es-ES" b="1" dirty="0"/>
              <a:t>condicionada al estado de uno o más </a:t>
            </a:r>
            <a:r>
              <a:rPr lang="es-ES" b="1" dirty="0" err="1"/>
              <a:t>qubits</a:t>
            </a:r>
            <a:r>
              <a:rPr lang="es-ES" b="1" dirty="0"/>
              <a:t> de control</a:t>
            </a:r>
            <a:r>
              <a:rPr lang="es-ES" dirty="0"/>
              <a:t>. Son fundamentales para lograr </a:t>
            </a:r>
            <a:r>
              <a:rPr lang="es-ES" b="1" dirty="0"/>
              <a:t>entrelazamiento (</a:t>
            </a:r>
            <a:r>
              <a:rPr lang="es-ES" b="1" dirty="0" err="1"/>
              <a:t>entanglement</a:t>
            </a:r>
            <a:r>
              <a:rPr lang="es-ES" b="1" dirty="0"/>
              <a:t>)</a:t>
            </a:r>
            <a:r>
              <a:rPr lang="es-ES" dirty="0"/>
              <a:t> y construir algoritmos cuánticos complejos</a:t>
            </a:r>
            <a:endParaRPr lang="es-CO" dirty="0"/>
          </a:p>
          <a:p>
            <a:r>
              <a:rPr lang="es-ES" dirty="0"/>
              <a:t>CNOT: Control </a:t>
            </a:r>
            <a:r>
              <a:rPr lang="es-ES" dirty="0" err="1"/>
              <a:t>qubit</a:t>
            </a:r>
            <a:r>
              <a:rPr lang="es-ES" dirty="0"/>
              <a:t> + Pauli-X sobre el objetivo</a:t>
            </a:r>
          </a:p>
          <a:p>
            <a:r>
              <a:rPr lang="es-ES" dirty="0"/>
              <a:t>CZ: Control </a:t>
            </a:r>
            <a:r>
              <a:rPr lang="es-ES" dirty="0" err="1"/>
              <a:t>qubit</a:t>
            </a:r>
            <a:r>
              <a:rPr lang="es-ES" dirty="0"/>
              <a:t> + Pauli-Z sobre el objetivo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A0776-D133-781C-89E4-6F9AC0A4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¿Por qué son importantes?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55451B-EDF7-D8E9-4599-E4C362FDB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6060" y="3004681"/>
            <a:ext cx="747191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Permiten </a:t>
            </a: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controlar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operaciones en función del estado de otros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qubits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 esenciales para el </a:t>
            </a: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entrelazamiento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el desarrollo de algoritmos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cuánticos como: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Algoritmo de Grover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Algoritmo de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Deutsch-Jozsa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Corrección de errores cuánticos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23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Puertas múltiples de qubits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Toffoli (CCNOT): 2 qubits de control + NOT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objetivo</a:t>
            </a:r>
            <a:endParaRPr dirty="0"/>
          </a:p>
        </p:txBody>
      </p:sp>
      <p:pic>
        <p:nvPicPr>
          <p:cNvPr id="5" name="Imagen 4" descr="Imagen que contiene reloj&#10;&#10;El contenido generado por IA puede ser incorrecto.">
            <a:extLst>
              <a:ext uri="{FF2B5EF4-FFF2-40B4-BE49-F238E27FC236}">
                <a16:creationId xmlns:a16="http://schemas.microsoft.com/office/drawing/2014/main" id="{A6CFD7A6-76A7-F150-2B9F-96FA0DDF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35" y="3019867"/>
            <a:ext cx="2870348" cy="321961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1746</TotalTime>
  <Words>742</Words>
  <Application>Microsoft Office PowerPoint</Application>
  <PresentationFormat>Presentación en pantalla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Arial Unicode MS</vt:lpstr>
      <vt:lpstr>Tw Cen MT</vt:lpstr>
      <vt:lpstr>Circuito</vt:lpstr>
      <vt:lpstr>Puertas Cuánticas</vt:lpstr>
      <vt:lpstr>Contenido</vt:lpstr>
      <vt:lpstr>Introducción a las puertas cuánticas</vt:lpstr>
      <vt:lpstr>¿Qué es un qubit?</vt:lpstr>
      <vt:lpstr>¿Qué hacen las puertas cuánticas?</vt:lpstr>
      <vt:lpstr>Puertas de un solo qubit</vt:lpstr>
      <vt:lpstr>Puertas de control</vt:lpstr>
      <vt:lpstr>¿Por qué son importantes?</vt:lpstr>
      <vt:lpstr>Puertas múltiples de qubits</vt:lpstr>
      <vt:lpstr>Representación en circuitos</vt:lpstr>
      <vt:lpstr>Aplicaciones y Ejemplos</vt:lpstr>
      <vt:lpstr>Algoritmos Cuánticos</vt:lpstr>
      <vt:lpstr>Algoritmo de Shor</vt:lpstr>
      <vt:lpstr>MUCHAS GRACIAS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Cesar Daniel Rodriguez Garnica</cp:lastModifiedBy>
  <cp:revision>2</cp:revision>
  <dcterms:created xsi:type="dcterms:W3CDTF">2013-01-27T09:14:16Z</dcterms:created>
  <dcterms:modified xsi:type="dcterms:W3CDTF">2025-05-21T02:17:52Z</dcterms:modified>
  <cp:category/>
</cp:coreProperties>
</file>