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19"/>
  </p:notesMasterIdLst>
  <p:sldIdLst>
    <p:sldId id="923" r:id="rId2"/>
    <p:sldId id="931" r:id="rId3"/>
    <p:sldId id="933" r:id="rId4"/>
    <p:sldId id="946" r:id="rId5"/>
    <p:sldId id="947" r:id="rId6"/>
    <p:sldId id="948" r:id="rId7"/>
    <p:sldId id="949" r:id="rId8"/>
    <p:sldId id="950" r:id="rId9"/>
    <p:sldId id="945" r:id="rId10"/>
    <p:sldId id="938" r:id="rId11"/>
    <p:sldId id="939" r:id="rId12"/>
    <p:sldId id="937" r:id="rId13"/>
    <p:sldId id="940" r:id="rId14"/>
    <p:sldId id="941" r:id="rId15"/>
    <p:sldId id="942" r:id="rId16"/>
    <p:sldId id="943" r:id="rId17"/>
    <p:sldId id="9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7D3"/>
    <a:srgbClr val="F2F2F2"/>
    <a:srgbClr val="EBFAFF"/>
    <a:srgbClr val="009999"/>
    <a:srgbClr val="0000CC"/>
    <a:srgbClr val="339966"/>
    <a:srgbClr val="4FC99B"/>
    <a:srgbClr val="0066CC"/>
    <a:srgbClr val="E2D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0388" autoAdjust="0"/>
  </p:normalViewPr>
  <p:slideViewPr>
    <p:cSldViewPr snapToGrid="0">
      <p:cViewPr varScale="1">
        <p:scale>
          <a:sx n="61" d="100"/>
          <a:sy n="61" d="100"/>
        </p:scale>
        <p:origin x="992" y="4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4C6BC-808C-4FCF-B4A3-1A81743B00A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EED51-0259-4283-B161-9230928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1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45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12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5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60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7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5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9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8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1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ED51-0259-4283-B161-9230928CD1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E 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2367" y="2048450"/>
            <a:ext cx="9144000" cy="1076495"/>
          </a:xfrm>
        </p:spPr>
        <p:txBody>
          <a:bodyPr/>
          <a:lstStyle>
            <a:lvl1pPr marL="0" indent="0" algn="l">
              <a:buNone/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9105091" y="5987598"/>
            <a:ext cx="0" cy="525294"/>
          </a:xfrm>
          <a:prstGeom prst="line">
            <a:avLst/>
          </a:prstGeom>
          <a:ln w="3175">
            <a:solidFill>
              <a:srgbClr val="D0D0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916" y="675860"/>
            <a:ext cx="10515600" cy="1325563"/>
          </a:xfrm>
        </p:spPr>
        <p:txBody>
          <a:bodyPr anchor="b" anchorCtr="0"/>
          <a:lstStyle>
            <a:lvl1pPr>
              <a:defRPr>
                <a:solidFill>
                  <a:srgbClr val="0063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140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507812" y="401239"/>
            <a:ext cx="6684189" cy="27861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507812" y="3190426"/>
            <a:ext cx="3402387" cy="2698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895025" y="3190426"/>
            <a:ext cx="3296976" cy="2698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88398" y="1000002"/>
            <a:ext cx="4227991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04231" y="6374108"/>
            <a:ext cx="688760" cy="365125"/>
          </a:xfrm>
        </p:spPr>
        <p:txBody>
          <a:bodyPr/>
          <a:lstStyle/>
          <a:p>
            <a:fld id="{5E94BA17-8AE8-4651-9FD9-8589E5D423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10838" y="6356352"/>
            <a:ext cx="17067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Segoe UI Semibold" panose="020B0702040204020203" pitchFamily="34" charset="0"/>
              </a:defRPr>
            </a:lvl1pPr>
          </a:lstStyle>
          <a:p>
            <a:fld id="{62FE63C3-A73F-4097-86A9-7B28950712B1}" type="datetime1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0828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70029" y="1621438"/>
            <a:ext cx="4227991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04231" y="6374108"/>
            <a:ext cx="688760" cy="365125"/>
          </a:xfrm>
        </p:spPr>
        <p:txBody>
          <a:bodyPr/>
          <a:lstStyle/>
          <a:p>
            <a:fld id="{5E94BA17-8AE8-4651-9FD9-8589E5D423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935986" y="1683711"/>
            <a:ext cx="6960093" cy="404238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1256" y="186434"/>
            <a:ext cx="10515600" cy="9094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10838" y="6356352"/>
            <a:ext cx="17067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Segoe UI Semibold" panose="020B0702040204020203" pitchFamily="34" charset="0"/>
              </a:defRPr>
            </a:lvl1pPr>
          </a:lstStyle>
          <a:p>
            <a:fld id="{62FE63C3-A73F-4097-86A9-7B28950712B1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0828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1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59282"/>
            <a:ext cx="10363200" cy="2050681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4895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86DC542-6CB9-419E-B49C-81182B59E36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33" y="3251200"/>
            <a:ext cx="5929376" cy="350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66" y="6597966"/>
            <a:ext cx="2507535" cy="14823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401217-FC0F-493D-BF59-FAAD533F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53111" y="6173447"/>
            <a:ext cx="4114800" cy="365125"/>
          </a:xfrm>
        </p:spPr>
        <p:txBody>
          <a:bodyPr/>
          <a:lstStyle/>
          <a:p>
            <a:r>
              <a:rPr lang="en-US" dirty="0"/>
              <a:t>© 2019 ProsumerGrid,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7907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E Divider Slide Green">
    <p:bg>
      <p:bgPr>
        <a:solidFill>
          <a:srgbClr val="006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6157" y="1554731"/>
            <a:ext cx="7909264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6027939"/>
            <a:ext cx="9105091" cy="460414"/>
          </a:xfrm>
          <a:prstGeom prst="rect">
            <a:avLst/>
          </a:prstGeom>
          <a:solidFill>
            <a:srgbClr val="FED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9102571" y="0"/>
            <a:ext cx="307759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3645" y="6140392"/>
            <a:ext cx="2478060" cy="4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6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E Divider Slide Gre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6157" y="1554731"/>
            <a:ext cx="7909264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102571" y="0"/>
            <a:ext cx="307759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2084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F35D-6605-443D-9F38-140776D6894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BA17-8AE8-4651-9FD9-8589E5D4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8819-B877-4AAF-AB71-63C59D44BF13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BA17-8AE8-4651-9FD9-8589E5D4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2EBC-325E-46EC-87DD-6EC14BFC4DB2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BA17-8AE8-4651-9FD9-8589E5D4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049311"/>
            <a:ext cx="12192000" cy="58118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71256" y="97654"/>
            <a:ext cx="10515600" cy="9094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04231" y="6374108"/>
            <a:ext cx="688760" cy="365125"/>
          </a:xfrm>
        </p:spPr>
        <p:txBody>
          <a:bodyPr/>
          <a:lstStyle/>
          <a:p>
            <a:fld id="{5E94BA17-8AE8-4651-9FD9-8589E5D4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0"/>
            <a:ext cx="12192000" cy="68611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04231" y="6374108"/>
            <a:ext cx="688760" cy="365125"/>
          </a:xfrm>
        </p:spPr>
        <p:txBody>
          <a:bodyPr/>
          <a:lstStyle/>
          <a:p>
            <a:fld id="{5E94BA17-8AE8-4651-9FD9-8589E5D423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256" y="301848"/>
            <a:ext cx="10515600" cy="9094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879167" y="1084826"/>
            <a:ext cx="6336508" cy="51916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541539"/>
            <a:ext cx="4227991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256" y="186434"/>
            <a:ext cx="10515600" cy="9094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FE63C3-A73F-4097-86A9-7B28950712B1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94BA17-8AE8-4651-9FD9-8589E5D42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7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113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55546"/>
            <a:ext cx="10515600" cy="433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838" y="6356352"/>
            <a:ext cx="17067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Segoe UI Semibold" panose="020B0702040204020203" pitchFamily="34" charset="0"/>
              </a:defRPr>
            </a:lvl1pPr>
          </a:lstStyle>
          <a:p>
            <a:fld id="{62FE63C3-A73F-4097-86A9-7B28950712B1}" type="datetime1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0828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4231" y="6171649"/>
            <a:ext cx="688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bg1">
                    <a:lumMod val="50000"/>
                  </a:schemeClr>
                </a:solidFill>
                <a:latin typeface="Open Sans"/>
                <a:ea typeface="Segoe UI" panose="020B0502040204020203" pitchFamily="34" charset="0"/>
                <a:cs typeface="Open Sans"/>
              </a:defRPr>
            </a:lvl1pPr>
          </a:lstStyle>
          <a:p>
            <a:fld id="{5E94BA17-8AE8-4651-9FD9-8589E5D423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95856"/>
            <a:ext cx="12192000" cy="710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35439" y="6132929"/>
            <a:ext cx="2068791" cy="442567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F1E1419-1890-4DF4-888C-477F9449055D}"/>
              </a:ext>
            </a:extLst>
          </p:cNvPr>
          <p:cNvSpPr txBox="1">
            <a:spLocks/>
          </p:cNvSpPr>
          <p:nvPr userDrawn="1"/>
        </p:nvSpPr>
        <p:spPr>
          <a:xfrm>
            <a:off x="4296024" y="640732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2020 ProsumerGrid,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7574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81" r:id="rId3"/>
    <p:sldLayoutId id="2147483683" r:id="rId4"/>
    <p:sldLayoutId id="2147483686" r:id="rId5"/>
    <p:sldLayoutId id="2147483689" r:id="rId6"/>
    <p:sldLayoutId id="2147483692" r:id="rId7"/>
    <p:sldLayoutId id="2147483695" r:id="rId8"/>
    <p:sldLayoutId id="2147483696" r:id="rId9"/>
    <p:sldLayoutId id="2147483699" r:id="rId10"/>
    <p:sldLayoutId id="2147483702" r:id="rId11"/>
    <p:sldLayoutId id="214748370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oto of Power Lines in a Rural Area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AC27C"/>
              </a:clrFrom>
              <a:clrTo>
                <a:srgbClr val="EAC27C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56"/>
          <a:stretch/>
        </p:blipFill>
        <p:spPr bwMode="auto">
          <a:xfrm>
            <a:off x="0" y="2"/>
            <a:ext cx="12192000" cy="685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3843" y="4833760"/>
            <a:ext cx="6858000" cy="1655762"/>
          </a:xfrm>
        </p:spPr>
        <p:txBody>
          <a:bodyPr>
            <a:normAutofit/>
          </a:bodyPr>
          <a:lstStyle/>
          <a:p>
            <a:pPr algn="r" defTabSz="1219170">
              <a:spcBef>
                <a:spcPct val="0"/>
              </a:spcBef>
              <a:defRPr/>
            </a:pPr>
            <a:r>
              <a:rPr lang="en-US" sz="2000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Weekly Meeting</a:t>
            </a:r>
          </a:p>
          <a:p>
            <a:pPr algn="r" defTabSz="1219170">
              <a:spcBef>
                <a:spcPct val="0"/>
              </a:spcBef>
              <a:defRPr/>
            </a:pPr>
            <a:br>
              <a:rPr lang="en-US" sz="2000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i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September</a:t>
            </a:r>
            <a:r>
              <a:rPr lang="en-US" sz="2000" dirty="0">
                <a:solidFill>
                  <a:schemeClr val="tx1"/>
                </a:solidFill>
              </a:rPr>
              <a:t> 2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6DC542-6CB9-419E-B49C-81182B59E367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89443" y="2176193"/>
            <a:ext cx="7772400" cy="2050681"/>
          </a:xfrm>
        </p:spPr>
        <p:txBody>
          <a:bodyPr>
            <a:normAutofit/>
          </a:bodyPr>
          <a:lstStyle/>
          <a:p>
            <a:pPr algn="r" defTabSz="1219170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3200" b="1" dirty="0"/>
              <a:t>Clean Code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502920"/>
            <a:ext cx="7129681" cy="1673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6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3BB7374-5EC7-47F4-957B-9F168F9CF1A4}"/>
              </a:ext>
            </a:extLst>
          </p:cNvPr>
          <p:cNvSpPr/>
          <p:nvPr/>
        </p:nvSpPr>
        <p:spPr>
          <a:xfrm>
            <a:off x="807701" y="2098518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Complex</a:t>
            </a:r>
            <a:r>
              <a:rPr lang="en-US" sz="2400" dirty="0"/>
              <a:t>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Hard to understand </a:t>
            </a:r>
            <a:r>
              <a:rPr lang="en-US" sz="2400" dirty="0"/>
              <a:t>to other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 </a:t>
            </a:r>
            <a:r>
              <a:rPr lang="en-US" sz="2400" b="1" dirty="0"/>
              <a:t>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 </a:t>
            </a:r>
            <a:r>
              <a:rPr lang="en-US" sz="2400" b="1" dirty="0"/>
              <a:t>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186A02-6135-465E-AF89-0370AE27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7"/>
            <a:ext cx="10515600" cy="111386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Low Cohesion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DB5A5-D8C4-4A0B-9C8E-AC6C51F5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84" y="1667875"/>
            <a:ext cx="2958943" cy="2730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ADDE76-D984-4ADA-80BE-64291065204A}"/>
              </a:ext>
            </a:extLst>
          </p:cNvPr>
          <p:cNvSpPr/>
          <p:nvPr/>
        </p:nvSpPr>
        <p:spPr>
          <a:xfrm>
            <a:off x="8354410" y="2606349"/>
            <a:ext cx="2572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Wrong Approach</a:t>
            </a:r>
          </a:p>
        </p:txBody>
      </p:sp>
    </p:spTree>
    <p:extLst>
      <p:ext uri="{BB962C8B-B14F-4D97-AF65-F5344CB8AC3E}">
        <p14:creationId xmlns:p14="http://schemas.microsoft.com/office/powerpoint/2010/main" val="39679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362F3B2-ECE7-4448-830F-CFAAD380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31" y="34296"/>
            <a:ext cx="10515600" cy="111386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Good Cohesion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339D4E0-C5D8-42D8-BFBA-FF99EB89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37" y="2957566"/>
            <a:ext cx="3467100" cy="321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04B613-4DD8-4C65-BDFF-16FC9D3E0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063" y="2957566"/>
            <a:ext cx="3492500" cy="3213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E213E6-BC22-4B07-BA6D-F194ECA86FAF}"/>
              </a:ext>
            </a:extLst>
          </p:cNvPr>
          <p:cNvSpPr/>
          <p:nvPr/>
        </p:nvSpPr>
        <p:spPr>
          <a:xfrm>
            <a:off x="788631" y="800637"/>
            <a:ext cx="93778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good</a:t>
            </a:r>
            <a:r>
              <a:rPr lang="en-US" sz="2400" dirty="0"/>
              <a:t> software has </a:t>
            </a:r>
            <a:r>
              <a:rPr lang="en-US" sz="2400" b="1" dirty="0"/>
              <a:t>high</a:t>
            </a:r>
            <a:r>
              <a:rPr lang="en-US" sz="2400" dirty="0"/>
              <a:t> cohesion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High</a:t>
            </a:r>
            <a:r>
              <a:rPr lang="en-US" sz="2400" dirty="0"/>
              <a:t> cohesion means more </a:t>
            </a:r>
            <a:r>
              <a:rPr lang="en-US" sz="2400" b="1" dirty="0"/>
              <a:t>robustness</a:t>
            </a:r>
            <a:r>
              <a:rPr lang="en-US" sz="2400" dirty="0"/>
              <a:t> and </a:t>
            </a:r>
            <a:r>
              <a:rPr lang="en-US" sz="2400" b="1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Smaller </a:t>
            </a:r>
            <a:r>
              <a:rPr lang="en-US" sz="2400" dirty="0"/>
              <a:t>and </a:t>
            </a:r>
            <a:r>
              <a:rPr lang="en-US" sz="2400" b="1" dirty="0"/>
              <a:t>simpler</a:t>
            </a:r>
            <a:r>
              <a:rPr lang="en-US" sz="2400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</a:t>
            </a:r>
            <a:r>
              <a:rPr lang="en-US" sz="2400" b="1" dirty="0"/>
              <a:t>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</a:t>
            </a:r>
            <a:r>
              <a:rPr lang="en-US" sz="2400" b="1" dirty="0"/>
              <a:t>readability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9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3BB7374-5EC7-47F4-957B-9F168F9CF1A4}"/>
              </a:ext>
            </a:extLst>
          </p:cNvPr>
          <p:cNvSpPr/>
          <p:nvPr/>
        </p:nvSpPr>
        <p:spPr>
          <a:xfrm>
            <a:off x="1121979" y="1393487"/>
            <a:ext cx="93778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the degree of </a:t>
            </a:r>
            <a:r>
              <a:rPr lang="en-US" sz="2400" b="1" dirty="0"/>
              <a:t>interdependence</a:t>
            </a:r>
            <a:r>
              <a:rPr lang="en-US" sz="2400" dirty="0"/>
              <a:t> between the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dependencies are more then it is considered as </a:t>
            </a:r>
            <a:r>
              <a:rPr lang="en-US" sz="2400" b="1" dirty="0"/>
              <a:t>tightly coupled </a:t>
            </a:r>
            <a:r>
              <a:rPr lang="en-US" sz="2400" dirty="0"/>
              <a:t>and if the dependencies are less then it is considered as </a:t>
            </a:r>
            <a:r>
              <a:rPr lang="en-US" sz="2400" b="1" dirty="0"/>
              <a:t>loosely coupled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186A02-6135-465E-AF89-0370AE27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7"/>
            <a:ext cx="10515600" cy="111386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2. Coupling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97AE2-A015-4CED-ACBD-EAFCEEF86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58" y="3199833"/>
            <a:ext cx="5497896" cy="27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C38BE34-F154-4777-A1CC-2B729813AD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/>
          <a:stretch/>
        </p:blipFill>
        <p:spPr>
          <a:xfrm>
            <a:off x="2375338" y="795337"/>
            <a:ext cx="7506849" cy="526732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2588F0-56CF-4284-94CB-CF2C2C7FA1FB}"/>
              </a:ext>
            </a:extLst>
          </p:cNvPr>
          <p:cNvCxnSpPr/>
          <p:nvPr/>
        </p:nvCxnSpPr>
        <p:spPr>
          <a:xfrm>
            <a:off x="8429296" y="4740167"/>
            <a:ext cx="11456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6F627C-37C1-45EA-8419-34154C665B22}"/>
              </a:ext>
            </a:extLst>
          </p:cNvPr>
          <p:cNvCxnSpPr>
            <a:cxnSpLocks/>
          </p:cNvCxnSpPr>
          <p:nvPr/>
        </p:nvCxnSpPr>
        <p:spPr>
          <a:xfrm>
            <a:off x="8156028" y="5050220"/>
            <a:ext cx="9196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7A18A0-EF11-4633-9EF0-5540A66FF9C4}"/>
              </a:ext>
            </a:extLst>
          </p:cNvPr>
          <p:cNvCxnSpPr>
            <a:cxnSpLocks/>
          </p:cNvCxnSpPr>
          <p:nvPr/>
        </p:nvCxnSpPr>
        <p:spPr>
          <a:xfrm>
            <a:off x="8755117" y="5391806"/>
            <a:ext cx="10615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93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3BB7374-5EC7-47F4-957B-9F168F9CF1A4}"/>
              </a:ext>
            </a:extLst>
          </p:cNvPr>
          <p:cNvSpPr/>
          <p:nvPr/>
        </p:nvSpPr>
        <p:spPr>
          <a:xfrm>
            <a:off x="1121979" y="1393487"/>
            <a:ext cx="93778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Software programs with </a:t>
            </a:r>
            <a:r>
              <a:rPr lang="en-US" sz="2400" b="1" dirty="0"/>
              <a:t>low cohesion </a:t>
            </a:r>
            <a:r>
              <a:rPr lang="en-US" sz="2400" dirty="0"/>
              <a:t>typically have </a:t>
            </a:r>
            <a:r>
              <a:rPr lang="en-US" sz="2400" b="1" dirty="0"/>
              <a:t>high coupling.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Tightly coupled modules </a:t>
            </a:r>
            <a:r>
              <a:rPr lang="en-US" sz="2400" b="1" dirty="0"/>
              <a:t>suppresses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Bad coupling </a:t>
            </a:r>
            <a:r>
              <a:rPr lang="en-US" sz="2400" b="1" dirty="0"/>
              <a:t>reduces maintainability </a:t>
            </a:r>
            <a:r>
              <a:rPr lang="en-US" sz="2400" dirty="0"/>
              <a:t>of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considered </a:t>
            </a:r>
            <a:r>
              <a:rPr lang="en-US" sz="2400" b="1" dirty="0"/>
              <a:t>bad practice </a:t>
            </a:r>
            <a:r>
              <a:rPr lang="en-US" sz="2400" dirty="0"/>
              <a:t>to write </a:t>
            </a:r>
            <a:r>
              <a:rPr lang="en-US" sz="2400" b="1" dirty="0"/>
              <a:t>tightly coupled </a:t>
            </a:r>
            <a:r>
              <a:rPr lang="en-US" sz="2400" dirty="0"/>
              <a:t>applications and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software has </a:t>
            </a:r>
            <a:r>
              <a:rPr lang="en-US" sz="2400" b="1" dirty="0"/>
              <a:t>low coupling.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186A02-6135-465E-AF89-0370AE27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7"/>
            <a:ext cx="10515600" cy="111386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Coupling Problems</a:t>
            </a:r>
          </a:p>
        </p:txBody>
      </p:sp>
    </p:spTree>
    <p:extLst>
      <p:ext uri="{BB962C8B-B14F-4D97-AF65-F5344CB8AC3E}">
        <p14:creationId xmlns:p14="http://schemas.microsoft.com/office/powerpoint/2010/main" val="39790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D9186A02-6135-465E-AF89-0370AE27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7"/>
            <a:ext cx="10515600" cy="111386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3. Pure vs Impure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FBA85-4ED9-4366-8F07-4724D567C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00" y="2097976"/>
            <a:ext cx="9039977" cy="30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D9186A02-6135-465E-AF89-0370AE27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7"/>
            <a:ext cx="10515600" cy="111386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Pure vs Impure Functions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83766-1376-4C6A-B204-6049F974E31A}"/>
              </a:ext>
            </a:extLst>
          </p:cNvPr>
          <p:cNvSpPr/>
          <p:nvPr/>
        </p:nvSpPr>
        <p:spPr>
          <a:xfrm>
            <a:off x="5076497" y="3857297"/>
            <a:ext cx="3237186" cy="1250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8E8C3-3E57-413B-A89B-60779716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214562"/>
            <a:ext cx="108394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4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E883766-1376-4C6A-B204-6049F974E31A}"/>
              </a:ext>
            </a:extLst>
          </p:cNvPr>
          <p:cNvSpPr/>
          <p:nvPr/>
        </p:nvSpPr>
        <p:spPr>
          <a:xfrm>
            <a:off x="5076497" y="3857297"/>
            <a:ext cx="3237186" cy="1250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F16E4A-36E8-4741-A208-0BA7919C3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74" y="465378"/>
            <a:ext cx="6096851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8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90573"/>
              </p:ext>
            </p:extLst>
          </p:nvPr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377FA5C-48C8-432A-8914-E1E743AAE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6" y="1163244"/>
            <a:ext cx="8630548" cy="431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8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3BB7374-5EC7-47F4-957B-9F168F9CF1A4}"/>
              </a:ext>
            </a:extLst>
          </p:cNvPr>
          <p:cNvSpPr/>
          <p:nvPr/>
        </p:nvSpPr>
        <p:spPr>
          <a:xfrm>
            <a:off x="1121979" y="1393487"/>
            <a:ext cx="9377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Constructing the simplest possible code</a:t>
            </a:r>
            <a:r>
              <a:rPr lang="en-US" sz="2400" u="sng" dirty="0"/>
              <a:t> that would solve your problem </a:t>
            </a:r>
            <a:r>
              <a:rPr lang="en-US" sz="2400" dirty="0"/>
              <a:t>resulting in an increase in productivity by producing higher quality in less time.</a:t>
            </a:r>
            <a:endParaRPr lang="en-US" sz="2400" b="1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186A02-6135-465E-AF89-0370AE27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7"/>
            <a:ext cx="10515600" cy="111386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Clean Code</a:t>
            </a:r>
          </a:p>
        </p:txBody>
      </p:sp>
      <p:pic>
        <p:nvPicPr>
          <p:cNvPr id="2050" name="Picture 2" descr="Bad Code Bad Code everywhere - Everywhere - quickmeme">
            <a:extLst>
              <a:ext uri="{FF2B5EF4-FFF2-40B4-BE49-F238E27FC236}">
                <a16:creationId xmlns:a16="http://schemas.microsoft.com/office/drawing/2014/main" id="{BC7EC1D6-7298-4231-AA79-E0BB4729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48" y="2945137"/>
            <a:ext cx="5286703" cy="297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96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D9186A02-6135-465E-AF89-0370AE27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7"/>
            <a:ext cx="10515600" cy="111386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Usually building a software looks like this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95C6F18-E3DE-4800-AE8E-2484E4F02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22" y="1280315"/>
            <a:ext cx="6432330" cy="48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7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3BB7374-5EC7-47F4-957B-9F168F9CF1A4}"/>
              </a:ext>
            </a:extLst>
          </p:cNvPr>
          <p:cNvSpPr/>
          <p:nvPr/>
        </p:nvSpPr>
        <p:spPr>
          <a:xfrm>
            <a:off x="1121979" y="1393487"/>
            <a:ext cx="93778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 needed to be done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Tired of the same project/work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Requirements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Pushing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186A02-6135-465E-AF89-0370AE27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7"/>
            <a:ext cx="10515600" cy="111386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Why do we write bad code?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B3733-6554-4364-9CA0-E04FDCC52098}"/>
              </a:ext>
            </a:extLst>
          </p:cNvPr>
          <p:cNvSpPr/>
          <p:nvPr/>
        </p:nvSpPr>
        <p:spPr>
          <a:xfrm>
            <a:off x="1263869" y="4110484"/>
            <a:ext cx="100899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Work, for now, will clean up later</a:t>
            </a:r>
          </a:p>
        </p:txBody>
      </p:sp>
    </p:spTree>
    <p:extLst>
      <p:ext uri="{BB962C8B-B14F-4D97-AF65-F5344CB8AC3E}">
        <p14:creationId xmlns:p14="http://schemas.microsoft.com/office/powerpoint/2010/main" val="374168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0E6A482-3C5C-4ECD-9B50-21EB2181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What are we actually doing</a:t>
            </a:r>
            <a:endParaRPr lang="en-US" dirty="0"/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2C78DF0E-7A50-486E-824F-FE5DE1F3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31" y="1879868"/>
            <a:ext cx="60960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3BB7374-5EC7-47F4-957B-9F168F9CF1A4}"/>
              </a:ext>
            </a:extLst>
          </p:cNvPr>
          <p:cNvSpPr/>
          <p:nvPr/>
        </p:nvSpPr>
        <p:spPr>
          <a:xfrm>
            <a:off x="1121979" y="1393487"/>
            <a:ext cx="93778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Problems become </a:t>
            </a:r>
            <a:r>
              <a:rPr lang="en-US" sz="2400" b="1" dirty="0"/>
              <a:t>easier to solve </a:t>
            </a:r>
            <a:r>
              <a:rPr lang="en-US" sz="2400" dirty="0"/>
              <a:t>since code is </a:t>
            </a:r>
            <a:r>
              <a:rPr lang="en-US" sz="2400" b="1" dirty="0"/>
              <a:t>modular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Less time </a:t>
            </a:r>
            <a:r>
              <a:rPr lang="en-US" sz="2400" dirty="0"/>
              <a:t>is wasted on </a:t>
            </a:r>
            <a:r>
              <a:rPr lang="en-US" sz="2400" b="1" dirty="0"/>
              <a:t>maintenance</a:t>
            </a:r>
            <a:r>
              <a:rPr lang="en-US" sz="2400" dirty="0"/>
              <a:t> since lines of code are </a:t>
            </a:r>
            <a:r>
              <a:rPr lang="en-US" sz="2400" b="1" u="sng" dirty="0"/>
              <a:t>less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Ideas are more </a:t>
            </a:r>
            <a:r>
              <a:rPr lang="en-US" sz="2400" b="1" dirty="0"/>
              <a:t>clearly</a:t>
            </a:r>
            <a:r>
              <a:rPr lang="en-US" sz="2400" dirty="0"/>
              <a:t> </a:t>
            </a:r>
            <a:r>
              <a:rPr lang="en-US" sz="2400" b="1" dirty="0"/>
              <a:t>communicated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Unit Test </a:t>
            </a:r>
            <a:r>
              <a:rPr lang="en-US" sz="2400" dirty="0"/>
              <a:t>cases are much </a:t>
            </a:r>
            <a:r>
              <a:rPr lang="en-US" sz="2400" b="1" dirty="0"/>
              <a:t>smaller</a:t>
            </a:r>
            <a:r>
              <a:rPr lang="en-US" sz="2400" dirty="0"/>
              <a:t> and </a:t>
            </a:r>
            <a:r>
              <a:rPr lang="en-US" sz="2400" b="1" dirty="0"/>
              <a:t>easier</a:t>
            </a:r>
            <a:r>
              <a:rPr lang="en-US" sz="2400" dirty="0"/>
              <a:t> to write.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Making </a:t>
            </a:r>
            <a:r>
              <a:rPr lang="en-US" sz="2400" b="1" dirty="0"/>
              <a:t>changes</a:t>
            </a:r>
            <a:r>
              <a:rPr lang="en-US" sz="2400" dirty="0"/>
              <a:t> is much </a:t>
            </a:r>
            <a:r>
              <a:rPr lang="en-US" sz="2400" b="1" dirty="0"/>
              <a:t>faster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Pleasing</a:t>
            </a:r>
            <a:r>
              <a:rPr lang="en-US" sz="2400" dirty="0"/>
              <a:t> to your eyes 👀.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186A02-6135-465E-AF89-0370AE27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7"/>
            <a:ext cx="10515600" cy="111386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Benefits in clean code</a:t>
            </a:r>
          </a:p>
        </p:txBody>
      </p:sp>
    </p:spTree>
    <p:extLst>
      <p:ext uri="{BB962C8B-B14F-4D97-AF65-F5344CB8AC3E}">
        <p14:creationId xmlns:p14="http://schemas.microsoft.com/office/powerpoint/2010/main" val="318337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D9186A02-6135-465E-AF89-0370AE27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7"/>
            <a:ext cx="10515600" cy="111386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The Zen of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068C6-DA7B-410E-B5B7-38AFA5F11DD4}"/>
              </a:ext>
            </a:extLst>
          </p:cNvPr>
          <p:cNvSpPr/>
          <p:nvPr/>
        </p:nvSpPr>
        <p:spPr>
          <a:xfrm>
            <a:off x="1121979" y="1393487"/>
            <a:ext cx="9377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19 guiding principles for Python design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29739D5-8BCA-4B1C-BD2D-CA9C6F7A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18" y="2093081"/>
            <a:ext cx="7955255" cy="412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64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85C-BD19-4F1D-B293-A3ECE06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1E0076-4D9C-4CAA-84E5-1A2ADEB3A7A6}"/>
              </a:ext>
            </a:extLst>
          </p:cNvPr>
          <p:cNvGraphicFramePr>
            <a:graphicFrameLocks noGrp="1"/>
          </p:cNvGraphicFramePr>
          <p:nvPr/>
        </p:nvGraphicFramePr>
        <p:xfrm>
          <a:off x="0" y="6606540"/>
          <a:ext cx="1219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400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604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9464286"/>
                    </a:ext>
                  </a:extLst>
                </a:gridCol>
              </a:tblGrid>
              <a:tr h="23659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Work Plan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Requirements Elicitation &amp; Data Gathering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Next Steps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5983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3BB7374-5EC7-47F4-957B-9F168F9CF1A4}"/>
              </a:ext>
            </a:extLst>
          </p:cNvPr>
          <p:cNvSpPr/>
          <p:nvPr/>
        </p:nvSpPr>
        <p:spPr>
          <a:xfrm>
            <a:off x="1121979" y="1393487"/>
            <a:ext cx="93778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the degree to which the elements of a certain module belong together.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 </a:t>
            </a:r>
            <a:r>
              <a:rPr lang="en-US" sz="2400" b="1" dirty="0"/>
              <a:t>measure</a:t>
            </a:r>
            <a:r>
              <a:rPr lang="en-US" sz="2400" dirty="0"/>
              <a:t> of </a:t>
            </a:r>
            <a:r>
              <a:rPr lang="en-US" sz="2400" b="1" dirty="0"/>
              <a:t>how strongly related</a:t>
            </a:r>
            <a:r>
              <a:rPr lang="en-US" sz="2400" dirty="0"/>
              <a:t> each piece of functionality expressed by the source code of a software 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good software has </a:t>
            </a:r>
            <a:r>
              <a:rPr lang="en-US" sz="2400" b="1" dirty="0"/>
              <a:t>High Cohesion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186A02-6135-465E-AF89-0370AE27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7"/>
            <a:ext cx="10515600" cy="111386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1. Cohesion</a:t>
            </a:r>
          </a:p>
        </p:txBody>
      </p:sp>
    </p:spTree>
    <p:extLst>
      <p:ext uri="{BB962C8B-B14F-4D97-AF65-F5344CB8AC3E}">
        <p14:creationId xmlns:p14="http://schemas.microsoft.com/office/powerpoint/2010/main" val="19478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CE 4x3 Template_White">
  <a:themeElements>
    <a:clrScheme name="Brand Colors">
      <a:dk1>
        <a:srgbClr val="006269"/>
      </a:dk1>
      <a:lt1>
        <a:sysClr val="window" lastClr="FFFFFF"/>
      </a:lt1>
      <a:dk2>
        <a:srgbClr val="FED141"/>
      </a:dk2>
      <a:lt2>
        <a:srgbClr val="B1B3B3"/>
      </a:lt2>
      <a:accent1>
        <a:srgbClr val="00A9E0"/>
      </a:accent1>
      <a:accent2>
        <a:srgbClr val="3CDBC0"/>
      </a:accent2>
      <a:accent3>
        <a:srgbClr val="658D1B"/>
      </a:accent3>
      <a:accent4>
        <a:srgbClr val="722257"/>
      </a:accent4>
      <a:accent5>
        <a:srgbClr val="F0B323"/>
      </a:accent5>
      <a:accent6>
        <a:srgbClr val="D2D755"/>
      </a:accent6>
      <a:hlink>
        <a:srgbClr val="0563C1"/>
      </a:hlink>
      <a:folHlink>
        <a:srgbClr val="FF0000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 Guidelines.potx" id="{30045ACF-AAE3-460A-9933-965EF3C49868}" vid="{329C0C72-CDA0-4F4F-BD5A-8598C0C0A6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19883</TotalTime>
  <Words>502</Words>
  <Application>Microsoft Office PowerPoint</Application>
  <PresentationFormat>Widescreen</PresentationFormat>
  <Paragraphs>130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SCE 4x3 Template_White</vt:lpstr>
      <vt:lpstr>Clean Code </vt:lpstr>
      <vt:lpstr>PowerPoint Presentation</vt:lpstr>
      <vt:lpstr>Clean Code</vt:lpstr>
      <vt:lpstr>Usually building a software looks like this</vt:lpstr>
      <vt:lpstr>Why do we write bad code?</vt:lpstr>
      <vt:lpstr>What are we actually doing</vt:lpstr>
      <vt:lpstr>Benefits in clean code</vt:lpstr>
      <vt:lpstr>The Zen of Python</vt:lpstr>
      <vt:lpstr>1. Cohesion</vt:lpstr>
      <vt:lpstr>Low Cohesion</vt:lpstr>
      <vt:lpstr>Good Cohesion</vt:lpstr>
      <vt:lpstr>2. Coupling</vt:lpstr>
      <vt:lpstr>PowerPoint Presentation</vt:lpstr>
      <vt:lpstr>Coupling Problems</vt:lpstr>
      <vt:lpstr>3. Pure vs Impure Functions</vt:lpstr>
      <vt:lpstr>Pure vs Impure Functions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Sandoval</dc:creator>
  <cp:lastModifiedBy>David Padilla</cp:lastModifiedBy>
  <cp:revision>856</cp:revision>
  <dcterms:created xsi:type="dcterms:W3CDTF">2017-04-10T17:50:05Z</dcterms:created>
  <dcterms:modified xsi:type="dcterms:W3CDTF">2020-09-02T22:26:59Z</dcterms:modified>
</cp:coreProperties>
</file>