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0" r:id="rId3"/>
    <p:sldId id="273" r:id="rId4"/>
    <p:sldId id="257" r:id="rId5"/>
    <p:sldId id="263" r:id="rId6"/>
    <p:sldId id="261" r:id="rId7"/>
    <p:sldId id="264" r:id="rId8"/>
    <p:sldId id="265" r:id="rId9"/>
    <p:sldId id="268" r:id="rId10"/>
    <p:sldId id="269" r:id="rId11"/>
    <p:sldId id="266" r:id="rId12"/>
    <p:sldId id="270" r:id="rId13"/>
    <p:sldId id="271" r:id="rId14"/>
    <p:sldId id="272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EB"/>
    <a:srgbClr val="FFEBAB"/>
    <a:srgbClr val="FFFFC1"/>
    <a:srgbClr val="C7BE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73901" autoAdjust="0"/>
  </p:normalViewPr>
  <p:slideViewPr>
    <p:cSldViewPr snapToGrid="0">
      <p:cViewPr varScale="1">
        <p:scale>
          <a:sx n="69" d="100"/>
          <a:sy n="69" d="100"/>
        </p:scale>
        <p:origin x="96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28D9EB6-8332-4183-B2FA-49E321D797B0}" type="doc">
      <dgm:prSet loTypeId="urn:microsoft.com/office/officeart/2005/8/layout/cycle1" loCatId="cycle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pt-BR"/>
        </a:p>
      </dgm:t>
    </dgm:pt>
    <dgm:pt modelId="{3653A5FC-EC56-41A3-A155-5C3EA2B69870}">
      <dgm:prSet phldrT="[Texto]" custT="1"/>
      <dgm:spPr/>
      <dgm:t>
        <a:bodyPr/>
        <a:lstStyle/>
        <a:p>
          <a:r>
            <a:rPr lang="pt-BR" sz="1600" dirty="0" err="1" smtClean="0"/>
            <a:t>Development</a:t>
          </a:r>
          <a:endParaRPr lang="pt-BR" sz="1600" dirty="0"/>
        </a:p>
      </dgm:t>
    </dgm:pt>
    <dgm:pt modelId="{6239D6E2-52C5-4323-9C92-D306B2799543}" type="parTrans" cxnId="{3607F80C-37F9-4CA3-8D36-75C363F0909D}">
      <dgm:prSet/>
      <dgm:spPr/>
      <dgm:t>
        <a:bodyPr/>
        <a:lstStyle/>
        <a:p>
          <a:endParaRPr lang="pt-BR" sz="2000"/>
        </a:p>
      </dgm:t>
    </dgm:pt>
    <dgm:pt modelId="{50659F6C-71D9-4D1A-93EB-C3CD61E84685}" type="sibTrans" cxnId="{3607F80C-37F9-4CA3-8D36-75C363F0909D}">
      <dgm:prSet/>
      <dgm:spPr>
        <a:solidFill>
          <a:schemeClr val="bg2"/>
        </a:solidFill>
      </dgm:spPr>
      <dgm:t>
        <a:bodyPr/>
        <a:lstStyle/>
        <a:p>
          <a:endParaRPr lang="pt-BR" sz="2000"/>
        </a:p>
      </dgm:t>
    </dgm:pt>
    <dgm:pt modelId="{CE1DD232-224F-47DC-9843-2D8AE2D21214}">
      <dgm:prSet phldrT="[Texto]" custT="1"/>
      <dgm:spPr/>
      <dgm:t>
        <a:bodyPr/>
        <a:lstStyle/>
        <a:p>
          <a:r>
            <a:rPr lang="pt-BR" sz="1600" dirty="0" smtClean="0"/>
            <a:t>Dimensional </a:t>
          </a:r>
          <a:r>
            <a:rPr lang="pt-BR" sz="1600" dirty="0" err="1" smtClean="0"/>
            <a:t>Modeling</a:t>
          </a:r>
          <a:endParaRPr lang="pt-BR" sz="1600" dirty="0"/>
        </a:p>
      </dgm:t>
    </dgm:pt>
    <dgm:pt modelId="{97E31831-9DC6-452C-999B-89E04DD1A1E5}" type="parTrans" cxnId="{3593508C-2562-4C96-80E8-4FB0DEF4A37E}">
      <dgm:prSet/>
      <dgm:spPr/>
      <dgm:t>
        <a:bodyPr/>
        <a:lstStyle/>
        <a:p>
          <a:endParaRPr lang="pt-BR" sz="2000"/>
        </a:p>
      </dgm:t>
    </dgm:pt>
    <dgm:pt modelId="{328ED229-CB81-40F8-ABEC-218BDAD577EB}" type="sibTrans" cxnId="{3593508C-2562-4C96-80E8-4FB0DEF4A37E}">
      <dgm:prSet/>
      <dgm:spPr>
        <a:solidFill>
          <a:schemeClr val="bg1">
            <a:lumMod val="95000"/>
          </a:schemeClr>
        </a:solidFill>
      </dgm:spPr>
      <dgm:t>
        <a:bodyPr/>
        <a:lstStyle/>
        <a:p>
          <a:endParaRPr lang="pt-BR" sz="2000"/>
        </a:p>
      </dgm:t>
    </dgm:pt>
    <dgm:pt modelId="{492F0F4A-4117-4FAF-88EC-194541B9FA6A}">
      <dgm:prSet phldrT="[Texto]" custT="1"/>
      <dgm:spPr/>
      <dgm:t>
        <a:bodyPr/>
        <a:lstStyle/>
        <a:p>
          <a:r>
            <a:rPr lang="pt-BR" sz="1600" dirty="0" smtClean="0"/>
            <a:t>OLAP</a:t>
          </a:r>
          <a:endParaRPr lang="pt-BR" sz="1600" dirty="0"/>
        </a:p>
      </dgm:t>
    </dgm:pt>
    <dgm:pt modelId="{5B46AD57-F9C4-411A-9885-DC4A8E43C317}" type="parTrans" cxnId="{8356AB60-8B0A-41DC-88DC-06EABC14F466}">
      <dgm:prSet/>
      <dgm:spPr/>
      <dgm:t>
        <a:bodyPr/>
        <a:lstStyle/>
        <a:p>
          <a:endParaRPr lang="pt-BR" sz="2000"/>
        </a:p>
      </dgm:t>
    </dgm:pt>
    <dgm:pt modelId="{B23FC9D1-C48A-4CD9-B097-B4B82F052038}" type="sibTrans" cxnId="{8356AB60-8B0A-41DC-88DC-06EABC14F466}">
      <dgm:prSet/>
      <dgm:spPr>
        <a:solidFill>
          <a:schemeClr val="bg1">
            <a:lumMod val="95000"/>
          </a:schemeClr>
        </a:solidFill>
      </dgm:spPr>
      <dgm:t>
        <a:bodyPr/>
        <a:lstStyle/>
        <a:p>
          <a:endParaRPr lang="pt-BR" sz="2000"/>
        </a:p>
      </dgm:t>
    </dgm:pt>
    <dgm:pt modelId="{211ED1C9-8591-4ABA-A702-63F0B74B6E04}">
      <dgm:prSet phldrT="[Texto]" custT="1"/>
      <dgm:spPr/>
      <dgm:t>
        <a:bodyPr/>
        <a:lstStyle/>
        <a:p>
          <a:r>
            <a:rPr lang="pt-BR" sz="1600" dirty="0" err="1" smtClean="0"/>
            <a:t>Visualization</a:t>
          </a:r>
          <a:endParaRPr lang="pt-BR" sz="1600" dirty="0"/>
        </a:p>
      </dgm:t>
    </dgm:pt>
    <dgm:pt modelId="{851D8F3E-C0C4-4970-880D-9A102B1F049E}" type="parTrans" cxnId="{2EAD394A-5D4D-49A2-9F59-86AB3BB34DA3}">
      <dgm:prSet/>
      <dgm:spPr/>
      <dgm:t>
        <a:bodyPr/>
        <a:lstStyle/>
        <a:p>
          <a:endParaRPr lang="pt-BR" sz="2000"/>
        </a:p>
      </dgm:t>
    </dgm:pt>
    <dgm:pt modelId="{9AD8E299-277A-4115-8D55-3AC9BE3E3480}" type="sibTrans" cxnId="{2EAD394A-5D4D-49A2-9F59-86AB3BB34DA3}">
      <dgm:prSet/>
      <dgm:spPr>
        <a:solidFill>
          <a:schemeClr val="bg1">
            <a:lumMod val="95000"/>
          </a:schemeClr>
        </a:solidFill>
      </dgm:spPr>
      <dgm:t>
        <a:bodyPr/>
        <a:lstStyle/>
        <a:p>
          <a:endParaRPr lang="pt-BR" sz="2000"/>
        </a:p>
      </dgm:t>
    </dgm:pt>
    <dgm:pt modelId="{593BA03B-869F-408D-B432-A40025E1B29C}">
      <dgm:prSet phldrT="[Texto]" custT="1"/>
      <dgm:spPr/>
      <dgm:t>
        <a:bodyPr/>
        <a:lstStyle/>
        <a:p>
          <a:r>
            <a:rPr lang="pt-BR" sz="1600" dirty="0" err="1" smtClean="0"/>
            <a:t>Requirements</a:t>
          </a:r>
          <a:r>
            <a:rPr lang="pt-BR" sz="1600" dirty="0" smtClean="0"/>
            <a:t> </a:t>
          </a:r>
          <a:r>
            <a:rPr lang="pt-BR" sz="1600" dirty="0" err="1" smtClean="0"/>
            <a:t>Analysis</a:t>
          </a:r>
          <a:endParaRPr lang="pt-BR" sz="1600" dirty="0"/>
        </a:p>
      </dgm:t>
    </dgm:pt>
    <dgm:pt modelId="{BC02967B-2614-4729-A79B-25EB762811A6}" type="parTrans" cxnId="{327827C7-8755-49C3-882B-0F4D3F9B5CF6}">
      <dgm:prSet/>
      <dgm:spPr/>
      <dgm:t>
        <a:bodyPr/>
        <a:lstStyle/>
        <a:p>
          <a:endParaRPr lang="pt-BR" sz="2000"/>
        </a:p>
      </dgm:t>
    </dgm:pt>
    <dgm:pt modelId="{AFD22306-D3C9-405F-A49C-330B5872A55E}" type="sibTrans" cxnId="{327827C7-8755-49C3-882B-0F4D3F9B5CF6}">
      <dgm:prSet/>
      <dgm:spPr>
        <a:solidFill>
          <a:schemeClr val="bg1">
            <a:lumMod val="95000"/>
          </a:schemeClr>
        </a:solidFill>
      </dgm:spPr>
      <dgm:t>
        <a:bodyPr/>
        <a:lstStyle/>
        <a:p>
          <a:endParaRPr lang="pt-BR" sz="2000"/>
        </a:p>
      </dgm:t>
    </dgm:pt>
    <dgm:pt modelId="{38EF3737-9D5F-48FA-9350-D85D4B15A904}" type="pres">
      <dgm:prSet presAssocID="{B28D9EB6-8332-4183-B2FA-49E321D797B0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F0DC67CF-0C25-48C0-9178-61F7DC4258A7}" type="pres">
      <dgm:prSet presAssocID="{3653A5FC-EC56-41A3-A155-5C3EA2B69870}" presName="dummy" presStyleCnt="0"/>
      <dgm:spPr/>
    </dgm:pt>
    <dgm:pt modelId="{E67CC096-7F75-4E17-B404-DC657BE98597}" type="pres">
      <dgm:prSet presAssocID="{3653A5FC-EC56-41A3-A155-5C3EA2B69870}" presName="node" presStyleLbl="revTx" presStyleIdx="0" presStyleCnt="5" custScaleX="125820" custRadScaleRad="95326" custRadScaleInc="2416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7034FB4-A361-4237-A716-329FA64BAC30}" type="pres">
      <dgm:prSet presAssocID="{50659F6C-71D9-4D1A-93EB-C3CD61E84685}" presName="sibTrans" presStyleLbl="node1" presStyleIdx="0" presStyleCnt="5"/>
      <dgm:spPr/>
      <dgm:t>
        <a:bodyPr/>
        <a:lstStyle/>
        <a:p>
          <a:endParaRPr lang="pt-BR"/>
        </a:p>
      </dgm:t>
    </dgm:pt>
    <dgm:pt modelId="{7A46B0D6-C6BF-472F-B9E3-D18DA1B21B95}" type="pres">
      <dgm:prSet presAssocID="{CE1DD232-224F-47DC-9843-2D8AE2D21214}" presName="dummy" presStyleCnt="0"/>
      <dgm:spPr/>
    </dgm:pt>
    <dgm:pt modelId="{3F190C0E-3AFD-4AC6-A9A0-9118F9E59BEC}" type="pres">
      <dgm:prSet presAssocID="{CE1DD232-224F-47DC-9843-2D8AE2D21214}" presName="node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7ECBA43-0721-4B3B-B777-6CB9A465E3A7}" type="pres">
      <dgm:prSet presAssocID="{328ED229-CB81-40F8-ABEC-218BDAD577EB}" presName="sibTrans" presStyleLbl="node1" presStyleIdx="1" presStyleCnt="5"/>
      <dgm:spPr/>
      <dgm:t>
        <a:bodyPr/>
        <a:lstStyle/>
        <a:p>
          <a:endParaRPr lang="pt-BR"/>
        </a:p>
      </dgm:t>
    </dgm:pt>
    <dgm:pt modelId="{FB3F2F3D-0858-4145-9F45-D349F06B1F6C}" type="pres">
      <dgm:prSet presAssocID="{492F0F4A-4117-4FAF-88EC-194541B9FA6A}" presName="dummy" presStyleCnt="0"/>
      <dgm:spPr/>
    </dgm:pt>
    <dgm:pt modelId="{ECCC7BB3-0C38-4FFA-816C-AEA0A8729BCF}" type="pres">
      <dgm:prSet presAssocID="{492F0F4A-4117-4FAF-88EC-194541B9FA6A}" presName="node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2EF06FC-34D7-4AEA-BFC4-A67BB0F1D3A9}" type="pres">
      <dgm:prSet presAssocID="{B23FC9D1-C48A-4CD9-B097-B4B82F052038}" presName="sibTrans" presStyleLbl="node1" presStyleIdx="2" presStyleCnt="5"/>
      <dgm:spPr/>
      <dgm:t>
        <a:bodyPr/>
        <a:lstStyle/>
        <a:p>
          <a:endParaRPr lang="pt-BR"/>
        </a:p>
      </dgm:t>
    </dgm:pt>
    <dgm:pt modelId="{27E8F29F-A9F5-4E93-8610-D295A0028D52}" type="pres">
      <dgm:prSet presAssocID="{211ED1C9-8591-4ABA-A702-63F0B74B6E04}" presName="dummy" presStyleCnt="0"/>
      <dgm:spPr/>
    </dgm:pt>
    <dgm:pt modelId="{A667900D-BF38-4B70-9EDA-C95D0CF01899}" type="pres">
      <dgm:prSet presAssocID="{211ED1C9-8591-4ABA-A702-63F0B74B6E04}" presName="node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DDCBA46-4B1F-4823-886C-72807B711CCA}" type="pres">
      <dgm:prSet presAssocID="{9AD8E299-277A-4115-8D55-3AC9BE3E3480}" presName="sibTrans" presStyleLbl="node1" presStyleIdx="3" presStyleCnt="5"/>
      <dgm:spPr/>
      <dgm:t>
        <a:bodyPr/>
        <a:lstStyle/>
        <a:p>
          <a:endParaRPr lang="pt-BR"/>
        </a:p>
      </dgm:t>
    </dgm:pt>
    <dgm:pt modelId="{6233222C-41E3-45F9-A07E-3F079428F860}" type="pres">
      <dgm:prSet presAssocID="{593BA03B-869F-408D-B432-A40025E1B29C}" presName="dummy" presStyleCnt="0"/>
      <dgm:spPr/>
    </dgm:pt>
    <dgm:pt modelId="{967FD5CC-0D6F-4614-B2C8-CF6EB183DDFB}" type="pres">
      <dgm:prSet presAssocID="{593BA03B-869F-408D-B432-A40025E1B29C}" presName="node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E9E4408-8232-45E2-A2C8-A4F55CA9D551}" type="pres">
      <dgm:prSet presAssocID="{AFD22306-D3C9-405F-A49C-330B5872A55E}" presName="sibTrans" presStyleLbl="node1" presStyleIdx="4" presStyleCnt="5"/>
      <dgm:spPr/>
      <dgm:t>
        <a:bodyPr/>
        <a:lstStyle/>
        <a:p>
          <a:endParaRPr lang="pt-BR"/>
        </a:p>
      </dgm:t>
    </dgm:pt>
  </dgm:ptLst>
  <dgm:cxnLst>
    <dgm:cxn modelId="{A11EB9A6-56FD-4522-9DC2-25B46B4E0320}" type="presOf" srcId="{211ED1C9-8591-4ABA-A702-63F0B74B6E04}" destId="{A667900D-BF38-4B70-9EDA-C95D0CF01899}" srcOrd="0" destOrd="0" presId="urn:microsoft.com/office/officeart/2005/8/layout/cycle1"/>
    <dgm:cxn modelId="{3607F80C-37F9-4CA3-8D36-75C363F0909D}" srcId="{B28D9EB6-8332-4183-B2FA-49E321D797B0}" destId="{3653A5FC-EC56-41A3-A155-5C3EA2B69870}" srcOrd="0" destOrd="0" parTransId="{6239D6E2-52C5-4323-9C92-D306B2799543}" sibTransId="{50659F6C-71D9-4D1A-93EB-C3CD61E84685}"/>
    <dgm:cxn modelId="{FA8778CB-5DBA-44F1-921C-9B817EABA109}" type="presOf" srcId="{50659F6C-71D9-4D1A-93EB-C3CD61E84685}" destId="{77034FB4-A361-4237-A716-329FA64BAC30}" srcOrd="0" destOrd="0" presId="urn:microsoft.com/office/officeart/2005/8/layout/cycle1"/>
    <dgm:cxn modelId="{AE0C717B-33D7-4EA0-A088-C81A2B5F740E}" type="presOf" srcId="{328ED229-CB81-40F8-ABEC-218BDAD577EB}" destId="{87ECBA43-0721-4B3B-B777-6CB9A465E3A7}" srcOrd="0" destOrd="0" presId="urn:microsoft.com/office/officeart/2005/8/layout/cycle1"/>
    <dgm:cxn modelId="{C7E22FD0-1CE8-413E-974F-EE4790F881E8}" type="presOf" srcId="{593BA03B-869F-408D-B432-A40025E1B29C}" destId="{967FD5CC-0D6F-4614-B2C8-CF6EB183DDFB}" srcOrd="0" destOrd="0" presId="urn:microsoft.com/office/officeart/2005/8/layout/cycle1"/>
    <dgm:cxn modelId="{8356AB60-8B0A-41DC-88DC-06EABC14F466}" srcId="{B28D9EB6-8332-4183-B2FA-49E321D797B0}" destId="{492F0F4A-4117-4FAF-88EC-194541B9FA6A}" srcOrd="2" destOrd="0" parTransId="{5B46AD57-F9C4-411A-9885-DC4A8E43C317}" sibTransId="{B23FC9D1-C48A-4CD9-B097-B4B82F052038}"/>
    <dgm:cxn modelId="{7443CC71-2668-4815-B83A-0AABD48E3039}" type="presOf" srcId="{B23FC9D1-C48A-4CD9-B097-B4B82F052038}" destId="{72EF06FC-34D7-4AEA-BFC4-A67BB0F1D3A9}" srcOrd="0" destOrd="0" presId="urn:microsoft.com/office/officeart/2005/8/layout/cycle1"/>
    <dgm:cxn modelId="{2EAD394A-5D4D-49A2-9F59-86AB3BB34DA3}" srcId="{B28D9EB6-8332-4183-B2FA-49E321D797B0}" destId="{211ED1C9-8591-4ABA-A702-63F0B74B6E04}" srcOrd="3" destOrd="0" parTransId="{851D8F3E-C0C4-4970-880D-9A102B1F049E}" sibTransId="{9AD8E299-277A-4115-8D55-3AC9BE3E3480}"/>
    <dgm:cxn modelId="{46DDDC6B-EF70-4E1C-AC7F-B492CA55AC89}" type="presOf" srcId="{AFD22306-D3C9-405F-A49C-330B5872A55E}" destId="{9E9E4408-8232-45E2-A2C8-A4F55CA9D551}" srcOrd="0" destOrd="0" presId="urn:microsoft.com/office/officeart/2005/8/layout/cycle1"/>
    <dgm:cxn modelId="{84EDEFF5-23F3-44E6-BA63-4ECEDFA093B7}" type="presOf" srcId="{3653A5FC-EC56-41A3-A155-5C3EA2B69870}" destId="{E67CC096-7F75-4E17-B404-DC657BE98597}" srcOrd="0" destOrd="0" presId="urn:microsoft.com/office/officeart/2005/8/layout/cycle1"/>
    <dgm:cxn modelId="{96C6E9CA-BE2D-477F-9662-B2ECABD51ACA}" type="presOf" srcId="{B28D9EB6-8332-4183-B2FA-49E321D797B0}" destId="{38EF3737-9D5F-48FA-9350-D85D4B15A904}" srcOrd="0" destOrd="0" presId="urn:microsoft.com/office/officeart/2005/8/layout/cycle1"/>
    <dgm:cxn modelId="{3593508C-2562-4C96-80E8-4FB0DEF4A37E}" srcId="{B28D9EB6-8332-4183-B2FA-49E321D797B0}" destId="{CE1DD232-224F-47DC-9843-2D8AE2D21214}" srcOrd="1" destOrd="0" parTransId="{97E31831-9DC6-452C-999B-89E04DD1A1E5}" sibTransId="{328ED229-CB81-40F8-ABEC-218BDAD577EB}"/>
    <dgm:cxn modelId="{327827C7-8755-49C3-882B-0F4D3F9B5CF6}" srcId="{B28D9EB6-8332-4183-B2FA-49E321D797B0}" destId="{593BA03B-869F-408D-B432-A40025E1B29C}" srcOrd="4" destOrd="0" parTransId="{BC02967B-2614-4729-A79B-25EB762811A6}" sibTransId="{AFD22306-D3C9-405F-A49C-330B5872A55E}"/>
    <dgm:cxn modelId="{6E48FD28-1BA6-4042-AC0F-CB15ECA0D2C6}" type="presOf" srcId="{492F0F4A-4117-4FAF-88EC-194541B9FA6A}" destId="{ECCC7BB3-0C38-4FFA-816C-AEA0A8729BCF}" srcOrd="0" destOrd="0" presId="urn:microsoft.com/office/officeart/2005/8/layout/cycle1"/>
    <dgm:cxn modelId="{7C214F4B-4637-4F85-8138-0285049F352B}" type="presOf" srcId="{CE1DD232-224F-47DC-9843-2D8AE2D21214}" destId="{3F190C0E-3AFD-4AC6-A9A0-9118F9E59BEC}" srcOrd="0" destOrd="0" presId="urn:microsoft.com/office/officeart/2005/8/layout/cycle1"/>
    <dgm:cxn modelId="{BE7DE783-7E32-4B72-A40D-E2C4E0FF9F08}" type="presOf" srcId="{9AD8E299-277A-4115-8D55-3AC9BE3E3480}" destId="{ADDCBA46-4B1F-4823-886C-72807B711CCA}" srcOrd="0" destOrd="0" presId="urn:microsoft.com/office/officeart/2005/8/layout/cycle1"/>
    <dgm:cxn modelId="{D4D9862C-D236-42C1-A6F8-FD430518E9C0}" type="presParOf" srcId="{38EF3737-9D5F-48FA-9350-D85D4B15A904}" destId="{F0DC67CF-0C25-48C0-9178-61F7DC4258A7}" srcOrd="0" destOrd="0" presId="urn:microsoft.com/office/officeart/2005/8/layout/cycle1"/>
    <dgm:cxn modelId="{C43B1DC5-9048-4FC0-9B07-BC0D7002006B}" type="presParOf" srcId="{38EF3737-9D5F-48FA-9350-D85D4B15A904}" destId="{E67CC096-7F75-4E17-B404-DC657BE98597}" srcOrd="1" destOrd="0" presId="urn:microsoft.com/office/officeart/2005/8/layout/cycle1"/>
    <dgm:cxn modelId="{E1A49366-5277-4711-8BBB-FB208EEE14A5}" type="presParOf" srcId="{38EF3737-9D5F-48FA-9350-D85D4B15A904}" destId="{77034FB4-A361-4237-A716-329FA64BAC30}" srcOrd="2" destOrd="0" presId="urn:microsoft.com/office/officeart/2005/8/layout/cycle1"/>
    <dgm:cxn modelId="{6EE93363-6DE2-4CD9-BC4A-F97AB8E7C1A5}" type="presParOf" srcId="{38EF3737-9D5F-48FA-9350-D85D4B15A904}" destId="{7A46B0D6-C6BF-472F-B9E3-D18DA1B21B95}" srcOrd="3" destOrd="0" presId="urn:microsoft.com/office/officeart/2005/8/layout/cycle1"/>
    <dgm:cxn modelId="{B3B16C38-36F5-4044-8A4F-904D4619FFE6}" type="presParOf" srcId="{38EF3737-9D5F-48FA-9350-D85D4B15A904}" destId="{3F190C0E-3AFD-4AC6-A9A0-9118F9E59BEC}" srcOrd="4" destOrd="0" presId="urn:microsoft.com/office/officeart/2005/8/layout/cycle1"/>
    <dgm:cxn modelId="{C179E4DF-FF11-4B1E-92DE-0DDC95F988C2}" type="presParOf" srcId="{38EF3737-9D5F-48FA-9350-D85D4B15A904}" destId="{87ECBA43-0721-4B3B-B777-6CB9A465E3A7}" srcOrd="5" destOrd="0" presId="urn:microsoft.com/office/officeart/2005/8/layout/cycle1"/>
    <dgm:cxn modelId="{1EE5ADC2-D525-4DD0-8F2D-0B62C1DEE6CD}" type="presParOf" srcId="{38EF3737-9D5F-48FA-9350-D85D4B15A904}" destId="{FB3F2F3D-0858-4145-9F45-D349F06B1F6C}" srcOrd="6" destOrd="0" presId="urn:microsoft.com/office/officeart/2005/8/layout/cycle1"/>
    <dgm:cxn modelId="{049A7268-B40F-427B-9BA7-62C084092B16}" type="presParOf" srcId="{38EF3737-9D5F-48FA-9350-D85D4B15A904}" destId="{ECCC7BB3-0C38-4FFA-816C-AEA0A8729BCF}" srcOrd="7" destOrd="0" presId="urn:microsoft.com/office/officeart/2005/8/layout/cycle1"/>
    <dgm:cxn modelId="{4DCBE423-3E3C-4BEE-971B-706CA3DD1D95}" type="presParOf" srcId="{38EF3737-9D5F-48FA-9350-D85D4B15A904}" destId="{72EF06FC-34D7-4AEA-BFC4-A67BB0F1D3A9}" srcOrd="8" destOrd="0" presId="urn:microsoft.com/office/officeart/2005/8/layout/cycle1"/>
    <dgm:cxn modelId="{038AB104-0F53-416C-A89C-F0731895A40F}" type="presParOf" srcId="{38EF3737-9D5F-48FA-9350-D85D4B15A904}" destId="{27E8F29F-A9F5-4E93-8610-D295A0028D52}" srcOrd="9" destOrd="0" presId="urn:microsoft.com/office/officeart/2005/8/layout/cycle1"/>
    <dgm:cxn modelId="{2341BE9B-6206-48D2-803E-75ACF4679BD1}" type="presParOf" srcId="{38EF3737-9D5F-48FA-9350-D85D4B15A904}" destId="{A667900D-BF38-4B70-9EDA-C95D0CF01899}" srcOrd="10" destOrd="0" presId="urn:microsoft.com/office/officeart/2005/8/layout/cycle1"/>
    <dgm:cxn modelId="{0D7BEFDB-3668-4245-A452-A82157422D47}" type="presParOf" srcId="{38EF3737-9D5F-48FA-9350-D85D4B15A904}" destId="{ADDCBA46-4B1F-4823-886C-72807B711CCA}" srcOrd="11" destOrd="0" presId="urn:microsoft.com/office/officeart/2005/8/layout/cycle1"/>
    <dgm:cxn modelId="{B1C119DE-4FAC-4D1B-87E2-504CF396D7AB}" type="presParOf" srcId="{38EF3737-9D5F-48FA-9350-D85D4B15A904}" destId="{6233222C-41E3-45F9-A07E-3F079428F860}" srcOrd="12" destOrd="0" presId="urn:microsoft.com/office/officeart/2005/8/layout/cycle1"/>
    <dgm:cxn modelId="{971A6475-1865-4D79-8B56-08CC1AB1DB00}" type="presParOf" srcId="{38EF3737-9D5F-48FA-9350-D85D4B15A904}" destId="{967FD5CC-0D6F-4614-B2C8-CF6EB183DDFB}" srcOrd="13" destOrd="0" presId="urn:microsoft.com/office/officeart/2005/8/layout/cycle1"/>
    <dgm:cxn modelId="{653BF032-F1B3-44DF-9067-9E6998C62161}" type="presParOf" srcId="{38EF3737-9D5F-48FA-9350-D85D4B15A904}" destId="{9E9E4408-8232-45E2-A2C8-A4F55CA9D551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7CC096-7F75-4E17-B404-DC657BE98597}">
      <dsp:nvSpPr>
        <dsp:cNvPr id="0" name=""/>
        <dsp:cNvSpPr/>
      </dsp:nvSpPr>
      <dsp:spPr>
        <a:xfrm>
          <a:off x="4211388" y="244217"/>
          <a:ext cx="1592015" cy="12653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dirty="0" err="1" smtClean="0"/>
            <a:t>Development</a:t>
          </a:r>
          <a:endParaRPr lang="pt-BR" sz="1600" kern="1200" dirty="0"/>
        </a:p>
      </dsp:txBody>
      <dsp:txXfrm>
        <a:off x="4211388" y="244217"/>
        <a:ext cx="1592015" cy="1265311"/>
      </dsp:txXfrm>
    </dsp:sp>
    <dsp:sp modelId="{77034FB4-A361-4237-A716-329FA64BAC30}">
      <dsp:nvSpPr>
        <dsp:cNvPr id="0" name=""/>
        <dsp:cNvSpPr/>
      </dsp:nvSpPr>
      <dsp:spPr>
        <a:xfrm>
          <a:off x="1309334" y="226896"/>
          <a:ext cx="4742879" cy="4742879"/>
        </a:xfrm>
        <a:prstGeom prst="circularArrow">
          <a:avLst>
            <a:gd name="adj1" fmla="val 5202"/>
            <a:gd name="adj2" fmla="val 336064"/>
            <a:gd name="adj3" fmla="val 20922527"/>
            <a:gd name="adj4" fmla="val 19730282"/>
            <a:gd name="adj5" fmla="val 6069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190C0E-3AFD-4AC6-A9A0-9118F9E59BEC}">
      <dsp:nvSpPr>
        <dsp:cNvPr id="0" name=""/>
        <dsp:cNvSpPr/>
      </dsp:nvSpPr>
      <dsp:spPr>
        <a:xfrm>
          <a:off x="5038982" y="2389714"/>
          <a:ext cx="1265311" cy="12653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dirty="0" smtClean="0"/>
            <a:t>Dimensional </a:t>
          </a:r>
          <a:r>
            <a:rPr lang="pt-BR" sz="1600" kern="1200" dirty="0" err="1" smtClean="0"/>
            <a:t>Modeling</a:t>
          </a:r>
          <a:endParaRPr lang="pt-BR" sz="1600" kern="1200" dirty="0"/>
        </a:p>
      </dsp:txBody>
      <dsp:txXfrm>
        <a:off x="5038982" y="2389714"/>
        <a:ext cx="1265311" cy="1265311"/>
      </dsp:txXfrm>
    </dsp:sp>
    <dsp:sp modelId="{87ECBA43-0721-4B3B-B777-6CB9A465E3A7}">
      <dsp:nvSpPr>
        <dsp:cNvPr id="0" name=""/>
        <dsp:cNvSpPr/>
      </dsp:nvSpPr>
      <dsp:spPr>
        <a:xfrm>
          <a:off x="1299039" y="714"/>
          <a:ext cx="4742879" cy="4742879"/>
        </a:xfrm>
        <a:prstGeom prst="circularArrow">
          <a:avLst>
            <a:gd name="adj1" fmla="val 5202"/>
            <a:gd name="adj2" fmla="val 336064"/>
            <a:gd name="adj3" fmla="val 4014059"/>
            <a:gd name="adj4" fmla="val 2254019"/>
            <a:gd name="adj5" fmla="val 6069"/>
          </a:avLst>
        </a:prstGeom>
        <a:solidFill>
          <a:schemeClr val="bg1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CC7BB3-0C38-4FFA-816C-AEA0A8729BCF}">
      <dsp:nvSpPr>
        <dsp:cNvPr id="0" name=""/>
        <dsp:cNvSpPr/>
      </dsp:nvSpPr>
      <dsp:spPr>
        <a:xfrm>
          <a:off x="3037823" y="3843641"/>
          <a:ext cx="1265311" cy="12653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dirty="0" smtClean="0"/>
            <a:t>OLAP</a:t>
          </a:r>
          <a:endParaRPr lang="pt-BR" sz="1600" kern="1200" dirty="0"/>
        </a:p>
      </dsp:txBody>
      <dsp:txXfrm>
        <a:off x="3037823" y="3843641"/>
        <a:ext cx="1265311" cy="1265311"/>
      </dsp:txXfrm>
    </dsp:sp>
    <dsp:sp modelId="{72EF06FC-34D7-4AEA-BFC4-A67BB0F1D3A9}">
      <dsp:nvSpPr>
        <dsp:cNvPr id="0" name=""/>
        <dsp:cNvSpPr/>
      </dsp:nvSpPr>
      <dsp:spPr>
        <a:xfrm>
          <a:off x="1299039" y="714"/>
          <a:ext cx="4742879" cy="4742879"/>
        </a:xfrm>
        <a:prstGeom prst="circularArrow">
          <a:avLst>
            <a:gd name="adj1" fmla="val 5202"/>
            <a:gd name="adj2" fmla="val 336064"/>
            <a:gd name="adj3" fmla="val 8209916"/>
            <a:gd name="adj4" fmla="val 6449877"/>
            <a:gd name="adj5" fmla="val 6069"/>
          </a:avLst>
        </a:prstGeom>
        <a:solidFill>
          <a:schemeClr val="bg1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67900D-BF38-4B70-9EDA-C95D0CF01899}">
      <dsp:nvSpPr>
        <dsp:cNvPr id="0" name=""/>
        <dsp:cNvSpPr/>
      </dsp:nvSpPr>
      <dsp:spPr>
        <a:xfrm>
          <a:off x="1036665" y="2389714"/>
          <a:ext cx="1265311" cy="12653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dirty="0" err="1" smtClean="0"/>
            <a:t>Visualization</a:t>
          </a:r>
          <a:endParaRPr lang="pt-BR" sz="1600" kern="1200" dirty="0"/>
        </a:p>
      </dsp:txBody>
      <dsp:txXfrm>
        <a:off x="1036665" y="2389714"/>
        <a:ext cx="1265311" cy="1265311"/>
      </dsp:txXfrm>
    </dsp:sp>
    <dsp:sp modelId="{ADDCBA46-4B1F-4823-886C-72807B711CCA}">
      <dsp:nvSpPr>
        <dsp:cNvPr id="0" name=""/>
        <dsp:cNvSpPr/>
      </dsp:nvSpPr>
      <dsp:spPr>
        <a:xfrm>
          <a:off x="1299039" y="714"/>
          <a:ext cx="4742879" cy="4742879"/>
        </a:xfrm>
        <a:prstGeom prst="circularArrow">
          <a:avLst>
            <a:gd name="adj1" fmla="val 5202"/>
            <a:gd name="adj2" fmla="val 336064"/>
            <a:gd name="adj3" fmla="val 12297156"/>
            <a:gd name="adj4" fmla="val 10771310"/>
            <a:gd name="adj5" fmla="val 6069"/>
          </a:avLst>
        </a:prstGeom>
        <a:solidFill>
          <a:schemeClr val="bg1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7FD5CC-0D6F-4614-B2C8-CF6EB183DDFB}">
      <dsp:nvSpPr>
        <dsp:cNvPr id="0" name=""/>
        <dsp:cNvSpPr/>
      </dsp:nvSpPr>
      <dsp:spPr>
        <a:xfrm>
          <a:off x="1801039" y="37211"/>
          <a:ext cx="1265311" cy="12653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dirty="0" err="1" smtClean="0"/>
            <a:t>Requirements</a:t>
          </a:r>
          <a:r>
            <a:rPr lang="pt-BR" sz="1600" kern="1200" dirty="0" smtClean="0"/>
            <a:t> </a:t>
          </a:r>
          <a:r>
            <a:rPr lang="pt-BR" sz="1600" kern="1200" dirty="0" err="1" smtClean="0"/>
            <a:t>Analysis</a:t>
          </a:r>
          <a:endParaRPr lang="pt-BR" sz="1600" kern="1200" dirty="0"/>
        </a:p>
      </dsp:txBody>
      <dsp:txXfrm>
        <a:off x="1801039" y="37211"/>
        <a:ext cx="1265311" cy="1265311"/>
      </dsp:txXfrm>
    </dsp:sp>
    <dsp:sp modelId="{9E9E4408-8232-45E2-A2C8-A4F55CA9D551}">
      <dsp:nvSpPr>
        <dsp:cNvPr id="0" name=""/>
        <dsp:cNvSpPr/>
      </dsp:nvSpPr>
      <dsp:spPr>
        <a:xfrm>
          <a:off x="1119206" y="46083"/>
          <a:ext cx="4742879" cy="4742879"/>
        </a:xfrm>
        <a:prstGeom prst="circularArrow">
          <a:avLst>
            <a:gd name="adj1" fmla="val 5202"/>
            <a:gd name="adj2" fmla="val 336064"/>
            <a:gd name="adj3" fmla="val 17065819"/>
            <a:gd name="adj4" fmla="val 15502001"/>
            <a:gd name="adj5" fmla="val 6069"/>
          </a:avLst>
        </a:prstGeom>
        <a:solidFill>
          <a:schemeClr val="bg1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D7966B-EEAB-4955-AA39-1BEA29C08D2D}" type="datetimeFigureOut">
              <a:rPr lang="pt-BR" smtClean="0"/>
              <a:t>02/03/2016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0B57F7-F53A-47B0-BE9C-4E03EB4292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4562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B57F7-F53A-47B0-BE9C-4E03EB4292C5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42046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B57F7-F53A-47B0-BE9C-4E03EB4292C5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8335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FFF74-BF01-4247-86D0-34B8A06DD2A9}" type="datetimeFigureOut">
              <a:rPr lang="pt-BR" smtClean="0"/>
              <a:t>02/03/2016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BC8C5-75EA-4816-A87A-B2A7D778BE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1678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FFF74-BF01-4247-86D0-34B8A06DD2A9}" type="datetimeFigureOut">
              <a:rPr lang="pt-BR" smtClean="0"/>
              <a:t>02/03/2016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BC8C5-75EA-4816-A87A-B2A7D778BE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1570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FFF74-BF01-4247-86D0-34B8A06DD2A9}" type="datetimeFigureOut">
              <a:rPr lang="pt-BR" smtClean="0"/>
              <a:t>02/03/2016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BC8C5-75EA-4816-A87A-B2A7D778BE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9133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FFF74-BF01-4247-86D0-34B8A06DD2A9}" type="datetimeFigureOut">
              <a:rPr lang="pt-BR" smtClean="0"/>
              <a:t>02/03/2016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BC8C5-75EA-4816-A87A-B2A7D778BE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4984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FFF74-BF01-4247-86D0-34B8A06DD2A9}" type="datetimeFigureOut">
              <a:rPr lang="pt-BR" smtClean="0"/>
              <a:t>02/03/2016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BC8C5-75EA-4816-A87A-B2A7D778BE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1263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FFF74-BF01-4247-86D0-34B8A06DD2A9}" type="datetimeFigureOut">
              <a:rPr lang="pt-BR" smtClean="0"/>
              <a:t>02/03/2016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BC8C5-75EA-4816-A87A-B2A7D778BE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5858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FFF74-BF01-4247-86D0-34B8A06DD2A9}" type="datetimeFigureOut">
              <a:rPr lang="pt-BR" smtClean="0"/>
              <a:t>02/03/2016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BC8C5-75EA-4816-A87A-B2A7D778BE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3056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FFF74-BF01-4247-86D0-34B8A06DD2A9}" type="datetimeFigureOut">
              <a:rPr lang="pt-BR" smtClean="0"/>
              <a:t>02/03/2016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BC8C5-75EA-4816-A87A-B2A7D778BE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6112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FFF74-BF01-4247-86D0-34B8A06DD2A9}" type="datetimeFigureOut">
              <a:rPr lang="pt-BR" smtClean="0"/>
              <a:t>02/03/2016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BC8C5-75EA-4816-A87A-B2A7D778BE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0083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FFF74-BF01-4247-86D0-34B8A06DD2A9}" type="datetimeFigureOut">
              <a:rPr lang="pt-BR" smtClean="0"/>
              <a:t>02/03/2016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BC8C5-75EA-4816-A87A-B2A7D778BE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7331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FFF74-BF01-4247-86D0-34B8A06DD2A9}" type="datetimeFigureOut">
              <a:rPr lang="pt-BR" smtClean="0"/>
              <a:t>02/03/2016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BC8C5-75EA-4816-A87A-B2A7D778BE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0153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4FFF74-BF01-4247-86D0-34B8A06DD2A9}" type="datetimeFigureOut">
              <a:rPr lang="pt-BR" smtClean="0"/>
              <a:t>02/03/2016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5BC8C5-75EA-4816-A87A-B2A7D778BE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1416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dados.gov.br/dataset/ocorrencias-aeronauticas-da-aviacao-civil-brasileira" TargetMode="External"/><Relationship Id="rId5" Type="http://schemas.openxmlformats.org/officeDocument/2006/relationships/hyperlink" Target="https://github.com/wmarinho/edw_cenipa" TargetMode="Externa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marinho/docker-pentaho" TargetMode="External"/><Relationship Id="rId2" Type="http://schemas.openxmlformats.org/officeDocument/2006/relationships/hyperlink" Target="https://github.com/wmarinho/edw_cenipa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hyperlink" Target="https://hub.docker.com/r/wmarinho/pentaho/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jpe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jpeg"/><Relationship Id="rId1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pentaho/plugin/cenipa/api/ocorrencias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enipa.aer.mil.br/cenipa/index.php/estatisticas/estatisticas/panorama" TargetMode="External"/><Relationship Id="rId2" Type="http://schemas.openxmlformats.org/officeDocument/2006/relationships/hyperlink" Target="http://dados.gov.br/dataset/ocorrencias-aeronauticas-da-aviacao-civil-brasileira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gi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s://github.com/" TargetMode="External"/><Relationship Id="rId7" Type="http://schemas.openxmlformats.org/officeDocument/2006/relationships/image" Target="../media/image20.jpeg"/><Relationship Id="rId2" Type="http://schemas.openxmlformats.org/officeDocument/2006/relationships/hyperlink" Target="https://aws.amazon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ommunity.pentaho.com/" TargetMode="External"/><Relationship Id="rId11" Type="http://schemas.openxmlformats.org/officeDocument/2006/relationships/image" Target="../media/image22.png"/><Relationship Id="rId5" Type="http://schemas.openxmlformats.org/officeDocument/2006/relationships/hyperlink" Target="http://www.pentaho.com/" TargetMode="External"/><Relationship Id="rId10" Type="http://schemas.openxmlformats.org/officeDocument/2006/relationships/image" Target="../media/image5.png"/><Relationship Id="rId4" Type="http://schemas.openxmlformats.org/officeDocument/2006/relationships/hyperlink" Target="https://www.docker.com/" TargetMode="External"/><Relationship Id="rId9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installation/ubuntulinux/" TargetMode="External"/><Relationship Id="rId2" Type="http://schemas.openxmlformats.org/officeDocument/2006/relationships/hyperlink" Target="https://docs.docker.com/installation/centos/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docs.docker.com/compose/install/" TargetMode="External"/><Relationship Id="rId4" Type="http://schemas.openxmlformats.org/officeDocument/2006/relationships/hyperlink" Target="https://docs.docker.com/installation/mac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0" y="2910625"/>
            <a:ext cx="12192000" cy="1867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2895596" y="3305734"/>
            <a:ext cx="614322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 err="1" smtClean="0">
                <a:solidFill>
                  <a:schemeClr val="bg1"/>
                </a:solidFill>
              </a:rPr>
              <a:t>Building</a:t>
            </a:r>
            <a:r>
              <a:rPr lang="pt-BR" sz="3200" b="1" dirty="0" smtClean="0">
                <a:solidFill>
                  <a:schemeClr val="bg1"/>
                </a:solidFill>
              </a:rPr>
              <a:t> a data </a:t>
            </a:r>
            <a:r>
              <a:rPr lang="pt-BR" sz="3200" b="1" dirty="0" err="1">
                <a:solidFill>
                  <a:schemeClr val="bg1"/>
                </a:solidFill>
              </a:rPr>
              <a:t>warehouse</a:t>
            </a:r>
            <a:r>
              <a:rPr lang="pt-BR" sz="3200" b="1" dirty="0">
                <a:solidFill>
                  <a:schemeClr val="bg1"/>
                </a:solidFill>
              </a:rPr>
              <a:t> </a:t>
            </a:r>
            <a:r>
              <a:rPr lang="pt-BR" sz="3200" b="1" dirty="0" err="1" smtClean="0">
                <a:solidFill>
                  <a:schemeClr val="bg1"/>
                </a:solidFill>
              </a:rPr>
              <a:t>with</a:t>
            </a:r>
            <a:r>
              <a:rPr lang="pt-BR" sz="3200" b="1" dirty="0" smtClean="0">
                <a:solidFill>
                  <a:schemeClr val="bg1"/>
                </a:solidFill>
              </a:rPr>
              <a:t> </a:t>
            </a:r>
            <a:r>
              <a:rPr lang="pt-BR" sz="3200" b="1" dirty="0" err="1" smtClean="0">
                <a:solidFill>
                  <a:schemeClr val="bg1"/>
                </a:solidFill>
              </a:rPr>
              <a:t>Pentaho</a:t>
            </a:r>
            <a:r>
              <a:rPr lang="pt-BR" sz="3200" b="1" dirty="0" smtClean="0">
                <a:solidFill>
                  <a:schemeClr val="bg1"/>
                </a:solidFill>
              </a:rPr>
              <a:t> </a:t>
            </a:r>
            <a:r>
              <a:rPr lang="pt-BR" sz="3200" b="1" dirty="0" err="1" smtClean="0">
                <a:solidFill>
                  <a:schemeClr val="bg1"/>
                </a:solidFill>
              </a:rPr>
              <a:t>and</a:t>
            </a:r>
            <a:r>
              <a:rPr lang="pt-BR" sz="3200" b="1" dirty="0" smtClean="0">
                <a:solidFill>
                  <a:schemeClr val="bg1"/>
                </a:solidFill>
              </a:rPr>
              <a:t> </a:t>
            </a:r>
            <a:r>
              <a:rPr lang="pt-BR" sz="3200" b="1" dirty="0" err="1" smtClean="0">
                <a:solidFill>
                  <a:schemeClr val="bg1"/>
                </a:solidFill>
              </a:rPr>
              <a:t>Docker</a:t>
            </a:r>
            <a:endParaRPr lang="pt-BR" sz="3200" b="1" dirty="0">
              <a:solidFill>
                <a:schemeClr val="bg1"/>
              </a:solidFill>
            </a:endParaRPr>
          </a:p>
        </p:txBody>
      </p:sp>
      <p:pic>
        <p:nvPicPr>
          <p:cNvPr id="4098" name="Picture 2" descr="https://upload.wikimedia.org/wikipedia/en/c/c1/Pentaho_new_logo_20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323" y="763397"/>
            <a:ext cx="4493699" cy="1200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upload.wikimedia.org/wikipedia/commons/7/79/Docker_(container_engine)_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4615" y="744200"/>
            <a:ext cx="5103105" cy="1219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CaixaDeTexto 17"/>
          <p:cNvSpPr txBox="1"/>
          <p:nvPr/>
        </p:nvSpPr>
        <p:spPr>
          <a:xfrm>
            <a:off x="9406167" y="5724829"/>
            <a:ext cx="24590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Wellington Marinho</a:t>
            </a:r>
          </a:p>
          <a:p>
            <a:r>
              <a:rPr lang="pt-BR" dirty="0" smtClean="0"/>
              <a:t>wpmarinho@globo.com</a:t>
            </a:r>
            <a:endParaRPr lang="pt-BR" dirty="0"/>
          </a:p>
        </p:txBody>
      </p:sp>
      <p:sp>
        <p:nvSpPr>
          <p:cNvPr id="2" name="Retângulo 1"/>
          <p:cNvSpPr/>
          <p:nvPr/>
        </p:nvSpPr>
        <p:spPr>
          <a:xfrm>
            <a:off x="191153" y="5724829"/>
            <a:ext cx="42396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 smtClean="0"/>
              <a:t>Sources</a:t>
            </a:r>
            <a:endParaRPr lang="pt-BR" dirty="0">
              <a:hlinkClick r:id="rId5"/>
            </a:endParaRPr>
          </a:p>
          <a:p>
            <a:r>
              <a:rPr lang="pt-BR" dirty="0" smtClean="0">
                <a:hlinkClick r:id="rId5"/>
              </a:rPr>
              <a:t>https</a:t>
            </a:r>
            <a:r>
              <a:rPr lang="pt-BR" dirty="0">
                <a:hlinkClick r:id="rId5"/>
              </a:rPr>
              <a:t>://github.com/wmarinho/edw_cenipa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109946" y="4850005"/>
            <a:ext cx="99179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OPEN DATA CASE STUDY: CENIPA - </a:t>
            </a:r>
            <a:r>
              <a:rPr lang="pt-BR" dirty="0"/>
              <a:t>AERONAUTICAL ACCIDENT INVESTIGATION AND PREVENTION CENTER</a:t>
            </a:r>
            <a:endParaRPr lang="pt-BR" dirty="0" smtClean="0"/>
          </a:p>
          <a:p>
            <a:r>
              <a:rPr lang="pt-BR" dirty="0">
                <a:hlinkClick r:id="rId6"/>
              </a:rPr>
              <a:t>http://</a:t>
            </a:r>
            <a:r>
              <a:rPr lang="pt-BR" dirty="0" smtClean="0">
                <a:hlinkClick r:id="rId6"/>
              </a:rPr>
              <a:t>dados.gov.br/dataset/ocorrencias-aeronauticas-da-aviacao-civil-brasileira</a:t>
            </a:r>
            <a:r>
              <a:rPr lang="pt-BR" dirty="0" smtClean="0"/>
              <a:t>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4224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tângulo 74"/>
          <p:cNvSpPr/>
          <p:nvPr/>
        </p:nvSpPr>
        <p:spPr>
          <a:xfrm>
            <a:off x="0" y="1"/>
            <a:ext cx="12192000" cy="6988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CaixaDeTexto 75"/>
          <p:cNvSpPr txBox="1"/>
          <p:nvPr/>
        </p:nvSpPr>
        <p:spPr>
          <a:xfrm>
            <a:off x="3024388" y="49702"/>
            <a:ext cx="61432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 err="1" smtClean="0">
                <a:solidFill>
                  <a:schemeClr val="bg1"/>
                </a:solidFill>
              </a:rPr>
              <a:t>Pentaho</a:t>
            </a:r>
            <a:r>
              <a:rPr lang="pt-BR" sz="3200" b="1" dirty="0" smtClean="0">
                <a:solidFill>
                  <a:schemeClr val="bg1"/>
                </a:solidFill>
              </a:rPr>
              <a:t> BI Server</a:t>
            </a:r>
            <a:endParaRPr lang="pt-BR" sz="3200" b="1" dirty="0">
              <a:solidFill>
                <a:schemeClr val="bg1"/>
              </a:solidFill>
            </a:endParaRPr>
          </a:p>
        </p:txBody>
      </p:sp>
      <p:sp>
        <p:nvSpPr>
          <p:cNvPr id="23" name="Rectangle 6"/>
          <p:cNvSpPr>
            <a:spLocks noChangeArrowheads="1"/>
          </p:cNvSpPr>
          <p:nvPr/>
        </p:nvSpPr>
        <p:spPr bwMode="auto">
          <a:xfrm>
            <a:off x="707263" y="1374375"/>
            <a:ext cx="10777471" cy="492443"/>
          </a:xfrm>
          <a:prstGeom prst="rect">
            <a:avLst/>
          </a:prstGeom>
          <a:solidFill>
            <a:srgbClr val="F7F7F7"/>
          </a:solidFill>
          <a:ln w="9525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BR" altLang="pt-BR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$ </a:t>
            </a:r>
            <a:r>
              <a:rPr kumimoji="0" lang="pt-BR" altLang="pt-BR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docker</a:t>
            </a:r>
            <a:r>
              <a:rPr kumimoji="0" lang="pt-BR" altLang="pt-BR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build -t </a:t>
            </a:r>
            <a:r>
              <a:rPr kumimoji="0" lang="pt-BR" altLang="pt-BR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pentaho</a:t>
            </a:r>
            <a:r>
              <a:rPr kumimoji="0" lang="pt-BR" altLang="pt-BR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/biserver:5.4 .</a:t>
            </a:r>
            <a:r>
              <a:rPr kumimoji="0" lang="en-US" altLang="pt-BR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pt-BR" sz="16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$ </a:t>
            </a:r>
            <a:r>
              <a:rPr kumimoji="0" lang="en-US" altLang="pt-BR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docker</a:t>
            </a:r>
            <a:r>
              <a:rPr kumimoji="0" lang="en-US" altLang="pt-BR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run --</a:t>
            </a:r>
            <a:r>
              <a:rPr kumimoji="0" lang="en-US" altLang="pt-BR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rm</a:t>
            </a:r>
            <a:r>
              <a:rPr kumimoji="0" lang="en-US" altLang="pt-BR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-p 8080:8080 -it </a:t>
            </a:r>
            <a:r>
              <a:rPr kumimoji="0" lang="en-US" altLang="pt-BR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pentaho</a:t>
            </a:r>
            <a:r>
              <a:rPr kumimoji="0" lang="en-US" altLang="pt-BR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/biserver:5.4</a:t>
            </a:r>
            <a:endParaRPr kumimoji="0" lang="pt-BR" altLang="pt-BR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240812" y="782708"/>
            <a:ext cx="541686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pt-BR" b="1" i="0" dirty="0" err="1" smtClean="0">
                <a:solidFill>
                  <a:srgbClr val="333333"/>
                </a:solidFill>
                <a:effectLst/>
                <a:latin typeface="Helvetica Neue"/>
              </a:rPr>
              <a:t>Building</a:t>
            </a:r>
            <a:r>
              <a:rPr lang="pt-BR" b="1" i="0" dirty="0" smtClean="0"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pt-BR" b="1" i="0" dirty="0" err="1" smtClean="0">
                <a:solidFill>
                  <a:srgbClr val="333333"/>
                </a:solidFill>
                <a:effectLst/>
                <a:latin typeface="Helvetica Neue"/>
              </a:rPr>
              <a:t>an</a:t>
            </a:r>
            <a:r>
              <a:rPr lang="pt-BR" b="1" i="0" dirty="0" smtClean="0"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pt-BR" b="1" i="0" dirty="0" err="1" smtClean="0">
                <a:solidFill>
                  <a:srgbClr val="333333"/>
                </a:solidFill>
                <a:effectLst/>
                <a:latin typeface="Helvetica Neue"/>
              </a:rPr>
              <a:t>image</a:t>
            </a:r>
            <a:r>
              <a:rPr lang="pt-BR" b="1" i="0" dirty="0" smtClean="0"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pt-BR" b="1" i="0" dirty="0" err="1" smtClean="0">
                <a:solidFill>
                  <a:srgbClr val="333333"/>
                </a:solidFill>
                <a:effectLst/>
                <a:latin typeface="Helvetica Neue"/>
              </a:rPr>
              <a:t>and</a:t>
            </a:r>
            <a:r>
              <a:rPr lang="pt-BR" b="1" i="0" dirty="0" smtClean="0"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pt-BR" b="1" i="0" dirty="0" err="1" smtClean="0">
                <a:solidFill>
                  <a:srgbClr val="333333"/>
                </a:solidFill>
                <a:effectLst/>
                <a:latin typeface="Helvetica Neue"/>
              </a:rPr>
              <a:t>runing</a:t>
            </a:r>
            <a:r>
              <a:rPr lang="pt-BR" b="1" i="0" dirty="0" smtClean="0"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pt-BR" b="1" i="0" dirty="0" err="1" smtClean="0">
                <a:solidFill>
                  <a:srgbClr val="333333"/>
                </a:solidFill>
                <a:effectLst/>
                <a:latin typeface="Helvetica Neue"/>
              </a:rPr>
              <a:t>docker</a:t>
            </a:r>
            <a:r>
              <a:rPr lang="pt-BR" b="1" i="0" dirty="0" smtClean="0">
                <a:solidFill>
                  <a:srgbClr val="333333"/>
                </a:solidFill>
                <a:effectLst/>
                <a:latin typeface="Helvetica Neue"/>
              </a:rPr>
              <a:t> container </a:t>
            </a:r>
          </a:p>
        </p:txBody>
      </p:sp>
      <p:sp>
        <p:nvSpPr>
          <p:cNvPr id="6" name="Retângulo 5"/>
          <p:cNvSpPr/>
          <p:nvPr/>
        </p:nvSpPr>
        <p:spPr>
          <a:xfrm>
            <a:off x="240811" y="2001950"/>
            <a:ext cx="2826415" cy="4565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pt-BR" b="1" dirty="0" smtClean="0">
                <a:solidFill>
                  <a:srgbClr val="333333"/>
                </a:solidFill>
                <a:latin typeface="Helvetica Neue"/>
              </a:rPr>
              <a:t>Open </a:t>
            </a:r>
            <a:r>
              <a:rPr lang="pt-BR" b="1" dirty="0" err="1" smtClean="0">
                <a:solidFill>
                  <a:srgbClr val="333333"/>
                </a:solidFill>
                <a:latin typeface="Helvetica Neue"/>
              </a:rPr>
              <a:t>Pentaho</a:t>
            </a:r>
            <a:r>
              <a:rPr lang="pt-BR" b="1" dirty="0" smtClean="0">
                <a:solidFill>
                  <a:srgbClr val="333333"/>
                </a:solidFill>
                <a:latin typeface="Helvetica Neue"/>
              </a:rPr>
              <a:t> BI Server</a:t>
            </a:r>
            <a:endParaRPr lang="pt-BR" b="1" i="0" dirty="0" smtClean="0">
              <a:solidFill>
                <a:srgbClr val="333333"/>
              </a:solidFill>
              <a:effectLst/>
              <a:latin typeface="Helvetica Neue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3949" y="2542321"/>
            <a:ext cx="8306874" cy="4232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738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tângulo 74"/>
          <p:cNvSpPr/>
          <p:nvPr/>
        </p:nvSpPr>
        <p:spPr>
          <a:xfrm>
            <a:off x="0" y="1"/>
            <a:ext cx="12192000" cy="6988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CaixaDeTexto 75"/>
          <p:cNvSpPr txBox="1"/>
          <p:nvPr/>
        </p:nvSpPr>
        <p:spPr>
          <a:xfrm>
            <a:off x="3024388" y="49702"/>
            <a:ext cx="61432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 err="1" smtClean="0">
                <a:solidFill>
                  <a:schemeClr val="bg1"/>
                </a:solidFill>
                <a:latin typeface="Helvetica Neue"/>
              </a:rPr>
              <a:t>Deploying</a:t>
            </a:r>
            <a:r>
              <a:rPr lang="pt-BR" sz="3200" b="1" dirty="0" smtClean="0">
                <a:solidFill>
                  <a:schemeClr val="bg1"/>
                </a:solidFill>
                <a:latin typeface="Helvetica Neue"/>
              </a:rPr>
              <a:t> Project</a:t>
            </a:r>
            <a:endParaRPr lang="pt-BR" sz="3200" b="1" dirty="0">
              <a:solidFill>
                <a:schemeClr val="bg1"/>
              </a:solidFill>
            </a:endParaRPr>
          </a:p>
        </p:txBody>
      </p:sp>
      <p:sp>
        <p:nvSpPr>
          <p:cNvPr id="24" name="Retângulo 23"/>
          <p:cNvSpPr/>
          <p:nvPr/>
        </p:nvSpPr>
        <p:spPr>
          <a:xfrm>
            <a:off x="202175" y="814288"/>
            <a:ext cx="3647089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pt-BR" b="1" i="0" dirty="0" err="1" smtClean="0">
                <a:solidFill>
                  <a:srgbClr val="333333"/>
                </a:solidFill>
                <a:effectLst/>
                <a:latin typeface="Helvetica Neue"/>
              </a:rPr>
              <a:t>Deploying</a:t>
            </a:r>
            <a:r>
              <a:rPr lang="pt-BR" b="1" i="0" dirty="0" smtClean="0">
                <a:solidFill>
                  <a:srgbClr val="333333"/>
                </a:solidFill>
                <a:effectLst/>
                <a:latin typeface="Helvetica Neue"/>
              </a:rPr>
              <a:t> EDW CENIPA </a:t>
            </a:r>
            <a:r>
              <a:rPr lang="pt-BR" b="1" i="0" dirty="0" err="1" smtClean="0">
                <a:solidFill>
                  <a:srgbClr val="333333"/>
                </a:solidFill>
                <a:effectLst/>
                <a:latin typeface="Helvetica Neue"/>
              </a:rPr>
              <a:t>project</a:t>
            </a:r>
            <a:endParaRPr lang="pt-BR" b="1" i="0" dirty="0" smtClean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54023" y="1344870"/>
            <a:ext cx="9906654" cy="307777"/>
          </a:xfrm>
          <a:prstGeom prst="rect">
            <a:avLst/>
          </a:prstGeom>
          <a:solidFill>
            <a:srgbClr val="F7F7F7"/>
          </a:solidFill>
          <a:ln w="9525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4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kumimoji="0" lang="pt-BR" altLang="pt-BR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wget</a:t>
            </a: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-O - https://raw.githubusercontent.com/wmarinho/edw_cenipa/master/easy_install | </a:t>
            </a:r>
            <a:r>
              <a:rPr kumimoji="0" lang="pt-BR" altLang="pt-BR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sh</a:t>
            </a:r>
            <a:r>
              <a:rPr kumimoji="0" lang="pt-BR" altLang="pt-B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altLang="pt-BR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202175" y="2401345"/>
            <a:ext cx="3647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err="1" smtClean="0">
                <a:solidFill>
                  <a:srgbClr val="333333"/>
                </a:solidFill>
                <a:latin typeface="Helvetica Neue"/>
              </a:rPr>
              <a:t>Check</a:t>
            </a:r>
            <a:r>
              <a:rPr lang="pt-BR" b="1" dirty="0" smtClean="0">
                <a:solidFill>
                  <a:srgbClr val="333333"/>
                </a:solidFill>
                <a:latin typeface="Helvetica Neue"/>
              </a:rPr>
              <a:t> </a:t>
            </a:r>
            <a:r>
              <a:rPr lang="pt-BR" b="1" dirty="0" err="1" smtClean="0">
                <a:solidFill>
                  <a:srgbClr val="333333"/>
                </a:solidFill>
                <a:latin typeface="Helvetica Neue"/>
              </a:rPr>
              <a:t>if</a:t>
            </a:r>
            <a:r>
              <a:rPr lang="pt-BR" b="1" dirty="0" smtClean="0">
                <a:solidFill>
                  <a:srgbClr val="333333"/>
                </a:solidFill>
                <a:latin typeface="Helvetica Neue"/>
              </a:rPr>
              <a:t> containers are </a:t>
            </a:r>
            <a:r>
              <a:rPr lang="pt-BR" b="1" dirty="0" err="1" smtClean="0">
                <a:solidFill>
                  <a:srgbClr val="333333"/>
                </a:solidFill>
                <a:latin typeface="Helvetica Neue"/>
              </a:rPr>
              <a:t>running</a:t>
            </a:r>
            <a:endParaRPr lang="pt-BR" b="1" dirty="0">
              <a:solidFill>
                <a:srgbClr val="333333"/>
              </a:solidFill>
              <a:latin typeface="Helvetica Neue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654023" y="3073102"/>
            <a:ext cx="9906654" cy="215444"/>
          </a:xfrm>
          <a:prstGeom prst="rect">
            <a:avLst/>
          </a:prstGeom>
          <a:solidFill>
            <a:srgbClr val="F7F7F7"/>
          </a:solidFill>
          <a:ln w="9525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4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kumimoji="0" lang="pt-BR" altLang="pt-BR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docker</a:t>
            </a: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ps</a:t>
            </a:r>
            <a:endParaRPr kumimoji="0" lang="pt-BR" altLang="pt-BR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486598" y="3539782"/>
            <a:ext cx="1075665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333333"/>
                </a:solidFill>
                <a:latin typeface="Helvetica Neue"/>
              </a:rPr>
              <a:t>The </a:t>
            </a:r>
            <a:r>
              <a:rPr lang="en-US" b="1" dirty="0">
                <a:solidFill>
                  <a:srgbClr val="333333"/>
                </a:solidFill>
                <a:latin typeface="Helvetica Neue"/>
              </a:rPr>
              <a:t>project has 3 containers </a:t>
            </a:r>
            <a:r>
              <a:rPr lang="pt-BR" b="1" dirty="0">
                <a:solidFill>
                  <a:srgbClr val="333333"/>
                </a:solidFill>
                <a:latin typeface="Helvetica Neue"/>
              </a:rPr>
              <a:t>:</a:t>
            </a:r>
          </a:p>
          <a:p>
            <a:endParaRPr lang="pt-BR" b="0" i="0" dirty="0" smtClean="0">
              <a:solidFill>
                <a:srgbClr val="333333"/>
              </a:solidFill>
              <a:effectLst/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0" i="0" dirty="0" smtClean="0">
                <a:solidFill>
                  <a:srgbClr val="333333"/>
                </a:solidFill>
                <a:effectLst/>
                <a:latin typeface="Helvetica Neue"/>
              </a:rPr>
              <a:t>edwcenipa_db_1 – </a:t>
            </a:r>
            <a:r>
              <a:rPr lang="pt-BR" b="0" i="0" dirty="0" err="1" smtClean="0">
                <a:solidFill>
                  <a:srgbClr val="333333"/>
                </a:solidFill>
                <a:effectLst/>
                <a:latin typeface="Helvetica Neue"/>
              </a:rPr>
              <a:t>PostgreSQL</a:t>
            </a:r>
            <a:r>
              <a:rPr lang="pt-BR" b="0" i="0" dirty="0" smtClean="0"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pt-BR" b="0" i="0" dirty="0" err="1" smtClean="0">
                <a:solidFill>
                  <a:srgbClr val="333333"/>
                </a:solidFill>
                <a:effectLst/>
                <a:latin typeface="Helvetica Neue"/>
              </a:rPr>
              <a:t>database</a:t>
            </a:r>
            <a:r>
              <a:rPr lang="pt-BR" dirty="0" smtClean="0">
                <a:solidFill>
                  <a:srgbClr val="333333"/>
                </a:solidFill>
                <a:latin typeface="Helvetica Neue"/>
              </a:rPr>
              <a:t> container</a:t>
            </a:r>
            <a:endParaRPr lang="pt-BR" b="0" i="0" dirty="0" smtClean="0">
              <a:solidFill>
                <a:srgbClr val="333333"/>
              </a:solidFill>
              <a:effectLst/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0" i="0" dirty="0" smtClean="0">
                <a:solidFill>
                  <a:srgbClr val="333333"/>
                </a:solidFill>
                <a:effectLst/>
                <a:latin typeface="Helvetica Neue"/>
              </a:rPr>
              <a:t>edwcenipa_pdi_1 – </a:t>
            </a:r>
            <a:r>
              <a:rPr lang="pt-BR" b="0" i="0" dirty="0" err="1" smtClean="0">
                <a:solidFill>
                  <a:srgbClr val="333333"/>
                </a:solidFill>
                <a:effectLst/>
                <a:latin typeface="Helvetica Neue"/>
              </a:rPr>
              <a:t>Pentaho</a:t>
            </a:r>
            <a:r>
              <a:rPr lang="pt-BR" b="0" i="0" dirty="0" smtClean="0">
                <a:solidFill>
                  <a:srgbClr val="333333"/>
                </a:solidFill>
                <a:effectLst/>
                <a:latin typeface="Helvetica Neue"/>
              </a:rPr>
              <a:t> Data </a:t>
            </a:r>
            <a:r>
              <a:rPr lang="pt-BR" b="0" i="0" dirty="0" err="1" smtClean="0">
                <a:solidFill>
                  <a:srgbClr val="333333"/>
                </a:solidFill>
                <a:effectLst/>
                <a:latin typeface="Helvetica Neue"/>
              </a:rPr>
              <a:t>Integration</a:t>
            </a:r>
            <a:r>
              <a:rPr lang="pt-BR" b="0" i="0" dirty="0" smtClean="0">
                <a:solidFill>
                  <a:srgbClr val="333333"/>
                </a:solidFill>
                <a:effectLst/>
                <a:latin typeface="Helvetica Neue"/>
              </a:rPr>
              <a:t> container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0" i="0" dirty="0" smtClean="0">
                <a:solidFill>
                  <a:srgbClr val="333333"/>
                </a:solidFill>
                <a:effectLst/>
                <a:latin typeface="Helvetica Neue"/>
              </a:rPr>
              <a:t>edwcenipa_biserver_1 – </a:t>
            </a:r>
            <a:r>
              <a:rPr lang="pt-BR" b="0" i="0" dirty="0" err="1" smtClean="0">
                <a:solidFill>
                  <a:srgbClr val="333333"/>
                </a:solidFill>
                <a:effectLst/>
                <a:latin typeface="Helvetica Neue"/>
              </a:rPr>
              <a:t>Pentaho</a:t>
            </a:r>
            <a:r>
              <a:rPr lang="pt-BR" b="0" i="0" dirty="0" smtClean="0">
                <a:solidFill>
                  <a:srgbClr val="333333"/>
                </a:solidFill>
                <a:effectLst/>
                <a:latin typeface="Helvetica Neue"/>
              </a:rPr>
              <a:t> BI Server container</a:t>
            </a:r>
            <a:endParaRPr lang="pt-BR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202175" y="5523152"/>
            <a:ext cx="1415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err="1" smtClean="0">
                <a:solidFill>
                  <a:srgbClr val="333333"/>
                </a:solidFill>
                <a:latin typeface="Helvetica Neue"/>
              </a:rPr>
              <a:t>Check</a:t>
            </a:r>
            <a:r>
              <a:rPr lang="pt-BR" b="1" dirty="0" smtClean="0">
                <a:solidFill>
                  <a:srgbClr val="333333"/>
                </a:solidFill>
                <a:latin typeface="Helvetica Neue"/>
              </a:rPr>
              <a:t> logs</a:t>
            </a:r>
            <a:endParaRPr lang="pt-BR" b="1" dirty="0">
              <a:solidFill>
                <a:srgbClr val="333333"/>
              </a:solidFill>
              <a:latin typeface="Helvetica Neue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51876" y="6054180"/>
            <a:ext cx="9908801" cy="430887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14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$ </a:t>
            </a:r>
            <a:r>
              <a:rPr lang="pt-BR" altLang="pt-BR" sz="14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docker</a:t>
            </a:r>
            <a:r>
              <a:rPr lang="pt-BR" altLang="pt-BR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logs -f edwcenipa_pdi_1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14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$ </a:t>
            </a:r>
            <a:r>
              <a:rPr lang="pt-BR" altLang="pt-BR" sz="14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docker</a:t>
            </a:r>
            <a:r>
              <a:rPr lang="pt-BR" altLang="pt-BR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logs -f edwcenipa_biserver_1 </a:t>
            </a:r>
          </a:p>
        </p:txBody>
      </p:sp>
      <p:sp>
        <p:nvSpPr>
          <p:cNvPr id="6" name="Retângulo 5"/>
          <p:cNvSpPr/>
          <p:nvPr/>
        </p:nvSpPr>
        <p:spPr>
          <a:xfrm>
            <a:off x="651876" y="1796157"/>
            <a:ext cx="99088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Installation can take </a:t>
            </a:r>
            <a:r>
              <a:rPr lang="en-US" sz="1400" dirty="0"/>
              <a:t>o</a:t>
            </a:r>
            <a:r>
              <a:rPr lang="en-US" sz="1400" dirty="0" smtClean="0"/>
              <a:t>ver </a:t>
            </a:r>
            <a:r>
              <a:rPr lang="en-US" sz="1400" dirty="0"/>
              <a:t>30 </a:t>
            </a:r>
            <a:r>
              <a:rPr lang="en-US" sz="1400" dirty="0" smtClean="0"/>
              <a:t>minutes </a:t>
            </a:r>
            <a:r>
              <a:rPr lang="en-US" sz="1400" dirty="0"/>
              <a:t>, depending </a:t>
            </a:r>
            <a:r>
              <a:rPr lang="en-US" sz="1400" dirty="0" smtClean="0"/>
              <a:t>of server </a:t>
            </a:r>
            <a:r>
              <a:rPr lang="en-US" sz="1400" dirty="0"/>
              <a:t>configuration </a:t>
            </a:r>
            <a:r>
              <a:rPr lang="en-US" sz="1400" dirty="0" smtClean="0"/>
              <a:t>and </a:t>
            </a:r>
            <a:r>
              <a:rPr lang="en-US" sz="1400" dirty="0"/>
              <a:t>Internet bandwidth . </a:t>
            </a:r>
            <a:endParaRPr lang="pt-BR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8428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tângulo 74"/>
          <p:cNvSpPr/>
          <p:nvPr/>
        </p:nvSpPr>
        <p:spPr>
          <a:xfrm>
            <a:off x="0" y="1"/>
            <a:ext cx="12192000" cy="6988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CaixaDeTexto 75"/>
          <p:cNvSpPr txBox="1"/>
          <p:nvPr/>
        </p:nvSpPr>
        <p:spPr>
          <a:xfrm>
            <a:off x="2720813" y="76328"/>
            <a:ext cx="61432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 err="1" smtClean="0">
                <a:solidFill>
                  <a:schemeClr val="bg1"/>
                </a:solidFill>
              </a:rPr>
              <a:t>Docker</a:t>
            </a:r>
            <a:r>
              <a:rPr lang="pt-BR" sz="3200" b="1" dirty="0" smtClean="0">
                <a:solidFill>
                  <a:schemeClr val="bg1"/>
                </a:solidFill>
              </a:rPr>
              <a:t> </a:t>
            </a:r>
            <a:r>
              <a:rPr lang="pt-BR" sz="3200" b="1" dirty="0" err="1" smtClean="0">
                <a:solidFill>
                  <a:schemeClr val="bg1"/>
                </a:solidFill>
              </a:rPr>
              <a:t>Compose</a:t>
            </a:r>
            <a:endParaRPr lang="pt-BR" sz="3200" b="1" dirty="0">
              <a:solidFill>
                <a:schemeClr val="bg1"/>
              </a:solidFill>
            </a:endParaRPr>
          </a:p>
        </p:txBody>
      </p:sp>
      <p:sp>
        <p:nvSpPr>
          <p:cNvPr id="24" name="Retângulo 23"/>
          <p:cNvSpPr/>
          <p:nvPr/>
        </p:nvSpPr>
        <p:spPr>
          <a:xfrm>
            <a:off x="95735" y="775199"/>
            <a:ext cx="698139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pt-BR" b="1" dirty="0" err="1">
                <a:solidFill>
                  <a:srgbClr val="333333"/>
                </a:solidFill>
                <a:latin typeface="Helvetica Neue"/>
              </a:rPr>
              <a:t>d</a:t>
            </a:r>
            <a:r>
              <a:rPr lang="pt-BR" b="1" dirty="0" err="1" smtClean="0">
                <a:solidFill>
                  <a:srgbClr val="333333"/>
                </a:solidFill>
                <a:latin typeface="Helvetica Neue"/>
              </a:rPr>
              <a:t>ocker-composse.yml</a:t>
            </a:r>
            <a:r>
              <a:rPr lang="pt-BR" b="1" dirty="0" smtClean="0">
                <a:solidFill>
                  <a:srgbClr val="333333"/>
                </a:solidFill>
                <a:latin typeface="Helvetica Neue"/>
              </a:rPr>
              <a:t> – Define </a:t>
            </a:r>
            <a:r>
              <a:rPr lang="pt-BR" b="1" dirty="0" err="1" smtClean="0">
                <a:solidFill>
                  <a:srgbClr val="333333"/>
                </a:solidFill>
                <a:latin typeface="Helvetica Neue"/>
              </a:rPr>
              <a:t>and</a:t>
            </a:r>
            <a:r>
              <a:rPr lang="pt-BR" b="1" dirty="0" smtClean="0">
                <a:solidFill>
                  <a:srgbClr val="333333"/>
                </a:solidFill>
                <a:latin typeface="Helvetica Neue"/>
              </a:rPr>
              <a:t> </a:t>
            </a:r>
            <a:r>
              <a:rPr lang="pt-BR" b="1" dirty="0" err="1" smtClean="0">
                <a:solidFill>
                  <a:srgbClr val="333333"/>
                </a:solidFill>
                <a:latin typeface="Helvetica Neue"/>
              </a:rPr>
              <a:t>run</a:t>
            </a:r>
            <a:r>
              <a:rPr lang="pt-BR" b="1" dirty="0" smtClean="0">
                <a:solidFill>
                  <a:srgbClr val="333333"/>
                </a:solidFill>
                <a:latin typeface="Helvetica Neue"/>
              </a:rPr>
              <a:t> </a:t>
            </a:r>
            <a:r>
              <a:rPr lang="pt-BR" b="1" dirty="0" err="1" smtClean="0">
                <a:solidFill>
                  <a:srgbClr val="333333"/>
                </a:solidFill>
                <a:latin typeface="Helvetica Neue"/>
              </a:rPr>
              <a:t>all</a:t>
            </a:r>
            <a:r>
              <a:rPr lang="pt-BR" b="1" dirty="0" smtClean="0">
                <a:solidFill>
                  <a:srgbClr val="333333"/>
                </a:solidFill>
                <a:latin typeface="Helvetica Neue"/>
              </a:rPr>
              <a:t> </a:t>
            </a:r>
            <a:r>
              <a:rPr lang="pt-BR" b="1" dirty="0" err="1" smtClean="0">
                <a:solidFill>
                  <a:srgbClr val="333333"/>
                </a:solidFill>
                <a:latin typeface="Helvetica Neue"/>
              </a:rPr>
              <a:t>docker</a:t>
            </a:r>
            <a:r>
              <a:rPr lang="pt-BR" b="1" dirty="0" smtClean="0">
                <a:solidFill>
                  <a:srgbClr val="333333"/>
                </a:solidFill>
                <a:latin typeface="Helvetica Neue"/>
              </a:rPr>
              <a:t> </a:t>
            </a:r>
            <a:r>
              <a:rPr lang="pt-BR" b="1" dirty="0" err="1" smtClean="0">
                <a:solidFill>
                  <a:srgbClr val="333333"/>
                </a:solidFill>
                <a:latin typeface="Helvetica Neue"/>
              </a:rPr>
              <a:t>applications</a:t>
            </a:r>
            <a:endParaRPr lang="pt-BR" b="1" i="0" dirty="0" smtClean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36065" y="1785192"/>
            <a:ext cx="9906654" cy="4401205"/>
          </a:xfrm>
          <a:prstGeom prst="rect">
            <a:avLst/>
          </a:prstGeom>
          <a:solidFill>
            <a:srgbClr val="F7F7F7"/>
          </a:solidFill>
          <a:ln w="9525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1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100" dirty="0" err="1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pdi</a:t>
            </a:r>
            <a:r>
              <a:rPr lang="pt-BR" altLang="pt-BR" sz="11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1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pt-BR" altLang="pt-BR" sz="1100" dirty="0" err="1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image</a:t>
            </a:r>
            <a:r>
              <a:rPr lang="pt-BR" altLang="pt-BR" sz="11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pt-BR" altLang="pt-BR" sz="1100" dirty="0" err="1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image_cenipa</a:t>
            </a:r>
            <a:r>
              <a:rPr lang="pt-BR" altLang="pt-BR" sz="11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pt-BR" altLang="pt-BR" sz="1100" dirty="0" err="1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pdi</a:t>
            </a:r>
            <a:endParaRPr lang="pt-BR" altLang="pt-BR" sz="1100" dirty="0" smtClean="0">
              <a:solidFill>
                <a:srgbClr val="33333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1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links: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1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- </a:t>
            </a:r>
            <a:r>
              <a:rPr lang="pt-BR" altLang="pt-BR" sz="1100" dirty="0" err="1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biserver:edw_biserver</a:t>
            </a:r>
            <a:endParaRPr lang="pt-BR" altLang="pt-BR" sz="1100" dirty="0" smtClean="0">
              <a:solidFill>
                <a:srgbClr val="33333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1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volumes: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1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- /data/</a:t>
            </a:r>
            <a:r>
              <a:rPr lang="pt-BR" altLang="pt-BR" sz="1100" dirty="0" err="1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stage</a:t>
            </a:r>
            <a:r>
              <a:rPr lang="pt-BR" altLang="pt-BR" sz="11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:/</a:t>
            </a:r>
            <a:r>
              <a:rPr lang="pt-BR" altLang="pt-BR" sz="1100" dirty="0" err="1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pt-BR" altLang="pt-BR" sz="11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pt-BR" altLang="pt-BR" sz="1100" dirty="0" err="1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stage</a:t>
            </a:r>
            <a:endParaRPr lang="pt-BR" altLang="pt-BR" sz="1100" dirty="0" smtClean="0">
              <a:solidFill>
                <a:srgbClr val="33333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1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pt-BR" altLang="pt-BR" sz="1100" dirty="0" err="1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environment</a:t>
            </a:r>
            <a:r>
              <a:rPr lang="pt-BR" altLang="pt-BR" sz="11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1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- PGHOST=172.17.42.1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1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- PGUSER=</a:t>
            </a:r>
            <a:r>
              <a:rPr lang="pt-BR" altLang="pt-BR" sz="1100" dirty="0" err="1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pgadmin</a:t>
            </a:r>
            <a:endParaRPr lang="pt-BR" altLang="pt-BR" sz="1100" dirty="0" smtClean="0">
              <a:solidFill>
                <a:srgbClr val="33333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1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- PGPASSWORD=</a:t>
            </a:r>
            <a:r>
              <a:rPr lang="pt-BR" altLang="pt-BR" sz="1100" dirty="0" err="1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pgadmin</a:t>
            </a:r>
            <a:r>
              <a:rPr lang="pt-BR" altLang="pt-BR" sz="11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1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- PENTAHO_DI_JAVA_OPTIONS=-Xmx2014m -</a:t>
            </a:r>
            <a:r>
              <a:rPr lang="pt-BR" altLang="pt-BR" sz="1100" dirty="0" err="1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XX:MaxPermSize</a:t>
            </a:r>
            <a:r>
              <a:rPr lang="pt-BR" altLang="pt-BR" sz="11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=256m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100" dirty="0" err="1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biserver</a:t>
            </a:r>
            <a:r>
              <a:rPr lang="pt-BR" altLang="pt-BR" sz="11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1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pt-BR" altLang="pt-BR" sz="1100" dirty="0" err="1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image</a:t>
            </a:r>
            <a:r>
              <a:rPr lang="pt-BR" altLang="pt-BR" sz="11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pt-BR" altLang="pt-BR" sz="1100" dirty="0" err="1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image_cenipa</a:t>
            </a:r>
            <a:r>
              <a:rPr lang="pt-BR" altLang="pt-BR" sz="11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pt-BR" altLang="pt-BR" sz="1100" dirty="0" err="1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biserver</a:t>
            </a:r>
            <a:endParaRPr lang="pt-BR" altLang="pt-BR" sz="1100" dirty="0" smtClean="0">
              <a:solidFill>
                <a:srgbClr val="33333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1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pt-BR" altLang="pt-BR" sz="1100" dirty="0" err="1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ports</a:t>
            </a:r>
            <a:r>
              <a:rPr lang="pt-BR" altLang="pt-BR" sz="11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1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- "80:8080"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1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links: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1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- </a:t>
            </a:r>
            <a:r>
              <a:rPr lang="pt-BR" altLang="pt-BR" sz="1100" dirty="0" err="1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db:edw_db</a:t>
            </a:r>
            <a:endParaRPr lang="pt-BR" altLang="pt-BR" sz="1100" dirty="0" smtClean="0">
              <a:solidFill>
                <a:srgbClr val="33333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1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pt-BR" altLang="pt-BR" sz="1100" dirty="0" err="1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environment</a:t>
            </a:r>
            <a:r>
              <a:rPr lang="pt-BR" altLang="pt-BR" sz="11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1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- PGUSER=</a:t>
            </a:r>
            <a:r>
              <a:rPr lang="pt-BR" altLang="pt-BR" sz="1100" dirty="0" err="1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pgadmin</a:t>
            </a:r>
            <a:endParaRPr lang="pt-BR" altLang="pt-BR" sz="1100" dirty="0" smtClean="0">
              <a:solidFill>
                <a:srgbClr val="33333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1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- PGPASSWORD=</a:t>
            </a:r>
            <a:r>
              <a:rPr lang="pt-BR" altLang="pt-BR" sz="1100" dirty="0" err="1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pgadmin</a:t>
            </a:r>
            <a:r>
              <a:rPr lang="pt-BR" altLang="pt-BR" sz="11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1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- INSTALL_PLUGIN=</a:t>
            </a:r>
            <a:r>
              <a:rPr lang="pt-BR" altLang="pt-BR" sz="1100" dirty="0" err="1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saiku</a:t>
            </a:r>
            <a:endParaRPr lang="pt-BR" altLang="pt-BR" sz="1100" dirty="0" smtClean="0">
              <a:solidFill>
                <a:srgbClr val="33333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1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- CUSTOM_LAYOUT=y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100" dirty="0" err="1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</a:t>
            </a:r>
            <a:r>
              <a:rPr lang="pt-BR" altLang="pt-BR" sz="11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1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pt-BR" altLang="pt-BR" sz="1100" dirty="0" err="1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image</a:t>
            </a:r>
            <a:r>
              <a:rPr lang="pt-BR" altLang="pt-BR" sz="11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pt-BR" altLang="pt-BR" sz="1100" dirty="0" err="1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wmarinho</a:t>
            </a:r>
            <a:r>
              <a:rPr lang="pt-BR" altLang="pt-BR" sz="11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/postgresql:9.3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1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pt-BR" altLang="pt-BR" sz="1100" dirty="0" err="1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ports</a:t>
            </a:r>
            <a:r>
              <a:rPr lang="pt-BR" altLang="pt-BR" sz="11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1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- "</a:t>
            </a:r>
            <a:r>
              <a:rPr lang="pt-BR" altLang="pt-BR" sz="110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5432:5432"</a:t>
            </a:r>
            <a:endParaRPr lang="pt-BR" altLang="pt-BR" sz="1100" dirty="0" smtClean="0">
              <a:solidFill>
                <a:srgbClr val="33333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1337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tângulo 74"/>
          <p:cNvSpPr/>
          <p:nvPr/>
        </p:nvSpPr>
        <p:spPr>
          <a:xfrm>
            <a:off x="0" y="1"/>
            <a:ext cx="12192000" cy="6988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CaixaDeTexto 75"/>
          <p:cNvSpPr txBox="1"/>
          <p:nvPr/>
        </p:nvSpPr>
        <p:spPr>
          <a:xfrm>
            <a:off x="2720813" y="76328"/>
            <a:ext cx="61432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 err="1" smtClean="0">
                <a:solidFill>
                  <a:schemeClr val="bg1"/>
                </a:solidFill>
              </a:rPr>
              <a:t>Pentaho</a:t>
            </a:r>
            <a:r>
              <a:rPr lang="pt-BR" sz="3200" b="1" dirty="0" smtClean="0">
                <a:solidFill>
                  <a:schemeClr val="bg1"/>
                </a:solidFill>
              </a:rPr>
              <a:t> + </a:t>
            </a:r>
            <a:r>
              <a:rPr lang="pt-BR" sz="3200" b="1" dirty="0" err="1" smtClean="0">
                <a:solidFill>
                  <a:schemeClr val="bg1"/>
                </a:solidFill>
              </a:rPr>
              <a:t>Docker</a:t>
            </a:r>
            <a:r>
              <a:rPr lang="pt-BR" sz="3200" b="1" dirty="0" smtClean="0">
                <a:solidFill>
                  <a:schemeClr val="bg1"/>
                </a:solidFill>
              </a:rPr>
              <a:t> + </a:t>
            </a:r>
            <a:r>
              <a:rPr lang="pt-BR" sz="3200" b="1" dirty="0" err="1" smtClean="0">
                <a:solidFill>
                  <a:schemeClr val="bg1"/>
                </a:solidFill>
              </a:rPr>
              <a:t>Amazon</a:t>
            </a:r>
            <a:endParaRPr lang="pt-BR" sz="3200" b="1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91951" y="3239522"/>
            <a:ext cx="10725130" cy="2677656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$ SUBNET_ID=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4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SGROUP_IDS=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4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KEY_NAME=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$ </a:t>
            </a:r>
            <a:r>
              <a:rPr kumimoji="0" lang="pt-BR" altLang="pt-BR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aws</a:t>
            </a: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ec2 </a:t>
            </a:r>
            <a:r>
              <a:rPr kumimoji="0" lang="pt-BR" altLang="pt-BR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run-instances</a:t>
            </a: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\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--</a:t>
            </a:r>
            <a:r>
              <a:rPr kumimoji="0" lang="pt-BR" altLang="pt-BR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image</a:t>
            </a: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-id ami-e3106686 \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4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--</a:t>
            </a:r>
            <a:r>
              <a:rPr kumimoji="0" lang="pt-BR" altLang="pt-BR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instance-type</a:t>
            </a: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c4.large \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4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--</a:t>
            </a:r>
            <a:r>
              <a:rPr kumimoji="0" lang="pt-BR" altLang="pt-BR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subnet</a:t>
            </a: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-id ${SUBNET_ID} \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--</a:t>
            </a:r>
            <a:r>
              <a:rPr kumimoji="0" lang="pt-BR" altLang="pt-BR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security</a:t>
            </a: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kumimoji="0" lang="pt-BR" altLang="pt-BR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group</a:t>
            </a: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-ids ${SGROUP_IDS} \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4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--</a:t>
            </a:r>
            <a:r>
              <a:rPr kumimoji="0" lang="pt-BR" altLang="pt-BR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key-name</a:t>
            </a: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${KEY_NAME} \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4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--</a:t>
            </a:r>
            <a:r>
              <a:rPr kumimoji="0" lang="pt-BR" altLang="pt-BR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associate-public-ip-address</a:t>
            </a: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\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4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--</a:t>
            </a:r>
            <a:r>
              <a:rPr kumimoji="0" lang="pt-BR" altLang="pt-BR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-data "https://raw.githubusercontent.com/wmarinho/edw_cenipa/master/aws/user-data.sh" \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4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--</a:t>
            </a:r>
            <a:r>
              <a:rPr kumimoji="0" lang="pt-BR" altLang="pt-BR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1</a:t>
            </a:r>
            <a:r>
              <a:rPr kumimoji="0" lang="pt-BR" altLang="pt-B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altLang="pt-BR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62283" y="1269746"/>
            <a:ext cx="1028918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pt-BR" sz="2000" dirty="0"/>
              <a:t>With the following command and the appropriate </a:t>
            </a:r>
            <a:r>
              <a:rPr lang="en-US" altLang="pt-BR" sz="2000" dirty="0" smtClean="0"/>
              <a:t>credentials </a:t>
            </a:r>
            <a:r>
              <a:rPr lang="en-US" altLang="pt-BR" sz="2000" dirty="0"/>
              <a:t>, you can run the project on Amazon Web Services. REMEMBER to replace the variables before running the command (check the parameters in the AWS console) . </a:t>
            </a:r>
            <a:endParaRPr lang="pt-BR" altLang="pt-BR" sz="2000" dirty="0"/>
          </a:p>
        </p:txBody>
      </p:sp>
    </p:spTree>
    <p:extLst>
      <p:ext uri="{BB962C8B-B14F-4D97-AF65-F5344CB8AC3E}">
        <p14:creationId xmlns:p14="http://schemas.microsoft.com/office/powerpoint/2010/main" val="2942145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2562897"/>
            <a:ext cx="12192000" cy="17901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2810965" y="3165590"/>
            <a:ext cx="61432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 err="1" smtClean="0">
                <a:solidFill>
                  <a:schemeClr val="bg1"/>
                </a:solidFill>
              </a:rPr>
              <a:t>Thank</a:t>
            </a:r>
            <a:r>
              <a:rPr lang="pt-BR" sz="3200" b="1" dirty="0" smtClean="0">
                <a:solidFill>
                  <a:schemeClr val="bg1"/>
                </a:solidFill>
              </a:rPr>
              <a:t> </a:t>
            </a:r>
            <a:r>
              <a:rPr lang="pt-BR" sz="3200" b="1" dirty="0" err="1" smtClean="0">
                <a:solidFill>
                  <a:schemeClr val="bg1"/>
                </a:solidFill>
              </a:rPr>
              <a:t>you</a:t>
            </a:r>
            <a:r>
              <a:rPr lang="pt-BR" sz="3200" b="1" dirty="0" smtClean="0">
                <a:solidFill>
                  <a:schemeClr val="bg1"/>
                </a:solidFill>
              </a:rPr>
              <a:t>!</a:t>
            </a:r>
            <a:endParaRPr lang="pt-BR" sz="3200" b="1" dirty="0">
              <a:solidFill>
                <a:schemeClr val="bg1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7352888" y="4955752"/>
            <a:ext cx="459536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 smtClean="0"/>
              <a:t>Sources</a:t>
            </a:r>
            <a:r>
              <a:rPr lang="pt-BR" dirty="0" smtClean="0"/>
              <a:t>:</a:t>
            </a:r>
            <a:endParaRPr lang="pt-BR" dirty="0" smtClean="0">
              <a:hlinkClick r:id="rId2"/>
            </a:endParaRPr>
          </a:p>
          <a:p>
            <a:r>
              <a:rPr lang="pt-BR" dirty="0" smtClean="0">
                <a:hlinkClick r:id="rId2"/>
              </a:rPr>
              <a:t>https://github.com/wmarinho/edw_cenipa</a:t>
            </a:r>
            <a:endParaRPr lang="pt-BR" dirty="0" smtClean="0"/>
          </a:p>
          <a:p>
            <a:r>
              <a:rPr lang="pt-BR" dirty="0" smtClean="0">
                <a:hlinkClick r:id="rId3"/>
              </a:rPr>
              <a:t>https://github.com/wmarinho/docker-pentaho</a:t>
            </a:r>
            <a:endParaRPr lang="pt-BR" dirty="0" smtClean="0"/>
          </a:p>
          <a:p>
            <a:r>
              <a:rPr lang="pt-BR" dirty="0" smtClean="0">
                <a:hlinkClick r:id="rId4"/>
              </a:rPr>
              <a:t>https://hub.docker.com/r/wmarinho/pentaho/</a:t>
            </a:r>
            <a:endParaRPr lang="pt-BR" dirty="0" smtClean="0"/>
          </a:p>
        </p:txBody>
      </p:sp>
      <p:pic>
        <p:nvPicPr>
          <p:cNvPr id="8" name="Picture 2" descr="https://upload.wikimedia.org/wikipedia/en/c/c1/Pentaho_new_logo_2013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776" y="351273"/>
            <a:ext cx="4493699" cy="1200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https://upload.wikimedia.org/wikipedia/commons/7/79/Docker_(container_engine)_logo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0068" y="332076"/>
            <a:ext cx="5103105" cy="1219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103910" y="4991588"/>
            <a:ext cx="28080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Thanks</a:t>
            </a:r>
            <a:r>
              <a:rPr lang="pt-BR" dirty="0" smtClean="0"/>
              <a:t>:</a:t>
            </a:r>
          </a:p>
          <a:p>
            <a:r>
              <a:rPr lang="pt-BR" dirty="0" smtClean="0"/>
              <a:t>Marcelo Módolo – Globosat</a:t>
            </a:r>
          </a:p>
          <a:p>
            <a:r>
              <a:rPr lang="pt-BR" dirty="0" smtClean="0"/>
              <a:t>Caio Moreno – IT4Biz</a:t>
            </a:r>
          </a:p>
          <a:p>
            <a:r>
              <a:rPr lang="pt-BR" dirty="0" smtClean="0"/>
              <a:t>Fernando Maia – IT4Biz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05454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tângulo 74"/>
          <p:cNvSpPr/>
          <p:nvPr/>
        </p:nvSpPr>
        <p:spPr>
          <a:xfrm>
            <a:off x="0" y="1"/>
            <a:ext cx="12192000" cy="6988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CaixaDeTexto 75"/>
          <p:cNvSpPr txBox="1"/>
          <p:nvPr/>
        </p:nvSpPr>
        <p:spPr>
          <a:xfrm>
            <a:off x="3024388" y="49702"/>
            <a:ext cx="61432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 err="1" smtClean="0">
                <a:solidFill>
                  <a:schemeClr val="bg1"/>
                </a:solidFill>
              </a:rPr>
              <a:t>Architecture</a:t>
            </a:r>
            <a:r>
              <a:rPr lang="pt-BR" sz="3200" b="1" dirty="0" smtClean="0">
                <a:solidFill>
                  <a:schemeClr val="bg1"/>
                </a:solidFill>
              </a:rPr>
              <a:t> </a:t>
            </a:r>
            <a:endParaRPr lang="pt-BR" sz="3200" b="1" dirty="0">
              <a:solidFill>
                <a:schemeClr val="bg1"/>
              </a:solidFill>
            </a:endParaRPr>
          </a:p>
        </p:txBody>
      </p:sp>
      <p:grpSp>
        <p:nvGrpSpPr>
          <p:cNvPr id="4" name="Grupo 3"/>
          <p:cNvGrpSpPr/>
          <p:nvPr/>
        </p:nvGrpSpPr>
        <p:grpSpPr>
          <a:xfrm>
            <a:off x="463641" y="1059841"/>
            <a:ext cx="11277825" cy="4491799"/>
            <a:chOff x="463641" y="1059841"/>
            <a:chExt cx="11277825" cy="4491799"/>
          </a:xfrm>
        </p:grpSpPr>
        <p:pic>
          <p:nvPicPr>
            <p:cNvPr id="5148" name="Picture 28" descr="http://www.seanculey.com/wp-content/uploads/2015/06/business-analytics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41444" y="4516602"/>
              <a:ext cx="848489" cy="5777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tângulo 1"/>
            <p:cNvSpPr/>
            <p:nvPr/>
          </p:nvSpPr>
          <p:spPr>
            <a:xfrm>
              <a:off x="463641" y="1867437"/>
              <a:ext cx="2279559" cy="3387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5122" name="Picture 2" descr="https://assets-cdn.github.com/images/modules/logos_page/Octocat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8877" y="1059841"/>
              <a:ext cx="1144554" cy="9514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CaixaDeTexto 2"/>
            <p:cNvSpPr txBox="1"/>
            <p:nvPr/>
          </p:nvSpPr>
          <p:spPr>
            <a:xfrm>
              <a:off x="1146304" y="1916943"/>
              <a:ext cx="7873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dirty="0" smtClean="0"/>
                <a:t>GitHub</a:t>
              </a:r>
              <a:endParaRPr lang="pt-BR" sz="1600" b="1" dirty="0"/>
            </a:p>
          </p:txBody>
        </p:sp>
        <p:sp>
          <p:nvSpPr>
            <p:cNvPr id="5" name="Retângulo 4"/>
            <p:cNvSpPr/>
            <p:nvPr/>
          </p:nvSpPr>
          <p:spPr>
            <a:xfrm>
              <a:off x="796429" y="2683047"/>
              <a:ext cx="1380186" cy="61147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b="1" dirty="0" err="1" smtClean="0">
                  <a:solidFill>
                    <a:schemeClr val="tx1"/>
                  </a:solidFill>
                </a:rPr>
                <a:t>docker-pentaho</a:t>
              </a:r>
              <a:endParaRPr lang="pt-BR" sz="1050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pt-BR" sz="1050" b="1" dirty="0" smtClean="0">
                  <a:solidFill>
                    <a:schemeClr val="tx1"/>
                  </a:solidFill>
                </a:rPr>
                <a:t>( </a:t>
              </a:r>
              <a:r>
                <a:rPr lang="pt-BR" sz="1050" b="1" dirty="0" err="1" smtClean="0">
                  <a:solidFill>
                    <a:schemeClr val="tx1"/>
                  </a:solidFill>
                </a:rPr>
                <a:t>Dockerfile</a:t>
              </a:r>
              <a:r>
                <a:rPr lang="pt-BR" sz="1050" b="1" dirty="0" smtClean="0">
                  <a:solidFill>
                    <a:schemeClr val="tx1"/>
                  </a:solidFill>
                </a:rPr>
                <a:t> / scripts )</a:t>
              </a:r>
            </a:p>
          </p:txBody>
        </p:sp>
        <p:sp>
          <p:nvSpPr>
            <p:cNvPr id="7" name="Retângulo 6"/>
            <p:cNvSpPr/>
            <p:nvPr/>
          </p:nvSpPr>
          <p:spPr>
            <a:xfrm>
              <a:off x="4008502" y="2683046"/>
              <a:ext cx="1380186" cy="61147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b="1" dirty="0" smtClean="0">
                  <a:solidFill>
                    <a:schemeClr val="tx1"/>
                  </a:solidFill>
                </a:rPr>
                <a:t>pentaho-biserver:5.4</a:t>
              </a:r>
            </a:p>
            <a:p>
              <a:pPr algn="ctr"/>
              <a:r>
                <a:rPr lang="pt-BR" sz="1050" b="1" dirty="0" smtClean="0">
                  <a:solidFill>
                    <a:schemeClr val="tx1"/>
                  </a:solidFill>
                </a:rPr>
                <a:t>( imagem)</a:t>
              </a:r>
            </a:p>
          </p:txBody>
        </p:sp>
        <p:sp>
          <p:nvSpPr>
            <p:cNvPr id="8" name="Retângulo 7"/>
            <p:cNvSpPr/>
            <p:nvPr/>
          </p:nvSpPr>
          <p:spPr>
            <a:xfrm>
              <a:off x="809310" y="4070940"/>
              <a:ext cx="1380186" cy="61147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b="1" dirty="0" err="1" smtClean="0">
                  <a:solidFill>
                    <a:schemeClr val="tx1"/>
                  </a:solidFill>
                </a:rPr>
                <a:t>edw-cenipa</a:t>
              </a:r>
              <a:endParaRPr lang="pt-BR" sz="1050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pt-BR" sz="1050" b="1" dirty="0" smtClean="0">
                  <a:solidFill>
                    <a:schemeClr val="tx1"/>
                  </a:solidFill>
                </a:rPr>
                <a:t>( </a:t>
              </a:r>
              <a:r>
                <a:rPr lang="pt-BR" sz="1050" b="1" dirty="0" err="1" smtClean="0">
                  <a:solidFill>
                    <a:schemeClr val="tx1"/>
                  </a:solidFill>
                </a:rPr>
                <a:t>Dockerfile</a:t>
              </a:r>
              <a:r>
                <a:rPr lang="pt-BR" sz="1050" b="1" dirty="0" smtClean="0">
                  <a:solidFill>
                    <a:schemeClr val="tx1"/>
                  </a:solidFill>
                </a:rPr>
                <a:t> / scripts )</a:t>
              </a:r>
            </a:p>
          </p:txBody>
        </p:sp>
        <p:sp>
          <p:nvSpPr>
            <p:cNvPr id="9" name="CaixaDeTexto 8"/>
            <p:cNvSpPr txBox="1"/>
            <p:nvPr/>
          </p:nvSpPr>
          <p:spPr>
            <a:xfrm>
              <a:off x="891060" y="2461182"/>
              <a:ext cx="119109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b="1" dirty="0" smtClean="0"/>
                <a:t>BI SERVER / PDI</a:t>
              </a:r>
              <a:endParaRPr lang="pt-BR" sz="1200" b="1" dirty="0"/>
            </a:p>
          </p:txBody>
        </p:sp>
        <p:sp>
          <p:nvSpPr>
            <p:cNvPr id="11" name="CaixaDeTexto 10"/>
            <p:cNvSpPr txBox="1"/>
            <p:nvPr/>
          </p:nvSpPr>
          <p:spPr>
            <a:xfrm>
              <a:off x="903941" y="3833975"/>
              <a:ext cx="110427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b="1" dirty="0" smtClean="0"/>
                <a:t>PROJETO EDW</a:t>
              </a:r>
              <a:endParaRPr lang="pt-BR" sz="1200" b="1" dirty="0"/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3631929" y="1867437"/>
              <a:ext cx="2176443" cy="3387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5124" name="Picture 4" descr="http://global.download.synology.com/download/pkg_img/Docker/1.6.2-0036/thumb_256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4339" y="1098269"/>
              <a:ext cx="1144349" cy="11443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Retângulo 12"/>
            <p:cNvSpPr/>
            <p:nvPr/>
          </p:nvSpPr>
          <p:spPr>
            <a:xfrm>
              <a:off x="4008502" y="4057128"/>
              <a:ext cx="1380186" cy="61147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b="1" dirty="0" smtClean="0">
                  <a:solidFill>
                    <a:schemeClr val="tx1"/>
                  </a:solidFill>
                </a:rPr>
                <a:t>pentaho-kettle:5.4</a:t>
              </a:r>
            </a:p>
            <a:p>
              <a:pPr algn="ctr"/>
              <a:r>
                <a:rPr lang="pt-BR" sz="1050" b="1" dirty="0" smtClean="0">
                  <a:solidFill>
                    <a:schemeClr val="tx1"/>
                  </a:solidFill>
                </a:rPr>
                <a:t>( imagem)</a:t>
              </a:r>
            </a:p>
          </p:txBody>
        </p:sp>
        <p:sp>
          <p:nvSpPr>
            <p:cNvPr id="14" name="CaixaDeTexto 13"/>
            <p:cNvSpPr txBox="1"/>
            <p:nvPr/>
          </p:nvSpPr>
          <p:spPr>
            <a:xfrm>
              <a:off x="4281782" y="2461182"/>
              <a:ext cx="833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b="1" dirty="0" smtClean="0"/>
                <a:t>BI SERVER</a:t>
              </a:r>
              <a:endParaRPr lang="pt-BR" sz="1200" b="1" dirty="0"/>
            </a:p>
          </p:txBody>
        </p:sp>
        <p:sp>
          <p:nvSpPr>
            <p:cNvPr id="15" name="CaixaDeTexto 14"/>
            <p:cNvSpPr txBox="1"/>
            <p:nvPr/>
          </p:nvSpPr>
          <p:spPr>
            <a:xfrm>
              <a:off x="4281782" y="3798869"/>
              <a:ext cx="4058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b="1" dirty="0" smtClean="0"/>
                <a:t>PDI</a:t>
              </a:r>
              <a:endParaRPr lang="pt-BR" sz="1200" b="1" dirty="0"/>
            </a:p>
          </p:txBody>
        </p:sp>
        <p:sp>
          <p:nvSpPr>
            <p:cNvPr id="16" name="CaixaDeTexto 15"/>
            <p:cNvSpPr txBox="1"/>
            <p:nvPr/>
          </p:nvSpPr>
          <p:spPr>
            <a:xfrm>
              <a:off x="4122058" y="1977369"/>
              <a:ext cx="11776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dirty="0" err="1" smtClean="0"/>
                <a:t>Docker</a:t>
              </a:r>
              <a:r>
                <a:rPr lang="pt-BR" sz="1600" b="1" dirty="0" smtClean="0"/>
                <a:t> Hub</a:t>
              </a:r>
              <a:endParaRPr lang="pt-BR" sz="1600" b="1" dirty="0"/>
            </a:p>
          </p:txBody>
        </p:sp>
        <p:cxnSp>
          <p:nvCxnSpPr>
            <p:cNvPr id="6" name="Conector de seta reta 5"/>
            <p:cNvCxnSpPr>
              <a:stCxn id="2" idx="3"/>
              <a:endCxn id="12" idx="1"/>
            </p:cNvCxnSpPr>
            <p:nvPr/>
          </p:nvCxnSpPr>
          <p:spPr>
            <a:xfrm>
              <a:off x="2743200" y="3561009"/>
              <a:ext cx="888729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126" name="Picture 6" descr="https://utbrudd.bouvet.no/wp-content/uploads/2015/02/jenkins-docker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43041" y="3086044"/>
              <a:ext cx="1308932" cy="9499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2" name="Conector de seta reta 21"/>
            <p:cNvCxnSpPr>
              <a:stCxn id="12" idx="3"/>
              <a:endCxn id="5126" idx="1"/>
            </p:cNvCxnSpPr>
            <p:nvPr/>
          </p:nvCxnSpPr>
          <p:spPr>
            <a:xfrm>
              <a:off x="5808372" y="3561009"/>
              <a:ext cx="734669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tângulo 24"/>
            <p:cNvSpPr/>
            <p:nvPr/>
          </p:nvSpPr>
          <p:spPr>
            <a:xfrm>
              <a:off x="8575270" y="1873884"/>
              <a:ext cx="3166196" cy="3387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6" name="Conector de seta reta 25"/>
            <p:cNvCxnSpPr>
              <a:stCxn id="5126" idx="3"/>
              <a:endCxn id="25" idx="1"/>
            </p:cNvCxnSpPr>
            <p:nvPr/>
          </p:nvCxnSpPr>
          <p:spPr>
            <a:xfrm>
              <a:off x="7851973" y="3561009"/>
              <a:ext cx="723297" cy="6447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CaixaDeTexto 34"/>
            <p:cNvSpPr txBox="1"/>
            <p:nvPr/>
          </p:nvSpPr>
          <p:spPr>
            <a:xfrm>
              <a:off x="6006289" y="3949965"/>
              <a:ext cx="24344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dirty="0" err="1" smtClean="0"/>
                <a:t>Jenkins</a:t>
              </a:r>
              <a:r>
                <a:rPr lang="pt-BR" sz="1600" b="1" dirty="0" smtClean="0"/>
                <a:t> + </a:t>
              </a:r>
              <a:r>
                <a:rPr lang="pt-BR" sz="1600" b="1" dirty="0" err="1" smtClean="0"/>
                <a:t>Docker</a:t>
              </a:r>
              <a:r>
                <a:rPr lang="pt-BR" sz="1600" b="1" dirty="0" smtClean="0"/>
                <a:t> </a:t>
              </a:r>
              <a:r>
                <a:rPr lang="pt-BR" sz="1600" b="1" dirty="0" err="1" smtClean="0"/>
                <a:t>Compose</a:t>
              </a:r>
              <a:endParaRPr lang="pt-BR" sz="1600" b="1" dirty="0"/>
            </a:p>
          </p:txBody>
        </p:sp>
        <p:pic>
          <p:nvPicPr>
            <p:cNvPr id="5130" name="Picture 10" descr="http://cloud.edifixio.com/documents/20108/0/amazon-web-services.png?t=1341472821657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27039" y="1479026"/>
              <a:ext cx="1505290" cy="5550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2" name="Grupo 31"/>
            <p:cNvGrpSpPr/>
            <p:nvPr/>
          </p:nvGrpSpPr>
          <p:grpSpPr>
            <a:xfrm>
              <a:off x="8842487" y="3764761"/>
              <a:ext cx="971676" cy="1163329"/>
              <a:chOff x="8848696" y="2439665"/>
              <a:chExt cx="971676" cy="1163329"/>
            </a:xfrm>
          </p:grpSpPr>
          <p:pic>
            <p:nvPicPr>
              <p:cNvPr id="5134" name="Picture 14" descr="http://www.boundary.com/wp-content/themes/boundary2014/images/integrations/aws-ec2.png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985893" y="2439665"/>
                <a:ext cx="697283" cy="69728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0" name="CaixaDeTexto 39"/>
              <p:cNvSpPr txBox="1"/>
              <p:nvPr/>
            </p:nvSpPr>
            <p:spPr>
              <a:xfrm>
                <a:off x="8848696" y="3141329"/>
                <a:ext cx="97167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sz="1200" b="1" dirty="0" err="1" smtClean="0"/>
                  <a:t>Amazon</a:t>
                </a:r>
                <a:r>
                  <a:rPr lang="pt-BR" sz="1200" b="1" dirty="0" smtClean="0"/>
                  <a:t> EC2</a:t>
                </a:r>
              </a:p>
              <a:p>
                <a:pPr algn="ctr"/>
                <a:r>
                  <a:rPr lang="pt-BR" sz="1200" b="1" dirty="0" smtClean="0"/>
                  <a:t>BI SERVER</a:t>
                </a:r>
                <a:endParaRPr lang="pt-BR" sz="1200" b="1" dirty="0"/>
              </a:p>
            </p:txBody>
          </p:sp>
        </p:grpSp>
        <p:grpSp>
          <p:nvGrpSpPr>
            <p:cNvPr id="33" name="Grupo 32"/>
            <p:cNvGrpSpPr/>
            <p:nvPr/>
          </p:nvGrpSpPr>
          <p:grpSpPr>
            <a:xfrm>
              <a:off x="8842487" y="2367040"/>
              <a:ext cx="971676" cy="1133449"/>
              <a:chOff x="8945518" y="3866156"/>
              <a:chExt cx="971676" cy="1133449"/>
            </a:xfrm>
          </p:grpSpPr>
          <p:pic>
            <p:nvPicPr>
              <p:cNvPr id="41" name="Picture 14" descr="http://www.boundary.com/wp-content/themes/boundary2014/images/integrations/aws-ec2.png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985892" y="3866156"/>
                <a:ext cx="697283" cy="69728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3" name="CaixaDeTexto 42"/>
              <p:cNvSpPr txBox="1"/>
              <p:nvPr/>
            </p:nvSpPr>
            <p:spPr>
              <a:xfrm>
                <a:off x="8945518" y="4537940"/>
                <a:ext cx="97167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sz="1200" b="1" dirty="0" err="1" smtClean="0"/>
                  <a:t>Amazon</a:t>
                </a:r>
                <a:r>
                  <a:rPr lang="pt-BR" sz="1200" b="1" dirty="0" smtClean="0"/>
                  <a:t> EC2</a:t>
                </a:r>
              </a:p>
              <a:p>
                <a:pPr algn="ctr"/>
                <a:r>
                  <a:rPr lang="pt-BR" sz="1200" b="1" dirty="0" smtClean="0"/>
                  <a:t>PDI</a:t>
                </a:r>
                <a:endParaRPr lang="pt-BR" sz="1200" b="1" dirty="0"/>
              </a:p>
            </p:txBody>
          </p:sp>
        </p:grpSp>
        <p:grpSp>
          <p:nvGrpSpPr>
            <p:cNvPr id="36" name="Grupo 35"/>
            <p:cNvGrpSpPr/>
            <p:nvPr/>
          </p:nvGrpSpPr>
          <p:grpSpPr>
            <a:xfrm>
              <a:off x="10231308" y="3017720"/>
              <a:ext cx="1510158" cy="1343548"/>
              <a:chOff x="10231308" y="3017720"/>
              <a:chExt cx="1510158" cy="1343548"/>
            </a:xfrm>
          </p:grpSpPr>
          <p:pic>
            <p:nvPicPr>
              <p:cNvPr id="5136" name="Picture 16" descr="https://clouda-assets.s3.amazonaws.com/upload/54d0e46ad287c266042be611.png?1422976107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561158" y="3017720"/>
                <a:ext cx="850458" cy="85045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7" name="CaixaDeTexto 46"/>
              <p:cNvSpPr txBox="1"/>
              <p:nvPr/>
            </p:nvSpPr>
            <p:spPr>
              <a:xfrm>
                <a:off x="10231308" y="3899603"/>
                <a:ext cx="151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sz="1200" b="1" dirty="0" err="1" smtClean="0"/>
                  <a:t>Amazon</a:t>
                </a:r>
                <a:r>
                  <a:rPr lang="pt-BR" sz="1200" b="1" dirty="0" smtClean="0"/>
                  <a:t> RDS</a:t>
                </a:r>
              </a:p>
              <a:p>
                <a:pPr algn="ctr"/>
                <a:r>
                  <a:rPr lang="pt-BR" sz="1200" b="1" dirty="0" err="1" smtClean="0"/>
                  <a:t>Postgresql</a:t>
                </a:r>
                <a:r>
                  <a:rPr lang="pt-BR" sz="1200" b="1" dirty="0" smtClean="0"/>
                  <a:t> / </a:t>
                </a:r>
                <a:r>
                  <a:rPr lang="pt-BR" sz="1200" b="1" dirty="0" err="1" smtClean="0"/>
                  <a:t>Redshift</a:t>
                </a:r>
                <a:endParaRPr lang="pt-BR" sz="1200" b="1" dirty="0"/>
              </a:p>
            </p:txBody>
          </p:sp>
        </p:grpSp>
        <p:cxnSp>
          <p:nvCxnSpPr>
            <p:cNvPr id="38" name="Conector de seta reta 37"/>
            <p:cNvCxnSpPr>
              <a:stCxn id="41" idx="3"/>
            </p:cNvCxnSpPr>
            <p:nvPr/>
          </p:nvCxnSpPr>
          <p:spPr>
            <a:xfrm>
              <a:off x="9580144" y="2715682"/>
              <a:ext cx="981014" cy="4654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de seta reta 51"/>
            <p:cNvCxnSpPr>
              <a:endCxn id="5134" idx="3"/>
            </p:cNvCxnSpPr>
            <p:nvPr/>
          </p:nvCxnSpPr>
          <p:spPr>
            <a:xfrm flipH="1">
              <a:off x="9676967" y="3764761"/>
              <a:ext cx="884191" cy="34864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CaixaDeTexto 56"/>
            <p:cNvSpPr txBox="1"/>
            <p:nvPr/>
          </p:nvSpPr>
          <p:spPr>
            <a:xfrm>
              <a:off x="9886149" y="2700990"/>
              <a:ext cx="4026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200" b="1" dirty="0" smtClean="0"/>
                <a:t>ETL</a:t>
              </a:r>
              <a:endParaRPr lang="pt-BR" sz="1200" b="1" dirty="0"/>
            </a:p>
          </p:txBody>
        </p:sp>
        <p:cxnSp>
          <p:nvCxnSpPr>
            <p:cNvPr id="58" name="Conector de seta reta 57"/>
            <p:cNvCxnSpPr/>
            <p:nvPr/>
          </p:nvCxnSpPr>
          <p:spPr>
            <a:xfrm>
              <a:off x="7831786" y="2552851"/>
              <a:ext cx="723297" cy="6447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138" name="Picture 18" descr="https://news.namebay.com/wp-content/uploads/2015/09/Database_iStock_000020783950XSmall_0.jp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18152" y="1971637"/>
              <a:ext cx="488114" cy="4867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1" name="Retângulo 60"/>
            <p:cNvSpPr/>
            <p:nvPr/>
          </p:nvSpPr>
          <p:spPr>
            <a:xfrm>
              <a:off x="6357062" y="1864683"/>
              <a:ext cx="1429984" cy="11530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CaixaDeTexto 61"/>
            <p:cNvSpPr txBox="1"/>
            <p:nvPr/>
          </p:nvSpPr>
          <p:spPr>
            <a:xfrm>
              <a:off x="6307315" y="1560495"/>
              <a:ext cx="12903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dirty="0" smtClean="0"/>
                <a:t>Data </a:t>
              </a:r>
              <a:r>
                <a:rPr lang="pt-BR" sz="1600" b="1" dirty="0" err="1" smtClean="0"/>
                <a:t>Sources</a:t>
              </a:r>
              <a:endParaRPr lang="pt-BR" sz="1600" b="1" dirty="0"/>
            </a:p>
          </p:txBody>
        </p:sp>
        <p:pic>
          <p:nvPicPr>
            <p:cNvPr id="5140" name="Picture 20" descr="http://i1157.photobucket.com/albums/p596/Ne-22/Excel2007Logo.pn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25024" y="2578184"/>
              <a:ext cx="345434" cy="3454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42" name="Picture 22" descr="http://drstaceynaito.files.wordpress.com/2013/12/social-media-logos.jpg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6279" y="1899049"/>
              <a:ext cx="878011" cy="6477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44" name="Picture 24" descr="http://www.transparencia.mg.gov.br/images/stories/csv-logo.png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46183" y="2571394"/>
              <a:ext cx="360853" cy="3608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46" name="Picture 26" descr="https://www.west-wind.com/wsdlgenerator/images/WebService_128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4843" y="2574959"/>
              <a:ext cx="393949" cy="3939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50" name="Picture 30" descr="http://simpleicon.com/wp-content/uploads/users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80004" y="4588477"/>
              <a:ext cx="963163" cy="9631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70" name="Conector de seta reta 69"/>
            <p:cNvCxnSpPr>
              <a:endCxn id="5150" idx="3"/>
            </p:cNvCxnSpPr>
            <p:nvPr/>
          </p:nvCxnSpPr>
          <p:spPr>
            <a:xfrm flipH="1">
              <a:off x="7543167" y="5063442"/>
              <a:ext cx="1011916" cy="6617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7" name="Picture 2" descr="https://upload.wikimedia.org/wikipedia/en/c/c1/Pentaho_new_logo_2013.pn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89433" y="3462413"/>
              <a:ext cx="1024730" cy="2737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59052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s://raw.githubusercontent.com/wmarinho/edw_cenipa/master/demo/RxCwvo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6884" y="1279749"/>
            <a:ext cx="7721821" cy="5578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tângulo 2"/>
          <p:cNvSpPr/>
          <p:nvPr/>
        </p:nvSpPr>
        <p:spPr>
          <a:xfrm>
            <a:off x="0" y="1"/>
            <a:ext cx="12192000" cy="6988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/>
          <p:cNvSpPr txBox="1"/>
          <p:nvPr/>
        </p:nvSpPr>
        <p:spPr>
          <a:xfrm>
            <a:off x="1955442" y="57048"/>
            <a:ext cx="82832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 err="1" smtClean="0">
                <a:solidFill>
                  <a:schemeClr val="bg1"/>
                </a:solidFill>
              </a:rPr>
              <a:t>Dashboards</a:t>
            </a:r>
            <a:r>
              <a:rPr lang="pt-BR" sz="3200" b="1" dirty="0" smtClean="0">
                <a:solidFill>
                  <a:schemeClr val="bg1"/>
                </a:solidFill>
              </a:rPr>
              <a:t> </a:t>
            </a:r>
            <a:r>
              <a:rPr lang="pt-BR" sz="3200" b="1" dirty="0">
                <a:solidFill>
                  <a:schemeClr val="bg1"/>
                </a:solidFill>
              </a:rPr>
              <a:t>– </a:t>
            </a:r>
            <a:r>
              <a:rPr lang="pt-BR" sz="3200" b="1" dirty="0" err="1" smtClean="0">
                <a:solidFill>
                  <a:schemeClr val="bg1"/>
                </a:solidFill>
              </a:rPr>
              <a:t>Aeronautical</a:t>
            </a:r>
            <a:r>
              <a:rPr lang="pt-BR" sz="3200" b="1" dirty="0" smtClean="0">
                <a:solidFill>
                  <a:schemeClr val="bg1"/>
                </a:solidFill>
              </a:rPr>
              <a:t> </a:t>
            </a:r>
            <a:r>
              <a:rPr lang="pt-BR" sz="3200" b="1" dirty="0" err="1" smtClean="0">
                <a:solidFill>
                  <a:schemeClr val="bg1"/>
                </a:solidFill>
              </a:rPr>
              <a:t>Accident</a:t>
            </a:r>
            <a:r>
              <a:rPr lang="pt-BR" sz="3200" b="1" dirty="0" smtClean="0">
                <a:solidFill>
                  <a:schemeClr val="bg1"/>
                </a:solidFill>
              </a:rPr>
              <a:t> </a:t>
            </a:r>
            <a:r>
              <a:rPr lang="pt-BR" sz="3200" b="1" dirty="0">
                <a:solidFill>
                  <a:schemeClr val="bg1"/>
                </a:solidFill>
              </a:rPr>
              <a:t>&amp; </a:t>
            </a:r>
            <a:r>
              <a:rPr lang="pt-BR" sz="3200" b="1" dirty="0" err="1">
                <a:solidFill>
                  <a:schemeClr val="bg1"/>
                </a:solidFill>
              </a:rPr>
              <a:t>Incident</a:t>
            </a:r>
            <a:endParaRPr lang="pt-BR" sz="3200" b="1" dirty="0">
              <a:solidFill>
                <a:schemeClr val="bg1"/>
              </a:solidFill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356315" y="846022"/>
            <a:ext cx="84528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>
                <a:hlinkClick r:id="rId3"/>
              </a:rPr>
              <a:t>http://localhost/pentaho/plugin/cenipa/api/ocorrencias</a:t>
            </a:r>
            <a:r>
              <a:rPr lang="pt-BR" dirty="0" smtClean="0"/>
              <a:t>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6452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o 12"/>
          <p:cNvGrpSpPr/>
          <p:nvPr/>
        </p:nvGrpSpPr>
        <p:grpSpPr>
          <a:xfrm>
            <a:off x="2047741" y="167425"/>
            <a:ext cx="7340959" cy="6671255"/>
            <a:chOff x="1761544" y="193183"/>
            <a:chExt cx="7627156" cy="6774287"/>
          </a:xfrm>
        </p:grpSpPr>
        <p:sp>
          <p:nvSpPr>
            <p:cNvPr id="4" name="Elipse 3"/>
            <p:cNvSpPr/>
            <p:nvPr/>
          </p:nvSpPr>
          <p:spPr>
            <a:xfrm>
              <a:off x="2266682" y="560524"/>
              <a:ext cx="6684135" cy="64069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" name="Semicírculos 1"/>
            <p:cNvSpPr/>
            <p:nvPr/>
          </p:nvSpPr>
          <p:spPr>
            <a:xfrm>
              <a:off x="3401811" y="193183"/>
              <a:ext cx="4398132" cy="2208795"/>
            </a:xfrm>
            <a:prstGeom prst="blockArc">
              <a:avLst>
                <a:gd name="adj1" fmla="val 11669390"/>
                <a:gd name="adj2" fmla="val 20979408"/>
                <a:gd name="adj3" fmla="val 21940"/>
              </a:avLst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ArchUp">
                <a:avLst/>
              </a:prstTxWarp>
            </a:bodyPr>
            <a:lstStyle/>
            <a:p>
              <a:pPr algn="ctr"/>
              <a:endParaRPr lang="pt-BR" sz="900" dirty="0">
                <a:solidFill>
                  <a:schemeClr val="tx1"/>
                </a:solidFill>
              </a:endParaRPr>
            </a:p>
          </p:txBody>
        </p:sp>
        <p:grpSp>
          <p:nvGrpSpPr>
            <p:cNvPr id="10" name="Grupo 9"/>
            <p:cNvGrpSpPr/>
            <p:nvPr/>
          </p:nvGrpSpPr>
          <p:grpSpPr>
            <a:xfrm>
              <a:off x="1761544" y="644006"/>
              <a:ext cx="7627156" cy="6194739"/>
              <a:chOff x="2070637" y="-141670"/>
              <a:chExt cx="7627156" cy="6194739"/>
            </a:xfrm>
          </p:grpSpPr>
          <p:sp>
            <p:nvSpPr>
              <p:cNvPr id="8" name="Elipse 7"/>
              <p:cNvSpPr/>
              <p:nvPr/>
            </p:nvSpPr>
            <p:spPr>
              <a:xfrm>
                <a:off x="2688107" y="-141670"/>
                <a:ext cx="6455893" cy="6194739"/>
              </a:xfrm>
              <a:prstGeom prst="ellipse">
                <a:avLst/>
              </a:prstGeom>
              <a:solidFill>
                <a:srgbClr val="FFEBAB"/>
              </a:solidFill>
              <a:ln>
                <a:solidFill>
                  <a:srgbClr val="C7BE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7" name="Elipse 6"/>
              <p:cNvSpPr/>
              <p:nvPr/>
            </p:nvSpPr>
            <p:spPr>
              <a:xfrm>
                <a:off x="3128135" y="292188"/>
                <a:ext cx="5563673" cy="5344732"/>
              </a:xfrm>
              <a:prstGeom prst="ellipse">
                <a:avLst/>
              </a:prstGeom>
              <a:solidFill>
                <a:srgbClr val="FFFFEB"/>
              </a:solidFill>
              <a:ln>
                <a:solidFill>
                  <a:srgbClr val="C7BE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aphicFrame>
            <p:nvGraphicFramePr>
              <p:cNvPr id="6" name="Diagrama 5"/>
              <p:cNvGraphicFramePr/>
              <p:nvPr>
                <p:extLst>
                  <p:ext uri="{D42A27DB-BD31-4B8C-83A1-F6EECF244321}">
                    <p14:modId xmlns:p14="http://schemas.microsoft.com/office/powerpoint/2010/main" val="538369175"/>
                  </p:ext>
                </p:extLst>
              </p:nvPr>
            </p:nvGraphicFramePr>
            <p:xfrm>
              <a:off x="2070637" y="695459"/>
              <a:ext cx="7627156" cy="519018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  <p:sp>
            <p:nvSpPr>
              <p:cNvPr id="5" name="Elipse 4"/>
              <p:cNvSpPr/>
              <p:nvPr/>
            </p:nvSpPr>
            <p:spPr>
              <a:xfrm>
                <a:off x="4742416" y="1841603"/>
                <a:ext cx="2226457" cy="211576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b="1" dirty="0" smtClean="0">
                    <a:solidFill>
                      <a:schemeClr val="bg1"/>
                    </a:solidFill>
                  </a:rPr>
                  <a:t>Business </a:t>
                </a:r>
                <a:r>
                  <a:rPr lang="pt-BR" b="1" dirty="0" err="1" smtClean="0">
                    <a:solidFill>
                      <a:schemeClr val="bg1"/>
                    </a:solidFill>
                  </a:rPr>
                  <a:t>Requirements</a:t>
                </a:r>
                <a:endParaRPr lang="pt-BR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" name="CaixaDeTexto 2"/>
            <p:cNvSpPr txBox="1"/>
            <p:nvPr/>
          </p:nvSpPr>
          <p:spPr>
            <a:xfrm>
              <a:off x="4658375" y="521887"/>
              <a:ext cx="1885003" cy="369332"/>
            </a:xfrm>
            <a:prstGeom prst="rect">
              <a:avLst/>
            </a:prstGeom>
            <a:noFill/>
          </p:spPr>
          <p:txBody>
            <a:bodyPr wrap="none" rtlCol="0">
              <a:prstTxWarp prst="textArchUp">
                <a:avLst/>
              </a:prstTxWarp>
              <a:spAutoFit/>
            </a:bodyPr>
            <a:lstStyle/>
            <a:p>
              <a:r>
                <a:rPr lang="pt-BR" sz="3200" b="1" dirty="0" smtClean="0">
                  <a:solidFill>
                    <a:schemeClr val="bg1"/>
                  </a:solidFill>
                </a:rPr>
                <a:t>Business </a:t>
              </a:r>
              <a:r>
                <a:rPr lang="pt-BR" sz="3200" b="1" dirty="0" err="1" smtClean="0">
                  <a:solidFill>
                    <a:schemeClr val="bg1"/>
                  </a:solidFill>
                </a:rPr>
                <a:t>Analytics</a:t>
              </a:r>
              <a:endParaRPr lang="pt-BR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CaixaDeTexto 11"/>
            <p:cNvSpPr txBox="1"/>
            <p:nvPr/>
          </p:nvSpPr>
          <p:spPr>
            <a:xfrm rot="573621">
              <a:off x="5268838" y="1019732"/>
              <a:ext cx="1885003" cy="369332"/>
            </a:xfrm>
            <a:prstGeom prst="rect">
              <a:avLst/>
            </a:prstGeom>
            <a:noFill/>
          </p:spPr>
          <p:txBody>
            <a:bodyPr wrap="none" rtlCol="0">
              <a:prstTxWarp prst="textArchUp">
                <a:avLst/>
              </a:prstTxWarp>
              <a:spAutoFit/>
            </a:bodyPr>
            <a:lstStyle/>
            <a:p>
              <a:r>
                <a:rPr lang="pt-BR" sz="24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User</a:t>
              </a:r>
              <a:endParaRPr lang="pt-BR" sz="24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22" name="Grupo 21"/>
          <p:cNvGrpSpPr/>
          <p:nvPr/>
        </p:nvGrpSpPr>
        <p:grpSpPr>
          <a:xfrm>
            <a:off x="8072045" y="2131430"/>
            <a:ext cx="341357" cy="322788"/>
            <a:chOff x="7646990" y="1544772"/>
            <a:chExt cx="341357" cy="322788"/>
          </a:xfrm>
        </p:grpSpPr>
        <p:cxnSp>
          <p:nvCxnSpPr>
            <p:cNvPr id="16" name="Conector reto 15"/>
            <p:cNvCxnSpPr/>
            <p:nvPr/>
          </p:nvCxnSpPr>
          <p:spPr>
            <a:xfrm flipH="1">
              <a:off x="7967676" y="1544772"/>
              <a:ext cx="20671" cy="322788"/>
            </a:xfrm>
            <a:prstGeom prst="line">
              <a:avLst/>
            </a:prstGeom>
            <a:ln w="38100">
              <a:solidFill>
                <a:srgbClr val="FFFF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/>
            <p:cNvCxnSpPr/>
            <p:nvPr/>
          </p:nvCxnSpPr>
          <p:spPr>
            <a:xfrm>
              <a:off x="7646990" y="1802802"/>
              <a:ext cx="321972" cy="64394"/>
            </a:xfrm>
            <a:prstGeom prst="line">
              <a:avLst/>
            </a:prstGeom>
            <a:ln w="38100">
              <a:solidFill>
                <a:srgbClr val="FFFF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upo 22"/>
          <p:cNvGrpSpPr/>
          <p:nvPr/>
        </p:nvGrpSpPr>
        <p:grpSpPr>
          <a:xfrm rot="3912237">
            <a:off x="7894097" y="5182244"/>
            <a:ext cx="341357" cy="322788"/>
            <a:chOff x="7646990" y="1544772"/>
            <a:chExt cx="341357" cy="322788"/>
          </a:xfrm>
        </p:grpSpPr>
        <p:cxnSp>
          <p:nvCxnSpPr>
            <p:cNvPr id="24" name="Conector reto 23"/>
            <p:cNvCxnSpPr/>
            <p:nvPr/>
          </p:nvCxnSpPr>
          <p:spPr>
            <a:xfrm flipH="1">
              <a:off x="7967676" y="1544772"/>
              <a:ext cx="20671" cy="322788"/>
            </a:xfrm>
            <a:prstGeom prst="line">
              <a:avLst/>
            </a:prstGeom>
            <a:ln w="38100">
              <a:solidFill>
                <a:srgbClr val="FFFF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to 24"/>
            <p:cNvCxnSpPr/>
            <p:nvPr/>
          </p:nvCxnSpPr>
          <p:spPr>
            <a:xfrm>
              <a:off x="7646990" y="1802802"/>
              <a:ext cx="321972" cy="64394"/>
            </a:xfrm>
            <a:prstGeom prst="line">
              <a:avLst/>
            </a:prstGeom>
            <a:ln w="38100">
              <a:solidFill>
                <a:srgbClr val="FFFF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CaixaDeTexto 25"/>
          <p:cNvSpPr txBox="1"/>
          <p:nvPr/>
        </p:nvSpPr>
        <p:spPr>
          <a:xfrm rot="5946017">
            <a:off x="7456409" y="4014146"/>
            <a:ext cx="1814271" cy="363715"/>
          </a:xfrm>
          <a:prstGeom prst="rect">
            <a:avLst/>
          </a:prstGeom>
          <a:noFill/>
        </p:spPr>
        <p:txBody>
          <a:bodyPr wrap="none" rtlCol="0">
            <a:prstTxWarp prst="textArchUp">
              <a:avLst/>
            </a:prstTxWarp>
            <a:spAutoFit/>
          </a:bodyPr>
          <a:lstStyle/>
          <a:p>
            <a:r>
              <a:rPr lang="pt-BR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Data</a:t>
            </a:r>
            <a:endParaRPr lang="pt-BR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CaixaDeTexto 26"/>
          <p:cNvSpPr txBox="1"/>
          <p:nvPr/>
        </p:nvSpPr>
        <p:spPr>
          <a:xfrm rot="21344694">
            <a:off x="5095179" y="6202674"/>
            <a:ext cx="1814271" cy="363715"/>
          </a:xfrm>
          <a:prstGeom prst="rect">
            <a:avLst/>
          </a:prstGeom>
          <a:noFill/>
        </p:spPr>
        <p:txBody>
          <a:bodyPr wrap="none" rtlCol="0">
            <a:prstTxWarp prst="textArchDown">
              <a:avLst>
                <a:gd name="adj" fmla="val 745902"/>
              </a:avLst>
            </a:prstTxWarp>
            <a:spAutoFit/>
          </a:bodyPr>
          <a:lstStyle/>
          <a:p>
            <a:r>
              <a:rPr lang="pt-BR" sz="24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Information</a:t>
            </a:r>
            <a:endParaRPr lang="pt-BR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8" name="Grupo 27"/>
          <p:cNvGrpSpPr/>
          <p:nvPr/>
        </p:nvGrpSpPr>
        <p:grpSpPr>
          <a:xfrm rot="14591494">
            <a:off x="3047207" y="2181232"/>
            <a:ext cx="341357" cy="322788"/>
            <a:chOff x="7646990" y="1544772"/>
            <a:chExt cx="341357" cy="322788"/>
          </a:xfrm>
        </p:grpSpPr>
        <p:cxnSp>
          <p:nvCxnSpPr>
            <p:cNvPr id="29" name="Conector reto 28"/>
            <p:cNvCxnSpPr/>
            <p:nvPr/>
          </p:nvCxnSpPr>
          <p:spPr>
            <a:xfrm flipH="1">
              <a:off x="7967676" y="1544772"/>
              <a:ext cx="20671" cy="322788"/>
            </a:xfrm>
            <a:prstGeom prst="line">
              <a:avLst/>
            </a:prstGeom>
            <a:ln w="38100">
              <a:solidFill>
                <a:srgbClr val="FFFF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to 29"/>
            <p:cNvCxnSpPr/>
            <p:nvPr/>
          </p:nvCxnSpPr>
          <p:spPr>
            <a:xfrm>
              <a:off x="7646990" y="1802802"/>
              <a:ext cx="321972" cy="64394"/>
            </a:xfrm>
            <a:prstGeom prst="line">
              <a:avLst/>
            </a:prstGeom>
            <a:ln w="38100">
              <a:solidFill>
                <a:srgbClr val="FFFF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upo 30"/>
          <p:cNvGrpSpPr/>
          <p:nvPr/>
        </p:nvGrpSpPr>
        <p:grpSpPr>
          <a:xfrm rot="11546000">
            <a:off x="3286272" y="5184216"/>
            <a:ext cx="341357" cy="322788"/>
            <a:chOff x="7646990" y="1544772"/>
            <a:chExt cx="341357" cy="322788"/>
          </a:xfrm>
        </p:grpSpPr>
        <p:cxnSp>
          <p:nvCxnSpPr>
            <p:cNvPr id="32" name="Conector reto 31"/>
            <p:cNvCxnSpPr/>
            <p:nvPr/>
          </p:nvCxnSpPr>
          <p:spPr>
            <a:xfrm flipH="1">
              <a:off x="7967676" y="1544772"/>
              <a:ext cx="20671" cy="322788"/>
            </a:xfrm>
            <a:prstGeom prst="line">
              <a:avLst/>
            </a:prstGeom>
            <a:ln w="38100">
              <a:solidFill>
                <a:srgbClr val="FFFF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to 32"/>
            <p:cNvCxnSpPr/>
            <p:nvPr/>
          </p:nvCxnSpPr>
          <p:spPr>
            <a:xfrm>
              <a:off x="7646990" y="1802802"/>
              <a:ext cx="321972" cy="64394"/>
            </a:xfrm>
            <a:prstGeom prst="line">
              <a:avLst/>
            </a:prstGeom>
            <a:ln w="38100">
              <a:solidFill>
                <a:srgbClr val="FFFF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CaixaDeTexto 33"/>
          <p:cNvSpPr txBox="1"/>
          <p:nvPr/>
        </p:nvSpPr>
        <p:spPr>
          <a:xfrm rot="5400000">
            <a:off x="2088773" y="3488513"/>
            <a:ext cx="1814271" cy="363715"/>
          </a:xfrm>
          <a:prstGeom prst="rect">
            <a:avLst/>
          </a:prstGeom>
          <a:noFill/>
        </p:spPr>
        <p:txBody>
          <a:bodyPr wrap="none" rtlCol="0">
            <a:prstTxWarp prst="textArchDown">
              <a:avLst>
                <a:gd name="adj" fmla="val 745902"/>
              </a:avLst>
            </a:prstTxWarp>
            <a:spAutoFit/>
          </a:bodyPr>
          <a:lstStyle/>
          <a:p>
            <a:r>
              <a:rPr lang="pt-BR" sz="24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Knowledge</a:t>
            </a:r>
            <a:endParaRPr lang="pt-BR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0077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tângulo 34"/>
          <p:cNvSpPr/>
          <p:nvPr/>
        </p:nvSpPr>
        <p:spPr>
          <a:xfrm>
            <a:off x="0" y="1"/>
            <a:ext cx="12192000" cy="6988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CaixaDeTexto 35"/>
          <p:cNvSpPr txBox="1"/>
          <p:nvPr/>
        </p:nvSpPr>
        <p:spPr>
          <a:xfrm>
            <a:off x="3024388" y="49702"/>
            <a:ext cx="61432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 smtClean="0">
                <a:solidFill>
                  <a:schemeClr val="bg1"/>
                </a:solidFill>
              </a:rPr>
              <a:t>Business </a:t>
            </a:r>
            <a:r>
              <a:rPr lang="pt-BR" sz="3200" b="1" dirty="0" err="1" smtClean="0">
                <a:solidFill>
                  <a:schemeClr val="bg1"/>
                </a:solidFill>
              </a:rPr>
              <a:t>Analytics</a:t>
            </a:r>
            <a:endParaRPr lang="pt-BR" sz="3200" b="1" dirty="0">
              <a:solidFill>
                <a:schemeClr val="bg1"/>
              </a:solid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8708" y="748573"/>
            <a:ext cx="6460202" cy="5891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913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0" y="1"/>
            <a:ext cx="12192000" cy="6988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3024388" y="49702"/>
            <a:ext cx="61432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 smtClean="0">
                <a:solidFill>
                  <a:schemeClr val="bg1"/>
                </a:solidFill>
              </a:rPr>
              <a:t>CASE STUDY- </a:t>
            </a:r>
            <a:r>
              <a:rPr lang="pt-BR" sz="3200" b="1" dirty="0">
                <a:solidFill>
                  <a:schemeClr val="bg1"/>
                </a:solidFill>
              </a:rPr>
              <a:t>EDW CENIPA</a:t>
            </a:r>
          </a:p>
        </p:txBody>
      </p:sp>
      <p:sp>
        <p:nvSpPr>
          <p:cNvPr id="2" name="Retângulo 1"/>
          <p:cNvSpPr/>
          <p:nvPr/>
        </p:nvSpPr>
        <p:spPr>
          <a:xfrm>
            <a:off x="509787" y="1367554"/>
            <a:ext cx="1117242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b="0" i="0" dirty="0" smtClean="0">
                <a:solidFill>
                  <a:srgbClr val="333333"/>
                </a:solidFill>
                <a:effectLst/>
                <a:latin typeface="Helvetica Neue"/>
              </a:rPr>
              <a:t>EDW CENIPA  </a:t>
            </a:r>
            <a:r>
              <a:rPr lang="pt-BR" b="0" i="0" dirty="0" err="1" smtClean="0">
                <a:solidFill>
                  <a:srgbClr val="333333"/>
                </a:solidFill>
                <a:effectLst/>
                <a:latin typeface="Helvetica Neue"/>
              </a:rPr>
              <a:t>is</a:t>
            </a:r>
            <a:r>
              <a:rPr lang="pt-BR" b="0" i="0" dirty="0" smtClean="0">
                <a:solidFill>
                  <a:srgbClr val="333333"/>
                </a:solidFill>
                <a:effectLst/>
                <a:latin typeface="Helvetica Neue"/>
              </a:rPr>
              <a:t> a </a:t>
            </a:r>
            <a:r>
              <a:rPr lang="pt-BR" b="0" i="0" dirty="0" err="1" smtClean="0">
                <a:solidFill>
                  <a:srgbClr val="333333"/>
                </a:solidFill>
                <a:effectLst/>
                <a:latin typeface="Helvetica Neue"/>
              </a:rPr>
              <a:t>opensource</a:t>
            </a:r>
            <a:r>
              <a:rPr lang="pt-BR" b="0" i="0" dirty="0" smtClean="0"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pt-BR" b="0" i="0" dirty="0" err="1" smtClean="0">
                <a:solidFill>
                  <a:srgbClr val="333333"/>
                </a:solidFill>
                <a:effectLst/>
                <a:latin typeface="Helvetica Neue"/>
              </a:rPr>
              <a:t>project</a:t>
            </a:r>
            <a:r>
              <a:rPr lang="pt-BR" b="0" i="0" dirty="0" smtClean="0"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pt-BR" b="0" i="0" dirty="0" err="1" smtClean="0">
                <a:solidFill>
                  <a:srgbClr val="333333"/>
                </a:solidFill>
                <a:effectLst/>
                <a:latin typeface="Helvetica Neue"/>
              </a:rPr>
              <a:t>designed</a:t>
            </a:r>
            <a:r>
              <a:rPr lang="pt-BR" b="0" i="0" dirty="0" smtClean="0"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pt-BR" b="0" i="0" dirty="0" err="1" smtClean="0">
                <a:solidFill>
                  <a:srgbClr val="333333"/>
                </a:solidFill>
                <a:effectLst/>
                <a:latin typeface="Helvetica Neue"/>
              </a:rPr>
              <a:t>to</a:t>
            </a:r>
            <a:r>
              <a:rPr lang="pt-BR" b="0" i="0" dirty="0" smtClean="0"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pt-BR" b="0" i="0" dirty="0" err="1" smtClean="0">
                <a:solidFill>
                  <a:srgbClr val="333333"/>
                </a:solidFill>
                <a:effectLst/>
                <a:latin typeface="Helvetica Neue"/>
              </a:rPr>
              <a:t>enable</a:t>
            </a:r>
            <a:r>
              <a:rPr lang="pt-BR" b="0" i="0" dirty="0" smtClean="0"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pt-BR" b="0" i="0" dirty="0" err="1" smtClean="0">
                <a:solidFill>
                  <a:srgbClr val="333333"/>
                </a:solidFill>
                <a:effectLst/>
                <a:latin typeface="Helvetica Neue"/>
              </a:rPr>
              <a:t>analysis</a:t>
            </a:r>
            <a:r>
              <a:rPr lang="pt-BR" b="0" i="0" dirty="0" smtClean="0"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pt-BR" b="0" i="0" dirty="0" err="1" smtClean="0">
                <a:solidFill>
                  <a:srgbClr val="333333"/>
                </a:solidFill>
                <a:effectLst/>
                <a:latin typeface="Helvetica Neue"/>
              </a:rPr>
              <a:t>of</a:t>
            </a:r>
            <a:r>
              <a:rPr lang="pt-BR" b="0" i="0" dirty="0" smtClean="0"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pt-BR" b="0" i="0" dirty="0" err="1" smtClean="0">
                <a:solidFill>
                  <a:srgbClr val="333333"/>
                </a:solidFill>
                <a:effectLst/>
                <a:latin typeface="Helvetica Neue"/>
              </a:rPr>
              <a:t>aeronautical</a:t>
            </a:r>
            <a:r>
              <a:rPr lang="pt-BR" b="0" i="0" dirty="0" smtClean="0">
                <a:solidFill>
                  <a:srgbClr val="333333"/>
                </a:solidFill>
                <a:effectLst/>
                <a:latin typeface="Helvetica Neue"/>
              </a:rPr>
              <a:t> incidentes </a:t>
            </a:r>
            <a:r>
              <a:rPr lang="pt-BR" b="0" i="0" dirty="0" err="1" smtClean="0">
                <a:solidFill>
                  <a:srgbClr val="333333"/>
                </a:solidFill>
                <a:effectLst/>
                <a:latin typeface="Helvetica Neue"/>
              </a:rPr>
              <a:t>that</a:t>
            </a:r>
            <a:r>
              <a:rPr lang="pt-BR" b="0" i="0" dirty="0" smtClean="0"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pt-BR" b="0" i="0" dirty="0" err="1" smtClean="0">
                <a:solidFill>
                  <a:srgbClr val="333333"/>
                </a:solidFill>
                <a:effectLst/>
                <a:latin typeface="Helvetica Neue"/>
              </a:rPr>
              <a:t>occured</a:t>
            </a:r>
            <a:r>
              <a:rPr lang="pt-BR" b="0" i="0" dirty="0" smtClean="0">
                <a:solidFill>
                  <a:srgbClr val="333333"/>
                </a:solidFill>
                <a:effectLst/>
                <a:latin typeface="Helvetica Neue"/>
              </a:rPr>
              <a:t> in </a:t>
            </a:r>
            <a:r>
              <a:rPr lang="pt-BR" b="0" i="0" dirty="0" err="1" smtClean="0">
                <a:solidFill>
                  <a:srgbClr val="333333"/>
                </a:solidFill>
                <a:effectLst/>
                <a:latin typeface="Helvetica Neue"/>
              </a:rPr>
              <a:t>the</a:t>
            </a:r>
            <a:r>
              <a:rPr lang="pt-BR" b="0" i="0" dirty="0" smtClean="0"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pt-BR" dirty="0" err="1">
                <a:solidFill>
                  <a:srgbClr val="333333"/>
                </a:solidFill>
                <a:latin typeface="Helvetica Neue"/>
              </a:rPr>
              <a:t>b</a:t>
            </a:r>
            <a:r>
              <a:rPr lang="pt-BR" b="0" i="0" dirty="0" err="1" smtClean="0">
                <a:solidFill>
                  <a:srgbClr val="333333"/>
                </a:solidFill>
                <a:effectLst/>
                <a:latin typeface="Helvetica Neue"/>
              </a:rPr>
              <a:t>razilian</a:t>
            </a:r>
            <a:r>
              <a:rPr lang="pt-BR" b="0" i="0" dirty="0" smtClean="0">
                <a:solidFill>
                  <a:srgbClr val="333333"/>
                </a:solidFill>
                <a:effectLst/>
                <a:latin typeface="Helvetica Neue"/>
              </a:rPr>
              <a:t> civil </a:t>
            </a:r>
            <a:r>
              <a:rPr lang="pt-BR" b="0" i="0" dirty="0" err="1" smtClean="0">
                <a:solidFill>
                  <a:srgbClr val="333333"/>
                </a:solidFill>
                <a:effectLst/>
                <a:latin typeface="Helvetica Neue"/>
              </a:rPr>
              <a:t>aviation</a:t>
            </a:r>
            <a:r>
              <a:rPr lang="pt-BR" b="0" i="0" dirty="0" smtClean="0">
                <a:solidFill>
                  <a:srgbClr val="333333"/>
                </a:solidFill>
                <a:effectLst/>
                <a:latin typeface="Helvetica Neue"/>
              </a:rPr>
              <a:t>. </a:t>
            </a:r>
            <a:r>
              <a:rPr lang="en-US" dirty="0">
                <a:solidFill>
                  <a:srgbClr val="333333"/>
                </a:solidFill>
                <a:latin typeface="Helvetica Neue"/>
              </a:rPr>
              <a:t>The project uses </a:t>
            </a:r>
            <a:r>
              <a:rPr lang="en-US" dirty="0" smtClean="0">
                <a:solidFill>
                  <a:srgbClr val="333333"/>
                </a:solidFill>
                <a:latin typeface="Helvetica Neue"/>
              </a:rPr>
              <a:t>techniques and BI tools that explore </a:t>
            </a:r>
            <a:r>
              <a:rPr lang="en-US" dirty="0">
                <a:solidFill>
                  <a:srgbClr val="333333"/>
                </a:solidFill>
                <a:latin typeface="Helvetica Neue"/>
              </a:rPr>
              <a:t>innovative </a:t>
            </a:r>
            <a:r>
              <a:rPr lang="en-US" dirty="0" smtClean="0">
                <a:solidFill>
                  <a:srgbClr val="333333"/>
                </a:solidFill>
                <a:latin typeface="Helvetica Neue"/>
              </a:rPr>
              <a:t>low-cost </a:t>
            </a:r>
            <a:r>
              <a:rPr lang="en-US" dirty="0">
                <a:solidFill>
                  <a:srgbClr val="333333"/>
                </a:solidFill>
                <a:latin typeface="Helvetica Neue"/>
              </a:rPr>
              <a:t>technologies. Historically, Business Intelligence platforms are expensive and impracticable for small projects. </a:t>
            </a:r>
            <a:r>
              <a:rPr lang="en-US" dirty="0" smtClean="0">
                <a:solidFill>
                  <a:srgbClr val="333333"/>
                </a:solidFill>
                <a:latin typeface="Helvetica Neue"/>
              </a:rPr>
              <a:t>BI projects </a:t>
            </a:r>
            <a:r>
              <a:rPr lang="en-US" dirty="0">
                <a:solidFill>
                  <a:srgbClr val="333333"/>
                </a:solidFill>
                <a:latin typeface="Helvetica Neue"/>
              </a:rPr>
              <a:t>require specialized skills and high development costs. This work aims to break this barrier</a:t>
            </a:r>
            <a:r>
              <a:rPr lang="en-US" dirty="0" smtClean="0">
                <a:solidFill>
                  <a:srgbClr val="333333"/>
                </a:solidFill>
                <a:latin typeface="Helvetica Neue"/>
              </a:rPr>
              <a:t>.</a:t>
            </a:r>
          </a:p>
        </p:txBody>
      </p:sp>
      <p:sp>
        <p:nvSpPr>
          <p:cNvPr id="3" name="Retângulo 2"/>
          <p:cNvSpPr/>
          <p:nvPr/>
        </p:nvSpPr>
        <p:spPr>
          <a:xfrm>
            <a:off x="624624" y="3331150"/>
            <a:ext cx="1133984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Helvetica Neue"/>
              </a:rPr>
              <a:t>All analyzes are based on open data provided by CENIPA with historical events of the last 10 years </a:t>
            </a:r>
            <a:r>
              <a:rPr lang="pt-BR" b="0" i="0" dirty="0" smtClean="0">
                <a:solidFill>
                  <a:srgbClr val="333333"/>
                </a:solidFill>
                <a:effectLst/>
                <a:latin typeface="Helvetica Neue"/>
              </a:rPr>
              <a:t>:</a:t>
            </a:r>
          </a:p>
          <a:p>
            <a:endParaRPr lang="pt-BR" b="0" i="0" dirty="0" smtClean="0">
              <a:solidFill>
                <a:srgbClr val="333333"/>
              </a:solidFill>
              <a:effectLst/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0" i="0" u="none" strike="noStrike" dirty="0" smtClean="0">
                <a:solidFill>
                  <a:srgbClr val="4078C0"/>
                </a:solidFill>
                <a:effectLst/>
                <a:latin typeface="Helvetica Neue"/>
                <a:hlinkClick r:id="rId2"/>
              </a:rPr>
              <a:t>http://dados.gov.br/dataset/ocorrencias-aeronauticas-da-aviacao-civil-brasileira</a:t>
            </a:r>
            <a:endParaRPr lang="pt-BR" b="0" i="0" dirty="0" smtClean="0">
              <a:solidFill>
                <a:srgbClr val="333333"/>
              </a:solidFill>
              <a:effectLst/>
              <a:latin typeface="Helvetica Neue"/>
            </a:endParaRPr>
          </a:p>
          <a:p>
            <a:endParaRPr lang="pt-BR" dirty="0">
              <a:solidFill>
                <a:srgbClr val="333333"/>
              </a:solidFill>
              <a:latin typeface="Helvetica Neue"/>
            </a:endParaRPr>
          </a:p>
          <a:p>
            <a:r>
              <a:rPr lang="en-US" dirty="0">
                <a:solidFill>
                  <a:srgbClr val="333333"/>
                </a:solidFill>
                <a:latin typeface="Helvetica Neue"/>
              </a:rPr>
              <a:t>The graphics were inspired by the report available on the </a:t>
            </a:r>
            <a:r>
              <a:rPr lang="en-US" dirty="0" smtClean="0">
                <a:solidFill>
                  <a:srgbClr val="333333"/>
                </a:solidFill>
                <a:latin typeface="Helvetica Neue"/>
              </a:rPr>
              <a:t>link</a:t>
            </a:r>
            <a:r>
              <a:rPr lang="pt-BR" b="0" i="0" dirty="0" smtClean="0">
                <a:solidFill>
                  <a:srgbClr val="333333"/>
                </a:solidFill>
                <a:effectLst/>
                <a:latin typeface="Helvetica Neue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0" i="0" u="none" strike="noStrike" dirty="0" smtClean="0">
                <a:solidFill>
                  <a:srgbClr val="4078C0"/>
                </a:solidFill>
                <a:effectLst/>
                <a:latin typeface="Helvetica Neue"/>
                <a:hlinkClick r:id="rId3"/>
              </a:rPr>
              <a:t>http://www.cenipa.aer.mil.br/cenipa/index.php/estatisticas/estatisticas/panorama</a:t>
            </a:r>
            <a:r>
              <a:rPr lang="pt-BR" b="0" i="0" dirty="0" smtClean="0">
                <a:solidFill>
                  <a:srgbClr val="333333"/>
                </a:solidFill>
                <a:effectLst/>
                <a:latin typeface="Helvetica Neue"/>
              </a:rPr>
              <a:t>.</a:t>
            </a:r>
            <a:endParaRPr lang="pt-BR" dirty="0"/>
          </a:p>
        </p:txBody>
      </p:sp>
      <p:pic>
        <p:nvPicPr>
          <p:cNvPr id="6146" name="Picture 2" descr="http://1.bp.blogspot.com/-0ZaesWiynXc/TZT9vllw4yI/AAAAAAAAAC4/RVzUmZey0fA/s250/CENIPA%2BLogo%2Bcopy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5328" y="0"/>
            <a:ext cx="1176672" cy="1397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7834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tângulo 74"/>
          <p:cNvSpPr/>
          <p:nvPr/>
        </p:nvSpPr>
        <p:spPr>
          <a:xfrm>
            <a:off x="0" y="1"/>
            <a:ext cx="12192000" cy="6988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CaixaDeTexto 75"/>
          <p:cNvSpPr txBox="1"/>
          <p:nvPr/>
        </p:nvSpPr>
        <p:spPr>
          <a:xfrm>
            <a:off x="3024388" y="49702"/>
            <a:ext cx="61432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 smtClean="0">
                <a:solidFill>
                  <a:schemeClr val="bg1"/>
                </a:solidFill>
              </a:rPr>
              <a:t>Tools</a:t>
            </a:r>
            <a:endParaRPr lang="pt-BR" sz="3200" b="1" dirty="0">
              <a:solidFill>
                <a:schemeClr val="bg1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613892" y="1189639"/>
            <a:ext cx="10410423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dirty="0">
                <a:solidFill>
                  <a:srgbClr val="333333"/>
                </a:solidFill>
                <a:latin typeface="Helvetica Neue"/>
              </a:rPr>
              <a:t>Here are some </a:t>
            </a:r>
            <a:r>
              <a:rPr lang="en-US" sz="1600" dirty="0" smtClean="0">
                <a:solidFill>
                  <a:srgbClr val="333333"/>
                </a:solidFill>
                <a:latin typeface="Helvetica Neue"/>
              </a:rPr>
              <a:t>resources, </a:t>
            </a:r>
            <a:r>
              <a:rPr lang="en-US" sz="1600" dirty="0">
                <a:solidFill>
                  <a:srgbClr val="333333"/>
                </a:solidFill>
                <a:latin typeface="Helvetica Neue"/>
              </a:rPr>
              <a:t>tools and platforms that were used to develop and deploy the project</a:t>
            </a:r>
            <a:endParaRPr lang="pt-BR" sz="1600" b="0" i="0" dirty="0" smtClean="0">
              <a:solidFill>
                <a:srgbClr val="333333"/>
              </a:solidFill>
              <a:effectLst/>
              <a:latin typeface="Helvetica Neue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1600" b="0" i="0" dirty="0" smtClean="0">
              <a:solidFill>
                <a:srgbClr val="333333"/>
              </a:solidFill>
              <a:effectLst/>
              <a:latin typeface="Helvetica Neue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b="0" i="0" dirty="0" err="1" smtClean="0">
                <a:solidFill>
                  <a:srgbClr val="333333"/>
                </a:solidFill>
                <a:effectLst/>
                <a:latin typeface="Helvetica Neue"/>
              </a:rPr>
              <a:t>Amazon</a:t>
            </a:r>
            <a:r>
              <a:rPr lang="pt-BR" sz="1600" b="0" i="0" dirty="0" smtClean="0">
                <a:solidFill>
                  <a:srgbClr val="333333"/>
                </a:solidFill>
                <a:effectLst/>
                <a:latin typeface="Helvetica Neue"/>
              </a:rPr>
              <a:t> Web Services - </a:t>
            </a:r>
            <a:r>
              <a:rPr lang="pt-BR" sz="1600" b="0" i="0" u="none" strike="noStrike" dirty="0" smtClean="0">
                <a:solidFill>
                  <a:srgbClr val="4078C0"/>
                </a:solidFill>
                <a:effectLst/>
                <a:latin typeface="Helvetica Neue"/>
                <a:hlinkClick r:id="rId2"/>
              </a:rPr>
              <a:t>https://aws.amazon.com/</a:t>
            </a:r>
            <a:r>
              <a:rPr lang="pt-BR" sz="1600" b="0" i="0" dirty="0" smtClean="0">
                <a:solidFill>
                  <a:srgbClr val="333333"/>
                </a:solidFill>
                <a:effectLst/>
                <a:latin typeface="Helvetica Neue"/>
              </a:rPr>
              <a:t> </a:t>
            </a:r>
            <a:endParaRPr lang="pt-BR" sz="1600" dirty="0">
              <a:solidFill>
                <a:srgbClr val="333333"/>
              </a:solidFill>
              <a:latin typeface="Helvetica Neue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1600" b="0" i="0" dirty="0" smtClean="0">
              <a:solidFill>
                <a:srgbClr val="333333"/>
              </a:solidFill>
              <a:effectLst/>
              <a:latin typeface="Helvetica Neue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rgbClr val="333333"/>
                </a:solidFill>
                <a:latin typeface="Helvetica Neue"/>
              </a:rPr>
              <a:t>Linux </a:t>
            </a:r>
            <a:r>
              <a:rPr lang="pt-BR" sz="1600" dirty="0" err="1">
                <a:solidFill>
                  <a:srgbClr val="333333"/>
                </a:solidFill>
                <a:latin typeface="Helvetica Neue"/>
              </a:rPr>
              <a:t>Operating</a:t>
            </a:r>
            <a:r>
              <a:rPr lang="pt-BR" sz="1600" dirty="0">
                <a:solidFill>
                  <a:srgbClr val="333333"/>
                </a:solidFill>
                <a:latin typeface="Helvetica Neue"/>
              </a:rPr>
              <a:t> System - </a:t>
            </a:r>
            <a:r>
              <a:rPr lang="pt-BR" sz="1600" b="0" i="0" dirty="0" err="1" smtClean="0">
                <a:solidFill>
                  <a:srgbClr val="333333"/>
                </a:solidFill>
                <a:effectLst/>
                <a:latin typeface="Helvetica Neue"/>
              </a:rPr>
              <a:t>CentOS</a:t>
            </a:r>
            <a:r>
              <a:rPr lang="pt-BR" sz="1600" b="0" i="0" dirty="0" smtClean="0">
                <a:solidFill>
                  <a:srgbClr val="333333"/>
                </a:solidFill>
                <a:effectLst/>
                <a:latin typeface="Helvetica Neue"/>
              </a:rPr>
              <a:t> 6 / </a:t>
            </a:r>
            <a:r>
              <a:rPr lang="pt-BR" sz="1600" b="0" i="0" dirty="0" err="1" smtClean="0">
                <a:solidFill>
                  <a:srgbClr val="333333"/>
                </a:solidFill>
                <a:effectLst/>
                <a:latin typeface="Helvetica Neue"/>
              </a:rPr>
              <a:t>Ubuntu</a:t>
            </a:r>
            <a:r>
              <a:rPr lang="pt-BR" sz="1600" b="0" i="0" dirty="0" smtClean="0">
                <a:solidFill>
                  <a:srgbClr val="333333"/>
                </a:solidFill>
                <a:effectLst/>
                <a:latin typeface="Helvetica Neue"/>
              </a:rPr>
              <a:t> 14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1600" b="0" i="0" dirty="0" smtClean="0">
              <a:solidFill>
                <a:srgbClr val="333333"/>
              </a:solidFill>
              <a:effectLst/>
              <a:latin typeface="Helvetica Neue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b="0" i="0" dirty="0" smtClean="0">
                <a:solidFill>
                  <a:srgbClr val="333333"/>
                </a:solidFill>
                <a:effectLst/>
                <a:latin typeface="Helvetica Neue"/>
              </a:rPr>
              <a:t>GitHub - </a:t>
            </a:r>
            <a:r>
              <a:rPr lang="pt-BR" sz="1600" b="0" i="0" dirty="0" smtClean="0">
                <a:solidFill>
                  <a:srgbClr val="333333"/>
                </a:solidFill>
                <a:effectLst/>
                <a:latin typeface="Helvetica Neue"/>
                <a:hlinkClick r:id="rId3"/>
              </a:rPr>
              <a:t>https://github.com/</a:t>
            </a:r>
            <a:r>
              <a:rPr lang="pt-BR" sz="1600" b="0" i="0" dirty="0" smtClean="0"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pt-BR" sz="1600" dirty="0">
                <a:solidFill>
                  <a:srgbClr val="333333"/>
                </a:solidFill>
                <a:latin typeface="Helvetica Neue"/>
              </a:rPr>
              <a:t>- </a:t>
            </a:r>
            <a:r>
              <a:rPr lang="en-US" sz="1600" dirty="0">
                <a:solidFill>
                  <a:srgbClr val="333333"/>
                </a:solidFill>
                <a:latin typeface="Helvetica Neue"/>
              </a:rPr>
              <a:t>Powerful collaboration, code review, and code management for</a:t>
            </a:r>
            <a:br>
              <a:rPr lang="en-US" sz="1600" dirty="0">
                <a:solidFill>
                  <a:srgbClr val="333333"/>
                </a:solidFill>
                <a:latin typeface="Helvetica Neue"/>
              </a:rPr>
            </a:br>
            <a:r>
              <a:rPr lang="en-US" sz="1600" dirty="0">
                <a:solidFill>
                  <a:srgbClr val="333333"/>
                </a:solidFill>
                <a:latin typeface="Helvetica Neue"/>
              </a:rPr>
              <a:t>open source and private projects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1600" dirty="0">
              <a:solidFill>
                <a:srgbClr val="333333"/>
              </a:solidFill>
              <a:latin typeface="Helvetica Neue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b="0" i="0" dirty="0" err="1" smtClean="0">
                <a:solidFill>
                  <a:srgbClr val="333333"/>
                </a:solidFill>
                <a:effectLst/>
                <a:latin typeface="Helvetica Neue"/>
              </a:rPr>
              <a:t>Docker</a:t>
            </a:r>
            <a:r>
              <a:rPr lang="pt-BR" sz="1600" b="0" i="0" dirty="0" smtClean="0">
                <a:solidFill>
                  <a:srgbClr val="333333"/>
                </a:solidFill>
                <a:effectLst/>
                <a:latin typeface="Helvetica Neue"/>
              </a:rPr>
              <a:t> - </a:t>
            </a:r>
            <a:r>
              <a:rPr lang="pt-BR" sz="1600" b="0" i="0" u="none" strike="noStrike" dirty="0" smtClean="0">
                <a:solidFill>
                  <a:srgbClr val="4078C0"/>
                </a:solidFill>
                <a:effectLst/>
                <a:latin typeface="Helvetica Neue"/>
                <a:hlinkClick r:id="rId4"/>
              </a:rPr>
              <a:t>https://www.docker.com/</a:t>
            </a:r>
            <a:r>
              <a:rPr lang="pt-BR" sz="1600" b="0" i="0" dirty="0" smtClean="0">
                <a:solidFill>
                  <a:srgbClr val="333333"/>
                </a:solidFill>
                <a:effectLst/>
                <a:latin typeface="Helvetica Neue"/>
              </a:rPr>
              <a:t> - </a:t>
            </a:r>
            <a:r>
              <a:rPr lang="en-US" sz="1600" dirty="0">
                <a:solidFill>
                  <a:srgbClr val="333333"/>
                </a:solidFill>
                <a:latin typeface="Helvetica Neue"/>
              </a:rPr>
              <a:t>An open platform for distributed applications for developers and sysadmins.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1600" b="0" i="0" dirty="0" smtClean="0">
              <a:solidFill>
                <a:srgbClr val="333333"/>
              </a:solidFill>
              <a:effectLst/>
              <a:latin typeface="Helvetica Neue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b="0" i="0" dirty="0" err="1" smtClean="0">
                <a:solidFill>
                  <a:srgbClr val="333333"/>
                </a:solidFill>
                <a:effectLst/>
                <a:latin typeface="Helvetica Neue"/>
              </a:rPr>
              <a:t>Pentaho</a:t>
            </a:r>
            <a:r>
              <a:rPr lang="pt-BR" sz="1600" b="0" i="0" dirty="0" smtClean="0">
                <a:solidFill>
                  <a:srgbClr val="333333"/>
                </a:solidFill>
                <a:effectLst/>
                <a:latin typeface="Helvetica Neue"/>
              </a:rPr>
              <a:t> - </a:t>
            </a:r>
            <a:r>
              <a:rPr lang="pt-BR" sz="1600" b="0" i="0" u="none" strike="noStrike" dirty="0" smtClean="0">
                <a:solidFill>
                  <a:srgbClr val="4078C0"/>
                </a:solidFill>
                <a:effectLst/>
                <a:latin typeface="Helvetica Neue"/>
                <a:hlinkClick r:id="rId5"/>
              </a:rPr>
              <a:t>http://www.pentaho.com/</a:t>
            </a:r>
            <a:r>
              <a:rPr lang="pt-BR" sz="1600" b="0" i="0" dirty="0" smtClean="0">
                <a:solidFill>
                  <a:srgbClr val="333333"/>
                </a:solidFill>
                <a:effectLst/>
                <a:latin typeface="Helvetica Neue"/>
              </a:rPr>
              <a:t> e </a:t>
            </a:r>
            <a:r>
              <a:rPr lang="pt-BR" sz="1600" b="0" i="0" u="none" strike="noStrike" dirty="0" smtClean="0">
                <a:solidFill>
                  <a:srgbClr val="4078C0"/>
                </a:solidFill>
                <a:effectLst/>
                <a:latin typeface="Helvetica Neue"/>
                <a:hlinkClick r:id="rId6"/>
              </a:rPr>
              <a:t>http://community.pentaho.com/</a:t>
            </a:r>
            <a:r>
              <a:rPr lang="pt-BR" sz="1600" b="0" i="0" dirty="0" smtClean="0">
                <a:solidFill>
                  <a:srgbClr val="333333"/>
                </a:solidFill>
                <a:effectLst/>
                <a:latin typeface="Helvetica Neue"/>
              </a:rPr>
              <a:t> - </a:t>
            </a:r>
            <a:r>
              <a:rPr lang="en-US" sz="1600" dirty="0">
                <a:solidFill>
                  <a:srgbClr val="333333"/>
                </a:solidFill>
                <a:latin typeface="Helvetica Neue"/>
              </a:rPr>
              <a:t>Big data integration and analytics </a:t>
            </a:r>
            <a:r>
              <a:rPr lang="en-US" sz="1600" dirty="0" smtClean="0">
                <a:solidFill>
                  <a:srgbClr val="333333"/>
                </a:solidFill>
                <a:latin typeface="Helvetica Neue"/>
              </a:rPr>
              <a:t>solutions.</a:t>
            </a:r>
            <a:endParaRPr lang="pt-BR" sz="1600" dirty="0" err="1">
              <a:solidFill>
                <a:srgbClr val="333333"/>
              </a:solidFill>
              <a:latin typeface="Helvetica Neue"/>
            </a:endParaRPr>
          </a:p>
        </p:txBody>
      </p:sp>
      <p:pic>
        <p:nvPicPr>
          <p:cNvPr id="49" name="Picture 2" descr="https://d38o4gzaohghws.cloudfront.net/media/public/docimages/6824b74a-6900-11e3-b4de-005056ad5c72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7611" y="4382676"/>
            <a:ext cx="2642316" cy="234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10" descr="http://cloud.edifixio.com/documents/20108/0/amazon-web-services.png?t=1341472821657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892" y="5008673"/>
            <a:ext cx="2902114" cy="1070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 descr="https://upload.wikimedia.org/wikipedia/commons/thumb/3/35/Tux.svg/512px-Tux.svg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363" y="4871129"/>
            <a:ext cx="1409789" cy="163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4" descr="http://global.download.synology.com/download/pkg_img/Docker/1.6.2-0036/thumb_256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3864" y="4705081"/>
            <a:ext cx="1373747" cy="1373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 descr="https://assets-cdn.github.com/images/modules/logos_page/Octocat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1661" y="5089401"/>
            <a:ext cx="1464904" cy="1217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7397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tângulo 74"/>
          <p:cNvSpPr/>
          <p:nvPr/>
        </p:nvSpPr>
        <p:spPr>
          <a:xfrm>
            <a:off x="0" y="1"/>
            <a:ext cx="12192000" cy="6988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CaixaDeTexto 75"/>
          <p:cNvSpPr txBox="1"/>
          <p:nvPr/>
        </p:nvSpPr>
        <p:spPr>
          <a:xfrm>
            <a:off x="3024388" y="49702"/>
            <a:ext cx="61432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 err="1" smtClean="0">
                <a:solidFill>
                  <a:schemeClr val="bg1"/>
                </a:solidFill>
              </a:rPr>
              <a:t>Requirements</a:t>
            </a:r>
            <a:endParaRPr lang="pt-BR" sz="3200" b="1" dirty="0">
              <a:solidFill>
                <a:schemeClr val="bg1"/>
              </a:solidFill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740534" y="1167255"/>
            <a:ext cx="1057999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rgbClr val="333333"/>
                </a:solidFill>
                <a:latin typeface="Helvetica Neue"/>
              </a:rPr>
              <a:t>Linux </a:t>
            </a:r>
            <a:r>
              <a:rPr lang="pt-BR" dirty="0" err="1" smtClean="0">
                <a:solidFill>
                  <a:srgbClr val="333333"/>
                </a:solidFill>
                <a:latin typeface="Helvetica Neue"/>
              </a:rPr>
              <a:t>Operating</a:t>
            </a:r>
            <a:r>
              <a:rPr lang="pt-BR" dirty="0" smtClean="0">
                <a:solidFill>
                  <a:srgbClr val="333333"/>
                </a:solidFill>
                <a:latin typeface="Helvetica Neue"/>
              </a:rPr>
              <a:t> </a:t>
            </a:r>
            <a:r>
              <a:rPr lang="pt-BR" dirty="0">
                <a:solidFill>
                  <a:srgbClr val="333333"/>
                </a:solidFill>
                <a:latin typeface="Helvetica Neue"/>
              </a:rPr>
              <a:t>System </a:t>
            </a:r>
            <a:r>
              <a:rPr lang="pt-BR" b="0" i="0" dirty="0" smtClean="0">
                <a:solidFill>
                  <a:srgbClr val="333333"/>
                </a:solidFill>
                <a:effectLst/>
                <a:latin typeface="Helvetica Neue"/>
              </a:rPr>
              <a:t>4GB RAM </a:t>
            </a:r>
            <a:r>
              <a:rPr lang="pt-BR" dirty="0" err="1" smtClean="0">
                <a:solidFill>
                  <a:srgbClr val="333333"/>
                </a:solidFill>
                <a:latin typeface="Helvetica Neue"/>
              </a:rPr>
              <a:t>and</a:t>
            </a:r>
            <a:r>
              <a:rPr lang="pt-BR" b="0" i="0" dirty="0" smtClean="0">
                <a:solidFill>
                  <a:srgbClr val="333333"/>
                </a:solidFill>
                <a:effectLst/>
                <a:latin typeface="Helvetica Neue"/>
              </a:rPr>
              <a:t> 10GB </a:t>
            </a:r>
            <a:r>
              <a:rPr lang="pt-BR" b="0" i="0" dirty="0" err="1" smtClean="0">
                <a:solidFill>
                  <a:srgbClr val="333333"/>
                </a:solidFill>
                <a:effectLst/>
                <a:latin typeface="Helvetica Neue"/>
              </a:rPr>
              <a:t>available</a:t>
            </a:r>
            <a:r>
              <a:rPr lang="pt-BR" b="0" i="0" dirty="0" smtClean="0">
                <a:solidFill>
                  <a:srgbClr val="333333"/>
                </a:solidFill>
                <a:effectLst/>
                <a:latin typeface="Helvetica Neue"/>
              </a:rPr>
              <a:t> hard disk </a:t>
            </a:r>
            <a:r>
              <a:rPr lang="pt-BR" b="0" i="0" dirty="0" err="1" smtClean="0">
                <a:solidFill>
                  <a:srgbClr val="333333"/>
                </a:solidFill>
                <a:effectLst/>
                <a:latin typeface="Helvetica Neue"/>
              </a:rPr>
              <a:t>space</a:t>
            </a:r>
            <a:endParaRPr lang="pt-BR" b="0" i="0" dirty="0" smtClean="0">
              <a:solidFill>
                <a:srgbClr val="333333"/>
              </a:solidFill>
              <a:effectLst/>
              <a:latin typeface="Helvetica Neue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b="0" i="0" dirty="0" err="1" smtClean="0">
                <a:solidFill>
                  <a:srgbClr val="333333"/>
                </a:solidFill>
                <a:effectLst/>
                <a:latin typeface="Helvetica Neue"/>
              </a:rPr>
              <a:t>Docker</a:t>
            </a:r>
            <a:r>
              <a:rPr lang="pt-BR" b="0" i="0" dirty="0" smtClean="0">
                <a:solidFill>
                  <a:srgbClr val="333333"/>
                </a:solidFill>
                <a:effectLst/>
                <a:latin typeface="Helvetica Neue"/>
              </a:rPr>
              <a:t> v1.7.1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b="0" i="0" dirty="0" err="1" smtClean="0">
                <a:solidFill>
                  <a:srgbClr val="333333"/>
                </a:solidFill>
                <a:effectLst/>
                <a:latin typeface="Helvetica Neue"/>
              </a:rPr>
              <a:t>CentOS</a:t>
            </a:r>
            <a:r>
              <a:rPr lang="pt-BR" b="0" i="0" dirty="0" smtClean="0">
                <a:solidFill>
                  <a:srgbClr val="333333"/>
                </a:solidFill>
                <a:effectLst/>
                <a:latin typeface="Helvetica Neue"/>
              </a:rPr>
              <a:t>: </a:t>
            </a:r>
            <a:r>
              <a:rPr lang="pt-BR" b="0" i="0" u="none" strike="noStrike" dirty="0" smtClean="0">
                <a:solidFill>
                  <a:srgbClr val="4078C0"/>
                </a:solidFill>
                <a:effectLst/>
                <a:latin typeface="Helvetica Neue"/>
                <a:hlinkClick r:id="rId2"/>
              </a:rPr>
              <a:t>https://docs.docker.com/installation/centos/</a:t>
            </a:r>
            <a:endParaRPr lang="pt-BR" b="0" i="0" dirty="0" smtClean="0">
              <a:solidFill>
                <a:srgbClr val="333333"/>
              </a:solidFill>
              <a:effectLst/>
              <a:latin typeface="Helvetica Neue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b="0" i="0" dirty="0" err="1" smtClean="0">
                <a:solidFill>
                  <a:srgbClr val="333333"/>
                </a:solidFill>
                <a:effectLst/>
                <a:latin typeface="Helvetica Neue"/>
              </a:rPr>
              <a:t>Ubuntu</a:t>
            </a:r>
            <a:r>
              <a:rPr lang="pt-BR" b="0" i="0" dirty="0" smtClean="0">
                <a:solidFill>
                  <a:srgbClr val="333333"/>
                </a:solidFill>
                <a:effectLst/>
                <a:latin typeface="Helvetica Neue"/>
              </a:rPr>
              <a:t>: </a:t>
            </a:r>
            <a:r>
              <a:rPr lang="pt-BR" b="0" i="0" u="none" strike="noStrike" dirty="0" smtClean="0">
                <a:solidFill>
                  <a:srgbClr val="4078C0"/>
                </a:solidFill>
                <a:effectLst/>
                <a:latin typeface="Helvetica Neue"/>
                <a:hlinkClick r:id="rId3"/>
              </a:rPr>
              <a:t>https://docs.docker.com/installation/ubuntulinux/</a:t>
            </a:r>
            <a:endParaRPr lang="pt-BR" b="0" i="0" dirty="0" smtClean="0">
              <a:solidFill>
                <a:srgbClr val="333333"/>
              </a:solidFill>
              <a:effectLst/>
              <a:latin typeface="Helvetica Neue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b="0" i="0" dirty="0" smtClean="0">
                <a:solidFill>
                  <a:srgbClr val="333333"/>
                </a:solidFill>
                <a:effectLst/>
                <a:latin typeface="Helvetica Neue"/>
              </a:rPr>
              <a:t>Mac : </a:t>
            </a:r>
            <a:r>
              <a:rPr lang="pt-BR" b="0" i="0" u="none" strike="noStrike" dirty="0" smtClean="0">
                <a:solidFill>
                  <a:srgbClr val="4078C0"/>
                </a:solidFill>
                <a:effectLst/>
                <a:latin typeface="Helvetica Neue"/>
                <a:hlinkClick r:id="rId4"/>
              </a:rPr>
              <a:t>https://docs.docker.com/installation/mac/</a:t>
            </a:r>
            <a:endParaRPr lang="pt-BR" b="0" i="0" dirty="0" smtClean="0">
              <a:solidFill>
                <a:srgbClr val="333333"/>
              </a:solidFill>
              <a:effectLst/>
              <a:latin typeface="Helvetica Neue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b="0" i="0" dirty="0" err="1" smtClean="0">
                <a:solidFill>
                  <a:srgbClr val="333333"/>
                </a:solidFill>
                <a:effectLst/>
                <a:latin typeface="Helvetica Neue"/>
              </a:rPr>
              <a:t>Docker</a:t>
            </a:r>
            <a:r>
              <a:rPr lang="pt-BR" b="0" i="0" dirty="0" smtClean="0"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pt-BR" b="0" i="0" dirty="0" err="1" smtClean="0">
                <a:solidFill>
                  <a:srgbClr val="333333"/>
                </a:solidFill>
                <a:effectLst/>
                <a:latin typeface="Helvetica Neue"/>
              </a:rPr>
              <a:t>Compose</a:t>
            </a:r>
            <a:r>
              <a:rPr lang="pt-BR" b="0" i="0" dirty="0" smtClean="0">
                <a:solidFill>
                  <a:srgbClr val="333333"/>
                </a:solidFill>
                <a:effectLst/>
                <a:latin typeface="Helvetica Neue"/>
              </a:rPr>
              <a:t> v1.4.2 - </a:t>
            </a:r>
            <a:r>
              <a:rPr lang="pt-BR" b="0" i="0" u="none" strike="noStrike" dirty="0" smtClean="0">
                <a:solidFill>
                  <a:srgbClr val="4078C0"/>
                </a:solidFill>
                <a:effectLst/>
                <a:latin typeface="Helvetica Neue"/>
                <a:hlinkClick r:id="rId5"/>
              </a:rPr>
              <a:t>https://docs.docker.com/compose/install/</a:t>
            </a:r>
            <a:endParaRPr lang="pt-BR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23" name="Rectangle 6"/>
          <p:cNvSpPr>
            <a:spLocks noChangeArrowheads="1"/>
          </p:cNvSpPr>
          <p:nvPr/>
        </p:nvSpPr>
        <p:spPr bwMode="auto">
          <a:xfrm>
            <a:off x="898721" y="4487313"/>
            <a:ext cx="9906654" cy="1508105"/>
          </a:xfrm>
          <a:prstGeom prst="rect">
            <a:avLst/>
          </a:prstGeom>
          <a:solidFill>
            <a:srgbClr val="F7F7F7"/>
          </a:solidFill>
          <a:ln w="9525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$ </a:t>
            </a:r>
            <a:r>
              <a:rPr kumimoji="0" lang="pt-BR" altLang="pt-BR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yum</a:t>
            </a: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update</a:t>
            </a: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-y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$ </a:t>
            </a:r>
            <a:r>
              <a:rPr kumimoji="0" lang="pt-BR" altLang="pt-BR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yum</a:t>
            </a: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install</a:t>
            </a: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-y </a:t>
            </a:r>
            <a:r>
              <a:rPr kumimoji="0" lang="pt-BR" altLang="pt-BR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docker</a:t>
            </a: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14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$ </a:t>
            </a:r>
            <a:r>
              <a:rPr kumimoji="0" lang="pt-BR" altLang="pt-BR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service</a:t>
            </a: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docker</a:t>
            </a: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start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14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$ </a:t>
            </a:r>
            <a:r>
              <a:rPr kumimoji="0" lang="pt-BR" altLang="pt-BR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usermod</a:t>
            </a: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-a -G </a:t>
            </a:r>
            <a:r>
              <a:rPr kumimoji="0" lang="pt-BR" altLang="pt-BR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docker</a:t>
            </a: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ec2-user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14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$ </a:t>
            </a:r>
            <a:r>
              <a:rPr kumimoji="0" lang="pt-BR" altLang="pt-BR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yum</a:t>
            </a: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install</a:t>
            </a: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-y </a:t>
            </a:r>
            <a:r>
              <a:rPr kumimoji="0" lang="pt-BR" altLang="pt-BR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14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$ </a:t>
            </a:r>
            <a:r>
              <a:rPr kumimoji="0" lang="pt-BR" altLang="pt-BR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pip</a:t>
            </a: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install</a:t>
            </a: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-U </a:t>
            </a:r>
            <a:r>
              <a:rPr kumimoji="0" lang="pt-BR" altLang="pt-BR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docker-compose</a:t>
            </a: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14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$ </a:t>
            </a: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PATH=$PATH:/</a:t>
            </a:r>
            <a:r>
              <a:rPr kumimoji="0" lang="pt-BR" altLang="pt-BR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/local/bin</a:t>
            </a:r>
            <a:endParaRPr kumimoji="0" lang="pt-BR" altLang="pt-BR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Retângulo 23"/>
          <p:cNvSpPr/>
          <p:nvPr/>
        </p:nvSpPr>
        <p:spPr>
          <a:xfrm>
            <a:off x="485510" y="3866030"/>
            <a:ext cx="4540474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pt-BR" b="1" i="0" dirty="0" err="1" smtClean="0">
                <a:solidFill>
                  <a:srgbClr val="333333"/>
                </a:solidFill>
                <a:effectLst/>
                <a:latin typeface="Helvetica Neue"/>
              </a:rPr>
              <a:t>Fast</a:t>
            </a:r>
            <a:r>
              <a:rPr lang="pt-BR" b="1" dirty="0">
                <a:solidFill>
                  <a:srgbClr val="333333"/>
                </a:solidFill>
                <a:latin typeface="Helvetica Neue"/>
              </a:rPr>
              <a:t> </a:t>
            </a:r>
            <a:r>
              <a:rPr lang="pt-BR" b="1" dirty="0" err="1">
                <a:solidFill>
                  <a:srgbClr val="333333"/>
                </a:solidFill>
                <a:latin typeface="Helvetica Neue"/>
              </a:rPr>
              <a:t>deployment</a:t>
            </a:r>
            <a:r>
              <a:rPr lang="pt-BR" b="1" dirty="0">
                <a:solidFill>
                  <a:srgbClr val="333333"/>
                </a:solidFill>
                <a:latin typeface="Helvetica Neue"/>
              </a:rPr>
              <a:t> </a:t>
            </a:r>
            <a:r>
              <a:rPr lang="pt-BR" b="1" dirty="0" err="1" smtClean="0">
                <a:solidFill>
                  <a:srgbClr val="333333"/>
                </a:solidFill>
                <a:latin typeface="Helvetica Neue"/>
              </a:rPr>
              <a:t>on</a:t>
            </a:r>
            <a:r>
              <a:rPr lang="pt-BR" b="1" dirty="0" smtClean="0">
                <a:solidFill>
                  <a:srgbClr val="333333"/>
                </a:solidFill>
                <a:latin typeface="Helvetica Neue"/>
              </a:rPr>
              <a:t> </a:t>
            </a:r>
            <a:r>
              <a:rPr lang="pt-BR" b="1" dirty="0" err="1" smtClean="0">
                <a:solidFill>
                  <a:srgbClr val="333333"/>
                </a:solidFill>
                <a:latin typeface="Helvetica Neue"/>
              </a:rPr>
              <a:t>Amazon</a:t>
            </a:r>
            <a:r>
              <a:rPr lang="pt-BR" b="1" dirty="0" smtClean="0">
                <a:solidFill>
                  <a:srgbClr val="333333"/>
                </a:solidFill>
                <a:latin typeface="Helvetica Neue"/>
              </a:rPr>
              <a:t> </a:t>
            </a:r>
            <a:r>
              <a:rPr lang="pt-BR" b="1" i="0" dirty="0" smtClean="0">
                <a:solidFill>
                  <a:srgbClr val="333333"/>
                </a:solidFill>
                <a:effectLst/>
                <a:latin typeface="Helvetica Neue"/>
              </a:rPr>
              <a:t>Linux AMI </a:t>
            </a:r>
          </a:p>
        </p:txBody>
      </p:sp>
    </p:spTree>
    <p:extLst>
      <p:ext uri="{BB962C8B-B14F-4D97-AF65-F5344CB8AC3E}">
        <p14:creationId xmlns:p14="http://schemas.microsoft.com/office/powerpoint/2010/main" val="2618694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tângulo 74"/>
          <p:cNvSpPr/>
          <p:nvPr/>
        </p:nvSpPr>
        <p:spPr>
          <a:xfrm>
            <a:off x="0" y="1"/>
            <a:ext cx="12192000" cy="6988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CaixaDeTexto 75"/>
          <p:cNvSpPr txBox="1"/>
          <p:nvPr/>
        </p:nvSpPr>
        <p:spPr>
          <a:xfrm>
            <a:off x="669701" y="49702"/>
            <a:ext cx="101356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 err="1" smtClean="0">
                <a:solidFill>
                  <a:schemeClr val="bg1"/>
                </a:solidFill>
              </a:rPr>
              <a:t>Pentaho</a:t>
            </a:r>
            <a:r>
              <a:rPr lang="pt-BR" sz="3200" b="1" dirty="0" smtClean="0">
                <a:solidFill>
                  <a:schemeClr val="bg1"/>
                </a:solidFill>
              </a:rPr>
              <a:t> + </a:t>
            </a:r>
            <a:r>
              <a:rPr lang="pt-BR" sz="3200" b="1" dirty="0" err="1" smtClean="0">
                <a:solidFill>
                  <a:schemeClr val="bg1"/>
                </a:solidFill>
              </a:rPr>
              <a:t>Docker</a:t>
            </a:r>
            <a:r>
              <a:rPr lang="pt-BR" sz="3200" b="1" dirty="0" smtClean="0">
                <a:solidFill>
                  <a:schemeClr val="bg1"/>
                </a:solidFill>
              </a:rPr>
              <a:t> – </a:t>
            </a:r>
            <a:r>
              <a:rPr lang="pt-BR" sz="3200" b="1" dirty="0" err="1" smtClean="0">
                <a:solidFill>
                  <a:schemeClr val="bg1"/>
                </a:solidFill>
              </a:rPr>
              <a:t>Building</a:t>
            </a:r>
            <a:r>
              <a:rPr lang="pt-BR" sz="3200" b="1" dirty="0" smtClean="0">
                <a:solidFill>
                  <a:schemeClr val="bg1"/>
                </a:solidFill>
              </a:rPr>
              <a:t> </a:t>
            </a:r>
            <a:r>
              <a:rPr lang="pt-BR" sz="3200" b="1" dirty="0" err="1" smtClean="0">
                <a:solidFill>
                  <a:schemeClr val="bg1"/>
                </a:solidFill>
              </a:rPr>
              <a:t>an</a:t>
            </a:r>
            <a:r>
              <a:rPr lang="pt-BR" sz="3200" b="1" dirty="0" smtClean="0">
                <a:solidFill>
                  <a:schemeClr val="bg1"/>
                </a:solidFill>
              </a:rPr>
              <a:t> </a:t>
            </a:r>
            <a:r>
              <a:rPr lang="pt-BR" sz="3200" b="1" dirty="0" err="1" smtClean="0">
                <a:solidFill>
                  <a:schemeClr val="bg1"/>
                </a:solidFill>
              </a:rPr>
              <a:t>image</a:t>
            </a:r>
            <a:r>
              <a:rPr lang="pt-BR" sz="3200" b="1" dirty="0" smtClean="0">
                <a:solidFill>
                  <a:schemeClr val="bg1"/>
                </a:solidFill>
              </a:rPr>
              <a:t> </a:t>
            </a:r>
            <a:r>
              <a:rPr lang="pt-BR" sz="3200" b="1" dirty="0" err="1" smtClean="0">
                <a:solidFill>
                  <a:schemeClr val="bg1"/>
                </a:solidFill>
              </a:rPr>
              <a:t>from</a:t>
            </a:r>
            <a:r>
              <a:rPr lang="pt-BR" sz="3200" b="1" dirty="0" smtClean="0">
                <a:solidFill>
                  <a:schemeClr val="bg1"/>
                </a:solidFill>
              </a:rPr>
              <a:t> a </a:t>
            </a:r>
            <a:r>
              <a:rPr lang="pt-BR" sz="3200" b="1" dirty="0" err="1" smtClean="0">
                <a:solidFill>
                  <a:schemeClr val="bg1"/>
                </a:solidFill>
              </a:rPr>
              <a:t>Dockerfile</a:t>
            </a:r>
            <a:endParaRPr lang="pt-BR" sz="3200" b="1" dirty="0">
              <a:solidFill>
                <a:schemeClr val="bg1"/>
              </a:solidFill>
            </a:endParaRPr>
          </a:p>
        </p:txBody>
      </p:sp>
      <p:sp>
        <p:nvSpPr>
          <p:cNvPr id="23" name="Rectangle 6"/>
          <p:cNvSpPr>
            <a:spLocks noChangeArrowheads="1"/>
          </p:cNvSpPr>
          <p:nvPr/>
        </p:nvSpPr>
        <p:spPr bwMode="auto">
          <a:xfrm>
            <a:off x="79419" y="763983"/>
            <a:ext cx="12033160" cy="6001643"/>
          </a:xfrm>
          <a:prstGeom prst="rect">
            <a:avLst/>
          </a:prstGeom>
          <a:solidFill>
            <a:srgbClr val="F7F7F7"/>
          </a:solidFill>
          <a:ln w="9525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FROM java:7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pt-BR" altLang="pt-BR" sz="1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MAINTAINER Wellington Marinho wpmarinho@globo.com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pt-BR" altLang="pt-BR" sz="1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ENV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ENV BISERVER_VERSION 5.4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ENV BISERVER_TAG 5.4.0.1-130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pt-BR" altLang="pt-BR" sz="1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ENV PENTAHO_HOME /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opt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pentaho</a:t>
            </a:r>
            <a:endParaRPr kumimoji="0" lang="pt-BR" altLang="pt-BR" sz="1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pt-BR" altLang="pt-BR" sz="1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Apply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JAVA_HOME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RUN . /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etc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environment</a:t>
            </a:r>
            <a:endParaRPr kumimoji="0" lang="pt-BR" altLang="pt-BR" sz="1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ENV PENTAHO_JAVA_HOME $JAVA_HOME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ENV PENTAHO_JAVA_HOME /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lib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jvm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/java-1.7.0-openjdk-amd64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ENV JAVA_HOME /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lib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jvm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/java-1.7.0-openjdk-amd64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pt-BR" altLang="pt-BR" sz="1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Install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Dependences</a:t>
            </a:r>
            <a:endParaRPr kumimoji="0" lang="pt-BR" altLang="pt-BR" sz="1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RUN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apt-get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update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apt-get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install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zip -y; \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apt-get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install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wget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unzip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-y; \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apt-get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clean &amp;&amp;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rm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-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rf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/var/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lib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apt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lists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/* /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/* /var/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/*;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pt-BR" altLang="pt-BR" sz="1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RUN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mkdir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${PENTAHO_HOME};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pt-BR" altLang="pt-BR" sz="1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Download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Pentaho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BI Server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RUN /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/bin/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wget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--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progress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dot:giga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http://downloads.sourceforge.net/project/pentaho/Business%20Intelligence%20Server/${BISERVER_VERSION}/biserver-ce-${BISERVER_TAG}.zip -O /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biserver-ce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-${BISERVER_TAG}.zip; \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/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/bin/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unzip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-q /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/biserver-ce-${BISERVER_TAG}.zip -d  $PENTAHO_HOME; \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rm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-f /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/biserver-ce-${BISERVER_TAG}.zip $PENTAHO_HOME/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biserver-ce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/promptuser.sh; \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sed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-i -e 's/\(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exec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".*"\) start/\1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run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/' $PENTAHO_HOME/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biserver-ce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tomcat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/bin/startup.sh; \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chmod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+x $PENTAHO_HOME/biserver-ce/start-pentaho.sh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pt-BR" altLang="pt-BR" sz="1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RUN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useradd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-s /bin/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bash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-d ${PENTAHO_HOME}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pentaho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chown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-R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pentaho:pentaho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${PENTAHO_HOME};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pt-BR" altLang="pt-BR" sz="1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#Always non-root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  <a:endParaRPr kumimoji="0" lang="pt-BR" altLang="pt-BR" sz="1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pentaho</a:t>
            </a:r>
            <a:endParaRPr kumimoji="0" lang="pt-BR" altLang="pt-BR" sz="1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WORKDIR /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opt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pentaho</a:t>
            </a:r>
            <a:endParaRPr kumimoji="0" lang="pt-BR" altLang="pt-BR" sz="1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pt-BR" altLang="pt-BR" sz="1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EXPOSE 8080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CMD ["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sh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", "/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opt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pentaho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biserver-ce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/start-pentaho.sh"]</a:t>
            </a:r>
            <a:endParaRPr kumimoji="0" lang="pt-BR" altLang="pt-B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273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604</TotalTime>
  <Words>834</Words>
  <Application>Microsoft Office PowerPoint</Application>
  <PresentationFormat>Widescreen</PresentationFormat>
  <Paragraphs>191</Paragraphs>
  <Slides>14</Slides>
  <Notes>2</Notes>
  <HiddenSlides>1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Consolas</vt:lpstr>
      <vt:lpstr>Helvetica Neue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Wellington Marinho</dc:creator>
  <cp:lastModifiedBy>Wellington Marinho</cp:lastModifiedBy>
  <cp:revision>74</cp:revision>
  <dcterms:created xsi:type="dcterms:W3CDTF">2015-10-17T19:26:30Z</dcterms:created>
  <dcterms:modified xsi:type="dcterms:W3CDTF">2016-03-02T14:33:47Z</dcterms:modified>
</cp:coreProperties>
</file>