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378145d0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f378145d0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e0b7f46a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e0b7f46a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f5eb0c60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f5eb0c60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f5eb0c608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f5eb0c608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f5eb0c608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f5eb0c608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f5eb0c608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f5eb0c608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f5eb0c608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f5eb0c608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f5eb0c608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f5eb0c608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5eb0c608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5eb0c608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088277"/>
            <a:ext cx="8222100" cy="1525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Tema 02 - HTML (Enlaces)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
                <a:solidFill>
                  <a:srgbClr val="FFFFFF"/>
                </a:solidFill>
              </a:rPr>
              <a:t>Parte 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4.	Enlaces internos</a:t>
            </a:r>
            <a:endParaRPr/>
          </a:p>
        </p:txBody>
      </p:sp>
      <p:sp>
        <p:nvSpPr>
          <p:cNvPr id="142" name="Google Shape;142;p22"/>
          <p:cNvSpPr txBox="1"/>
          <p:nvPr>
            <p:ph idx="1" type="body"/>
          </p:nvPr>
        </p:nvSpPr>
        <p:spPr>
          <a:xfrm>
            <a:off x="311700" y="887825"/>
            <a:ext cx="8520600" cy="42558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05000"/>
              </a:lnSpc>
              <a:spcBef>
                <a:spcPts val="0"/>
              </a:spcBef>
              <a:spcAft>
                <a:spcPts val="0"/>
              </a:spcAft>
              <a:buSzPts val="935"/>
              <a:buNone/>
            </a:pPr>
            <a:r>
              <a:rPr b="1" lang="es" sz="1629" u="sng"/>
              <a:t>Origen y destino</a:t>
            </a:r>
            <a:endParaRPr b="1" sz="1629" u="sng"/>
          </a:p>
          <a:p>
            <a:pPr indent="-332105" lvl="0" marL="457200" rtl="0" algn="just">
              <a:lnSpc>
                <a:spcPct val="105000"/>
              </a:lnSpc>
              <a:spcBef>
                <a:spcPts val="1200"/>
              </a:spcBef>
              <a:spcAft>
                <a:spcPts val="0"/>
              </a:spcAft>
              <a:buSzPts val="1630"/>
              <a:buAutoNum type="arabicPeriod"/>
            </a:pPr>
            <a:r>
              <a:rPr lang="es" sz="1629"/>
              <a:t>El punto de origen es donde pulsaremos para activar el enlace. Ahí debemos colocar la etiqueta de origen que será la siguiente:</a:t>
            </a:r>
            <a:endParaRPr sz="1629"/>
          </a:p>
          <a:p>
            <a:pPr indent="0" lvl="0" marL="0" rtl="0" algn="ctr">
              <a:lnSpc>
                <a:spcPct val="105000"/>
              </a:lnSpc>
              <a:spcBef>
                <a:spcPts val="1200"/>
              </a:spcBef>
              <a:spcAft>
                <a:spcPts val="0"/>
              </a:spcAft>
              <a:buSzPts val="935"/>
              <a:buNone/>
            </a:pPr>
            <a:r>
              <a:rPr b="1" lang="es" sz="1629"/>
              <a:t>&lt;a href="#destino"&gt;Texto_del_enlace&lt;/a&gt;</a:t>
            </a:r>
            <a:endParaRPr b="1" sz="1629"/>
          </a:p>
          <a:p>
            <a:pPr indent="0" lvl="0" marL="0" rtl="0" algn="just">
              <a:lnSpc>
                <a:spcPct val="105000"/>
              </a:lnSpc>
              <a:spcBef>
                <a:spcPts val="1200"/>
              </a:spcBef>
              <a:spcAft>
                <a:spcPts val="0"/>
              </a:spcAft>
              <a:buSzPts val="935"/>
              <a:buNone/>
            </a:pPr>
            <a:r>
              <a:rPr lang="es" sz="1629"/>
              <a:t>La etiqueta que usamos es la misma que para un enlace normal, pero en el valor del atributo href escribiremos un nombre para el destino, siempre precedido del signo #.</a:t>
            </a:r>
            <a:endParaRPr sz="1629"/>
          </a:p>
          <a:p>
            <a:pPr indent="-332105" lvl="0" marL="457200" rtl="0" algn="just">
              <a:lnSpc>
                <a:spcPct val="105000"/>
              </a:lnSpc>
              <a:spcBef>
                <a:spcPts val="1200"/>
              </a:spcBef>
              <a:spcAft>
                <a:spcPts val="0"/>
              </a:spcAft>
              <a:buSzPts val="1630"/>
              <a:buAutoNum type="arabicPeriod"/>
            </a:pPr>
            <a:r>
              <a:rPr lang="es" sz="1629"/>
              <a:t>El punto de destino es donde queremos que nos </a:t>
            </a:r>
            <a:r>
              <a:rPr lang="es" sz="1629"/>
              <a:t>envíe</a:t>
            </a:r>
            <a:r>
              <a:rPr lang="es" sz="1629"/>
              <a:t> el enlace: ahí debemos colocar la etiqueta de destino, que será la siguiente:</a:t>
            </a:r>
            <a:endParaRPr sz="1629"/>
          </a:p>
          <a:p>
            <a:pPr indent="0" lvl="0" marL="0" rtl="0" algn="ctr">
              <a:lnSpc>
                <a:spcPct val="105000"/>
              </a:lnSpc>
              <a:spcBef>
                <a:spcPts val="1200"/>
              </a:spcBef>
              <a:spcAft>
                <a:spcPts val="0"/>
              </a:spcAft>
              <a:buSzPts val="935"/>
              <a:buNone/>
            </a:pPr>
            <a:r>
              <a:rPr b="1" lang="es" sz="1629"/>
              <a:t>&lt;a id="destino"&gt;Texto_del_destino&lt;/a&gt;</a:t>
            </a:r>
            <a:endParaRPr sz="1629"/>
          </a:p>
          <a:p>
            <a:pPr indent="0" lvl="0" marL="0" rtl="0" algn="just">
              <a:lnSpc>
                <a:spcPct val="105000"/>
              </a:lnSpc>
              <a:spcBef>
                <a:spcPts val="1200"/>
              </a:spcBef>
              <a:spcAft>
                <a:spcPts val="1200"/>
              </a:spcAft>
              <a:buSzPts val="935"/>
              <a:buNone/>
            </a:pPr>
            <a:r>
              <a:rPr lang="es" sz="1629"/>
              <a:t>Aquí la etiqueta &lt;a&gt; no lleva el atributo href ya que no es de origen, sin embargo lleva el atributo name que es el que indica dónde está el destino. El valor del atributo name debe ser el mismo que el valor del atributo href en la etiqueta de origen, pero sin #.</a:t>
            </a:r>
            <a:endParaRPr sz="1629"/>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400050" lvl="0" marL="457200" rtl="0" algn="l">
              <a:spcBef>
                <a:spcPts val="0"/>
              </a:spcBef>
              <a:spcAft>
                <a:spcPts val="0"/>
              </a:spcAft>
              <a:buSzPct val="100000"/>
              <a:buAutoNum type="arabicPeriod"/>
            </a:pPr>
            <a:r>
              <a:rPr lang="es"/>
              <a:t>Tipos de enlaces</a:t>
            </a:r>
            <a:endParaRPr/>
          </a:p>
        </p:txBody>
      </p:sp>
      <p:sp>
        <p:nvSpPr>
          <p:cNvPr id="92" name="Google Shape;92;p14"/>
          <p:cNvSpPr txBox="1"/>
          <p:nvPr>
            <p:ph idx="1" type="body"/>
          </p:nvPr>
        </p:nvSpPr>
        <p:spPr>
          <a:xfrm>
            <a:off x="311700" y="1229875"/>
            <a:ext cx="8277600" cy="33390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1018"/>
              <a:buNone/>
            </a:pPr>
            <a:r>
              <a:rPr lang="es" sz="1700"/>
              <a:t>Los enlaces permiten conectar entre sí las páginas de un sitio web, así como con otros sitios Web. Éstos permiten que el navegante pueda saltar de una página a otra y de un sitio a otro rápidamente, con sólo hacer un clic.</a:t>
            </a:r>
            <a:endParaRPr sz="1700"/>
          </a:p>
          <a:p>
            <a:pPr indent="0" lvl="0" marL="0" rtl="0" algn="just">
              <a:lnSpc>
                <a:spcPct val="150000"/>
              </a:lnSpc>
              <a:spcBef>
                <a:spcPts val="1200"/>
              </a:spcBef>
              <a:spcAft>
                <a:spcPts val="1200"/>
              </a:spcAft>
              <a:buSzPts val="1018"/>
              <a:buNone/>
            </a:pPr>
            <a:r>
              <a:rPr lang="es" sz="1700"/>
              <a:t>Los enlaces suelen detectarse fácilmente. Basta normalmente con deslizar el puntero del ratón sobre las imágenes o el texto que contiene un enlace y la forma del puntero cambia, transformándose por regla general en una mano con un dedo señalador. Además suelen ir subrayados o destacados en otro color, para que el usuario no tenga dificultad en reconocerlos.</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400050" lvl="0" marL="457200" rtl="0" algn="l">
              <a:spcBef>
                <a:spcPts val="0"/>
              </a:spcBef>
              <a:spcAft>
                <a:spcPts val="0"/>
              </a:spcAft>
              <a:buSzPct val="100000"/>
              <a:buAutoNum type="arabicPeriod"/>
            </a:pPr>
            <a:r>
              <a:rPr lang="es"/>
              <a:t>Tipos de enlaces</a:t>
            </a:r>
            <a:endParaRPr/>
          </a:p>
        </p:txBody>
      </p:sp>
      <p:sp>
        <p:nvSpPr>
          <p:cNvPr id="98" name="Google Shape;98;p15"/>
          <p:cNvSpPr txBox="1"/>
          <p:nvPr>
            <p:ph idx="1" type="body"/>
          </p:nvPr>
        </p:nvSpPr>
        <p:spPr>
          <a:xfrm>
            <a:off x="311700" y="1229875"/>
            <a:ext cx="8277600" cy="3602700"/>
          </a:xfrm>
          <a:prstGeom prst="rect">
            <a:avLst/>
          </a:prstGeom>
          <a:solidFill>
            <a:schemeClr val="lt1"/>
          </a:solidFill>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SzPts val="1800"/>
              <a:buChar char="-"/>
            </a:pPr>
            <a:r>
              <a:rPr lang="es"/>
              <a:t>Los enlaces se crean con la etiqueta &lt;a&gt;...&lt;/a&gt;</a:t>
            </a:r>
            <a:endParaRPr/>
          </a:p>
          <a:p>
            <a:pPr indent="-342900" lvl="0" marL="457200" rtl="0" algn="just">
              <a:lnSpc>
                <a:spcPct val="150000"/>
              </a:lnSpc>
              <a:spcBef>
                <a:spcPts val="0"/>
              </a:spcBef>
              <a:spcAft>
                <a:spcPts val="0"/>
              </a:spcAft>
              <a:buSzPts val="1800"/>
              <a:buChar char="-"/>
            </a:pPr>
            <a:r>
              <a:rPr lang="es"/>
              <a:t>Esta etiqueta lleva de manera obligatoria el atributo href=”...”en el cual introduciremos el destino del enlace.</a:t>
            </a:r>
            <a:endParaRPr/>
          </a:p>
          <a:p>
            <a:pPr indent="0" lvl="0" marL="0" rtl="0" algn="ctr">
              <a:lnSpc>
                <a:spcPct val="150000"/>
              </a:lnSpc>
              <a:spcBef>
                <a:spcPts val="1200"/>
              </a:spcBef>
              <a:spcAft>
                <a:spcPts val="0"/>
              </a:spcAft>
              <a:buNone/>
            </a:pPr>
            <a:r>
              <a:rPr b="1" lang="es"/>
              <a:t>&lt;a href="destino"&gt;texto_del_enlace&lt;/a&gt;</a:t>
            </a:r>
            <a:endParaRPr b="1"/>
          </a:p>
          <a:p>
            <a:pPr indent="-342900" lvl="0" marL="457200" rtl="0" algn="just">
              <a:lnSpc>
                <a:spcPct val="150000"/>
              </a:lnSpc>
              <a:spcBef>
                <a:spcPts val="1200"/>
              </a:spcBef>
              <a:spcAft>
                <a:spcPts val="0"/>
              </a:spcAft>
              <a:buSzPts val="1800"/>
              <a:buChar char="-"/>
            </a:pPr>
            <a:r>
              <a:rPr lang="es"/>
              <a:t>El "destino" o "ruta" es el sitio a donde apunta el enlace y puede ser una página, un correo, o un archivo. </a:t>
            </a:r>
            <a:endParaRPr/>
          </a:p>
          <a:p>
            <a:pPr indent="-342900" lvl="0" marL="457200" rtl="0" algn="just">
              <a:lnSpc>
                <a:spcPct val="150000"/>
              </a:lnSpc>
              <a:spcBef>
                <a:spcPts val="0"/>
              </a:spcBef>
              <a:spcAft>
                <a:spcPts val="0"/>
              </a:spcAft>
              <a:buSzPts val="1800"/>
              <a:buChar char="-"/>
            </a:pPr>
            <a:r>
              <a:rPr lang="es"/>
              <a:t>El "texto_del_enlace" es el texto en el que debemos hacer clic para que el enlace funcione, aunque también puede ser una imagen u otro elemento.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400050" lvl="0" marL="457200" rtl="0" algn="l">
              <a:spcBef>
                <a:spcPts val="0"/>
              </a:spcBef>
              <a:spcAft>
                <a:spcPts val="0"/>
              </a:spcAft>
              <a:buSzPct val="100000"/>
              <a:buAutoNum type="arabicPeriod"/>
            </a:pPr>
            <a:r>
              <a:rPr lang="es"/>
              <a:t>Tipos de enlaces</a:t>
            </a:r>
            <a:endParaRPr/>
          </a:p>
        </p:txBody>
      </p:sp>
      <p:sp>
        <p:nvSpPr>
          <p:cNvPr id="104" name="Google Shape;104;p16"/>
          <p:cNvSpPr txBox="1"/>
          <p:nvPr>
            <p:ph idx="1" type="body"/>
          </p:nvPr>
        </p:nvSpPr>
        <p:spPr>
          <a:xfrm>
            <a:off x="311700" y="1138100"/>
            <a:ext cx="8277600" cy="33438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s" sz="1700"/>
              <a:t>En función de su destino o lugar al que nos dirigen, los enlaces se clasifican en:</a:t>
            </a:r>
            <a:endParaRPr sz="1700"/>
          </a:p>
          <a:p>
            <a:pPr indent="-336550" lvl="0" marL="457200" rtl="0" algn="just">
              <a:lnSpc>
                <a:spcPct val="150000"/>
              </a:lnSpc>
              <a:spcBef>
                <a:spcPts val="1200"/>
              </a:spcBef>
              <a:spcAft>
                <a:spcPts val="0"/>
              </a:spcAft>
              <a:buSzPts val="1700"/>
              <a:buChar char="-"/>
            </a:pPr>
            <a:r>
              <a:rPr b="1" lang="es" sz="1700"/>
              <a:t>Enlaces externos:</a:t>
            </a:r>
            <a:r>
              <a:rPr lang="es" sz="1700"/>
              <a:t> los dirigidos hacia páginas de otros sitios web.</a:t>
            </a:r>
            <a:endParaRPr sz="1700"/>
          </a:p>
          <a:p>
            <a:pPr indent="-336550" lvl="0" marL="457200" rtl="0" algn="just">
              <a:lnSpc>
                <a:spcPct val="150000"/>
              </a:lnSpc>
              <a:spcBef>
                <a:spcPts val="0"/>
              </a:spcBef>
              <a:spcAft>
                <a:spcPts val="0"/>
              </a:spcAft>
              <a:buSzPts val="1700"/>
              <a:buChar char="-"/>
            </a:pPr>
            <a:r>
              <a:rPr b="1" lang="es" sz="1700"/>
              <a:t>Enlaces locales: </a:t>
            </a:r>
            <a:r>
              <a:rPr lang="es" sz="1700"/>
              <a:t>los que se dirigen a otras páginas del mismo sitio web.</a:t>
            </a:r>
            <a:endParaRPr sz="1700"/>
          </a:p>
          <a:p>
            <a:pPr indent="-336550" lvl="0" marL="457200" rtl="0" algn="just">
              <a:lnSpc>
                <a:spcPct val="150000"/>
              </a:lnSpc>
              <a:spcBef>
                <a:spcPts val="0"/>
              </a:spcBef>
              <a:spcAft>
                <a:spcPts val="0"/>
              </a:spcAft>
              <a:buSzPts val="1700"/>
              <a:buChar char="-"/>
            </a:pPr>
            <a:r>
              <a:rPr b="1" lang="es" sz="1700"/>
              <a:t>Enlaces internos: </a:t>
            </a:r>
            <a:r>
              <a:rPr lang="es" sz="1700"/>
              <a:t>los que se dirigen a otras partes dentro de una misma página.</a:t>
            </a:r>
            <a:endParaRPr sz="1700"/>
          </a:p>
          <a:p>
            <a:pPr indent="-336550" lvl="0" marL="457200" rtl="0" algn="just">
              <a:lnSpc>
                <a:spcPct val="150000"/>
              </a:lnSpc>
              <a:spcBef>
                <a:spcPts val="0"/>
              </a:spcBef>
              <a:spcAft>
                <a:spcPts val="0"/>
              </a:spcAft>
              <a:buSzPts val="1700"/>
              <a:buChar char="-"/>
            </a:pPr>
            <a:r>
              <a:rPr b="1" lang="es" sz="1700"/>
              <a:t>Enlaces con direcciones de correo: </a:t>
            </a:r>
            <a:r>
              <a:rPr lang="es" sz="1700"/>
              <a:t>para crear un mensaje de correo dirigido a una dirección.</a:t>
            </a:r>
            <a:endParaRPr sz="1700"/>
          </a:p>
          <a:p>
            <a:pPr indent="-336550" lvl="0" marL="457200" rtl="0" algn="just">
              <a:lnSpc>
                <a:spcPct val="150000"/>
              </a:lnSpc>
              <a:spcBef>
                <a:spcPts val="0"/>
              </a:spcBef>
              <a:spcAft>
                <a:spcPts val="0"/>
              </a:spcAft>
              <a:buSzPts val="1700"/>
              <a:buChar char="-"/>
            </a:pPr>
            <a:r>
              <a:rPr b="1" lang="es" sz="1700"/>
              <a:t>Enlaces con archivos: </a:t>
            </a:r>
            <a:r>
              <a:rPr lang="es" sz="1700"/>
              <a:t>para que los usuarios puedan hacer descargas de ficheros.</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2.	Enlaces externos</a:t>
            </a:r>
            <a:endParaRPr/>
          </a:p>
        </p:txBody>
      </p:sp>
      <p:sp>
        <p:nvSpPr>
          <p:cNvPr id="110" name="Google Shape;110;p17"/>
          <p:cNvSpPr txBox="1"/>
          <p:nvPr>
            <p:ph idx="1" type="body"/>
          </p:nvPr>
        </p:nvSpPr>
        <p:spPr>
          <a:xfrm>
            <a:off x="311700" y="1138100"/>
            <a:ext cx="8277600" cy="27723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s" sz="1700"/>
              <a:t>Son los enlaces que se dirigen hacia páginas que se encuentran fuera de nuestro sitio web, es decir, cualquier otra página que no forma parte de nuestro sitio.</a:t>
            </a:r>
            <a:endParaRPr sz="1700"/>
          </a:p>
          <a:p>
            <a:pPr indent="0" lvl="0" marL="0" rtl="0" algn="just">
              <a:lnSpc>
                <a:spcPct val="150000"/>
              </a:lnSpc>
              <a:spcBef>
                <a:spcPts val="1200"/>
              </a:spcBef>
              <a:spcAft>
                <a:spcPts val="0"/>
              </a:spcAft>
              <a:buNone/>
            </a:pPr>
            <a:r>
              <a:rPr lang="es" sz="1700"/>
              <a:t>En este caso el destino será la URL de la página (lo que escribimos en la ventana superior del navegador). Éste lo escribiremos como el valor del atributo href.</a:t>
            </a:r>
            <a:endParaRPr sz="1700"/>
          </a:p>
          <a:p>
            <a:pPr indent="0" lvl="0" marL="0" rtl="0" algn="ctr">
              <a:lnSpc>
                <a:spcPct val="150000"/>
              </a:lnSpc>
              <a:spcBef>
                <a:spcPts val="1200"/>
              </a:spcBef>
              <a:spcAft>
                <a:spcPts val="1200"/>
              </a:spcAft>
              <a:buNone/>
            </a:pPr>
            <a:r>
              <a:rPr b="1" lang="es" sz="1700"/>
              <a:t>&lt;a href="http://google.com"&gt;Enlace a Google &lt;/a&gt;</a:t>
            </a:r>
            <a:endParaRPr b="1" sz="1700"/>
          </a:p>
        </p:txBody>
      </p:sp>
      <p:pic>
        <p:nvPicPr>
          <p:cNvPr id="111" name="Google Shape;111;p17"/>
          <p:cNvPicPr preferRelativeResize="0"/>
          <p:nvPr/>
        </p:nvPicPr>
        <p:blipFill>
          <a:blip r:embed="rId3">
            <a:alphaModFix/>
          </a:blip>
          <a:stretch>
            <a:fillRect/>
          </a:stretch>
        </p:blipFill>
        <p:spPr>
          <a:xfrm>
            <a:off x="3757613" y="4213200"/>
            <a:ext cx="1628775" cy="323850"/>
          </a:xfrm>
          <a:prstGeom prst="rect">
            <a:avLst/>
          </a:prstGeom>
          <a:noFill/>
          <a:ln>
            <a:noFill/>
          </a:ln>
        </p:spPr>
      </p:pic>
      <p:sp>
        <p:nvSpPr>
          <p:cNvPr id="112" name="Google Shape;112;p17"/>
          <p:cNvSpPr/>
          <p:nvPr/>
        </p:nvSpPr>
        <p:spPr>
          <a:xfrm>
            <a:off x="4361450" y="3469100"/>
            <a:ext cx="360900" cy="691800"/>
          </a:xfrm>
          <a:prstGeom prst="downArrow">
            <a:avLst>
              <a:gd fmla="val 50000" name="adj1"/>
              <a:gd fmla="val 5000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2.	Enlaces externos</a:t>
            </a:r>
            <a:endParaRPr/>
          </a:p>
        </p:txBody>
      </p:sp>
      <p:sp>
        <p:nvSpPr>
          <p:cNvPr id="118" name="Google Shape;118;p18"/>
          <p:cNvSpPr txBox="1"/>
          <p:nvPr>
            <p:ph idx="1" type="body"/>
          </p:nvPr>
        </p:nvSpPr>
        <p:spPr>
          <a:xfrm>
            <a:off x="311700" y="1138100"/>
            <a:ext cx="8277600" cy="32634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s" sz="1700"/>
              <a:t>La URL es único para cada página, se debe escribir completo dentro del valor de la etiqueta href y consta de las siguientes partes:</a:t>
            </a:r>
            <a:endParaRPr sz="1700"/>
          </a:p>
          <a:p>
            <a:pPr indent="-336550" lvl="0" marL="457200" rtl="0" algn="just">
              <a:lnSpc>
                <a:spcPct val="115000"/>
              </a:lnSpc>
              <a:spcBef>
                <a:spcPts val="1200"/>
              </a:spcBef>
              <a:spcAft>
                <a:spcPts val="0"/>
              </a:spcAft>
              <a:buSzPts val="1700"/>
              <a:buChar char="-"/>
            </a:pPr>
            <a:r>
              <a:rPr b="1" lang="es" sz="1700"/>
              <a:t>Protocolo (http://):</a:t>
            </a:r>
            <a:r>
              <a:rPr lang="es" sz="1700"/>
              <a:t> Es el mecanismo que utiliza el navegador para acceder a ese recurso. Todas las páginas web utilizan el protocolo http://. </a:t>
            </a:r>
            <a:endParaRPr sz="1700"/>
          </a:p>
          <a:p>
            <a:pPr indent="-336550" lvl="0" marL="457200" rtl="0" algn="just">
              <a:lnSpc>
                <a:spcPct val="115000"/>
              </a:lnSpc>
              <a:spcBef>
                <a:spcPts val="0"/>
              </a:spcBef>
              <a:spcAft>
                <a:spcPts val="0"/>
              </a:spcAft>
              <a:buSzPts val="1700"/>
              <a:buChar char="-"/>
            </a:pPr>
            <a:r>
              <a:rPr b="1" lang="es" sz="1700"/>
              <a:t>Servidor (www.wikipedia.org): </a:t>
            </a:r>
            <a:r>
              <a:rPr lang="es" sz="1700"/>
              <a:t>se trata del ordenador en el que se encuentra guardada la página a la que se quiere acceder. Podríamos definirlo como el nombre del sitio.</a:t>
            </a:r>
            <a:endParaRPr sz="1700"/>
          </a:p>
          <a:p>
            <a:pPr indent="-336550" lvl="0" marL="457200" rtl="0" algn="just">
              <a:lnSpc>
                <a:spcPct val="115000"/>
              </a:lnSpc>
              <a:spcBef>
                <a:spcPts val="0"/>
              </a:spcBef>
              <a:spcAft>
                <a:spcPts val="0"/>
              </a:spcAft>
              <a:buSzPts val="1700"/>
              <a:buChar char="-"/>
            </a:pPr>
            <a:r>
              <a:rPr b="1" lang="es" sz="1700"/>
              <a:t>Ruta (/aaa/bbb.html): </a:t>
            </a:r>
            <a:r>
              <a:rPr lang="es" sz="1700"/>
              <a:t>camino que se debe seguir una vez que se ha llegado al servidor para localizar la página concreta que se quiere acceder. Es la página concreta que queremos ver una vez hemos accedido al sitio.</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3.	Enlaces locales</a:t>
            </a:r>
            <a:endParaRPr/>
          </a:p>
        </p:txBody>
      </p:sp>
      <p:sp>
        <p:nvSpPr>
          <p:cNvPr id="124" name="Google Shape;124;p19"/>
          <p:cNvSpPr txBox="1"/>
          <p:nvPr>
            <p:ph idx="1" type="body"/>
          </p:nvPr>
        </p:nvSpPr>
        <p:spPr>
          <a:xfrm>
            <a:off x="311700" y="1138100"/>
            <a:ext cx="8277600" cy="30129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s" sz="1600"/>
              <a:t>Son aquellos que nos llevan a otra página del mismo sitio web que estamos visualizando.</a:t>
            </a:r>
            <a:endParaRPr sz="1600"/>
          </a:p>
          <a:p>
            <a:pPr indent="0" lvl="0" marL="0" rtl="0" algn="just">
              <a:lnSpc>
                <a:spcPct val="150000"/>
              </a:lnSpc>
              <a:spcBef>
                <a:spcPts val="1200"/>
              </a:spcBef>
              <a:spcAft>
                <a:spcPts val="0"/>
              </a:spcAft>
              <a:buNone/>
            </a:pPr>
            <a:r>
              <a:rPr lang="es" sz="1600"/>
              <a:t>Los enlaces locales tienen la misma sintaxis que los enlaces externos, lo único que cambia es el valor del atributo href que en lugar de indicarnos una URL o dirección web, debe indicarnos la ruta o camino que debemos seguir para encontrar ese archivo.</a:t>
            </a:r>
            <a:endParaRPr sz="1600"/>
          </a:p>
          <a:p>
            <a:pPr indent="0" lvl="0" marL="0" rtl="0" algn="ctr">
              <a:lnSpc>
                <a:spcPct val="150000"/>
              </a:lnSpc>
              <a:spcBef>
                <a:spcPts val="1200"/>
              </a:spcBef>
              <a:spcAft>
                <a:spcPts val="0"/>
              </a:spcAft>
              <a:buNone/>
            </a:pPr>
            <a:r>
              <a:rPr b="1" lang="es" sz="1600"/>
              <a:t>&lt;a href="ruta"&gt;Texto_del_enlace&lt;/a&gt;</a:t>
            </a:r>
            <a:endParaRPr b="1" sz="1600"/>
          </a:p>
          <a:p>
            <a:pPr indent="0" lvl="0" marL="0" rtl="0" algn="just">
              <a:lnSpc>
                <a:spcPct val="150000"/>
              </a:lnSpc>
              <a:spcBef>
                <a:spcPts val="1200"/>
              </a:spcBef>
              <a:spcAft>
                <a:spcPts val="0"/>
              </a:spcAft>
              <a:buNone/>
            </a:pPr>
            <a:r>
              <a:rPr lang="es" sz="1600"/>
              <a:t>Al estar el archivo de partida y el de destino en el mismo sitio Web, basta con escribir la ruta. Esta ruta la podemos escribir de forma absoluta o relativa.</a:t>
            </a:r>
            <a:endParaRPr sz="1600"/>
          </a:p>
          <a:p>
            <a:pPr indent="0" lvl="0" marL="0" rtl="0" algn="just">
              <a:lnSpc>
                <a:spcPct val="150000"/>
              </a:lnSpc>
              <a:spcBef>
                <a:spcPts val="1200"/>
              </a:spcBef>
              <a:spcAft>
                <a:spcPts val="1200"/>
              </a:spcAft>
              <a:buNone/>
            </a:pPr>
            <a:r>
              <a:t/>
            </a:r>
            <a:endParaRPr b="1"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3</a:t>
            </a:r>
            <a:r>
              <a:rPr lang="es"/>
              <a:t>.	Enlaces locales</a:t>
            </a:r>
            <a:endParaRPr/>
          </a:p>
        </p:txBody>
      </p:sp>
      <p:sp>
        <p:nvSpPr>
          <p:cNvPr id="130" name="Google Shape;130;p20"/>
          <p:cNvSpPr txBox="1"/>
          <p:nvPr>
            <p:ph idx="1" type="body"/>
          </p:nvPr>
        </p:nvSpPr>
        <p:spPr>
          <a:xfrm>
            <a:off x="311700" y="1138100"/>
            <a:ext cx="8277600" cy="38568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s" u="sng"/>
              <a:t>URL relativas vs. URL absolutas</a:t>
            </a:r>
            <a:endParaRPr b="1" u="sng"/>
          </a:p>
          <a:p>
            <a:pPr indent="0" lvl="0" marL="0" rtl="0" algn="just">
              <a:lnSpc>
                <a:spcPct val="115000"/>
              </a:lnSpc>
              <a:spcBef>
                <a:spcPts val="1200"/>
              </a:spcBef>
              <a:spcAft>
                <a:spcPts val="0"/>
              </a:spcAft>
              <a:buNone/>
            </a:pPr>
            <a:r>
              <a:rPr b="1" lang="es"/>
              <a:t>Las rutas y URLs en los enlaces externos son absolutas. Una URL absoluta indica todas las partes de la URL (protocolo, servidor y ruta completa). La URL relativa tiene en cuenta la ubicación de la página de origen, y prescinde de todas las partes de la URL absoluta que coinciden con la URL del archivo o página de origen.</a:t>
            </a:r>
            <a:endParaRPr b="1"/>
          </a:p>
          <a:p>
            <a:pPr indent="0" lvl="0" marL="0" rtl="0" algn="just">
              <a:lnSpc>
                <a:spcPct val="115000"/>
              </a:lnSpc>
              <a:spcBef>
                <a:spcPts val="1200"/>
              </a:spcBef>
              <a:spcAft>
                <a:spcPts val="0"/>
              </a:spcAft>
              <a:buNone/>
            </a:pPr>
            <a:r>
              <a:rPr lang="es"/>
              <a:t>Es por esto por lo que en los enlaces locales no necesitamos escribir ni el protocolo ni el servidor. Además sólo debemos indicar el camino (carpetas de distancia y nombre de ellas) que hay entre el origen y el destino. Esto es mucho más simple que escribir la URL completa para cada enlace interno (lo cual también funcionaría).</a:t>
            </a:r>
            <a:endParaRPr/>
          </a:p>
          <a:p>
            <a:pPr indent="0" lvl="0" marL="0" rtl="0" algn="just">
              <a:lnSpc>
                <a:spcPct val="115000"/>
              </a:lnSpc>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4.	Enlaces internos</a:t>
            </a:r>
            <a:endParaRPr/>
          </a:p>
        </p:txBody>
      </p:sp>
      <p:sp>
        <p:nvSpPr>
          <p:cNvPr id="136" name="Google Shape;136;p21"/>
          <p:cNvSpPr txBox="1"/>
          <p:nvPr>
            <p:ph idx="1" type="body"/>
          </p:nvPr>
        </p:nvSpPr>
        <p:spPr>
          <a:xfrm>
            <a:off x="311700" y="1017800"/>
            <a:ext cx="8520600" cy="37359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935"/>
              <a:buNone/>
            </a:pPr>
            <a:r>
              <a:rPr lang="es" sz="1629"/>
              <a:t>Se denominan enlaces internos aquellos que llevan a otra parte de la misma página. Para ello la página debe ser lo bastante larga para que no quepa entera en la pantalla, y haya que acceder a gran parte de ella utilizando la barra de desplazamiento, generalmente la vertical.</a:t>
            </a:r>
            <a:endParaRPr sz="1629"/>
          </a:p>
          <a:p>
            <a:pPr indent="0" lvl="0" marL="0" rtl="0" algn="l">
              <a:lnSpc>
                <a:spcPct val="105000"/>
              </a:lnSpc>
              <a:spcBef>
                <a:spcPts val="1200"/>
              </a:spcBef>
              <a:spcAft>
                <a:spcPts val="0"/>
              </a:spcAft>
              <a:buSzPts val="935"/>
              <a:buNone/>
            </a:pPr>
            <a:r>
              <a:rPr lang="es" sz="1629"/>
              <a:t>En este caso se pueden colocar unos enlaces, generalmente al principio de la página, que pulsándolos nos lleven a las diferentes partes de la página.</a:t>
            </a:r>
            <a:endParaRPr sz="1629"/>
          </a:p>
          <a:p>
            <a:pPr indent="0" lvl="0" marL="0" rtl="0" algn="l">
              <a:lnSpc>
                <a:spcPct val="105000"/>
              </a:lnSpc>
              <a:spcBef>
                <a:spcPts val="1200"/>
              </a:spcBef>
              <a:spcAft>
                <a:spcPts val="0"/>
              </a:spcAft>
              <a:buSzPts val="935"/>
              <a:buNone/>
            </a:pPr>
            <a:r>
              <a:rPr lang="es" sz="1629"/>
              <a:t>Aunque estos enlaces suelen colocarse al principio de la página, en realidad podemos colocarlos en cualquier sitio, y hacer que apunten a cualquier otro lugar de la página. el punto de la página al que apuntan aparecerá lo más cerca posible de la esquina superior izquierda de la pantalla</a:t>
            </a:r>
            <a:endParaRPr sz="1629"/>
          </a:p>
          <a:p>
            <a:pPr indent="0" lvl="0" marL="0" rtl="0" algn="l">
              <a:lnSpc>
                <a:spcPct val="105000"/>
              </a:lnSpc>
              <a:spcBef>
                <a:spcPts val="1200"/>
              </a:spcBef>
              <a:spcAft>
                <a:spcPts val="1200"/>
              </a:spcAft>
              <a:buSzPts val="935"/>
              <a:buNone/>
            </a:pPr>
            <a:r>
              <a:rPr lang="es" sz="1629"/>
              <a:t>Los enlaces internos constan de dos partes: ya que al estar los dos en la misma página, hay que indicar no </a:t>
            </a:r>
            <a:r>
              <a:rPr lang="es" sz="1629"/>
              <a:t>sólo</a:t>
            </a:r>
            <a:r>
              <a:rPr lang="es" sz="1629"/>
              <a:t> el origen, sino </a:t>
            </a:r>
            <a:r>
              <a:rPr lang="es" sz="1629"/>
              <a:t>también</a:t>
            </a:r>
            <a:r>
              <a:rPr lang="es" sz="1629"/>
              <a:t> el destino.</a:t>
            </a:r>
            <a:endParaRPr sz="1629"/>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