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F6EDE1F-0C50-415E-9E56-11288CFD923D}">
  <a:tblStyle styleId="{FF6EDE1F-0C50-415E-9E56-11288CFD923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9585cbe1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9585cbe1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9585cbe1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9585cbe1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f9585cbe1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f9585cbe1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f9585cbe1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f9585cbe1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f9585cbe1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f9585cbe1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f9585cbe1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f9585cbe1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e0b7f46a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e0b7f46a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f2126c53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f2126c53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f2126c537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f2126c537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f2126c53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f2126c537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2126c537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2126c537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2126c537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f2126c537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f9585cbe1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f9585cbe1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9585cbe1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9585cbe1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icon-icons.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088277"/>
            <a:ext cx="8222100" cy="1525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Tema 02 - HTML (Multimedia)</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a:solidFill>
                  <a:srgbClr val="FFFFFF"/>
                </a:solidFill>
              </a:rPr>
              <a:t>Parte 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3.	Vídeo y audio</a:t>
            </a:r>
            <a:endParaRPr/>
          </a:p>
        </p:txBody>
      </p:sp>
      <p:sp>
        <p:nvSpPr>
          <p:cNvPr id="141" name="Google Shape;141;p22"/>
          <p:cNvSpPr txBox="1"/>
          <p:nvPr>
            <p:ph idx="1" type="body"/>
          </p:nvPr>
        </p:nvSpPr>
        <p:spPr>
          <a:xfrm>
            <a:off x="311700" y="1069125"/>
            <a:ext cx="8277600" cy="36780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018"/>
              <a:buNone/>
            </a:pPr>
            <a:r>
              <a:rPr lang="es" sz="1700"/>
              <a:t>Para incluir un vídeo en una página HTML debemos tener descargado el archivo o tener localizada la URL o dirección del archivo en otra página Web.</a:t>
            </a:r>
            <a:endParaRPr sz="1700"/>
          </a:p>
          <a:p>
            <a:pPr indent="0" lvl="0" marL="0" rtl="0" algn="just">
              <a:lnSpc>
                <a:spcPct val="115000"/>
              </a:lnSpc>
              <a:spcBef>
                <a:spcPts val="1200"/>
              </a:spcBef>
              <a:spcAft>
                <a:spcPts val="0"/>
              </a:spcAft>
              <a:buSzPts val="1018"/>
              <a:buNone/>
            </a:pPr>
            <a:r>
              <a:rPr lang="es" sz="1700"/>
              <a:t>Para incluir vídeos usaremos la etiqueta &lt;video&gt;&lt;/video&gt; que llevará obligatoriamente el atributo src="URL_del_video".</a:t>
            </a:r>
            <a:endParaRPr sz="1700"/>
          </a:p>
          <a:p>
            <a:pPr indent="0" lvl="0" marL="0" rtl="0" algn="ctr">
              <a:lnSpc>
                <a:spcPct val="115000"/>
              </a:lnSpc>
              <a:spcBef>
                <a:spcPts val="1200"/>
              </a:spcBef>
              <a:spcAft>
                <a:spcPts val="0"/>
              </a:spcAft>
              <a:buSzPts val="1018"/>
              <a:buNone/>
            </a:pPr>
            <a:r>
              <a:rPr b="1" lang="es" sz="1700"/>
              <a:t>&lt;video src = “URL_del_video”&gt;&lt;/video&gt;</a:t>
            </a:r>
            <a:endParaRPr b="1" sz="1700"/>
          </a:p>
          <a:p>
            <a:pPr indent="0" lvl="0" marL="0" rtl="0" algn="just">
              <a:spcBef>
                <a:spcPts val="1200"/>
              </a:spcBef>
              <a:spcAft>
                <a:spcPts val="0"/>
              </a:spcAft>
              <a:buSzPts val="1018"/>
              <a:buNone/>
            </a:pPr>
            <a:r>
              <a:rPr lang="es" sz="1700"/>
              <a:t>Para incluir audios usaremos la etiqueta &lt;audio&gt;&lt;/audio&gt; que llevará obligatoriamente el atributo src="URL_del_audio".</a:t>
            </a:r>
            <a:endParaRPr sz="1700"/>
          </a:p>
          <a:p>
            <a:pPr indent="0" lvl="0" marL="0" rtl="0" algn="ctr">
              <a:spcBef>
                <a:spcPts val="1200"/>
              </a:spcBef>
              <a:spcAft>
                <a:spcPts val="1200"/>
              </a:spcAft>
              <a:buSzPts val="1018"/>
              <a:buNone/>
            </a:pPr>
            <a:r>
              <a:rPr b="1" lang="es" sz="1700"/>
              <a:t>&lt;audio src = “URL_del_audio”&gt;&lt;/audio&gt;</a:t>
            </a:r>
            <a:endParaRPr b="1" sz="1700"/>
          </a:p>
        </p:txBody>
      </p:sp>
      <p:pic>
        <p:nvPicPr>
          <p:cNvPr id="142" name="Google Shape;142;p22"/>
          <p:cNvPicPr preferRelativeResize="0"/>
          <p:nvPr/>
        </p:nvPicPr>
        <p:blipFill>
          <a:blip r:embed="rId3">
            <a:alphaModFix/>
          </a:blip>
          <a:stretch>
            <a:fillRect/>
          </a:stretch>
        </p:blipFill>
        <p:spPr>
          <a:xfrm>
            <a:off x="1457325" y="4342838"/>
            <a:ext cx="6229350" cy="542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3</a:t>
            </a:r>
            <a:r>
              <a:rPr lang="es"/>
              <a:t>.	Vídeo y audio</a:t>
            </a:r>
            <a:endParaRPr/>
          </a:p>
        </p:txBody>
      </p:sp>
      <p:sp>
        <p:nvSpPr>
          <p:cNvPr id="148" name="Google Shape;148;p23"/>
          <p:cNvSpPr txBox="1"/>
          <p:nvPr>
            <p:ph idx="1" type="body"/>
          </p:nvPr>
        </p:nvSpPr>
        <p:spPr>
          <a:xfrm>
            <a:off x="311700" y="902000"/>
            <a:ext cx="8277600" cy="36780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018"/>
              <a:buNone/>
            </a:pPr>
            <a:r>
              <a:rPr b="1" lang="es" sz="1600" u="sng"/>
              <a:t>Atributos</a:t>
            </a:r>
            <a:endParaRPr b="1" sz="1600" u="sng"/>
          </a:p>
          <a:p>
            <a:pPr indent="-330200" lvl="0" marL="457200" rtl="0" algn="just">
              <a:lnSpc>
                <a:spcPct val="115000"/>
              </a:lnSpc>
              <a:spcBef>
                <a:spcPts val="1200"/>
              </a:spcBef>
              <a:spcAft>
                <a:spcPts val="0"/>
              </a:spcAft>
              <a:buSzPts val="1600"/>
              <a:buChar char="-"/>
            </a:pPr>
            <a:r>
              <a:rPr b="1" lang="es" sz="1600"/>
              <a:t>autoplay: </a:t>
            </a:r>
            <a:r>
              <a:rPr lang="es" sz="1600"/>
              <a:t>Indica que el archivo debe reproducirse automáticamente al cargarse la página. Este atributo no tiene valores.</a:t>
            </a:r>
            <a:endParaRPr sz="1600"/>
          </a:p>
          <a:p>
            <a:pPr indent="-330200" lvl="0" marL="457200" rtl="0" algn="just">
              <a:lnSpc>
                <a:spcPct val="115000"/>
              </a:lnSpc>
              <a:spcBef>
                <a:spcPts val="0"/>
              </a:spcBef>
              <a:spcAft>
                <a:spcPts val="0"/>
              </a:spcAft>
              <a:buSzPts val="1600"/>
              <a:buChar char="-"/>
            </a:pPr>
            <a:r>
              <a:rPr b="1" lang="es" sz="1600"/>
              <a:t>controls: </a:t>
            </a:r>
            <a:r>
              <a:rPr lang="es" sz="1600"/>
              <a:t>Indica que deben mostrarse los controles para que el usuario pueda iniciar, detener , pausar el archivo. Este atributo no tiene valores.</a:t>
            </a:r>
            <a:endParaRPr sz="1600"/>
          </a:p>
          <a:p>
            <a:pPr indent="-330200" lvl="0" marL="457200" rtl="0" algn="just">
              <a:lnSpc>
                <a:spcPct val="115000"/>
              </a:lnSpc>
              <a:spcBef>
                <a:spcPts val="0"/>
              </a:spcBef>
              <a:spcAft>
                <a:spcPts val="0"/>
              </a:spcAft>
              <a:buSzPts val="1600"/>
              <a:buChar char="-"/>
            </a:pPr>
            <a:r>
              <a:rPr b="1" lang="es" sz="1600"/>
              <a:t>loop: </a:t>
            </a:r>
            <a:r>
              <a:rPr lang="es" sz="1600"/>
              <a:t>El archivo vuelve a reproducirse cuando acaba, una y otra vez. Este atributo tampoco tiene valores.</a:t>
            </a:r>
            <a:endParaRPr sz="1600"/>
          </a:p>
          <a:p>
            <a:pPr indent="-330200" lvl="0" marL="457200" rtl="0" algn="just">
              <a:lnSpc>
                <a:spcPct val="115000"/>
              </a:lnSpc>
              <a:spcBef>
                <a:spcPts val="0"/>
              </a:spcBef>
              <a:spcAft>
                <a:spcPts val="0"/>
              </a:spcAft>
              <a:buSzPts val="1600"/>
              <a:buChar char="-"/>
            </a:pPr>
            <a:r>
              <a:rPr b="1" lang="es" sz="1600"/>
              <a:t>autobuffer: </a:t>
            </a:r>
            <a:r>
              <a:rPr lang="es" sz="1600"/>
              <a:t>El archivo tiene que descargarse completamente antes de empezar a reproducirse. </a:t>
            </a:r>
            <a:r>
              <a:rPr lang="es" sz="1600"/>
              <a:t>Este atributo tampoco tiene valores.</a:t>
            </a:r>
            <a:endParaRPr sz="1600"/>
          </a:p>
          <a:p>
            <a:pPr indent="-330200" lvl="0" marL="457200" rtl="0" algn="just">
              <a:lnSpc>
                <a:spcPct val="115000"/>
              </a:lnSpc>
              <a:spcBef>
                <a:spcPts val="0"/>
              </a:spcBef>
              <a:spcAft>
                <a:spcPts val="0"/>
              </a:spcAft>
              <a:buSzPts val="1600"/>
              <a:buChar char="-"/>
            </a:pPr>
            <a:r>
              <a:rPr b="1" lang="es" sz="1600"/>
              <a:t>width="num": </a:t>
            </a:r>
            <a:r>
              <a:rPr lang="es" sz="1600"/>
              <a:t>Sólo para video; su valor indica en </a:t>
            </a:r>
            <a:r>
              <a:rPr lang="es" sz="1600"/>
              <a:t>píxeles</a:t>
            </a:r>
            <a:r>
              <a:rPr lang="es" sz="1600"/>
              <a:t> el ancho de la pantalla en que se reproduce el video.</a:t>
            </a:r>
            <a:endParaRPr sz="1600"/>
          </a:p>
          <a:p>
            <a:pPr indent="-330200" lvl="0" marL="457200" rtl="0" algn="just">
              <a:lnSpc>
                <a:spcPct val="115000"/>
              </a:lnSpc>
              <a:spcBef>
                <a:spcPts val="0"/>
              </a:spcBef>
              <a:spcAft>
                <a:spcPts val="0"/>
              </a:spcAft>
              <a:buSzPts val="1600"/>
              <a:buChar char="-"/>
            </a:pPr>
            <a:r>
              <a:rPr b="1" lang="es" sz="1600"/>
              <a:t>height="num": </a:t>
            </a:r>
            <a:r>
              <a:rPr lang="es" sz="1600"/>
              <a:t>Sólo para video; su valor indica en pixels el alto de la pantalla en que se reproduce el video.</a:t>
            </a:r>
            <a:endParaRPr sz="1600"/>
          </a:p>
          <a:p>
            <a:pPr indent="0" lvl="0" marL="0" rtl="0" algn="just">
              <a:lnSpc>
                <a:spcPct val="115000"/>
              </a:lnSpc>
              <a:spcBef>
                <a:spcPts val="1200"/>
              </a:spcBef>
              <a:spcAft>
                <a:spcPts val="1200"/>
              </a:spcAft>
              <a:buSzPts val="1018"/>
              <a:buNone/>
            </a:pPr>
            <a:r>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3.	Vídeo y audio</a:t>
            </a:r>
            <a:endParaRPr/>
          </a:p>
        </p:txBody>
      </p:sp>
      <p:sp>
        <p:nvSpPr>
          <p:cNvPr id="154" name="Google Shape;154;p24"/>
          <p:cNvSpPr txBox="1"/>
          <p:nvPr>
            <p:ph idx="1" type="body"/>
          </p:nvPr>
        </p:nvSpPr>
        <p:spPr>
          <a:xfrm>
            <a:off x="311700" y="902000"/>
            <a:ext cx="8277600" cy="22155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s" sz="1600"/>
              <a:t>Los formatos que soportan los principales navegadores para la etiqueta video de HTML5:</a:t>
            </a:r>
            <a:endParaRPr sz="1600"/>
          </a:p>
          <a:p>
            <a:pPr indent="0" lvl="0" marL="0" rtl="0" algn="just">
              <a:lnSpc>
                <a:spcPct val="115000"/>
              </a:lnSpc>
              <a:spcBef>
                <a:spcPts val="1200"/>
              </a:spcBef>
              <a:spcAft>
                <a:spcPts val="0"/>
              </a:spcAft>
              <a:buNone/>
            </a:pPr>
            <a:r>
              <a:t/>
            </a:r>
            <a:endParaRPr sz="1600"/>
          </a:p>
          <a:p>
            <a:pPr indent="0" lvl="0" marL="0" rtl="0" algn="just">
              <a:lnSpc>
                <a:spcPct val="115000"/>
              </a:lnSpc>
              <a:spcBef>
                <a:spcPts val="1200"/>
              </a:spcBef>
              <a:spcAft>
                <a:spcPts val="0"/>
              </a:spcAft>
              <a:buNone/>
            </a:pPr>
            <a:r>
              <a:t/>
            </a:r>
            <a:endParaRPr sz="1600"/>
          </a:p>
          <a:p>
            <a:pPr indent="0" lvl="0" marL="0" rtl="0" algn="just">
              <a:lnSpc>
                <a:spcPct val="115000"/>
              </a:lnSpc>
              <a:spcBef>
                <a:spcPts val="1200"/>
              </a:spcBef>
              <a:spcAft>
                <a:spcPts val="0"/>
              </a:spcAft>
              <a:buNone/>
            </a:pPr>
            <a:r>
              <a:t/>
            </a:r>
            <a:endParaRPr sz="1600"/>
          </a:p>
          <a:p>
            <a:pPr indent="0" lvl="0" marL="0" rtl="0" algn="just">
              <a:lnSpc>
                <a:spcPct val="115000"/>
              </a:lnSpc>
              <a:spcBef>
                <a:spcPts val="1200"/>
              </a:spcBef>
              <a:spcAft>
                <a:spcPts val="0"/>
              </a:spcAft>
              <a:buNone/>
            </a:pPr>
            <a:r>
              <a:rPr lang="es" sz="1600"/>
              <a:t>Los formatos que soportan los principales navegadores para la etiqueta audio de HTML5:</a:t>
            </a:r>
            <a:endParaRPr sz="1600"/>
          </a:p>
          <a:p>
            <a:pPr indent="0" lvl="0" marL="0" rtl="0" algn="just">
              <a:lnSpc>
                <a:spcPct val="115000"/>
              </a:lnSpc>
              <a:spcBef>
                <a:spcPts val="1200"/>
              </a:spcBef>
              <a:spcAft>
                <a:spcPts val="1200"/>
              </a:spcAft>
              <a:buSzPts val="1018"/>
              <a:buNone/>
            </a:pPr>
            <a:r>
              <a:t/>
            </a:r>
            <a:endParaRPr sz="1600"/>
          </a:p>
        </p:txBody>
      </p:sp>
      <p:pic>
        <p:nvPicPr>
          <p:cNvPr id="155" name="Google Shape;155;p24"/>
          <p:cNvPicPr preferRelativeResize="0"/>
          <p:nvPr/>
        </p:nvPicPr>
        <p:blipFill>
          <a:blip r:embed="rId3">
            <a:alphaModFix/>
          </a:blip>
          <a:stretch>
            <a:fillRect/>
          </a:stretch>
        </p:blipFill>
        <p:spPr>
          <a:xfrm>
            <a:off x="1216763" y="1296988"/>
            <a:ext cx="6467475" cy="1323975"/>
          </a:xfrm>
          <a:prstGeom prst="rect">
            <a:avLst/>
          </a:prstGeom>
          <a:noFill/>
          <a:ln>
            <a:noFill/>
          </a:ln>
        </p:spPr>
      </p:pic>
      <p:pic>
        <p:nvPicPr>
          <p:cNvPr id="156" name="Google Shape;156;p24"/>
          <p:cNvPicPr preferRelativeResize="0"/>
          <p:nvPr/>
        </p:nvPicPr>
        <p:blipFill>
          <a:blip r:embed="rId4">
            <a:alphaModFix/>
          </a:blip>
          <a:stretch>
            <a:fillRect/>
          </a:stretch>
        </p:blipFill>
        <p:spPr>
          <a:xfrm>
            <a:off x="1259625" y="3117438"/>
            <a:ext cx="6381750" cy="1266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4</a:t>
            </a:r>
            <a:r>
              <a:rPr lang="es"/>
              <a:t>.	Etiqueta source</a:t>
            </a:r>
            <a:endParaRPr/>
          </a:p>
        </p:txBody>
      </p:sp>
      <p:sp>
        <p:nvSpPr>
          <p:cNvPr id="162" name="Google Shape;162;p25"/>
          <p:cNvSpPr txBox="1"/>
          <p:nvPr>
            <p:ph idx="1" type="body"/>
          </p:nvPr>
        </p:nvSpPr>
        <p:spPr>
          <a:xfrm>
            <a:off x="311700" y="1017800"/>
            <a:ext cx="8277600" cy="36780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1018"/>
              <a:buNone/>
            </a:pPr>
            <a:r>
              <a:rPr lang="es" sz="1500"/>
              <a:t>No todos los navegadores soportan todos los formatos de audio o video, por lo que podemos poner en la página enlaces al mismo archivo en varios formatos, para que el navegador detecte el formato que soporta. Para ello utilizamos la etiqueta source:</a:t>
            </a:r>
            <a:endParaRPr sz="1500"/>
          </a:p>
          <a:p>
            <a:pPr indent="0" lvl="0" marL="0" rtl="0" algn="just">
              <a:lnSpc>
                <a:spcPct val="100000"/>
              </a:lnSpc>
              <a:spcBef>
                <a:spcPts val="1200"/>
              </a:spcBef>
              <a:spcAft>
                <a:spcPts val="0"/>
              </a:spcAft>
              <a:buSzPts val="1018"/>
              <a:buNone/>
            </a:pPr>
            <a:r>
              <a:rPr b="1" lang="es" sz="1500"/>
              <a:t>&lt;audio autoplay loop&gt;</a:t>
            </a:r>
            <a:endParaRPr b="1" sz="1500"/>
          </a:p>
          <a:p>
            <a:pPr indent="0" lvl="0" marL="0" rtl="0" algn="just">
              <a:lnSpc>
                <a:spcPct val="100000"/>
              </a:lnSpc>
              <a:spcBef>
                <a:spcPts val="1200"/>
              </a:spcBef>
              <a:spcAft>
                <a:spcPts val="0"/>
              </a:spcAft>
              <a:buSzPts val="1018"/>
              <a:buNone/>
            </a:pPr>
            <a:r>
              <a:rPr b="1" lang="es" sz="1500"/>
              <a:t>   &lt;source src="sintonia.mp3"/&gt;</a:t>
            </a:r>
            <a:endParaRPr b="1" sz="1500"/>
          </a:p>
          <a:p>
            <a:pPr indent="0" lvl="0" marL="0" rtl="0" algn="just">
              <a:lnSpc>
                <a:spcPct val="100000"/>
              </a:lnSpc>
              <a:spcBef>
                <a:spcPts val="1200"/>
              </a:spcBef>
              <a:spcAft>
                <a:spcPts val="0"/>
              </a:spcAft>
              <a:buSzPts val="1018"/>
              <a:buNone/>
            </a:pPr>
            <a:r>
              <a:rPr b="1" lang="es" sz="1500"/>
              <a:t>   &lt;source src="sintonia.wav"/&gt;</a:t>
            </a:r>
            <a:endParaRPr b="1" sz="1500"/>
          </a:p>
          <a:p>
            <a:pPr indent="0" lvl="0" marL="0" rtl="0" algn="just">
              <a:lnSpc>
                <a:spcPct val="100000"/>
              </a:lnSpc>
              <a:spcBef>
                <a:spcPts val="1200"/>
              </a:spcBef>
              <a:spcAft>
                <a:spcPts val="0"/>
              </a:spcAft>
              <a:buSzPts val="1018"/>
              <a:buNone/>
            </a:pPr>
            <a:r>
              <a:rPr b="1" lang="es" sz="1500"/>
              <a:t>   &lt;source src="sintonia.au"/&gt;</a:t>
            </a:r>
            <a:endParaRPr b="1" sz="1500"/>
          </a:p>
          <a:p>
            <a:pPr indent="0" lvl="0" marL="0" rtl="0" algn="just">
              <a:lnSpc>
                <a:spcPct val="100000"/>
              </a:lnSpc>
              <a:spcBef>
                <a:spcPts val="1200"/>
              </a:spcBef>
              <a:spcAft>
                <a:spcPts val="0"/>
              </a:spcAft>
              <a:buSzPts val="1018"/>
              <a:buNone/>
            </a:pPr>
            <a:r>
              <a:rPr b="1" lang="es" sz="1500"/>
              <a:t>&lt;/audio&gt;</a:t>
            </a:r>
            <a:endParaRPr b="1" sz="1500"/>
          </a:p>
          <a:p>
            <a:pPr indent="0" lvl="0" marL="0" rtl="0" algn="just">
              <a:lnSpc>
                <a:spcPct val="100000"/>
              </a:lnSpc>
              <a:spcBef>
                <a:spcPts val="1200"/>
              </a:spcBef>
              <a:spcAft>
                <a:spcPts val="1200"/>
              </a:spcAft>
              <a:buSzPts val="1018"/>
              <a:buNone/>
            </a:pPr>
            <a:r>
              <a:rPr lang="es" sz="1500"/>
              <a:t>La etiqueta es válida tanto para audio como para video. Dentro de la etiqueta source indicamos la ruta a diferentes archivos. El navegador intentará reproducir el archivo indicado en la primera etiqueta, si no lo consigue pasará a la segunda, y así sucesivamente hasta que consiga reproducir alguno de ellos.</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s" sz="2400"/>
              <a:t>5</a:t>
            </a:r>
            <a:r>
              <a:rPr lang="es" sz="2400"/>
              <a:t>.	Introducir vídeos y listas de reproducción desde Youtube</a:t>
            </a:r>
            <a:endParaRPr sz="2400"/>
          </a:p>
        </p:txBody>
      </p:sp>
      <p:sp>
        <p:nvSpPr>
          <p:cNvPr id="168" name="Google Shape;168;p26"/>
          <p:cNvSpPr txBox="1"/>
          <p:nvPr>
            <p:ph idx="1" type="body"/>
          </p:nvPr>
        </p:nvSpPr>
        <p:spPr>
          <a:xfrm>
            <a:off x="311700" y="902000"/>
            <a:ext cx="8277600" cy="3678000"/>
          </a:xfrm>
          <a:prstGeom prst="rect">
            <a:avLst/>
          </a:prstGeom>
          <a:solidFill>
            <a:schemeClr val="lt1"/>
          </a:solidFill>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SzPts val="1600"/>
              <a:buAutoNum type="arabicPeriod"/>
            </a:pPr>
            <a:r>
              <a:rPr lang="es" sz="1600"/>
              <a:t>En un ordenador, ve al vídeo o a la lista de reproducción de YouTube que quieras insertar.</a:t>
            </a:r>
            <a:endParaRPr sz="1600"/>
          </a:p>
          <a:p>
            <a:pPr indent="-330200" lvl="0" marL="457200" rtl="0" algn="just">
              <a:lnSpc>
                <a:spcPct val="115000"/>
              </a:lnSpc>
              <a:spcBef>
                <a:spcPts val="0"/>
              </a:spcBef>
              <a:spcAft>
                <a:spcPts val="0"/>
              </a:spcAft>
              <a:buSzPts val="1600"/>
              <a:buAutoNum type="arabicPeriod"/>
            </a:pPr>
            <a:r>
              <a:rPr lang="es" sz="1600"/>
              <a:t>Haz clic en COMPARTIR Compartir.</a:t>
            </a:r>
            <a:endParaRPr sz="1600"/>
          </a:p>
          <a:p>
            <a:pPr indent="-330200" lvl="0" marL="457200" rtl="0" algn="just">
              <a:lnSpc>
                <a:spcPct val="115000"/>
              </a:lnSpc>
              <a:spcBef>
                <a:spcPts val="0"/>
              </a:spcBef>
              <a:spcAft>
                <a:spcPts val="0"/>
              </a:spcAft>
              <a:buSzPts val="1600"/>
              <a:buAutoNum type="arabicPeriod"/>
            </a:pPr>
            <a:r>
              <a:rPr lang="es" sz="1600"/>
              <a:t>En la lista de opciones que se muestra, haz clic en Insertar.</a:t>
            </a:r>
            <a:endParaRPr sz="1600"/>
          </a:p>
          <a:p>
            <a:pPr indent="-330200" lvl="0" marL="457200" rtl="0" algn="just">
              <a:lnSpc>
                <a:spcPct val="115000"/>
              </a:lnSpc>
              <a:spcBef>
                <a:spcPts val="0"/>
              </a:spcBef>
              <a:spcAft>
                <a:spcPts val="0"/>
              </a:spcAft>
              <a:buSzPts val="1600"/>
              <a:buAutoNum type="arabicPeriod"/>
            </a:pPr>
            <a:r>
              <a:rPr lang="es" sz="1600"/>
              <a:t>Copia el código HTML del cuadro que aparece.</a:t>
            </a:r>
            <a:endParaRPr sz="1600"/>
          </a:p>
          <a:p>
            <a:pPr indent="-330200" lvl="0" marL="457200" rtl="0" algn="just">
              <a:lnSpc>
                <a:spcPct val="115000"/>
              </a:lnSpc>
              <a:spcBef>
                <a:spcPts val="0"/>
              </a:spcBef>
              <a:spcAft>
                <a:spcPts val="0"/>
              </a:spcAft>
              <a:buSzPts val="1600"/>
              <a:buAutoNum type="arabicPeriod"/>
            </a:pPr>
            <a:r>
              <a:rPr lang="es" sz="1600"/>
              <a:t>Pégalo en el código HTML de tu sitio web.</a:t>
            </a:r>
            <a:endParaRPr sz="1600"/>
          </a:p>
          <a:p>
            <a:pPr indent="0" lvl="0" marL="0" rtl="0" algn="just">
              <a:lnSpc>
                <a:spcPct val="115000"/>
              </a:lnSpc>
              <a:spcBef>
                <a:spcPts val="1200"/>
              </a:spcBef>
              <a:spcAft>
                <a:spcPts val="1200"/>
              </a:spcAft>
              <a:buSzPts val="1018"/>
              <a:buNone/>
            </a:pPr>
            <a:r>
              <a:t/>
            </a:r>
            <a:endParaRPr sz="1600"/>
          </a:p>
        </p:txBody>
      </p:sp>
      <p:pic>
        <p:nvPicPr>
          <p:cNvPr id="169" name="Google Shape;169;p26"/>
          <p:cNvPicPr preferRelativeResize="0"/>
          <p:nvPr/>
        </p:nvPicPr>
        <p:blipFill>
          <a:blip r:embed="rId3">
            <a:alphaModFix/>
          </a:blip>
          <a:stretch>
            <a:fillRect/>
          </a:stretch>
        </p:blipFill>
        <p:spPr>
          <a:xfrm>
            <a:off x="179975" y="2754675"/>
            <a:ext cx="3440900" cy="2282325"/>
          </a:xfrm>
          <a:prstGeom prst="rect">
            <a:avLst/>
          </a:prstGeom>
          <a:noFill/>
          <a:ln>
            <a:noFill/>
          </a:ln>
        </p:spPr>
      </p:pic>
      <p:sp>
        <p:nvSpPr>
          <p:cNvPr id="170" name="Google Shape;170;p26"/>
          <p:cNvSpPr/>
          <p:nvPr/>
        </p:nvSpPr>
        <p:spPr>
          <a:xfrm>
            <a:off x="2432500" y="4818550"/>
            <a:ext cx="501300" cy="2184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1" name="Google Shape;171;p26"/>
          <p:cNvPicPr preferRelativeResize="0"/>
          <p:nvPr/>
        </p:nvPicPr>
        <p:blipFill>
          <a:blip r:embed="rId4">
            <a:alphaModFix/>
          </a:blip>
          <a:stretch>
            <a:fillRect/>
          </a:stretch>
        </p:blipFill>
        <p:spPr>
          <a:xfrm>
            <a:off x="3620875" y="2845075"/>
            <a:ext cx="3513800" cy="2101525"/>
          </a:xfrm>
          <a:prstGeom prst="rect">
            <a:avLst/>
          </a:prstGeom>
          <a:noFill/>
          <a:ln>
            <a:noFill/>
          </a:ln>
        </p:spPr>
      </p:pic>
      <p:sp>
        <p:nvSpPr>
          <p:cNvPr id="172" name="Google Shape;172;p26"/>
          <p:cNvSpPr/>
          <p:nvPr/>
        </p:nvSpPr>
        <p:spPr>
          <a:xfrm>
            <a:off x="3771150" y="3219375"/>
            <a:ext cx="501300" cy="663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3" name="Google Shape;173;p26"/>
          <p:cNvPicPr preferRelativeResize="0"/>
          <p:nvPr/>
        </p:nvPicPr>
        <p:blipFill>
          <a:blip r:embed="rId5">
            <a:alphaModFix/>
          </a:blip>
          <a:stretch>
            <a:fillRect/>
          </a:stretch>
        </p:blipFill>
        <p:spPr>
          <a:xfrm>
            <a:off x="6544374" y="2845075"/>
            <a:ext cx="2422700" cy="2040150"/>
          </a:xfrm>
          <a:prstGeom prst="rect">
            <a:avLst/>
          </a:prstGeom>
          <a:noFill/>
          <a:ln>
            <a:noFill/>
          </a:ln>
        </p:spPr>
      </p:pic>
      <p:sp>
        <p:nvSpPr>
          <p:cNvPr id="174" name="Google Shape;174;p26"/>
          <p:cNvSpPr/>
          <p:nvPr/>
        </p:nvSpPr>
        <p:spPr>
          <a:xfrm>
            <a:off x="8399775" y="4580000"/>
            <a:ext cx="501300" cy="305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490250" y="55700"/>
            <a:ext cx="8116200" cy="5041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SzPts val="990"/>
              <a:buNone/>
            </a:pPr>
            <a:r>
              <a:rPr b="1" lang="es" sz="2200" u="sng"/>
              <a:t>Ejercicio</a:t>
            </a:r>
            <a:endParaRPr b="1" sz="2200" u="sng"/>
          </a:p>
          <a:p>
            <a:pPr indent="0" lvl="0" marL="0" rtl="0" algn="just">
              <a:spcBef>
                <a:spcPts val="0"/>
              </a:spcBef>
              <a:spcAft>
                <a:spcPts val="0"/>
              </a:spcAft>
              <a:buSzPts val="990"/>
              <a:buNone/>
            </a:pPr>
            <a:r>
              <a:rPr lang="es" sz="1800"/>
              <a:t>Pon en práctica qué has aprendido: </a:t>
            </a:r>
            <a:endParaRPr sz="1800"/>
          </a:p>
          <a:p>
            <a:pPr indent="-342900" lvl="0" marL="457200" rtl="0" algn="just">
              <a:spcBef>
                <a:spcPts val="0"/>
              </a:spcBef>
              <a:spcAft>
                <a:spcPts val="0"/>
              </a:spcAft>
              <a:buSzPts val="1800"/>
              <a:buChar char="-"/>
            </a:pPr>
            <a:r>
              <a:rPr lang="es" sz="1800"/>
              <a:t>Crea un archivo HTML sobre la arquitectura de Von Neumann en la que introduzcas un favicon. </a:t>
            </a:r>
            <a:endParaRPr sz="1800"/>
          </a:p>
          <a:p>
            <a:pPr indent="-342900" lvl="0" marL="457200" rtl="0" algn="just">
              <a:spcBef>
                <a:spcPts val="0"/>
              </a:spcBef>
              <a:spcAft>
                <a:spcPts val="0"/>
              </a:spcAft>
              <a:buSzPts val="1800"/>
              <a:buChar char="-"/>
            </a:pPr>
            <a:r>
              <a:rPr lang="es" sz="1800"/>
              <a:t>Introduce un pequeño párrafo en la que describas brevemente qué es la arquitectura Von Neumann. </a:t>
            </a:r>
            <a:endParaRPr sz="1800"/>
          </a:p>
          <a:p>
            <a:pPr indent="-342900" lvl="0" marL="457200" rtl="0" algn="just">
              <a:spcBef>
                <a:spcPts val="0"/>
              </a:spcBef>
              <a:spcAft>
                <a:spcPts val="0"/>
              </a:spcAft>
              <a:buSzPts val="1800"/>
              <a:buChar char="-"/>
            </a:pPr>
            <a:r>
              <a:rPr lang="es" sz="1800"/>
              <a:t>Añade una tabla similar a la siguiente en la que introduzcas imágenes, audio y vídeos. </a:t>
            </a:r>
            <a:endParaRPr sz="1800"/>
          </a:p>
          <a:p>
            <a:pPr indent="0" lvl="0" marL="0" rtl="0" algn="just">
              <a:spcBef>
                <a:spcPts val="0"/>
              </a:spcBef>
              <a:spcAft>
                <a:spcPts val="0"/>
              </a:spcAft>
              <a:buNone/>
            </a:pPr>
            <a:r>
              <a:t/>
            </a:r>
            <a:endParaRPr sz="1800"/>
          </a:p>
          <a:p>
            <a:pPr indent="0" lvl="0" marL="0" rtl="0" algn="just">
              <a:spcBef>
                <a:spcPts val="0"/>
              </a:spcBef>
              <a:spcAft>
                <a:spcPts val="0"/>
              </a:spcAft>
              <a:buNone/>
            </a:pPr>
            <a:r>
              <a:t/>
            </a:r>
            <a:endParaRPr sz="1800"/>
          </a:p>
          <a:p>
            <a:pPr indent="0" lvl="0" marL="0" rtl="0" algn="just">
              <a:spcBef>
                <a:spcPts val="0"/>
              </a:spcBef>
              <a:spcAft>
                <a:spcPts val="0"/>
              </a:spcAft>
              <a:buNone/>
            </a:pPr>
            <a:r>
              <a:t/>
            </a:r>
            <a:endParaRPr sz="1800"/>
          </a:p>
          <a:p>
            <a:pPr indent="0" lvl="0" marL="0" rtl="0" algn="just">
              <a:spcBef>
                <a:spcPts val="0"/>
              </a:spcBef>
              <a:spcAft>
                <a:spcPts val="0"/>
              </a:spcAft>
              <a:buNone/>
            </a:pPr>
            <a:r>
              <a:t/>
            </a:r>
            <a:endParaRPr sz="1800"/>
          </a:p>
          <a:p>
            <a:pPr indent="0" lvl="0" marL="0" rtl="0" algn="just">
              <a:spcBef>
                <a:spcPts val="0"/>
              </a:spcBef>
              <a:spcAft>
                <a:spcPts val="0"/>
              </a:spcAft>
              <a:buNone/>
            </a:pPr>
            <a:r>
              <a:t/>
            </a:r>
            <a:endParaRPr sz="1800"/>
          </a:p>
          <a:p>
            <a:pPr indent="-342900" lvl="0" marL="457200" rtl="0" algn="just">
              <a:spcBef>
                <a:spcPts val="0"/>
              </a:spcBef>
              <a:spcAft>
                <a:spcPts val="0"/>
              </a:spcAft>
              <a:buSzPts val="1800"/>
              <a:buChar char="-"/>
            </a:pPr>
            <a:r>
              <a:rPr lang="es" sz="1800"/>
              <a:t>Un vídeo tiene que ser introducido con la etiqueta &lt;video&gt; y &lt;source&gt; y otro desde Youtube</a:t>
            </a:r>
            <a:endParaRPr sz="1800"/>
          </a:p>
          <a:p>
            <a:pPr indent="-342900" lvl="0" marL="457200" rtl="0" algn="just">
              <a:spcBef>
                <a:spcPts val="0"/>
              </a:spcBef>
              <a:spcAft>
                <a:spcPts val="0"/>
              </a:spcAft>
              <a:buSzPts val="1800"/>
              <a:buChar char="-"/>
            </a:pPr>
            <a:r>
              <a:rPr lang="es" sz="1800"/>
              <a:t>Utiliza los atributos vistos tanto en audio como en vídeo. </a:t>
            </a:r>
            <a:endParaRPr sz="1800"/>
          </a:p>
        </p:txBody>
      </p:sp>
      <p:graphicFrame>
        <p:nvGraphicFramePr>
          <p:cNvPr id="180" name="Google Shape;180;p27"/>
          <p:cNvGraphicFramePr/>
          <p:nvPr/>
        </p:nvGraphicFramePr>
        <p:xfrm>
          <a:off x="952500" y="2490800"/>
          <a:ext cx="3000000" cy="3000000"/>
        </p:xfrm>
        <a:graphic>
          <a:graphicData uri="http://schemas.openxmlformats.org/drawingml/2006/table">
            <a:tbl>
              <a:tblPr>
                <a:noFill/>
                <a:tableStyleId>{FF6EDE1F-0C50-415E-9E56-11288CFD923D}</a:tableStyleId>
              </a:tblPr>
              <a:tblGrid>
                <a:gridCol w="2413000"/>
                <a:gridCol w="2413000"/>
                <a:gridCol w="2413000"/>
              </a:tblGrid>
              <a:tr h="381000">
                <a:tc rowSpan="3">
                  <a:txBody>
                    <a:bodyPr/>
                    <a:lstStyle/>
                    <a:p>
                      <a:pPr indent="0" lvl="0" marL="0" rtl="0" algn="ctr">
                        <a:spcBef>
                          <a:spcPts val="0"/>
                        </a:spcBef>
                        <a:spcAft>
                          <a:spcPts val="0"/>
                        </a:spcAft>
                        <a:buNone/>
                      </a:pPr>
                      <a:r>
                        <a:rPr lang="es"/>
                        <a:t>Imagen</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gridSpan="2">
                  <a:txBody>
                    <a:bodyPr/>
                    <a:lstStyle/>
                    <a:p>
                      <a:pPr indent="0" lvl="0" marL="0" rtl="0" algn="ctr">
                        <a:spcBef>
                          <a:spcPts val="0"/>
                        </a:spcBef>
                        <a:spcAft>
                          <a:spcPts val="0"/>
                        </a:spcAft>
                        <a:buNone/>
                      </a:pPr>
                      <a:r>
                        <a:rPr lang="es"/>
                        <a:t>Imagen</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hMerge="1"/>
              </a:tr>
              <a:tr h="381000">
                <a:tc vMerge="1"/>
                <a:tc>
                  <a:txBody>
                    <a:bodyPr/>
                    <a:lstStyle/>
                    <a:p>
                      <a:pPr indent="0" lvl="0" marL="0" rtl="0" algn="ctr">
                        <a:spcBef>
                          <a:spcPts val="0"/>
                        </a:spcBef>
                        <a:spcAft>
                          <a:spcPts val="0"/>
                        </a:spcAft>
                        <a:buNone/>
                      </a:pPr>
                      <a:r>
                        <a:rPr lang="es"/>
                        <a:t>Vídeo con source</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s"/>
                        <a:t>Vídeo Youtube</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r>
              <a:tr h="381000">
                <a:tc vMerge="1"/>
                <a:tc gridSpan="2">
                  <a:txBody>
                    <a:bodyPr/>
                    <a:lstStyle/>
                    <a:p>
                      <a:pPr indent="0" lvl="0" marL="0" rtl="0" algn="ctr">
                        <a:spcBef>
                          <a:spcPts val="0"/>
                        </a:spcBef>
                        <a:spcAft>
                          <a:spcPts val="0"/>
                        </a:spcAft>
                        <a:buNone/>
                      </a:pPr>
                      <a:r>
                        <a:rPr lang="es"/>
                        <a:t>Audio</a:t>
                      </a:r>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hMerge="1"/>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AutoNum type="arabicPeriod"/>
            </a:pPr>
            <a:r>
              <a:rPr lang="es"/>
              <a:t>Imágenes</a:t>
            </a:r>
            <a:endParaRPr/>
          </a:p>
        </p:txBody>
      </p:sp>
      <p:sp>
        <p:nvSpPr>
          <p:cNvPr id="92" name="Google Shape;92;p14"/>
          <p:cNvSpPr txBox="1"/>
          <p:nvPr>
            <p:ph idx="1" type="body"/>
          </p:nvPr>
        </p:nvSpPr>
        <p:spPr>
          <a:xfrm>
            <a:off x="311700" y="1069125"/>
            <a:ext cx="8277600" cy="36780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018"/>
              <a:buNone/>
            </a:pPr>
            <a:r>
              <a:rPr lang="es" sz="1700"/>
              <a:t>Para incluir una imágen en una página HTML debemos guardarla previamente, o bien tener localizada la URL o dirección de la imagen en otra página Web.</a:t>
            </a:r>
            <a:endParaRPr sz="1700"/>
          </a:p>
          <a:p>
            <a:pPr indent="0" lvl="0" marL="0" rtl="0" algn="just">
              <a:lnSpc>
                <a:spcPct val="115000"/>
              </a:lnSpc>
              <a:spcBef>
                <a:spcPts val="1200"/>
              </a:spcBef>
              <a:spcAft>
                <a:spcPts val="0"/>
              </a:spcAft>
              <a:buSzPts val="1018"/>
              <a:buNone/>
            </a:pPr>
            <a:r>
              <a:rPr lang="es" sz="1700"/>
              <a:t>Para incluir imágenes usaremos la etiqueta &lt;img&gt; que llevará obligatoriamente el atributo src="URL_de_la_imagen".</a:t>
            </a:r>
            <a:endParaRPr sz="1700"/>
          </a:p>
          <a:p>
            <a:pPr indent="0" lvl="0" marL="0" rtl="0" algn="just">
              <a:lnSpc>
                <a:spcPct val="115000"/>
              </a:lnSpc>
              <a:spcBef>
                <a:spcPts val="1200"/>
              </a:spcBef>
              <a:spcAft>
                <a:spcPts val="0"/>
              </a:spcAft>
              <a:buSzPts val="1018"/>
              <a:buNone/>
            </a:pPr>
            <a:r>
              <a:rPr lang="es" sz="1700"/>
              <a:t>Otro atributo que, aunque no es obligatorio, es muy recomendable es el atributo alt="texto". Como valor se suele escribir un texto corto que es el que aparecerá en el caso de que el navegador no pueda cargar la imagen. Este texto suelen mostrarlo algunos navegadores en un recuadro al pasar el ratón por encima de la imagen.</a:t>
            </a:r>
            <a:endParaRPr sz="1700"/>
          </a:p>
          <a:p>
            <a:pPr indent="0" lvl="0" marL="0" rtl="0" algn="just">
              <a:lnSpc>
                <a:spcPct val="115000"/>
              </a:lnSpc>
              <a:spcBef>
                <a:spcPts val="1200"/>
              </a:spcBef>
              <a:spcAft>
                <a:spcPts val="0"/>
              </a:spcAft>
              <a:buSzPts val="1018"/>
              <a:buNone/>
            </a:pPr>
            <a:r>
              <a:rPr lang="es" sz="1700"/>
              <a:t>La sintaxis de una etiqueta de imagen en su forma básica será la siguiente:</a:t>
            </a:r>
            <a:endParaRPr sz="1700"/>
          </a:p>
          <a:p>
            <a:pPr indent="0" lvl="0" marL="0" rtl="0" algn="ctr">
              <a:lnSpc>
                <a:spcPct val="115000"/>
              </a:lnSpc>
              <a:spcBef>
                <a:spcPts val="1200"/>
              </a:spcBef>
              <a:spcAft>
                <a:spcPts val="1200"/>
              </a:spcAft>
              <a:buSzPts val="1018"/>
              <a:buNone/>
            </a:pPr>
            <a:r>
              <a:rPr b="1" lang="es" sz="1700"/>
              <a:t>&lt;img src="URL_de_la_imagen" alt="texto_explicativo"/&gt;</a:t>
            </a:r>
            <a:endParaRPr b="1"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AutoNum type="arabicPeriod"/>
            </a:pPr>
            <a:r>
              <a:rPr lang="es"/>
              <a:t>Imágenes</a:t>
            </a:r>
            <a:endParaRPr/>
          </a:p>
        </p:txBody>
      </p:sp>
      <p:sp>
        <p:nvSpPr>
          <p:cNvPr id="98" name="Google Shape;98;p15"/>
          <p:cNvSpPr txBox="1"/>
          <p:nvPr>
            <p:ph idx="1" type="body"/>
          </p:nvPr>
        </p:nvSpPr>
        <p:spPr>
          <a:xfrm>
            <a:off x="311700" y="1069125"/>
            <a:ext cx="8277600" cy="39672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1018"/>
              <a:buNone/>
            </a:pPr>
            <a:r>
              <a:rPr lang="es"/>
              <a:t>Las etiquetas de imagen no tienen etiquetas de cierre, por lo que suelen escribirse con una barra inclinada al final. Esta barra inclinada no es obligatoria, sin embargo es recomendable ponerla.</a:t>
            </a:r>
            <a:endParaRPr/>
          </a:p>
          <a:p>
            <a:pPr indent="0" lvl="0" marL="0" rtl="0" algn="just">
              <a:lnSpc>
                <a:spcPct val="150000"/>
              </a:lnSpc>
              <a:spcBef>
                <a:spcPts val="1200"/>
              </a:spcBef>
              <a:spcAft>
                <a:spcPts val="0"/>
              </a:spcAft>
              <a:buSzPts val="1018"/>
              <a:buNone/>
            </a:pPr>
            <a:r>
              <a:rPr lang="es"/>
              <a:t>Los tipos de imágenes más usados son:</a:t>
            </a:r>
            <a:endParaRPr/>
          </a:p>
          <a:p>
            <a:pPr indent="-342900" lvl="0" marL="457200" rtl="0" algn="just">
              <a:lnSpc>
                <a:spcPct val="150000"/>
              </a:lnSpc>
              <a:spcBef>
                <a:spcPts val="1200"/>
              </a:spcBef>
              <a:spcAft>
                <a:spcPts val="0"/>
              </a:spcAft>
              <a:buSzPts val="1800"/>
              <a:buChar char="-"/>
            </a:pPr>
            <a:r>
              <a:rPr b="1" lang="es"/>
              <a:t>PNG: </a:t>
            </a:r>
            <a:r>
              <a:rPr lang="es"/>
              <a:t>Soporta transparencia. Compresión sin pérdidas.</a:t>
            </a:r>
            <a:endParaRPr/>
          </a:p>
          <a:p>
            <a:pPr indent="-342900" lvl="0" marL="457200" rtl="0" algn="just">
              <a:lnSpc>
                <a:spcPct val="150000"/>
              </a:lnSpc>
              <a:spcBef>
                <a:spcPts val="0"/>
              </a:spcBef>
              <a:spcAft>
                <a:spcPts val="0"/>
              </a:spcAft>
              <a:buSzPts val="1800"/>
              <a:buChar char="-"/>
            </a:pPr>
            <a:r>
              <a:rPr b="1" lang="es"/>
              <a:t>JPG: </a:t>
            </a:r>
            <a:r>
              <a:rPr lang="es"/>
              <a:t>Compresión con pérdidas. Ideal para imágenes con texturas.</a:t>
            </a:r>
            <a:endParaRPr/>
          </a:p>
          <a:p>
            <a:pPr indent="-342900" lvl="0" marL="457200" rtl="0" algn="just">
              <a:lnSpc>
                <a:spcPct val="150000"/>
              </a:lnSpc>
              <a:spcBef>
                <a:spcPts val="0"/>
              </a:spcBef>
              <a:spcAft>
                <a:spcPts val="0"/>
              </a:spcAft>
              <a:buSzPts val="1800"/>
              <a:buChar char="-"/>
            </a:pPr>
            <a:r>
              <a:rPr b="1" lang="es"/>
              <a:t>SVG: </a:t>
            </a:r>
            <a:r>
              <a:rPr lang="es"/>
              <a:t>Formato vectorial. Ideal para imágenes escalables.</a:t>
            </a:r>
            <a:endParaRPr/>
          </a:p>
          <a:p>
            <a:pPr indent="-342900" lvl="0" marL="457200" rtl="0" algn="just">
              <a:lnSpc>
                <a:spcPct val="150000"/>
              </a:lnSpc>
              <a:spcBef>
                <a:spcPts val="0"/>
              </a:spcBef>
              <a:spcAft>
                <a:spcPts val="0"/>
              </a:spcAft>
              <a:buSzPts val="1800"/>
              <a:buChar char="-"/>
            </a:pPr>
            <a:r>
              <a:rPr b="1" lang="es"/>
              <a:t>GIF: </a:t>
            </a:r>
            <a:r>
              <a:rPr lang="es"/>
              <a:t>Formato para imágenes pequeñas y animadas.</a:t>
            </a:r>
            <a:endParaRPr/>
          </a:p>
          <a:p>
            <a:pPr indent="-342900" lvl="0" marL="457200" rtl="0" algn="just">
              <a:lnSpc>
                <a:spcPct val="150000"/>
              </a:lnSpc>
              <a:spcBef>
                <a:spcPts val="0"/>
              </a:spcBef>
              <a:spcAft>
                <a:spcPts val="0"/>
              </a:spcAft>
              <a:buSzPts val="1800"/>
              <a:buChar char="-"/>
            </a:pPr>
            <a:r>
              <a:rPr b="1" lang="es"/>
              <a:t>WEBP: </a:t>
            </a:r>
            <a:r>
              <a:rPr lang="es"/>
              <a:t>Alternativa libre de Google al JPEG. Soporta transparencias.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AutoNum type="arabicPeriod"/>
            </a:pPr>
            <a:r>
              <a:rPr lang="es"/>
              <a:t>Imágenes</a:t>
            </a:r>
            <a:endParaRPr/>
          </a:p>
        </p:txBody>
      </p:sp>
      <p:sp>
        <p:nvSpPr>
          <p:cNvPr id="104" name="Google Shape;104;p16"/>
          <p:cNvSpPr txBox="1"/>
          <p:nvPr>
            <p:ph idx="1" type="body"/>
          </p:nvPr>
        </p:nvSpPr>
        <p:spPr>
          <a:xfrm>
            <a:off x="311700" y="1069125"/>
            <a:ext cx="8277600" cy="40101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018"/>
              <a:buNone/>
            </a:pPr>
            <a:r>
              <a:rPr b="1" lang="es" sz="1700" u="sng"/>
              <a:t>Tamaño de la imagen</a:t>
            </a:r>
            <a:endParaRPr b="1" sz="1700" u="sng"/>
          </a:p>
          <a:p>
            <a:pPr indent="0" lvl="0" marL="0" rtl="0" algn="just">
              <a:lnSpc>
                <a:spcPct val="115000"/>
              </a:lnSpc>
              <a:spcBef>
                <a:spcPts val="1200"/>
              </a:spcBef>
              <a:spcAft>
                <a:spcPts val="0"/>
              </a:spcAft>
              <a:buSzPts val="1018"/>
              <a:buNone/>
            </a:pPr>
            <a:r>
              <a:rPr lang="es" sz="1700"/>
              <a:t>Como no siempre nos coincide el tamaño real de la imagen con el tamaño que queremos que tenga en nuestra página, muchas veces tenemos que modificar el tamaño de las imágenes para adaptarlas.</a:t>
            </a:r>
            <a:endParaRPr sz="1700"/>
          </a:p>
          <a:p>
            <a:pPr indent="0" lvl="0" marL="0" rtl="0" algn="just">
              <a:lnSpc>
                <a:spcPct val="115000"/>
              </a:lnSpc>
              <a:spcBef>
                <a:spcPts val="1200"/>
              </a:spcBef>
              <a:spcAft>
                <a:spcPts val="0"/>
              </a:spcAft>
              <a:buSzPts val="1018"/>
              <a:buNone/>
            </a:pPr>
            <a:r>
              <a:rPr lang="es" sz="1700"/>
              <a:t>Lo más normal es usar los atributos </a:t>
            </a:r>
            <a:r>
              <a:rPr b="1" lang="es" sz="1700"/>
              <a:t>height=" " (alto)</a:t>
            </a:r>
            <a:r>
              <a:rPr lang="es" sz="1700"/>
              <a:t> y </a:t>
            </a:r>
            <a:r>
              <a:rPr b="1" lang="es" sz="1700"/>
              <a:t>width=" " (ancho) </a:t>
            </a:r>
            <a:r>
              <a:rPr lang="es" sz="1700"/>
              <a:t>en la etiqueta HTML, para definir el alto y el ancho de la imagen.</a:t>
            </a:r>
            <a:endParaRPr sz="1700"/>
          </a:p>
          <a:p>
            <a:pPr indent="0" lvl="0" marL="0" rtl="0" algn="just">
              <a:lnSpc>
                <a:spcPct val="115000"/>
              </a:lnSpc>
              <a:spcBef>
                <a:spcPts val="1200"/>
              </a:spcBef>
              <a:spcAft>
                <a:spcPts val="0"/>
              </a:spcAft>
              <a:buSzPts val="1018"/>
              <a:buNone/>
            </a:pPr>
            <a:r>
              <a:rPr lang="es" sz="1700"/>
              <a:t>Los valores de los atributos height=" " y width=" " pueden ser: </a:t>
            </a:r>
            <a:endParaRPr sz="1700"/>
          </a:p>
          <a:p>
            <a:pPr indent="-336550" lvl="0" marL="457200" rtl="0" algn="just">
              <a:lnSpc>
                <a:spcPct val="115000"/>
              </a:lnSpc>
              <a:spcBef>
                <a:spcPts val="1200"/>
              </a:spcBef>
              <a:spcAft>
                <a:spcPts val="0"/>
              </a:spcAft>
              <a:buSzPts val="1700"/>
              <a:buChar char="-"/>
            </a:pPr>
            <a:r>
              <a:rPr b="1" lang="es" sz="1700"/>
              <a:t>números: </a:t>
            </a:r>
            <a:r>
              <a:rPr lang="es" sz="1700"/>
              <a:t>el navegador los interpreta como píxeles.</a:t>
            </a:r>
            <a:endParaRPr sz="1700"/>
          </a:p>
          <a:p>
            <a:pPr indent="-336550" lvl="0" marL="457200" rtl="0" algn="just">
              <a:lnSpc>
                <a:spcPct val="115000"/>
              </a:lnSpc>
              <a:spcBef>
                <a:spcPts val="0"/>
              </a:spcBef>
              <a:spcAft>
                <a:spcPts val="0"/>
              </a:spcAft>
              <a:buSzPts val="1700"/>
              <a:buChar char="-"/>
            </a:pPr>
            <a:r>
              <a:rPr b="1" lang="es" sz="1700"/>
              <a:t>porcentajes: </a:t>
            </a:r>
            <a:r>
              <a:rPr lang="es" sz="1700"/>
              <a:t>indican el tanto por ciento de espacio que ocupa la imagen dentro de su elemento contenedor, caso de que no tuviera elemento contenedor, éste sería la página (elemento body).</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AutoNum type="arabicPeriod"/>
            </a:pPr>
            <a:r>
              <a:rPr lang="es"/>
              <a:t>Imágenes</a:t>
            </a:r>
            <a:endParaRPr/>
          </a:p>
        </p:txBody>
      </p:sp>
      <p:sp>
        <p:nvSpPr>
          <p:cNvPr id="110" name="Google Shape;110;p17"/>
          <p:cNvSpPr txBox="1"/>
          <p:nvPr>
            <p:ph idx="1" type="body"/>
          </p:nvPr>
        </p:nvSpPr>
        <p:spPr>
          <a:xfrm>
            <a:off x="311700" y="1069125"/>
            <a:ext cx="8277600" cy="40101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018"/>
              <a:buNone/>
            </a:pPr>
            <a:r>
              <a:rPr b="1" lang="es" sz="1700" u="sng"/>
              <a:t>Tamaño de la imagen</a:t>
            </a:r>
            <a:endParaRPr b="1" sz="1700" u="sng"/>
          </a:p>
          <a:p>
            <a:pPr indent="0" lvl="0" marL="0" rtl="0" algn="just">
              <a:lnSpc>
                <a:spcPct val="115000"/>
              </a:lnSpc>
              <a:spcBef>
                <a:spcPts val="1200"/>
              </a:spcBef>
              <a:spcAft>
                <a:spcPts val="0"/>
              </a:spcAft>
              <a:buSzPts val="1018"/>
              <a:buNone/>
            </a:pPr>
            <a:r>
              <a:rPr lang="es" sz="1700"/>
              <a:t>Como no siempre nos coincide el tamaño real de la imagen con el tamaño que queremos que tenga en nuestra página, muchas veces tenemos que modificar el tamaño de las imágenes para adaptarlas.</a:t>
            </a:r>
            <a:endParaRPr sz="1700"/>
          </a:p>
          <a:p>
            <a:pPr indent="0" lvl="0" marL="0" rtl="0" algn="just">
              <a:lnSpc>
                <a:spcPct val="115000"/>
              </a:lnSpc>
              <a:spcBef>
                <a:spcPts val="1200"/>
              </a:spcBef>
              <a:spcAft>
                <a:spcPts val="0"/>
              </a:spcAft>
              <a:buSzPts val="1018"/>
              <a:buNone/>
            </a:pPr>
            <a:r>
              <a:rPr lang="es" sz="1700"/>
              <a:t>Lo más normal es usar los atributos </a:t>
            </a:r>
            <a:r>
              <a:rPr b="1" lang="es" sz="1700"/>
              <a:t>height=" " (alto)</a:t>
            </a:r>
            <a:r>
              <a:rPr lang="es" sz="1700"/>
              <a:t> y </a:t>
            </a:r>
            <a:r>
              <a:rPr b="1" lang="es" sz="1700"/>
              <a:t>width=" " (ancho) </a:t>
            </a:r>
            <a:r>
              <a:rPr lang="es" sz="1700"/>
              <a:t>en la etiqueta HTML, para definir el alto y el ancho de la imagen.</a:t>
            </a:r>
            <a:endParaRPr sz="1700"/>
          </a:p>
          <a:p>
            <a:pPr indent="0" lvl="0" marL="0" rtl="0" algn="just">
              <a:lnSpc>
                <a:spcPct val="115000"/>
              </a:lnSpc>
              <a:spcBef>
                <a:spcPts val="1200"/>
              </a:spcBef>
              <a:spcAft>
                <a:spcPts val="0"/>
              </a:spcAft>
              <a:buSzPts val="1018"/>
              <a:buNone/>
            </a:pPr>
            <a:r>
              <a:rPr lang="es" sz="1700"/>
              <a:t>Los valores de los atributos height=" " y width=" " pueden ser: </a:t>
            </a:r>
            <a:endParaRPr sz="1700"/>
          </a:p>
          <a:p>
            <a:pPr indent="-336550" lvl="0" marL="457200" rtl="0" algn="just">
              <a:lnSpc>
                <a:spcPct val="115000"/>
              </a:lnSpc>
              <a:spcBef>
                <a:spcPts val="1200"/>
              </a:spcBef>
              <a:spcAft>
                <a:spcPts val="0"/>
              </a:spcAft>
              <a:buSzPts val="1700"/>
              <a:buChar char="-"/>
            </a:pPr>
            <a:r>
              <a:rPr b="1" lang="es" sz="1700"/>
              <a:t>números: </a:t>
            </a:r>
            <a:r>
              <a:rPr lang="es" sz="1700"/>
              <a:t>el navegador los interpreta como píxeles.</a:t>
            </a:r>
            <a:endParaRPr sz="1700"/>
          </a:p>
          <a:p>
            <a:pPr indent="-336550" lvl="0" marL="457200" rtl="0" algn="just">
              <a:lnSpc>
                <a:spcPct val="115000"/>
              </a:lnSpc>
              <a:spcBef>
                <a:spcPts val="0"/>
              </a:spcBef>
              <a:spcAft>
                <a:spcPts val="0"/>
              </a:spcAft>
              <a:buSzPts val="1700"/>
              <a:buChar char="-"/>
            </a:pPr>
            <a:r>
              <a:rPr b="1" lang="es" sz="1700"/>
              <a:t>porcentajes: </a:t>
            </a:r>
            <a:r>
              <a:rPr lang="es" sz="1700"/>
              <a:t>indican el tanto por ciento de espacio que ocupa la imagen dentro de su elemento contenedor, caso de que no tuviera elemento contenedor, éste sería la página (elemento body).</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AutoNum type="arabicPeriod"/>
            </a:pPr>
            <a:r>
              <a:rPr lang="es"/>
              <a:t>Imágenes</a:t>
            </a:r>
            <a:endParaRPr/>
          </a:p>
        </p:txBody>
      </p:sp>
      <p:sp>
        <p:nvSpPr>
          <p:cNvPr id="116" name="Google Shape;116;p18"/>
          <p:cNvSpPr txBox="1"/>
          <p:nvPr>
            <p:ph idx="1" type="body"/>
          </p:nvPr>
        </p:nvSpPr>
        <p:spPr>
          <a:xfrm>
            <a:off x="311700" y="1069125"/>
            <a:ext cx="8277600" cy="34101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 sz="1700" u="sng"/>
              <a:t>Alineación de imágenes</a:t>
            </a:r>
            <a:endParaRPr sz="1700" u="sng"/>
          </a:p>
          <a:p>
            <a:pPr indent="0" lvl="0" marL="0" rtl="0" algn="just">
              <a:lnSpc>
                <a:spcPct val="115000"/>
              </a:lnSpc>
              <a:spcBef>
                <a:spcPts val="1200"/>
              </a:spcBef>
              <a:spcAft>
                <a:spcPts val="0"/>
              </a:spcAft>
              <a:buNone/>
            </a:pPr>
            <a:r>
              <a:rPr lang="es" sz="1700"/>
              <a:t>Lo habitual es integrar la imagen en el texto de forma que la imagen quede a un lado de la página y el texto cubriendo todo el otro lado. Esto lo conseguimos con el atributo </a:t>
            </a:r>
            <a:r>
              <a:rPr b="1" lang="es" sz="1700"/>
              <a:t>align="left"</a:t>
            </a:r>
            <a:r>
              <a:rPr lang="es" sz="1700"/>
              <a:t> (imagen a la izquierda), o </a:t>
            </a:r>
            <a:r>
              <a:rPr b="1" lang="es" sz="1700"/>
              <a:t>align="right"</a:t>
            </a:r>
            <a:r>
              <a:rPr lang="es" sz="1700"/>
              <a:t> (imagen a la derecha). </a:t>
            </a:r>
            <a:endParaRPr sz="1700"/>
          </a:p>
          <a:p>
            <a:pPr indent="0" lvl="0" marL="0" rtl="0" algn="ctr">
              <a:lnSpc>
                <a:spcPct val="115000"/>
              </a:lnSpc>
              <a:spcBef>
                <a:spcPts val="1200"/>
              </a:spcBef>
              <a:spcAft>
                <a:spcPts val="0"/>
              </a:spcAft>
              <a:buNone/>
            </a:pPr>
            <a:r>
              <a:rPr b="1" lang="es" sz="1700"/>
              <a:t>&lt;img src="objetos/internet.jpg" alt="internet" align="left"/&gt;</a:t>
            </a:r>
            <a:endParaRPr b="1" sz="1700"/>
          </a:p>
          <a:p>
            <a:pPr indent="0" lvl="0" marL="0" rtl="0" algn="just">
              <a:lnSpc>
                <a:spcPct val="115000"/>
              </a:lnSpc>
              <a:spcBef>
                <a:spcPts val="1200"/>
              </a:spcBef>
              <a:spcAft>
                <a:spcPts val="1200"/>
              </a:spcAft>
              <a:buNone/>
            </a:pPr>
            <a:r>
              <a:rPr lang="es" sz="1700"/>
              <a:t>La opción de colocar la imagen centrada con el texto a ambos lados no se obtiene con el atributo align="center", ya que éste muestra la imagen a la izquierda y a su derecha una sóla línea de texto centrada en vertical respecto de la imagen. </a:t>
            </a:r>
            <a:r>
              <a:rPr b="1" lang="es" sz="1700"/>
              <a:t>Para esta opción debemos utilizar un método más complejo mediante código CSS.</a:t>
            </a:r>
            <a:endParaRPr b="1"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400050" lvl="0" marL="457200" rtl="0" algn="l">
              <a:spcBef>
                <a:spcPts val="0"/>
              </a:spcBef>
              <a:spcAft>
                <a:spcPts val="0"/>
              </a:spcAft>
              <a:buSzPct val="100000"/>
              <a:buAutoNum type="arabicPeriod"/>
            </a:pPr>
            <a:r>
              <a:rPr lang="es"/>
              <a:t>Imágenes</a:t>
            </a:r>
            <a:endParaRPr/>
          </a:p>
        </p:txBody>
      </p:sp>
      <p:sp>
        <p:nvSpPr>
          <p:cNvPr id="122" name="Google Shape;122;p19"/>
          <p:cNvSpPr txBox="1"/>
          <p:nvPr>
            <p:ph idx="1" type="body"/>
          </p:nvPr>
        </p:nvSpPr>
        <p:spPr>
          <a:xfrm>
            <a:off x="311700" y="1069125"/>
            <a:ext cx="8277600" cy="34101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 sz="1700" u="sng"/>
              <a:t>Bordes y márgenes</a:t>
            </a:r>
            <a:endParaRPr sz="1700" u="sng"/>
          </a:p>
          <a:p>
            <a:pPr indent="-336550" lvl="0" marL="457200" rtl="0" algn="just">
              <a:lnSpc>
                <a:spcPct val="115000"/>
              </a:lnSpc>
              <a:spcBef>
                <a:spcPts val="1200"/>
              </a:spcBef>
              <a:spcAft>
                <a:spcPts val="0"/>
              </a:spcAft>
              <a:buSzPts val="1700"/>
              <a:buChar char="-"/>
            </a:pPr>
            <a:r>
              <a:rPr lang="es" sz="1700"/>
              <a:t>El atributo </a:t>
            </a:r>
            <a:r>
              <a:rPr b="1" lang="es" sz="1700"/>
              <a:t>border="..."</a:t>
            </a:r>
            <a:r>
              <a:rPr lang="es" sz="1700"/>
              <a:t> define un borde del tamaño indicado alrededor de la imagen. Su valor es un número que expresa los píxeles de grosor que tendrá el borde. </a:t>
            </a:r>
            <a:endParaRPr sz="1700"/>
          </a:p>
          <a:p>
            <a:pPr indent="-336550" lvl="0" marL="457200" rtl="0" algn="just">
              <a:lnSpc>
                <a:spcPct val="115000"/>
              </a:lnSpc>
              <a:spcBef>
                <a:spcPts val="0"/>
              </a:spcBef>
              <a:spcAft>
                <a:spcPts val="0"/>
              </a:spcAft>
              <a:buSzPts val="1700"/>
              <a:buChar char="-"/>
            </a:pPr>
            <a:r>
              <a:rPr lang="es" sz="1700"/>
              <a:t>Los atributos </a:t>
            </a:r>
            <a:r>
              <a:rPr b="1" lang="es" sz="1700"/>
              <a:t>vspace="..." </a:t>
            </a:r>
            <a:r>
              <a:rPr lang="es" sz="1700"/>
              <a:t>y </a:t>
            </a:r>
            <a:r>
              <a:rPr b="1" lang="es" sz="1700"/>
              <a:t>hspace="..."</a:t>
            </a:r>
            <a:r>
              <a:rPr lang="es" sz="1700"/>
              <a:t> indican el espacio libre, en pixeles, que tiene que colocarse entre la imagen y los otros elementos que la rodean. vspace indica los márgenes laterales, mientras que hspace indica el margen superior e inferior.</a:t>
            </a:r>
            <a:endParaRPr sz="1700"/>
          </a:p>
          <a:p>
            <a:pPr indent="0" lvl="0" marL="0" rtl="0" algn="just">
              <a:lnSpc>
                <a:spcPct val="115000"/>
              </a:lnSpc>
              <a:spcBef>
                <a:spcPts val="1200"/>
              </a:spcBef>
              <a:spcAft>
                <a:spcPts val="1200"/>
              </a:spcAft>
              <a:buNone/>
            </a:pPr>
            <a:r>
              <a:rPr lang="es" sz="1700"/>
              <a:t>La mayoría de los navegadores modernos ignoran los atributos vspace="..." y hspace="..." por lo que para definir los márgenes debemos emplear código CSS.</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2.	Favicon</a:t>
            </a:r>
            <a:endParaRPr/>
          </a:p>
        </p:txBody>
      </p:sp>
      <p:sp>
        <p:nvSpPr>
          <p:cNvPr id="128" name="Google Shape;128;p20"/>
          <p:cNvSpPr txBox="1"/>
          <p:nvPr>
            <p:ph idx="1" type="body"/>
          </p:nvPr>
        </p:nvSpPr>
        <p:spPr>
          <a:xfrm>
            <a:off x="311700" y="1069125"/>
            <a:ext cx="8277600" cy="3731400"/>
          </a:xfrm>
          <a:prstGeom prst="rect">
            <a:avLst/>
          </a:prstGeom>
          <a:solidFill>
            <a:schemeClr val="lt1"/>
          </a:solidFill>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s"/>
              <a:t>Un favicon es la pequeña imagen que se muestra en la pestaña del navegador o en la lista de marcadores (favoritos). En la barra de dirección, el tamaño del favicon es bastante reducido, 16x16 píxeles, pero en otros lugares como los marcadores puede tener un tamaño mayor (24x24, 32x32, 48x48 o 64x64).</a:t>
            </a:r>
            <a:endParaRPr/>
          </a:p>
          <a:p>
            <a:pPr indent="0" lvl="0" marL="0" rtl="0" algn="ctr">
              <a:lnSpc>
                <a:spcPct val="115000"/>
              </a:lnSpc>
              <a:spcBef>
                <a:spcPts val="1200"/>
              </a:spcBef>
              <a:spcAft>
                <a:spcPts val="0"/>
              </a:spcAft>
              <a:buNone/>
            </a:pPr>
            <a:r>
              <a:rPr b="1" lang="es"/>
              <a:t>&lt;link rel="icon" type="image/png" href="URL_DE_LA_IMAGEN" sizes=”TAMAÑO”&gt;</a:t>
            </a:r>
            <a:endParaRPr b="1"/>
          </a:p>
          <a:p>
            <a:pPr indent="0" lvl="0" marL="0" rtl="0" algn="just">
              <a:lnSpc>
                <a:spcPct val="115000"/>
              </a:lnSpc>
              <a:spcBef>
                <a:spcPts val="1200"/>
              </a:spcBef>
              <a:spcAft>
                <a:spcPts val="1200"/>
              </a:spcAft>
              <a:buNone/>
            </a:pPr>
            <a:r>
              <a:t/>
            </a:r>
            <a:endParaRPr/>
          </a:p>
        </p:txBody>
      </p:sp>
      <p:pic>
        <p:nvPicPr>
          <p:cNvPr id="129" name="Google Shape;129;p20"/>
          <p:cNvPicPr preferRelativeResize="0"/>
          <p:nvPr/>
        </p:nvPicPr>
        <p:blipFill rotWithShape="1">
          <a:blip r:embed="rId3">
            <a:alphaModFix/>
          </a:blip>
          <a:srcRect b="66538" l="50303" r="0" t="0"/>
          <a:stretch/>
        </p:blipFill>
        <p:spPr>
          <a:xfrm>
            <a:off x="1571438" y="3355325"/>
            <a:ext cx="6001126" cy="676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2.	Favicon</a:t>
            </a:r>
            <a:endParaRPr/>
          </a:p>
        </p:txBody>
      </p:sp>
      <p:sp>
        <p:nvSpPr>
          <p:cNvPr id="135" name="Google Shape;135;p21"/>
          <p:cNvSpPr txBox="1"/>
          <p:nvPr>
            <p:ph idx="1" type="body"/>
          </p:nvPr>
        </p:nvSpPr>
        <p:spPr>
          <a:xfrm>
            <a:off x="311700" y="948650"/>
            <a:ext cx="8277600" cy="4018800"/>
          </a:xfrm>
          <a:prstGeom prst="rect">
            <a:avLst/>
          </a:prstGeom>
          <a:solidFill>
            <a:schemeClr val="lt1"/>
          </a:solidFill>
        </p:spPr>
        <p:txBody>
          <a:bodyPr anchorCtr="0" anchor="t" bIns="91425" lIns="91425" spcFirstLastPara="1" rIns="91425" wrap="square" tIns="91425">
            <a:noAutofit/>
          </a:bodyPr>
          <a:lstStyle/>
          <a:p>
            <a:pPr indent="-336550" lvl="0" marL="457200" rtl="0" algn="just">
              <a:lnSpc>
                <a:spcPct val="150000"/>
              </a:lnSpc>
              <a:spcBef>
                <a:spcPts val="0"/>
              </a:spcBef>
              <a:spcAft>
                <a:spcPts val="0"/>
              </a:spcAft>
              <a:buSzPts val="1700"/>
              <a:buChar char="-"/>
            </a:pPr>
            <a:r>
              <a:rPr b="1" lang="es" sz="1700"/>
              <a:t>&lt;link/&gt;: </a:t>
            </a:r>
            <a:r>
              <a:rPr lang="es" sz="1700"/>
              <a:t>es una etiqueta vacía y tiene que ir en el &lt;head&gt; de nuestro documento HTML.</a:t>
            </a:r>
            <a:endParaRPr sz="1700"/>
          </a:p>
          <a:p>
            <a:pPr indent="-336550" lvl="0" marL="457200" rtl="0" algn="just">
              <a:lnSpc>
                <a:spcPct val="150000"/>
              </a:lnSpc>
              <a:spcBef>
                <a:spcPts val="0"/>
              </a:spcBef>
              <a:spcAft>
                <a:spcPts val="0"/>
              </a:spcAft>
              <a:buSzPts val="1700"/>
              <a:buChar char="-"/>
            </a:pPr>
            <a:r>
              <a:rPr b="1" lang="es" sz="1700"/>
              <a:t>El atributo rel: </a:t>
            </a:r>
            <a:r>
              <a:rPr lang="es" sz="1700"/>
              <a:t>siempre es “icon”.</a:t>
            </a:r>
            <a:endParaRPr sz="1700"/>
          </a:p>
          <a:p>
            <a:pPr indent="-336550" lvl="0" marL="457200" rtl="0" algn="just">
              <a:lnSpc>
                <a:spcPct val="150000"/>
              </a:lnSpc>
              <a:spcBef>
                <a:spcPts val="0"/>
              </a:spcBef>
              <a:spcAft>
                <a:spcPts val="0"/>
              </a:spcAft>
              <a:buSzPts val="1700"/>
              <a:buChar char="-"/>
            </a:pPr>
            <a:r>
              <a:rPr b="1" lang="es" sz="1700"/>
              <a:t>El atributo type: </a:t>
            </a:r>
            <a:r>
              <a:rPr lang="es" sz="1700"/>
              <a:t>depende de la extensión de la imagen que queramos poner: png, gif, jpg …</a:t>
            </a:r>
            <a:endParaRPr sz="1700"/>
          </a:p>
          <a:p>
            <a:pPr indent="-336550" lvl="0" marL="457200" rtl="0" algn="just">
              <a:lnSpc>
                <a:spcPct val="150000"/>
              </a:lnSpc>
              <a:spcBef>
                <a:spcPts val="0"/>
              </a:spcBef>
              <a:spcAft>
                <a:spcPts val="0"/>
              </a:spcAft>
              <a:buSzPts val="1700"/>
              <a:buChar char="-"/>
            </a:pPr>
            <a:r>
              <a:rPr b="1" lang="es" sz="1700"/>
              <a:t>El atributo href: </a:t>
            </a:r>
            <a:r>
              <a:rPr lang="es" sz="1700"/>
              <a:t>es la ruta de donde se encuentra la imagen.</a:t>
            </a:r>
            <a:endParaRPr sz="1700"/>
          </a:p>
          <a:p>
            <a:pPr indent="-336550" lvl="0" marL="457200" rtl="0" algn="just">
              <a:lnSpc>
                <a:spcPct val="150000"/>
              </a:lnSpc>
              <a:spcBef>
                <a:spcPts val="0"/>
              </a:spcBef>
              <a:spcAft>
                <a:spcPts val="0"/>
              </a:spcAft>
              <a:buSzPts val="1700"/>
              <a:buChar char="-"/>
            </a:pPr>
            <a:r>
              <a:rPr b="1" lang="es" sz="1700"/>
              <a:t>El atributo sizes: </a:t>
            </a:r>
            <a:r>
              <a:rPr lang="es" sz="1700"/>
              <a:t>es opcional. Sirve para poner el tamaño sizes="16x16 24x24 36x36 48x48”. Para imágenes escalables, como SVG, se puede utilizar el valor any.</a:t>
            </a:r>
            <a:endParaRPr sz="1700"/>
          </a:p>
          <a:p>
            <a:pPr indent="0" lvl="0" marL="0" rtl="0" algn="just">
              <a:lnSpc>
                <a:spcPct val="150000"/>
              </a:lnSpc>
              <a:spcBef>
                <a:spcPts val="1200"/>
              </a:spcBef>
              <a:spcAft>
                <a:spcPts val="1200"/>
              </a:spcAft>
              <a:buNone/>
            </a:pPr>
            <a:r>
              <a:rPr i="1" lang="es" sz="1700"/>
              <a:t>Puedes descargar algunos desde aquí → </a:t>
            </a:r>
            <a:r>
              <a:rPr i="1" lang="es" sz="1700" u="sng">
                <a:solidFill>
                  <a:schemeClr val="hlink"/>
                </a:solidFill>
                <a:hlinkClick r:id="rId3"/>
              </a:rPr>
              <a:t>https://icon-icons.com/</a:t>
            </a:r>
            <a:r>
              <a:rPr i="1" lang="es" sz="1700"/>
              <a:t> </a:t>
            </a:r>
            <a:endParaRPr i="1" sz="17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