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e0b7f46a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e0b7f46a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585cbf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585cbf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9585cbf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9585cbf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585cb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585cb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585cbfb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585cbfb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88277"/>
            <a:ext cx="8222100" cy="152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Tema 02 - HTML (Div y Span)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rgbClr val="FFFFFF"/>
                </a:solidFill>
              </a:rPr>
              <a:t>Parte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E</a:t>
            </a:r>
            <a:r>
              <a:rPr lang="es"/>
              <a:t>lementos de bloque vs. Elementos en línea</a:t>
            </a:r>
            <a:endParaRPr/>
          </a:p>
        </p:txBody>
      </p:sp>
      <p:sp>
        <p:nvSpPr>
          <p:cNvPr id="92" name="Google Shape;92;p14"/>
          <p:cNvSpPr txBox="1"/>
          <p:nvPr>
            <p:ph idx="1" type="body"/>
          </p:nvPr>
        </p:nvSpPr>
        <p:spPr>
          <a:xfrm>
            <a:off x="311700" y="1069125"/>
            <a:ext cx="8277600" cy="2486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lang="es" sz="1700"/>
              <a:t>El lenguaje HTML5, define mediante etiquetas, elementos dentro de un documento web. Estos elementos pueden ser de dos tipos denominados, </a:t>
            </a:r>
            <a:r>
              <a:rPr b="1" lang="es" sz="1700"/>
              <a:t>elementos de bloque y elementos en línea.</a:t>
            </a:r>
            <a:endParaRPr b="1" sz="1700"/>
          </a:p>
          <a:p>
            <a:pPr indent="0" lvl="0" marL="0" rtl="0" algn="just">
              <a:lnSpc>
                <a:spcPct val="115000"/>
              </a:lnSpc>
              <a:spcBef>
                <a:spcPts val="1200"/>
              </a:spcBef>
              <a:spcAft>
                <a:spcPts val="0"/>
              </a:spcAft>
              <a:buSzPts val="1018"/>
              <a:buNone/>
            </a:pPr>
            <a:r>
              <a:rPr lang="es" sz="1700"/>
              <a:t>Su nombre es debido a la forma en que ocupan espacio dentro del documento que se está creando. </a:t>
            </a:r>
            <a:endParaRPr sz="1700"/>
          </a:p>
          <a:p>
            <a:pPr indent="0" lvl="0" marL="0" rtl="0" algn="just">
              <a:lnSpc>
                <a:spcPct val="115000"/>
              </a:lnSpc>
              <a:spcBef>
                <a:spcPts val="1200"/>
              </a:spcBef>
              <a:spcAft>
                <a:spcPts val="0"/>
              </a:spcAft>
              <a:buSzPts val="1018"/>
              <a:buNone/>
            </a:pPr>
            <a:r>
              <a:rPr lang="es" sz="1700"/>
              <a:t>Un elemento en bloque significa que el elemento ocupa todo el ancho del documento disponible produciendo un retorno de línea al final del mismo. </a:t>
            </a:r>
            <a:endParaRPr sz="1700"/>
          </a:p>
          <a:p>
            <a:pPr indent="0" lvl="0" marL="0" rtl="0" algn="just">
              <a:lnSpc>
                <a:spcPct val="115000"/>
              </a:lnSpc>
              <a:spcBef>
                <a:spcPts val="1200"/>
              </a:spcBef>
              <a:spcAft>
                <a:spcPts val="1200"/>
              </a:spcAft>
              <a:buSzPts val="1018"/>
              <a:buNone/>
            </a:pPr>
            <a:r>
              <a:t/>
            </a:r>
            <a:endParaRPr sz="1700"/>
          </a:p>
        </p:txBody>
      </p:sp>
      <p:pic>
        <p:nvPicPr>
          <p:cNvPr id="93" name="Google Shape;93;p14"/>
          <p:cNvPicPr preferRelativeResize="0"/>
          <p:nvPr/>
        </p:nvPicPr>
        <p:blipFill>
          <a:blip r:embed="rId3">
            <a:alphaModFix/>
          </a:blip>
          <a:stretch>
            <a:fillRect/>
          </a:stretch>
        </p:blipFill>
        <p:spPr>
          <a:xfrm>
            <a:off x="2521925" y="3555823"/>
            <a:ext cx="3857149" cy="1509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Elementos de bloque vs. Elementos en línea</a:t>
            </a:r>
            <a:endParaRPr/>
          </a:p>
        </p:txBody>
      </p:sp>
      <p:sp>
        <p:nvSpPr>
          <p:cNvPr id="99" name="Google Shape;99;p15"/>
          <p:cNvSpPr txBox="1"/>
          <p:nvPr>
            <p:ph idx="1" type="body"/>
          </p:nvPr>
        </p:nvSpPr>
        <p:spPr>
          <a:xfrm>
            <a:off x="311700" y="1069125"/>
            <a:ext cx="8277600" cy="3675300"/>
          </a:xfrm>
          <a:prstGeom prst="rect">
            <a:avLst/>
          </a:prstGeom>
          <a:solidFill>
            <a:schemeClr val="lt1"/>
          </a:solidFill>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s" sz="1600"/>
              <a:t>El elemento en bloque ocuparía todo el ancho de página del documento.</a:t>
            </a:r>
            <a:endParaRPr sz="1600"/>
          </a:p>
          <a:p>
            <a:pPr indent="-330200" lvl="0" marL="457200" rtl="0" algn="just">
              <a:lnSpc>
                <a:spcPct val="115000"/>
              </a:lnSpc>
              <a:spcBef>
                <a:spcPts val="0"/>
              </a:spcBef>
              <a:spcAft>
                <a:spcPts val="0"/>
              </a:spcAft>
              <a:buSzPts val="1600"/>
              <a:buChar char="-"/>
            </a:pPr>
            <a:r>
              <a:rPr lang="es" sz="1600"/>
              <a:t>Los elementos en línea solo utilizan el espacio que ocupan y se colocan en línea.</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rPr lang="es" sz="1600"/>
              <a:t>Las etiquetas &lt;div&gt; y &lt;span&gt; no tienen ningún tipo de significado especial, solo que la primera se define como un elemento de bloque y por tanto el navegador mostrará un salto de línea antes y después de la misma. Mientras que la segunda es un elemento de línea.</a:t>
            </a:r>
            <a:endParaRPr sz="1600"/>
          </a:p>
          <a:p>
            <a:pPr indent="0" lvl="0" marL="0" rtl="0" algn="just">
              <a:lnSpc>
                <a:spcPct val="115000"/>
              </a:lnSpc>
              <a:spcBef>
                <a:spcPts val="1200"/>
              </a:spcBef>
              <a:spcAft>
                <a:spcPts val="0"/>
              </a:spcAft>
              <a:buNone/>
            </a:pPr>
            <a:r>
              <a:rPr b="1" lang="es" sz="1600"/>
              <a:t>Un uso muy común de las mismas era también para establecer el diseño del documento mediante hojas de estilo.</a:t>
            </a:r>
            <a:endParaRPr b="1"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SzPts val="1018"/>
              <a:buNone/>
            </a:pPr>
            <a:r>
              <a:t/>
            </a:r>
            <a:endParaRPr sz="1600"/>
          </a:p>
          <a:p>
            <a:pPr indent="0" lvl="0" marL="0" rtl="0" algn="just">
              <a:lnSpc>
                <a:spcPct val="115000"/>
              </a:lnSpc>
              <a:spcBef>
                <a:spcPts val="1200"/>
              </a:spcBef>
              <a:spcAft>
                <a:spcPts val="0"/>
              </a:spcAft>
              <a:buSzPts val="1018"/>
              <a:buNone/>
            </a:pPr>
            <a:r>
              <a:t/>
            </a:r>
            <a:endParaRPr sz="1600"/>
          </a:p>
          <a:p>
            <a:pPr indent="0" lvl="0" marL="0" rtl="0" algn="just">
              <a:lnSpc>
                <a:spcPct val="115000"/>
              </a:lnSpc>
              <a:spcBef>
                <a:spcPts val="1200"/>
              </a:spcBef>
              <a:spcAft>
                <a:spcPts val="1200"/>
              </a:spcAft>
              <a:buSzPts val="1018"/>
              <a:buNone/>
            </a:pPr>
            <a:r>
              <a:t/>
            </a:r>
            <a:endParaRPr sz="1600"/>
          </a:p>
        </p:txBody>
      </p:sp>
      <p:pic>
        <p:nvPicPr>
          <p:cNvPr id="100" name="Google Shape;100;p15"/>
          <p:cNvPicPr preferRelativeResize="0"/>
          <p:nvPr/>
        </p:nvPicPr>
        <p:blipFill rotWithShape="1">
          <a:blip r:embed="rId3">
            <a:alphaModFix/>
          </a:blip>
          <a:srcRect b="40535" l="1411" r="2535" t="31270"/>
          <a:stretch/>
        </p:blipFill>
        <p:spPr>
          <a:xfrm>
            <a:off x="1326338" y="1791850"/>
            <a:ext cx="6248325" cy="129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Etiqueta DIV</a:t>
            </a:r>
            <a:endParaRPr/>
          </a:p>
        </p:txBody>
      </p:sp>
      <p:sp>
        <p:nvSpPr>
          <p:cNvPr id="106" name="Google Shape;106;p16"/>
          <p:cNvSpPr txBox="1"/>
          <p:nvPr>
            <p:ph idx="1" type="body"/>
          </p:nvPr>
        </p:nvSpPr>
        <p:spPr>
          <a:xfrm>
            <a:off x="311700" y="948425"/>
            <a:ext cx="8277600" cy="2486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lang="es" sz="1700"/>
              <a:t>La etiqueta &lt;div&gt; viene de división, prácticamente funciona y sirve de contenedor de bloque, es decir puede contener uno o varios elementos HTML dentro de ella (incluso otros div), es bastante utilizada para agrupar varios elementos que luego serán apuntados con CSS con la finalidad de dar un estilo adecuado a dicho grupo, o también puede servir para organizar mejor nuestra página web.</a:t>
            </a:r>
            <a:endParaRPr sz="1700"/>
          </a:p>
          <a:p>
            <a:pPr indent="0" lvl="0" marL="0" rtl="0" algn="just">
              <a:lnSpc>
                <a:spcPct val="115000"/>
              </a:lnSpc>
              <a:spcBef>
                <a:spcPts val="1200"/>
              </a:spcBef>
              <a:spcAft>
                <a:spcPts val="1200"/>
              </a:spcAft>
              <a:buSzPts val="1018"/>
              <a:buNone/>
            </a:pPr>
            <a:r>
              <a:t/>
            </a:r>
            <a:endParaRPr sz="1700"/>
          </a:p>
        </p:txBody>
      </p:sp>
      <p:pic>
        <p:nvPicPr>
          <p:cNvPr id="107" name="Google Shape;107;p16"/>
          <p:cNvPicPr preferRelativeResize="0"/>
          <p:nvPr/>
        </p:nvPicPr>
        <p:blipFill>
          <a:blip r:embed="rId3">
            <a:alphaModFix/>
          </a:blip>
          <a:stretch>
            <a:fillRect/>
          </a:stretch>
        </p:blipFill>
        <p:spPr>
          <a:xfrm>
            <a:off x="190325" y="2571750"/>
            <a:ext cx="4308821" cy="2393800"/>
          </a:xfrm>
          <a:prstGeom prst="rect">
            <a:avLst/>
          </a:prstGeom>
          <a:noFill/>
          <a:ln>
            <a:noFill/>
          </a:ln>
        </p:spPr>
      </p:pic>
      <p:pic>
        <p:nvPicPr>
          <p:cNvPr id="108" name="Google Shape;108;p16"/>
          <p:cNvPicPr preferRelativeResize="0"/>
          <p:nvPr/>
        </p:nvPicPr>
        <p:blipFill>
          <a:blip r:embed="rId4">
            <a:alphaModFix/>
          </a:blip>
          <a:stretch>
            <a:fillRect/>
          </a:stretch>
        </p:blipFill>
        <p:spPr>
          <a:xfrm>
            <a:off x="5604000" y="2618171"/>
            <a:ext cx="3288966" cy="2213200"/>
          </a:xfrm>
          <a:prstGeom prst="rect">
            <a:avLst/>
          </a:prstGeom>
          <a:noFill/>
          <a:ln>
            <a:noFill/>
          </a:ln>
        </p:spPr>
      </p:pic>
      <p:sp>
        <p:nvSpPr>
          <p:cNvPr id="109" name="Google Shape;109;p16"/>
          <p:cNvSpPr/>
          <p:nvPr/>
        </p:nvSpPr>
        <p:spPr>
          <a:xfrm>
            <a:off x="4596625" y="3578300"/>
            <a:ext cx="909900" cy="3807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Etiqueta SPAN</a:t>
            </a:r>
            <a:endParaRPr/>
          </a:p>
        </p:txBody>
      </p:sp>
      <p:sp>
        <p:nvSpPr>
          <p:cNvPr id="115" name="Google Shape;115;p17"/>
          <p:cNvSpPr txBox="1"/>
          <p:nvPr>
            <p:ph idx="1" type="body"/>
          </p:nvPr>
        </p:nvSpPr>
        <p:spPr>
          <a:xfrm>
            <a:off x="311700" y="948425"/>
            <a:ext cx="8277600" cy="2486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lang="es" sz="1700"/>
              <a:t>La etiqueta &lt;span&gt; también funciona como un contenedor pero en este caso será un contenedor en línea. Por ejemplo para destacar una palabra o expresión dentro de un párrafo utilizaremos la etiqueta &lt;span&gt; para encerrar esa palabra o expresión y luego ponerle un estilo mediante un atributo.</a:t>
            </a:r>
            <a:endParaRPr sz="1700"/>
          </a:p>
          <a:p>
            <a:pPr indent="0" lvl="0" marL="0" rtl="0" algn="just">
              <a:lnSpc>
                <a:spcPct val="115000"/>
              </a:lnSpc>
              <a:spcBef>
                <a:spcPts val="1200"/>
              </a:spcBef>
              <a:spcAft>
                <a:spcPts val="1200"/>
              </a:spcAft>
              <a:buSzPts val="1018"/>
              <a:buNone/>
            </a:pPr>
            <a:r>
              <a:t/>
            </a:r>
            <a:endParaRPr sz="1700"/>
          </a:p>
        </p:txBody>
      </p:sp>
      <p:pic>
        <p:nvPicPr>
          <p:cNvPr id="116" name="Google Shape;116;p17"/>
          <p:cNvPicPr preferRelativeResize="0"/>
          <p:nvPr/>
        </p:nvPicPr>
        <p:blipFill>
          <a:blip r:embed="rId3">
            <a:alphaModFix/>
          </a:blip>
          <a:stretch>
            <a:fillRect/>
          </a:stretch>
        </p:blipFill>
        <p:spPr>
          <a:xfrm>
            <a:off x="635188" y="2347350"/>
            <a:ext cx="7791450" cy="1162050"/>
          </a:xfrm>
          <a:prstGeom prst="rect">
            <a:avLst/>
          </a:prstGeom>
          <a:noFill/>
          <a:ln>
            <a:noFill/>
          </a:ln>
        </p:spPr>
      </p:pic>
      <p:pic>
        <p:nvPicPr>
          <p:cNvPr id="117" name="Google Shape;117;p17"/>
          <p:cNvPicPr preferRelativeResize="0"/>
          <p:nvPr/>
        </p:nvPicPr>
        <p:blipFill>
          <a:blip r:embed="rId4">
            <a:alphaModFix/>
          </a:blip>
          <a:stretch>
            <a:fillRect/>
          </a:stretch>
        </p:blipFill>
        <p:spPr>
          <a:xfrm>
            <a:off x="1982963" y="4311700"/>
            <a:ext cx="5095875" cy="685800"/>
          </a:xfrm>
          <a:prstGeom prst="rect">
            <a:avLst/>
          </a:prstGeom>
          <a:noFill/>
          <a:ln>
            <a:noFill/>
          </a:ln>
        </p:spPr>
      </p:pic>
      <p:sp>
        <p:nvSpPr>
          <p:cNvPr id="118" name="Google Shape;118;p17"/>
          <p:cNvSpPr/>
          <p:nvPr/>
        </p:nvSpPr>
        <p:spPr>
          <a:xfrm rot="5400000">
            <a:off x="4119300" y="3741800"/>
            <a:ext cx="662400" cy="3375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90250" y="526350"/>
            <a:ext cx="79959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b="1" lang="es" sz="2940" u="sng"/>
              <a:t>Ejercicio</a:t>
            </a:r>
            <a:endParaRPr b="1" sz="2940" u="sng"/>
          </a:p>
          <a:p>
            <a:pPr indent="-402590" lvl="0" marL="457200" rtl="0" algn="just">
              <a:spcBef>
                <a:spcPts val="0"/>
              </a:spcBef>
              <a:spcAft>
                <a:spcPts val="0"/>
              </a:spcAft>
              <a:buSzPts val="2740"/>
              <a:buChar char="-"/>
            </a:pPr>
            <a:r>
              <a:rPr lang="es" sz="2740"/>
              <a:t>Crea la página principal de tu revista insertando divs y span para indicar las partes principales (cabecera, cuerpo, pie...)</a:t>
            </a:r>
            <a:endParaRPr sz="2740"/>
          </a:p>
          <a:p>
            <a:pPr indent="-402590" lvl="0" marL="457200" rtl="0" algn="just">
              <a:spcBef>
                <a:spcPts val="0"/>
              </a:spcBef>
              <a:spcAft>
                <a:spcPts val="0"/>
              </a:spcAft>
              <a:buSzPts val="2740"/>
              <a:buChar char="-"/>
            </a:pPr>
            <a:r>
              <a:rPr lang="es" sz="2740"/>
              <a:t>Crea una segunda página que sea la página de un artículo. Introduce fotos, texto, vídeo</a:t>
            </a:r>
            <a:r>
              <a:rPr lang="es" sz="2740"/>
              <a:t>...</a:t>
            </a:r>
            <a:endParaRPr sz="2740"/>
          </a:p>
          <a:p>
            <a:pPr indent="0" lvl="0" marL="0" rtl="0" algn="just">
              <a:spcBef>
                <a:spcPts val="0"/>
              </a:spcBef>
              <a:spcAft>
                <a:spcPts val="0"/>
              </a:spcAft>
              <a:buSzPts val="990"/>
              <a:buNone/>
            </a:pPr>
            <a:r>
              <a:rPr b="1" i="1" lang="es" sz="2740"/>
              <a:t>Importante</a:t>
            </a:r>
            <a:r>
              <a:rPr i="1" lang="es" sz="2740"/>
              <a:t> → Ten en cuenta que una revista online (como cualquier otra página web) mantiene una apariencia similar entre todas sus páginas, es decir, son lo más similares posibles, modificando principalmente la parte del contenido.</a:t>
            </a:r>
            <a:endParaRPr i="1" sz="274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