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2dab3870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2dab3870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2dab3870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2dab3870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2dab3870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2dab3870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Todos los elementos con atributo class="aviso" que estén dentro</a:t>
            </a:r>
            <a:endParaRPr/>
          </a:p>
          <a:p>
            <a:pPr indent="0" lvl="0" marL="0" rtl="0" algn="l">
              <a:spcBef>
                <a:spcPts val="0"/>
              </a:spcBef>
              <a:spcAft>
                <a:spcPts val="0"/>
              </a:spcAft>
              <a:buNone/>
            </a:pPr>
            <a:r>
              <a:rPr lang="es"/>
              <a:t>   de cualquier elemento de tipo "p" */</a:t>
            </a:r>
            <a:endParaRPr/>
          </a:p>
          <a:p>
            <a:pPr indent="0" lvl="0" marL="0" rtl="0" algn="l">
              <a:spcBef>
                <a:spcPts val="0"/>
              </a:spcBef>
              <a:spcAft>
                <a:spcPts val="0"/>
              </a:spcAft>
              <a:buNone/>
            </a:pPr>
            <a:r>
              <a:rPr lang="es"/>
              <a:t>p .aviso { ...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Todos los elementos "p" de la página y todos los elementos con</a:t>
            </a:r>
            <a:endParaRPr/>
          </a:p>
          <a:p>
            <a:pPr indent="0" lvl="0" marL="0" rtl="0" algn="l">
              <a:spcBef>
                <a:spcPts val="0"/>
              </a:spcBef>
              <a:spcAft>
                <a:spcPts val="0"/>
              </a:spcAft>
              <a:buNone/>
            </a:pPr>
            <a:r>
              <a:rPr lang="es"/>
              <a:t>   atributo class="aviso" de la página */</a:t>
            </a:r>
            <a:endParaRPr/>
          </a:p>
          <a:p>
            <a:pPr indent="0" lvl="0" marL="0" rtl="0" algn="l">
              <a:spcBef>
                <a:spcPts val="0"/>
              </a:spcBef>
              <a:spcAft>
                <a:spcPts val="0"/>
              </a:spcAft>
              <a:buNone/>
            </a:pPr>
            <a:r>
              <a:rPr lang="es"/>
              <a:t>p, .aviso { ...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2dab3870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2dab3870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2dab3870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2dab3870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2dab3870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2dab3870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Todos los elementos con atributo id="aviso" que estén dentro</a:t>
            </a:r>
            <a:endParaRPr/>
          </a:p>
          <a:p>
            <a:pPr indent="0" lvl="0" marL="0" rtl="0" algn="l">
              <a:spcBef>
                <a:spcPts val="0"/>
              </a:spcBef>
              <a:spcAft>
                <a:spcPts val="0"/>
              </a:spcAft>
              <a:buNone/>
            </a:pPr>
            <a:r>
              <a:rPr lang="es"/>
              <a:t>	de cualquier elemento de tipo "p" */</a:t>
            </a:r>
            <a:endParaRPr/>
          </a:p>
          <a:p>
            <a:pPr indent="0" lvl="0" marL="0" rtl="0" algn="l">
              <a:spcBef>
                <a:spcPts val="0"/>
              </a:spcBef>
              <a:spcAft>
                <a:spcPts val="0"/>
              </a:spcAft>
              <a:buNone/>
            </a:pPr>
            <a:r>
              <a:rPr lang="es"/>
              <a:t>p #aviso { ...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Todos los elementos "p" de la página y todos los elementos con</a:t>
            </a:r>
            <a:endParaRPr/>
          </a:p>
          <a:p>
            <a:pPr indent="0" lvl="0" marL="0" rtl="0" algn="l">
              <a:spcBef>
                <a:spcPts val="0"/>
              </a:spcBef>
              <a:spcAft>
                <a:spcPts val="0"/>
              </a:spcAft>
              <a:buNone/>
            </a:pPr>
            <a:r>
              <a:rPr lang="es"/>
              <a:t>	atributo id="aviso" de la página */</a:t>
            </a:r>
            <a:endParaRPr/>
          </a:p>
          <a:p>
            <a:pPr indent="0" lvl="0" marL="0" rtl="0" algn="l">
              <a:spcBef>
                <a:spcPts val="0"/>
              </a:spcBef>
              <a:spcAft>
                <a:spcPts val="0"/>
              </a:spcAft>
              <a:buNone/>
            </a:pPr>
            <a:r>
              <a:rPr lang="es"/>
              <a:t>p, #aviso { ...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2dab3870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2dab3870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2dab3870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2dab3870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af245f4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af245f4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cabbe772c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cabbe772c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cabbe772c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cabbe772c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2be18ab0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2be18ab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2be18ab0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2be18ab0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2be18ab0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2be18ab0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2be18ab0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2be18ab0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2be18ab0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2be18ab0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2dab3870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2dab3870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221202"/>
            <a:ext cx="8222100" cy="139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4080"/>
              <a:t>Tema 03 - Hojas de estilo (Selectores)</a:t>
            </a:r>
            <a:endParaRPr sz="408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s" sz="2242"/>
              <a:t>Parte 1</a:t>
            </a:r>
            <a:endParaRPr sz="224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Selectores en CSS</a:t>
            </a:r>
            <a:endParaRPr/>
          </a:p>
        </p:txBody>
      </p:sp>
      <p:sp>
        <p:nvSpPr>
          <p:cNvPr id="145" name="Google Shape;145;p22"/>
          <p:cNvSpPr txBox="1"/>
          <p:nvPr>
            <p:ph idx="1" type="body"/>
          </p:nvPr>
        </p:nvSpPr>
        <p:spPr>
          <a:xfrm>
            <a:off x="311700" y="1229875"/>
            <a:ext cx="5156700" cy="36537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15000"/>
              </a:lnSpc>
              <a:spcBef>
                <a:spcPts val="0"/>
              </a:spcBef>
              <a:spcAft>
                <a:spcPts val="0"/>
              </a:spcAft>
              <a:buNone/>
            </a:pPr>
            <a:r>
              <a:rPr b="1" lang="es" sz="1908" u="sng"/>
              <a:t>Selector de clase</a:t>
            </a:r>
            <a:endParaRPr b="1" sz="1908" u="sng"/>
          </a:p>
          <a:p>
            <a:pPr indent="0" lvl="0" marL="0" rtl="0" algn="just">
              <a:lnSpc>
                <a:spcPct val="115000"/>
              </a:lnSpc>
              <a:spcBef>
                <a:spcPts val="1200"/>
              </a:spcBef>
              <a:spcAft>
                <a:spcPts val="0"/>
              </a:spcAft>
              <a:buNone/>
            </a:pPr>
            <a:r>
              <a:rPr lang="es" sz="1908"/>
              <a:t>Son los más utilizados junto con los selectores de ID que se verán a continuación. La principal característica de este selector es que en una misma página HTML varios elementos diferentes pueden utilizar el mismo valor en el atributo class.</a:t>
            </a:r>
            <a:endParaRPr sz="1908"/>
          </a:p>
          <a:p>
            <a:pPr indent="0" lvl="0" marL="0" rtl="0" algn="just">
              <a:lnSpc>
                <a:spcPct val="115000"/>
              </a:lnSpc>
              <a:spcBef>
                <a:spcPts val="1200"/>
              </a:spcBef>
              <a:spcAft>
                <a:spcPts val="1200"/>
              </a:spcAft>
              <a:buNone/>
            </a:pPr>
            <a:r>
              <a:rPr lang="es" sz="1908"/>
              <a:t>Los selectores de clase son imprescindibles para diseñar páginas web complejas, ya que permiten disponer de una precisión total al seleccionar los elementos. Además, estos selectores permiten reutilizar los mismos estilos para varios elementos diferentes.</a:t>
            </a:r>
            <a:endParaRPr sz="1908"/>
          </a:p>
        </p:txBody>
      </p:sp>
      <p:pic>
        <p:nvPicPr>
          <p:cNvPr id="146" name="Google Shape;146;p22"/>
          <p:cNvPicPr preferRelativeResize="0"/>
          <p:nvPr/>
        </p:nvPicPr>
        <p:blipFill>
          <a:blip r:embed="rId3">
            <a:alphaModFix/>
          </a:blip>
          <a:stretch>
            <a:fillRect/>
          </a:stretch>
        </p:blipFill>
        <p:spPr>
          <a:xfrm>
            <a:off x="5639375" y="1838650"/>
            <a:ext cx="3370800" cy="1800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Selectores en CSS</a:t>
            </a:r>
            <a:endParaRPr/>
          </a:p>
        </p:txBody>
      </p:sp>
      <p:sp>
        <p:nvSpPr>
          <p:cNvPr id="152" name="Google Shape;152;p23"/>
          <p:cNvSpPr txBox="1"/>
          <p:nvPr>
            <p:ph idx="1" type="body"/>
          </p:nvPr>
        </p:nvSpPr>
        <p:spPr>
          <a:xfrm>
            <a:off x="311700" y="1229875"/>
            <a:ext cx="8331900" cy="3653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s" sz="1908" u="sng"/>
              <a:t>Selector de clase</a:t>
            </a:r>
            <a:endParaRPr b="1" sz="1908" u="sng"/>
          </a:p>
          <a:p>
            <a:pPr indent="0" lvl="0" marL="0" rtl="0" algn="just">
              <a:lnSpc>
                <a:spcPct val="115000"/>
              </a:lnSpc>
              <a:spcBef>
                <a:spcPts val="1200"/>
              </a:spcBef>
              <a:spcAft>
                <a:spcPts val="0"/>
              </a:spcAft>
              <a:buNone/>
            </a:pPr>
            <a:r>
              <a:rPr lang="es" sz="1908"/>
              <a:t>En ocasiones, es necesario restringir el alcance del selector de clase → Combinando el selector de tipo y el selector de clase, se obtiene un selector mucho más específico.</a:t>
            </a:r>
            <a:endParaRPr sz="1908"/>
          </a:p>
          <a:p>
            <a:pPr indent="0" lvl="0" marL="0" rtl="0" algn="just">
              <a:lnSpc>
                <a:spcPct val="115000"/>
              </a:lnSpc>
              <a:spcBef>
                <a:spcPts val="1200"/>
              </a:spcBef>
              <a:spcAft>
                <a:spcPts val="1200"/>
              </a:spcAft>
              <a:buNone/>
            </a:pPr>
            <a:r>
              <a:t/>
            </a:r>
            <a:endParaRPr sz="1908"/>
          </a:p>
        </p:txBody>
      </p:sp>
      <p:pic>
        <p:nvPicPr>
          <p:cNvPr id="153" name="Google Shape;153;p23"/>
          <p:cNvPicPr preferRelativeResize="0"/>
          <p:nvPr/>
        </p:nvPicPr>
        <p:blipFill>
          <a:blip r:embed="rId3">
            <a:alphaModFix/>
          </a:blip>
          <a:stretch>
            <a:fillRect/>
          </a:stretch>
        </p:blipFill>
        <p:spPr>
          <a:xfrm>
            <a:off x="812825" y="3149624"/>
            <a:ext cx="7663724" cy="845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10000"/>
            <a:ext cx="8520600" cy="3340800"/>
          </a:xfrm>
          <a:prstGeom prst="rect">
            <a:avLst/>
          </a:prstGeom>
        </p:spPr>
        <p:txBody>
          <a:bodyPr anchorCtr="0" anchor="t" bIns="91425" lIns="91425" spcFirstLastPara="1" rIns="91425" wrap="square" tIns="91425">
            <a:normAutofit fontScale="90000"/>
          </a:bodyPr>
          <a:lstStyle/>
          <a:p>
            <a:pPr indent="0" lvl="0" marL="0" rtl="0" algn="just">
              <a:lnSpc>
                <a:spcPct val="150000"/>
              </a:lnSpc>
              <a:spcBef>
                <a:spcPts val="0"/>
              </a:spcBef>
              <a:spcAft>
                <a:spcPts val="0"/>
              </a:spcAft>
              <a:buNone/>
            </a:pPr>
            <a:r>
              <a:rPr b="1" lang="es" sz="3111" u="sng"/>
              <a:t>Ejercicio</a:t>
            </a:r>
            <a:endParaRPr b="1" sz="3111" u="sng"/>
          </a:p>
          <a:p>
            <a:pPr indent="0" lvl="0" marL="0" rtl="0" algn="l">
              <a:spcBef>
                <a:spcPts val="0"/>
              </a:spcBef>
              <a:spcAft>
                <a:spcPts val="0"/>
              </a:spcAft>
              <a:buNone/>
            </a:pPr>
            <a:r>
              <a:rPr lang="es" sz="3111"/>
              <a:t>Explica qué pasaría en los siguientes casos:</a:t>
            </a:r>
            <a:endParaRPr sz="3111"/>
          </a:p>
          <a:p>
            <a:pPr indent="0" lvl="0" marL="0" rtl="0" algn="l">
              <a:spcBef>
                <a:spcPts val="0"/>
              </a:spcBef>
              <a:spcAft>
                <a:spcPts val="0"/>
              </a:spcAft>
              <a:buNone/>
            </a:pPr>
            <a:r>
              <a:t/>
            </a:r>
            <a:endParaRPr sz="3111"/>
          </a:p>
          <a:p>
            <a:pPr indent="0" lvl="0" marL="0" rtl="0" algn="l">
              <a:spcBef>
                <a:spcPts val="0"/>
              </a:spcBef>
              <a:spcAft>
                <a:spcPts val="0"/>
              </a:spcAft>
              <a:buNone/>
            </a:pPr>
            <a:r>
              <a:rPr lang="es" sz="3111"/>
              <a:t>p.aviso { ... }</a:t>
            </a:r>
            <a:endParaRPr sz="3111"/>
          </a:p>
          <a:p>
            <a:pPr indent="0" lvl="0" marL="0" rtl="0" algn="l">
              <a:spcBef>
                <a:spcPts val="0"/>
              </a:spcBef>
              <a:spcAft>
                <a:spcPts val="0"/>
              </a:spcAft>
              <a:buNone/>
            </a:pPr>
            <a:r>
              <a:t/>
            </a:r>
            <a:endParaRPr sz="3111"/>
          </a:p>
          <a:p>
            <a:pPr indent="0" lvl="0" marL="0" rtl="0" algn="l">
              <a:spcBef>
                <a:spcPts val="0"/>
              </a:spcBef>
              <a:spcAft>
                <a:spcPts val="0"/>
              </a:spcAft>
              <a:buNone/>
            </a:pPr>
            <a:r>
              <a:rPr lang="es" sz="3111"/>
              <a:t>p, .aviso { ... }</a:t>
            </a:r>
            <a:endParaRPr sz="3111"/>
          </a:p>
          <a:p>
            <a:pPr indent="0" lvl="0" marL="0" rtl="0" algn="l">
              <a:spcBef>
                <a:spcPts val="0"/>
              </a:spcBef>
              <a:spcAft>
                <a:spcPts val="0"/>
              </a:spcAft>
              <a:buNone/>
            </a:pPr>
            <a:r>
              <a:t/>
            </a:r>
            <a:endParaRPr sz="311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Selectores en CSS</a:t>
            </a:r>
            <a:endParaRPr/>
          </a:p>
        </p:txBody>
      </p:sp>
      <p:sp>
        <p:nvSpPr>
          <p:cNvPr id="164" name="Google Shape;164;p25"/>
          <p:cNvSpPr txBox="1"/>
          <p:nvPr>
            <p:ph idx="1" type="body"/>
          </p:nvPr>
        </p:nvSpPr>
        <p:spPr>
          <a:xfrm>
            <a:off x="311700" y="1229875"/>
            <a:ext cx="8415600" cy="36537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SzPts val="1018"/>
              <a:buNone/>
            </a:pPr>
            <a:r>
              <a:rPr b="1" lang="es" sz="1600" u="sng"/>
              <a:t>Selector de ID</a:t>
            </a:r>
            <a:endParaRPr b="1" sz="1600" u="sng"/>
          </a:p>
          <a:p>
            <a:pPr indent="0" lvl="0" marL="0" rtl="0" algn="just">
              <a:lnSpc>
                <a:spcPct val="95000"/>
              </a:lnSpc>
              <a:spcBef>
                <a:spcPts val="1200"/>
              </a:spcBef>
              <a:spcAft>
                <a:spcPts val="0"/>
              </a:spcAft>
              <a:buSzPts val="1018"/>
              <a:buNone/>
            </a:pPr>
            <a:r>
              <a:rPr lang="es" sz="1600"/>
              <a:t>En ocasiones, es necesario aplicar estilos CSS a un único elemento de la página. Aunque puede utilizarse un selector de clase para aplicar estilos a un único elemento, existe otro selector más eficiente en este caso.</a:t>
            </a:r>
            <a:endParaRPr sz="1600"/>
          </a:p>
          <a:p>
            <a:pPr indent="0" lvl="0" marL="0" rtl="0" algn="just">
              <a:lnSpc>
                <a:spcPct val="95000"/>
              </a:lnSpc>
              <a:spcBef>
                <a:spcPts val="1200"/>
              </a:spcBef>
              <a:spcAft>
                <a:spcPts val="0"/>
              </a:spcAft>
              <a:buSzPts val="1018"/>
              <a:buNone/>
            </a:pPr>
            <a:r>
              <a:rPr lang="es" sz="1600"/>
              <a:t>El selector de ID permite seleccionar un elemento de la página a través del valor de su atributo id. Este tipo de selectores sólo seleccionan un elemento de la página porque el valor del atributo id no se puede repetir en dos elementos diferentes de una misma página.</a:t>
            </a:r>
            <a:endParaRPr sz="1600"/>
          </a:p>
          <a:p>
            <a:pPr indent="0" lvl="0" marL="0" rtl="0" algn="just">
              <a:lnSpc>
                <a:spcPct val="95000"/>
              </a:lnSpc>
              <a:spcBef>
                <a:spcPts val="1200"/>
              </a:spcBef>
              <a:spcAft>
                <a:spcPts val="1200"/>
              </a:spcAft>
              <a:buSzPts val="1018"/>
              <a:buNone/>
            </a:pPr>
            <a:r>
              <a:rPr lang="es" sz="1600"/>
              <a:t>La sintaxis de los selectores de ID es muy parecida a la de los selectores de clase, salvo que se utiliza el símbolo de la almohadilla (#) en vez del punto (.) como prefijo del nombre de la regla CSS.</a:t>
            </a:r>
            <a:endParaRPr sz="1600"/>
          </a:p>
        </p:txBody>
      </p:sp>
      <p:pic>
        <p:nvPicPr>
          <p:cNvPr id="165" name="Google Shape;165;p25"/>
          <p:cNvPicPr preferRelativeResize="0"/>
          <p:nvPr/>
        </p:nvPicPr>
        <p:blipFill>
          <a:blip r:embed="rId3">
            <a:alphaModFix/>
          </a:blip>
          <a:stretch>
            <a:fillRect/>
          </a:stretch>
        </p:blipFill>
        <p:spPr>
          <a:xfrm>
            <a:off x="2943100" y="3962797"/>
            <a:ext cx="3000075" cy="977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Selectores en CSS</a:t>
            </a:r>
            <a:endParaRPr/>
          </a:p>
        </p:txBody>
      </p:sp>
      <p:sp>
        <p:nvSpPr>
          <p:cNvPr id="171" name="Google Shape;171;p26"/>
          <p:cNvSpPr txBox="1"/>
          <p:nvPr>
            <p:ph idx="1" type="body"/>
          </p:nvPr>
        </p:nvSpPr>
        <p:spPr>
          <a:xfrm>
            <a:off x="311700" y="1229875"/>
            <a:ext cx="8331900" cy="36537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SzPts val="1018"/>
              <a:buNone/>
            </a:pPr>
            <a:r>
              <a:rPr b="1" lang="es" sz="1600" u="sng"/>
              <a:t>Selector de ID</a:t>
            </a:r>
            <a:endParaRPr b="1" sz="1600" u="sng"/>
          </a:p>
          <a:p>
            <a:pPr indent="0" lvl="0" marL="0" rtl="0" algn="just">
              <a:lnSpc>
                <a:spcPct val="95000"/>
              </a:lnSpc>
              <a:spcBef>
                <a:spcPts val="1200"/>
              </a:spcBef>
              <a:spcAft>
                <a:spcPts val="0"/>
              </a:spcAft>
              <a:buSzPts val="1018"/>
              <a:buNone/>
            </a:pPr>
            <a:r>
              <a:rPr lang="es" sz="1600"/>
              <a:t>Al igual que los selectores de clase, en este caso también se puede restringir el alcance del selector mediante la combinación con otros selectores.</a:t>
            </a:r>
            <a:endParaRPr sz="1600"/>
          </a:p>
          <a:p>
            <a:pPr indent="0" lvl="0" marL="0" rtl="0" algn="just">
              <a:lnSpc>
                <a:spcPct val="95000"/>
              </a:lnSpc>
              <a:spcBef>
                <a:spcPts val="1200"/>
              </a:spcBef>
              <a:spcAft>
                <a:spcPts val="1200"/>
              </a:spcAft>
              <a:buSzPts val="1018"/>
              <a:buNone/>
            </a:pPr>
            <a:r>
              <a:rPr lang="es" sz="1600"/>
              <a:t>A primera vista, restringir el alcance de un selector de ID puede parecer absurdo. Pero, en este caso, algunas páginas pueden disponer de elementos con un atributo id igual a aviso y que no sean párrafos, por lo que la regla anterior no se aplica sobre esos elementos.</a:t>
            </a:r>
            <a:endParaRPr sz="1600"/>
          </a:p>
        </p:txBody>
      </p:sp>
      <p:pic>
        <p:nvPicPr>
          <p:cNvPr id="172" name="Google Shape;172;p26"/>
          <p:cNvPicPr preferRelativeResize="0"/>
          <p:nvPr/>
        </p:nvPicPr>
        <p:blipFill>
          <a:blip r:embed="rId3">
            <a:alphaModFix/>
          </a:blip>
          <a:stretch>
            <a:fillRect/>
          </a:stretch>
        </p:blipFill>
        <p:spPr>
          <a:xfrm>
            <a:off x="311700" y="3373913"/>
            <a:ext cx="8058150" cy="809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10000"/>
            <a:ext cx="8520600" cy="3340800"/>
          </a:xfrm>
          <a:prstGeom prst="rect">
            <a:avLst/>
          </a:prstGeom>
        </p:spPr>
        <p:txBody>
          <a:bodyPr anchorCtr="0" anchor="t" bIns="91425" lIns="91425" spcFirstLastPara="1" rIns="91425" wrap="square" tIns="91425">
            <a:normAutofit fontScale="90000"/>
          </a:bodyPr>
          <a:lstStyle/>
          <a:p>
            <a:pPr indent="0" lvl="0" marL="0" rtl="0" algn="just">
              <a:lnSpc>
                <a:spcPct val="150000"/>
              </a:lnSpc>
              <a:spcBef>
                <a:spcPts val="0"/>
              </a:spcBef>
              <a:spcAft>
                <a:spcPts val="0"/>
              </a:spcAft>
              <a:buNone/>
            </a:pPr>
            <a:r>
              <a:rPr b="1" lang="es" sz="3111" u="sng"/>
              <a:t>Ejercicio</a:t>
            </a:r>
            <a:endParaRPr b="1" sz="3111" u="sng"/>
          </a:p>
          <a:p>
            <a:pPr indent="0" lvl="0" marL="0" rtl="0" algn="l">
              <a:spcBef>
                <a:spcPts val="0"/>
              </a:spcBef>
              <a:spcAft>
                <a:spcPts val="0"/>
              </a:spcAft>
              <a:buNone/>
            </a:pPr>
            <a:r>
              <a:rPr lang="es" sz="3111"/>
              <a:t>Explica qué pasaría en los siguientes casos:</a:t>
            </a:r>
            <a:endParaRPr sz="3111"/>
          </a:p>
          <a:p>
            <a:pPr indent="0" lvl="0" marL="0" rtl="0" algn="l">
              <a:spcBef>
                <a:spcPts val="0"/>
              </a:spcBef>
              <a:spcAft>
                <a:spcPts val="0"/>
              </a:spcAft>
              <a:buNone/>
            </a:pPr>
            <a:r>
              <a:t/>
            </a:r>
            <a:endParaRPr sz="3111"/>
          </a:p>
          <a:p>
            <a:pPr indent="0" lvl="0" marL="0" rtl="0" algn="l">
              <a:spcBef>
                <a:spcPts val="0"/>
              </a:spcBef>
              <a:spcAft>
                <a:spcPts val="0"/>
              </a:spcAft>
              <a:buNone/>
            </a:pPr>
            <a:r>
              <a:rPr lang="es" sz="3111"/>
              <a:t>p#aviso { ... }</a:t>
            </a:r>
            <a:endParaRPr sz="3111"/>
          </a:p>
          <a:p>
            <a:pPr indent="0" lvl="0" marL="0" rtl="0" algn="l">
              <a:spcBef>
                <a:spcPts val="0"/>
              </a:spcBef>
              <a:spcAft>
                <a:spcPts val="0"/>
              </a:spcAft>
              <a:buNone/>
            </a:pPr>
            <a:r>
              <a:t/>
            </a:r>
            <a:endParaRPr sz="3111"/>
          </a:p>
          <a:p>
            <a:pPr indent="0" lvl="0" marL="0" rtl="0" algn="l">
              <a:spcBef>
                <a:spcPts val="0"/>
              </a:spcBef>
              <a:spcAft>
                <a:spcPts val="0"/>
              </a:spcAft>
              <a:buNone/>
            </a:pPr>
            <a:r>
              <a:t/>
            </a:r>
            <a:endParaRPr sz="3111"/>
          </a:p>
          <a:p>
            <a:pPr indent="0" lvl="0" marL="0" rtl="0" algn="l">
              <a:spcBef>
                <a:spcPts val="0"/>
              </a:spcBef>
              <a:spcAft>
                <a:spcPts val="0"/>
              </a:spcAft>
              <a:buNone/>
            </a:pPr>
            <a:r>
              <a:rPr lang="es" sz="3111"/>
              <a:t>p, #aviso { ... }</a:t>
            </a:r>
            <a:endParaRPr sz="3111"/>
          </a:p>
          <a:p>
            <a:pPr indent="0" lvl="0" marL="0" rtl="0" algn="l">
              <a:spcBef>
                <a:spcPts val="0"/>
              </a:spcBef>
              <a:spcAft>
                <a:spcPts val="0"/>
              </a:spcAft>
              <a:buNone/>
            </a:pPr>
            <a:r>
              <a:t/>
            </a:r>
            <a:endParaRPr sz="311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Selectores en CSS</a:t>
            </a:r>
            <a:endParaRPr/>
          </a:p>
        </p:txBody>
      </p:sp>
      <p:pic>
        <p:nvPicPr>
          <p:cNvPr id="183" name="Google Shape;183;p28"/>
          <p:cNvPicPr preferRelativeResize="0"/>
          <p:nvPr/>
        </p:nvPicPr>
        <p:blipFill rotWithShape="1">
          <a:blip r:embed="rId3">
            <a:alphaModFix/>
          </a:blip>
          <a:srcRect b="50246" l="0" r="0" t="0"/>
          <a:stretch/>
        </p:blipFill>
        <p:spPr>
          <a:xfrm>
            <a:off x="647750" y="1322613"/>
            <a:ext cx="7848501" cy="249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Selectores en CSS</a:t>
            </a:r>
            <a:endParaRPr/>
          </a:p>
        </p:txBody>
      </p:sp>
      <p:sp>
        <p:nvSpPr>
          <p:cNvPr id="189" name="Google Shape;189;p29"/>
          <p:cNvSpPr txBox="1"/>
          <p:nvPr>
            <p:ph idx="1" type="body"/>
          </p:nvPr>
        </p:nvSpPr>
        <p:spPr>
          <a:xfrm>
            <a:off x="311700" y="1017800"/>
            <a:ext cx="8331900" cy="36537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1018"/>
              <a:buNone/>
            </a:pPr>
            <a:r>
              <a:rPr b="1" lang="es" u="sng"/>
              <a:t>Combinación de selectores básicos</a:t>
            </a:r>
            <a:endParaRPr b="1" u="sng"/>
          </a:p>
          <a:p>
            <a:pPr indent="0" lvl="0" marL="0" rtl="0" algn="just">
              <a:lnSpc>
                <a:spcPct val="95000"/>
              </a:lnSpc>
              <a:spcBef>
                <a:spcPts val="1200"/>
              </a:spcBef>
              <a:spcAft>
                <a:spcPts val="0"/>
              </a:spcAft>
              <a:buSzPts val="1018"/>
              <a:buNone/>
            </a:pPr>
            <a:r>
              <a:rPr lang="es"/>
              <a:t>CSS permite la combinación de uno o más tipos de selectores para restringir el alcance de las reglas CSS.</a:t>
            </a:r>
            <a:endParaRPr/>
          </a:p>
          <a:p>
            <a:pPr indent="0" lvl="0" marL="0" rtl="0" algn="just">
              <a:lnSpc>
                <a:spcPct val="95000"/>
              </a:lnSpc>
              <a:spcBef>
                <a:spcPts val="1200"/>
              </a:spcBef>
              <a:spcAft>
                <a:spcPts val="0"/>
              </a:spcAft>
              <a:buSzPts val="1018"/>
              <a:buNone/>
            </a:pPr>
            <a:r>
              <a:rPr lang="es"/>
              <a:t>La combinación de selectores puede llegar a ser todo lo compleja que sea necesario.</a:t>
            </a:r>
            <a:endParaRPr/>
          </a:p>
          <a:p>
            <a:pPr indent="0" lvl="0" marL="0" rtl="0" algn="just">
              <a:lnSpc>
                <a:spcPct val="95000"/>
              </a:lnSpc>
              <a:spcBef>
                <a:spcPts val="1200"/>
              </a:spcBef>
              <a:spcAft>
                <a:spcPts val="0"/>
              </a:spcAft>
              <a:buSzPts val="1018"/>
              <a:buNone/>
            </a:pPr>
            <a:r>
              <a:t/>
            </a:r>
            <a:endParaRPr/>
          </a:p>
          <a:p>
            <a:pPr indent="0" lvl="0" marL="139700" marR="139700" rtl="0" algn="l">
              <a:lnSpc>
                <a:spcPct val="200000"/>
              </a:lnSpc>
              <a:spcBef>
                <a:spcPts val="1200"/>
              </a:spcBef>
              <a:spcAft>
                <a:spcPts val="0"/>
              </a:spcAft>
              <a:buNone/>
            </a:pPr>
            <a:r>
              <a:rPr lang="es">
                <a:solidFill>
                  <a:srgbClr val="795DA3"/>
                </a:solidFill>
                <a:highlight>
                  <a:srgbClr val="FFFFFF"/>
                </a:highlight>
                <a:latin typeface="Courier New"/>
                <a:ea typeface="Courier New"/>
                <a:cs typeface="Courier New"/>
                <a:sym typeface="Courier New"/>
              </a:rPr>
              <a:t>.aviso,</a:t>
            </a:r>
            <a:r>
              <a:rPr lang="es">
                <a:solidFill>
                  <a:srgbClr val="24292E"/>
                </a:solidFill>
                <a:highlight>
                  <a:srgbClr val="FFFFFF"/>
                </a:highlight>
                <a:latin typeface="Courier New"/>
                <a:ea typeface="Courier New"/>
                <a:cs typeface="Courier New"/>
                <a:sym typeface="Courier New"/>
              </a:rPr>
              <a:t> </a:t>
            </a:r>
            <a:r>
              <a:rPr lang="es">
                <a:solidFill>
                  <a:srgbClr val="795DA3"/>
                </a:solidFill>
                <a:highlight>
                  <a:srgbClr val="FFFFFF"/>
                </a:highlight>
                <a:latin typeface="Courier New"/>
                <a:ea typeface="Courier New"/>
                <a:cs typeface="Courier New"/>
                <a:sym typeface="Courier New"/>
              </a:rPr>
              <a:t>.especial</a:t>
            </a:r>
            <a:r>
              <a:rPr lang="es">
                <a:solidFill>
                  <a:srgbClr val="24292E"/>
                </a:solidFill>
                <a:highlight>
                  <a:srgbClr val="FFFFFF"/>
                </a:highlight>
                <a:latin typeface="Courier New"/>
                <a:ea typeface="Courier New"/>
                <a:cs typeface="Courier New"/>
                <a:sym typeface="Courier New"/>
              </a:rPr>
              <a:t> { ... }</a:t>
            </a:r>
            <a:endParaRPr>
              <a:solidFill>
                <a:srgbClr val="24292E"/>
              </a:solidFill>
              <a:highlight>
                <a:srgbClr val="FFFFFF"/>
              </a:highlight>
              <a:latin typeface="Courier New"/>
              <a:ea typeface="Courier New"/>
              <a:cs typeface="Courier New"/>
              <a:sym typeface="Courier New"/>
            </a:endParaRPr>
          </a:p>
          <a:p>
            <a:pPr indent="0" lvl="0" marL="139700" marR="139700" rtl="0" algn="l">
              <a:lnSpc>
                <a:spcPct val="200000"/>
              </a:lnSpc>
              <a:spcBef>
                <a:spcPts val="1100"/>
              </a:spcBef>
              <a:spcAft>
                <a:spcPts val="0"/>
              </a:spcAft>
              <a:buNone/>
            </a:pPr>
            <a:r>
              <a:rPr lang="es">
                <a:solidFill>
                  <a:srgbClr val="63A35C"/>
                </a:solidFill>
                <a:highlight>
                  <a:srgbClr val="FFFFFF"/>
                </a:highlight>
                <a:latin typeface="Courier New"/>
                <a:ea typeface="Courier New"/>
                <a:cs typeface="Courier New"/>
                <a:sym typeface="Courier New"/>
              </a:rPr>
              <a:t>div</a:t>
            </a:r>
            <a:r>
              <a:rPr lang="es">
                <a:solidFill>
                  <a:srgbClr val="795DA3"/>
                </a:solidFill>
                <a:highlight>
                  <a:srgbClr val="FFFFFF"/>
                </a:highlight>
                <a:latin typeface="Courier New"/>
                <a:ea typeface="Courier New"/>
                <a:cs typeface="Courier New"/>
                <a:sym typeface="Courier New"/>
              </a:rPr>
              <a:t>.aviso,</a:t>
            </a:r>
            <a:r>
              <a:rPr lang="es">
                <a:solidFill>
                  <a:srgbClr val="24292E"/>
                </a:solidFill>
                <a:highlight>
                  <a:srgbClr val="FFFFFF"/>
                </a:highlight>
                <a:latin typeface="Courier New"/>
                <a:ea typeface="Courier New"/>
                <a:cs typeface="Courier New"/>
                <a:sym typeface="Courier New"/>
              </a:rPr>
              <a:t> </a:t>
            </a:r>
            <a:r>
              <a:rPr lang="es">
                <a:solidFill>
                  <a:srgbClr val="63A35C"/>
                </a:solidFill>
                <a:highlight>
                  <a:srgbClr val="FFFFFF"/>
                </a:highlight>
                <a:latin typeface="Courier New"/>
                <a:ea typeface="Courier New"/>
                <a:cs typeface="Courier New"/>
                <a:sym typeface="Courier New"/>
              </a:rPr>
              <a:t>span</a:t>
            </a:r>
            <a:r>
              <a:rPr lang="es">
                <a:solidFill>
                  <a:srgbClr val="795DA3"/>
                </a:solidFill>
                <a:highlight>
                  <a:srgbClr val="FFFFFF"/>
                </a:highlight>
                <a:latin typeface="Courier New"/>
                <a:ea typeface="Courier New"/>
                <a:cs typeface="Courier New"/>
                <a:sym typeface="Courier New"/>
              </a:rPr>
              <a:t>.especial</a:t>
            </a:r>
            <a:r>
              <a:rPr lang="es">
                <a:solidFill>
                  <a:srgbClr val="24292E"/>
                </a:solidFill>
                <a:highlight>
                  <a:srgbClr val="FFFFFF"/>
                </a:highlight>
                <a:latin typeface="Courier New"/>
                <a:ea typeface="Courier New"/>
                <a:cs typeface="Courier New"/>
                <a:sym typeface="Courier New"/>
              </a:rPr>
              <a:t> { ... }</a:t>
            </a:r>
            <a:endParaRPr>
              <a:solidFill>
                <a:srgbClr val="24292E"/>
              </a:solidFill>
              <a:highlight>
                <a:srgbClr val="FFFFFF"/>
              </a:highlight>
              <a:latin typeface="Courier New"/>
              <a:ea typeface="Courier New"/>
              <a:cs typeface="Courier New"/>
              <a:sym typeface="Courier New"/>
            </a:endParaRPr>
          </a:p>
          <a:p>
            <a:pPr indent="0" lvl="0" marL="139700" marR="139700" rtl="0" algn="l">
              <a:lnSpc>
                <a:spcPct val="200000"/>
              </a:lnSpc>
              <a:spcBef>
                <a:spcPts val="1100"/>
              </a:spcBef>
              <a:spcAft>
                <a:spcPts val="1100"/>
              </a:spcAft>
              <a:buNone/>
            </a:pPr>
            <a:r>
              <a:rPr lang="es">
                <a:solidFill>
                  <a:srgbClr val="63A35C"/>
                </a:solidFill>
                <a:highlight>
                  <a:srgbClr val="FFFFFF"/>
                </a:highlight>
                <a:latin typeface="Courier New"/>
                <a:ea typeface="Courier New"/>
                <a:cs typeface="Courier New"/>
                <a:sym typeface="Courier New"/>
              </a:rPr>
              <a:t>ul</a:t>
            </a:r>
            <a:r>
              <a:rPr lang="es">
                <a:solidFill>
                  <a:srgbClr val="795DA3"/>
                </a:solidFill>
                <a:highlight>
                  <a:srgbClr val="FFFFFF"/>
                </a:highlight>
                <a:latin typeface="Courier New"/>
                <a:ea typeface="Courier New"/>
                <a:cs typeface="Courier New"/>
                <a:sym typeface="Courier New"/>
              </a:rPr>
              <a:t>#menuPrincipal,</a:t>
            </a:r>
            <a:r>
              <a:rPr lang="es">
                <a:solidFill>
                  <a:srgbClr val="24292E"/>
                </a:solidFill>
                <a:highlight>
                  <a:srgbClr val="FFFFFF"/>
                </a:highlight>
                <a:latin typeface="Courier New"/>
                <a:ea typeface="Courier New"/>
                <a:cs typeface="Courier New"/>
                <a:sym typeface="Courier New"/>
              </a:rPr>
              <a:t> </a:t>
            </a:r>
            <a:r>
              <a:rPr lang="es">
                <a:solidFill>
                  <a:srgbClr val="63A35C"/>
                </a:solidFill>
                <a:highlight>
                  <a:srgbClr val="FFFFFF"/>
                </a:highlight>
                <a:latin typeface="Courier New"/>
                <a:ea typeface="Courier New"/>
                <a:cs typeface="Courier New"/>
                <a:sym typeface="Courier New"/>
              </a:rPr>
              <a:t>li</a:t>
            </a:r>
            <a:r>
              <a:rPr lang="es">
                <a:solidFill>
                  <a:srgbClr val="795DA3"/>
                </a:solidFill>
                <a:highlight>
                  <a:srgbClr val="FFFFFF"/>
                </a:highlight>
                <a:latin typeface="Courier New"/>
                <a:ea typeface="Courier New"/>
                <a:cs typeface="Courier New"/>
                <a:sym typeface="Courier New"/>
              </a:rPr>
              <a:t>.destacado,</a:t>
            </a:r>
            <a:r>
              <a:rPr lang="es">
                <a:solidFill>
                  <a:srgbClr val="24292E"/>
                </a:solidFill>
                <a:highlight>
                  <a:srgbClr val="FFFFFF"/>
                </a:highlight>
                <a:latin typeface="Courier New"/>
                <a:ea typeface="Courier New"/>
                <a:cs typeface="Courier New"/>
                <a:sym typeface="Courier New"/>
              </a:rPr>
              <a:t> </a:t>
            </a:r>
            <a:r>
              <a:rPr lang="es">
                <a:solidFill>
                  <a:srgbClr val="63A35C"/>
                </a:solidFill>
                <a:highlight>
                  <a:srgbClr val="FFFFFF"/>
                </a:highlight>
                <a:latin typeface="Courier New"/>
                <a:ea typeface="Courier New"/>
                <a:cs typeface="Courier New"/>
                <a:sym typeface="Courier New"/>
              </a:rPr>
              <a:t>a</a:t>
            </a:r>
            <a:r>
              <a:rPr lang="es">
                <a:solidFill>
                  <a:srgbClr val="795DA3"/>
                </a:solidFill>
                <a:highlight>
                  <a:srgbClr val="FFFFFF"/>
                </a:highlight>
                <a:latin typeface="Courier New"/>
                <a:ea typeface="Courier New"/>
                <a:cs typeface="Courier New"/>
                <a:sym typeface="Courier New"/>
              </a:rPr>
              <a:t>#inicio</a:t>
            </a:r>
            <a:r>
              <a:rPr lang="es">
                <a:solidFill>
                  <a:srgbClr val="24292E"/>
                </a:solidFill>
                <a:highlight>
                  <a:srgbClr val="FFFFFF"/>
                </a:highlight>
                <a:latin typeface="Courier New"/>
                <a:ea typeface="Courier New"/>
                <a:cs typeface="Courier New"/>
                <a:sym typeface="Courier New"/>
              </a:rPr>
              <a:t> { ...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Classroom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Introducción a CSS</a:t>
            </a:r>
            <a:endParaRPr/>
          </a:p>
        </p:txBody>
      </p:sp>
      <p:sp>
        <p:nvSpPr>
          <p:cNvPr id="92" name="Google Shape;92;p14"/>
          <p:cNvSpPr txBox="1"/>
          <p:nvPr/>
        </p:nvSpPr>
        <p:spPr>
          <a:xfrm>
            <a:off x="311700" y="928525"/>
            <a:ext cx="5082900" cy="33294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s" sz="1800">
                <a:solidFill>
                  <a:schemeClr val="dk2"/>
                </a:solidFill>
                <a:latin typeface="Roboto"/>
                <a:ea typeface="Roboto"/>
                <a:cs typeface="Roboto"/>
                <a:sym typeface="Roboto"/>
              </a:rPr>
              <a:t>Las hojas de estilo en cascada (CSS - Cascading Style Sheets) son un estándar que define la presentación de los documentos Web, es decir, el modo en el que se muestra un documento en pantalla o se suministra al usuario, ya sea por el monitor, en la pantalla del teléfono móvil o leído por un lector de pantalla. Lo más importante es que con CSS se mantienen las instrucciones de presentación separadas del contenido del documento HTML.</a:t>
            </a:r>
            <a:endParaRPr sz="1800">
              <a:solidFill>
                <a:schemeClr val="dk2"/>
              </a:solidFill>
              <a:latin typeface="Roboto"/>
              <a:ea typeface="Roboto"/>
              <a:cs typeface="Roboto"/>
              <a:sym typeface="Roboto"/>
            </a:endParaRPr>
          </a:p>
        </p:txBody>
      </p:sp>
      <p:pic>
        <p:nvPicPr>
          <p:cNvPr id="93" name="Google Shape;93;p14"/>
          <p:cNvPicPr preferRelativeResize="0"/>
          <p:nvPr/>
        </p:nvPicPr>
        <p:blipFill>
          <a:blip r:embed="rId3">
            <a:alphaModFix/>
          </a:blip>
          <a:stretch>
            <a:fillRect/>
          </a:stretch>
        </p:blipFill>
        <p:spPr>
          <a:xfrm>
            <a:off x="5699400" y="1495400"/>
            <a:ext cx="3444603" cy="18518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a:t>
            </a:r>
            <a:r>
              <a:rPr lang="es"/>
              <a:t>Añadir estilos a un documento con CSS</a:t>
            </a:r>
            <a:endParaRPr/>
          </a:p>
        </p:txBody>
      </p:sp>
      <p:sp>
        <p:nvSpPr>
          <p:cNvPr id="99" name="Google Shape;99;p15"/>
          <p:cNvSpPr txBox="1"/>
          <p:nvPr>
            <p:ph idx="1" type="body"/>
          </p:nvPr>
        </p:nvSpPr>
        <p:spPr>
          <a:xfrm>
            <a:off x="200850" y="904675"/>
            <a:ext cx="8809500" cy="40596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sz="1700"/>
              <a:t>Ventajas: </a:t>
            </a:r>
            <a:endParaRPr sz="1700"/>
          </a:p>
          <a:p>
            <a:pPr indent="-336550" lvl="0" marL="457200" rtl="0" algn="just">
              <a:lnSpc>
                <a:spcPct val="115000"/>
              </a:lnSpc>
              <a:spcBef>
                <a:spcPts val="1200"/>
              </a:spcBef>
              <a:spcAft>
                <a:spcPts val="0"/>
              </a:spcAft>
              <a:buSzPts val="1700"/>
              <a:buChar char="-"/>
            </a:pPr>
            <a:r>
              <a:rPr b="1" lang="es" sz="1700"/>
              <a:t>Mayor control en el diseño de las páginas: </a:t>
            </a:r>
            <a:r>
              <a:rPr lang="es" sz="1700"/>
              <a:t>Se puede llegar a diseños fuera del alcance de HTML.</a:t>
            </a:r>
            <a:endParaRPr sz="1700"/>
          </a:p>
          <a:p>
            <a:pPr indent="-336550" lvl="0" marL="457200" rtl="0" algn="just">
              <a:lnSpc>
                <a:spcPct val="115000"/>
              </a:lnSpc>
              <a:spcBef>
                <a:spcPts val="0"/>
              </a:spcBef>
              <a:spcAft>
                <a:spcPts val="0"/>
              </a:spcAft>
              <a:buSzPts val="1700"/>
              <a:buChar char="-"/>
            </a:pPr>
            <a:r>
              <a:rPr b="1" lang="es" sz="1700"/>
              <a:t>Menos trabajo: </a:t>
            </a:r>
            <a:r>
              <a:rPr lang="es" sz="1700"/>
              <a:t>Se puede cambiar el estilo de todo un sitio con la modificación de un único archivo.</a:t>
            </a:r>
            <a:endParaRPr sz="1700"/>
          </a:p>
          <a:p>
            <a:pPr indent="-336550" lvl="0" marL="457200" rtl="0" algn="just">
              <a:lnSpc>
                <a:spcPct val="115000"/>
              </a:lnSpc>
              <a:spcBef>
                <a:spcPts val="0"/>
              </a:spcBef>
              <a:spcAft>
                <a:spcPts val="0"/>
              </a:spcAft>
              <a:buSzPts val="1700"/>
              <a:buChar char="-"/>
            </a:pPr>
            <a:r>
              <a:rPr b="1" lang="es" sz="1700"/>
              <a:t>Documentos más pequeños: </a:t>
            </a:r>
            <a:r>
              <a:rPr lang="es" sz="1700"/>
              <a:t>Las etiquetas &lt;font&gt; y la gran cantidad de tablas empleadas para dar una buena apariencia a los sitios web desaparecen ahora, por lo que se ahorra código en la configuración de la presentación del sitio.</a:t>
            </a:r>
            <a:endParaRPr sz="1700"/>
          </a:p>
          <a:p>
            <a:pPr indent="-336550" lvl="0" marL="457200" rtl="0" algn="just">
              <a:lnSpc>
                <a:spcPct val="115000"/>
              </a:lnSpc>
              <a:spcBef>
                <a:spcPts val="0"/>
              </a:spcBef>
              <a:spcAft>
                <a:spcPts val="0"/>
              </a:spcAft>
              <a:buSzPts val="1700"/>
              <a:buChar char="-"/>
            </a:pPr>
            <a:r>
              <a:rPr b="1" lang="es" sz="1700"/>
              <a:t>Documentos mucho más estructurados: </a:t>
            </a:r>
            <a:r>
              <a:rPr lang="es" sz="1700"/>
              <a:t>Los documentos bien estructurados son accesibles a más dispositivos y usuarios.</a:t>
            </a:r>
            <a:endParaRPr sz="1700"/>
          </a:p>
          <a:p>
            <a:pPr indent="-336550" lvl="0" marL="457200" rtl="0" algn="just">
              <a:lnSpc>
                <a:spcPct val="115000"/>
              </a:lnSpc>
              <a:spcBef>
                <a:spcPts val="0"/>
              </a:spcBef>
              <a:spcAft>
                <a:spcPts val="0"/>
              </a:spcAft>
              <a:buSzPts val="1700"/>
              <a:buChar char="-"/>
            </a:pPr>
            <a:r>
              <a:rPr b="1" lang="es" sz="1700"/>
              <a:t>Tiene buen soporte: </a:t>
            </a:r>
            <a:r>
              <a:rPr lang="es" sz="1700"/>
              <a:t>En este momento, casi todos los navegadores soportan casi toda la especificación CSS1 y la mayoría también las recomendaciones de nivel 2 y 2.1.</a:t>
            </a:r>
            <a:endParaRPr sz="1700"/>
          </a:p>
          <a:p>
            <a:pPr indent="0" lvl="0" marL="0" rtl="0" algn="just">
              <a:lnSpc>
                <a:spcPct val="115000"/>
              </a:lnSpc>
              <a:spcBef>
                <a:spcPts val="1200"/>
              </a:spcBef>
              <a:spcAft>
                <a:spcPts val="120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Añadir estilos a un documento con CSS</a:t>
            </a:r>
            <a:endParaRPr/>
          </a:p>
        </p:txBody>
      </p:sp>
      <p:sp>
        <p:nvSpPr>
          <p:cNvPr id="105" name="Google Shape;105;p16"/>
          <p:cNvSpPr txBox="1"/>
          <p:nvPr>
            <p:ph idx="1" type="body"/>
          </p:nvPr>
        </p:nvSpPr>
        <p:spPr>
          <a:xfrm>
            <a:off x="311700" y="1017800"/>
            <a:ext cx="8409600" cy="35430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700" u="sng"/>
              <a:t>¿Cómo funciona CSS?</a:t>
            </a:r>
            <a:endParaRPr b="1" sz="1700" u="sng"/>
          </a:p>
          <a:p>
            <a:pPr indent="-336550" lvl="0" marL="457200" rtl="0" algn="just">
              <a:lnSpc>
                <a:spcPct val="115000"/>
              </a:lnSpc>
              <a:spcBef>
                <a:spcPts val="1200"/>
              </a:spcBef>
              <a:spcAft>
                <a:spcPts val="0"/>
              </a:spcAft>
              <a:buSzPts val="1700"/>
              <a:buAutoNum type="arabicPeriod"/>
            </a:pPr>
            <a:r>
              <a:rPr lang="es" sz="1700"/>
              <a:t>Hay que comenzar con un documento HTML. En teoría, el documento tendrá una estructura lógica y un significado semántico a través de los elementos HTML adecuados.</a:t>
            </a:r>
            <a:endParaRPr sz="1700"/>
          </a:p>
          <a:p>
            <a:pPr indent="-336550" lvl="0" marL="457200" rtl="0" algn="just">
              <a:lnSpc>
                <a:spcPct val="115000"/>
              </a:lnSpc>
              <a:spcBef>
                <a:spcPts val="0"/>
              </a:spcBef>
              <a:spcAft>
                <a:spcPts val="0"/>
              </a:spcAft>
              <a:buSzPts val="1700"/>
              <a:buAutoNum type="arabicPeriod"/>
            </a:pPr>
            <a:r>
              <a:rPr lang="es" sz="1700"/>
              <a:t>Luego hay que escribir las reglas de estilo para definir el aspecto ideal de todos los elementos. Las reglas seleccionan el elemento en cuestión por su nombre y, a continuación, listan las propiedades (fuente, color, etc.) y los valores que se le van a aplicar.</a:t>
            </a:r>
            <a:endParaRPr sz="1700"/>
          </a:p>
          <a:p>
            <a:pPr indent="-336550" lvl="0" marL="457200" rtl="0" algn="just">
              <a:lnSpc>
                <a:spcPct val="115000"/>
              </a:lnSpc>
              <a:spcBef>
                <a:spcPts val="0"/>
              </a:spcBef>
              <a:spcAft>
                <a:spcPts val="0"/>
              </a:spcAft>
              <a:buSzPts val="1700"/>
              <a:buAutoNum type="arabicPeriod"/>
            </a:pPr>
            <a:r>
              <a:rPr lang="es" sz="1700"/>
              <a:t>Por último, hay que vincular los estilos al documento. Las reglas de estilo pueden reunirse en un documento independiente y aplicarse a todo el sitio, o pueden aparecer en la cabecera y aplicarse sólo a ese documento.</a:t>
            </a:r>
            <a:endParaRPr sz="1700"/>
          </a:p>
          <a:p>
            <a:pPr indent="0" lvl="0" marL="0" rtl="0" algn="just">
              <a:lnSpc>
                <a:spcPct val="115000"/>
              </a:lnSpc>
              <a:spcBef>
                <a:spcPts val="120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Añadir estilos a un documento con CSS</a:t>
            </a:r>
            <a:endParaRPr/>
          </a:p>
        </p:txBody>
      </p:sp>
      <p:sp>
        <p:nvSpPr>
          <p:cNvPr id="111" name="Google Shape;111;p17"/>
          <p:cNvSpPr txBox="1"/>
          <p:nvPr>
            <p:ph idx="1" type="body"/>
          </p:nvPr>
        </p:nvSpPr>
        <p:spPr>
          <a:xfrm>
            <a:off x="311700" y="1017800"/>
            <a:ext cx="8409600" cy="35430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700" u="sng"/>
              <a:t>CSS en línea</a:t>
            </a:r>
            <a:endParaRPr b="1" sz="1700" u="sng"/>
          </a:p>
          <a:p>
            <a:pPr indent="0" lvl="0" marL="0" rtl="0" algn="just">
              <a:lnSpc>
                <a:spcPct val="115000"/>
              </a:lnSpc>
              <a:spcBef>
                <a:spcPts val="1200"/>
              </a:spcBef>
              <a:spcAft>
                <a:spcPts val="0"/>
              </a:spcAft>
              <a:buNone/>
            </a:pPr>
            <a:r>
              <a:rPr lang="es" sz="1700"/>
              <a:t>Los estilos en línea son declaraciones CSS que se integran en las etiquetas HTML mediante el atributo style. Este método tan solo afecta al elemento en el que se integra el código. El CSS en línea es complicado de entender y mantener ya que mezcla los estilos CSS con el código HTML.</a:t>
            </a:r>
            <a:endParaRPr sz="1700"/>
          </a:p>
          <a:p>
            <a:pPr indent="0" lvl="0" marL="0" rtl="0" algn="just">
              <a:lnSpc>
                <a:spcPct val="115000"/>
              </a:lnSpc>
              <a:spcBef>
                <a:spcPts val="1200"/>
              </a:spcBef>
              <a:spcAft>
                <a:spcPts val="0"/>
              </a:spcAft>
              <a:buNone/>
            </a:pPr>
            <a:r>
              <a:rPr i="1" lang="es" sz="1700"/>
              <a:t>Ejemplo:</a:t>
            </a:r>
            <a:endParaRPr i="1" sz="1700"/>
          </a:p>
          <a:p>
            <a:pPr indent="0" lvl="0" marL="0" rtl="0" algn="just">
              <a:lnSpc>
                <a:spcPct val="115000"/>
              </a:lnSpc>
              <a:spcBef>
                <a:spcPts val="1200"/>
              </a:spcBef>
              <a:spcAft>
                <a:spcPts val="1200"/>
              </a:spcAft>
              <a:buNone/>
            </a:pPr>
            <a:r>
              <a:rPr i="1" lang="es" sz="1700"/>
              <a:t>&lt;p style="color:green"&gt;Párrafo de color verde.&lt;/p&gt;</a:t>
            </a:r>
            <a:endParaRPr i="1"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Añadir estilos a un documento con CSS</a:t>
            </a:r>
            <a:endParaRPr/>
          </a:p>
        </p:txBody>
      </p:sp>
      <p:sp>
        <p:nvSpPr>
          <p:cNvPr id="117" name="Google Shape;117;p18"/>
          <p:cNvSpPr txBox="1"/>
          <p:nvPr>
            <p:ph idx="1" type="body"/>
          </p:nvPr>
        </p:nvSpPr>
        <p:spPr>
          <a:xfrm>
            <a:off x="311700" y="1017800"/>
            <a:ext cx="5350800" cy="35430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600" u="sng"/>
              <a:t>CSS </a:t>
            </a:r>
            <a:r>
              <a:rPr b="1" lang="es" sz="1600" u="sng"/>
              <a:t>incrustado en la cabecera</a:t>
            </a:r>
            <a:endParaRPr b="1" sz="1600" u="sng"/>
          </a:p>
          <a:p>
            <a:pPr indent="0" lvl="0" marL="0" rtl="0" algn="just">
              <a:lnSpc>
                <a:spcPct val="115000"/>
              </a:lnSpc>
              <a:spcBef>
                <a:spcPts val="1200"/>
              </a:spcBef>
              <a:spcAft>
                <a:spcPts val="0"/>
              </a:spcAft>
              <a:buNone/>
            </a:pPr>
            <a:r>
              <a:rPr lang="es" sz="1600"/>
              <a:t>Otra manera muy simple de añadir estilo con CSS es utilizando la etiqueta &lt;style&gt; en la cabecera &lt;head&gt; del fichero HTML del sitio. La desventaja de este método es que a la hora de realizar cualquier cambio, se debe realizar en múltiples páginas diferentes y el código estará repetido. Su uso puede llegar a ser necesario en el caso de utilizar un gestor de contenido que no permita modificar el archivo CSS directamente.</a:t>
            </a:r>
            <a:endParaRPr sz="1600"/>
          </a:p>
          <a:p>
            <a:pPr indent="0" lvl="0" marL="0" rtl="0" algn="just">
              <a:lnSpc>
                <a:spcPct val="115000"/>
              </a:lnSpc>
              <a:spcBef>
                <a:spcPts val="1200"/>
              </a:spcBef>
              <a:spcAft>
                <a:spcPts val="1200"/>
              </a:spcAft>
              <a:buNone/>
            </a:pPr>
            <a:r>
              <a:t/>
            </a:r>
            <a:endParaRPr sz="1600"/>
          </a:p>
        </p:txBody>
      </p:sp>
      <p:sp>
        <p:nvSpPr>
          <p:cNvPr id="118" name="Google Shape;118;p18"/>
          <p:cNvSpPr txBox="1"/>
          <p:nvPr/>
        </p:nvSpPr>
        <p:spPr>
          <a:xfrm>
            <a:off x="5891975" y="892075"/>
            <a:ext cx="3108600" cy="39405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es">
                <a:solidFill>
                  <a:schemeClr val="dk2"/>
                </a:solidFill>
                <a:latin typeface="Roboto"/>
                <a:ea typeface="Roboto"/>
                <a:cs typeface="Roboto"/>
                <a:sym typeface="Roboto"/>
              </a:rPr>
              <a:t>Ejemplo:</a:t>
            </a:r>
            <a:endParaRPr>
              <a:solidFill>
                <a:schemeClr val="dk2"/>
              </a:solidFill>
              <a:latin typeface="Roboto"/>
              <a:ea typeface="Roboto"/>
              <a:cs typeface="Roboto"/>
              <a:sym typeface="Roboto"/>
            </a:endParaRPr>
          </a:p>
          <a:p>
            <a:pPr indent="0" lvl="0" marL="0" rtl="0" algn="just">
              <a:lnSpc>
                <a:spcPct val="100000"/>
              </a:lnSpc>
              <a:spcBef>
                <a:spcPts val="1200"/>
              </a:spcBef>
              <a:spcAft>
                <a:spcPts val="0"/>
              </a:spcAft>
              <a:buNone/>
            </a:pPr>
            <a:r>
              <a:rPr lang="es">
                <a:solidFill>
                  <a:schemeClr val="dk2"/>
                </a:solidFill>
                <a:latin typeface="Roboto"/>
                <a:ea typeface="Roboto"/>
                <a:cs typeface="Roboto"/>
                <a:sym typeface="Roboto"/>
              </a:rPr>
              <a:t>&lt;html&gt;</a:t>
            </a:r>
            <a:endParaRPr>
              <a:solidFill>
                <a:schemeClr val="dk2"/>
              </a:solidFill>
              <a:latin typeface="Roboto"/>
              <a:ea typeface="Roboto"/>
              <a:cs typeface="Roboto"/>
              <a:sym typeface="Roboto"/>
            </a:endParaRPr>
          </a:p>
          <a:p>
            <a:pPr indent="0" lvl="0" marL="0" rtl="0" algn="just">
              <a:lnSpc>
                <a:spcPct val="100000"/>
              </a:lnSpc>
              <a:spcBef>
                <a:spcPts val="1200"/>
              </a:spcBef>
              <a:spcAft>
                <a:spcPts val="0"/>
              </a:spcAft>
              <a:buNone/>
            </a:pPr>
            <a:r>
              <a:rPr lang="es">
                <a:solidFill>
                  <a:schemeClr val="dk2"/>
                </a:solidFill>
                <a:latin typeface="Roboto"/>
                <a:ea typeface="Roboto"/>
                <a:cs typeface="Roboto"/>
                <a:sym typeface="Roboto"/>
              </a:rPr>
              <a:t>&lt;head&gt;</a:t>
            </a:r>
            <a:endParaRPr>
              <a:solidFill>
                <a:schemeClr val="dk2"/>
              </a:solidFill>
              <a:latin typeface="Roboto"/>
              <a:ea typeface="Roboto"/>
              <a:cs typeface="Roboto"/>
              <a:sym typeface="Roboto"/>
            </a:endParaRPr>
          </a:p>
          <a:p>
            <a:pPr indent="0" lvl="0" marL="0" rtl="0" algn="just">
              <a:lnSpc>
                <a:spcPct val="100000"/>
              </a:lnSpc>
              <a:spcBef>
                <a:spcPts val="1200"/>
              </a:spcBef>
              <a:spcAft>
                <a:spcPts val="0"/>
              </a:spcAft>
              <a:buNone/>
            </a:pPr>
            <a:r>
              <a:rPr lang="es">
                <a:solidFill>
                  <a:schemeClr val="dk2"/>
                </a:solidFill>
                <a:latin typeface="Roboto"/>
                <a:ea typeface="Roboto"/>
                <a:cs typeface="Roboto"/>
                <a:sym typeface="Roboto"/>
              </a:rPr>
              <a:t>    &lt;title&gt;CSS incrustado en la cabecera&lt;/title&gt;  </a:t>
            </a:r>
            <a:endParaRPr>
              <a:solidFill>
                <a:schemeClr val="dk2"/>
              </a:solidFill>
              <a:latin typeface="Roboto"/>
              <a:ea typeface="Roboto"/>
              <a:cs typeface="Roboto"/>
              <a:sym typeface="Roboto"/>
            </a:endParaRPr>
          </a:p>
          <a:p>
            <a:pPr indent="0" lvl="0" marL="0" rtl="0" algn="just">
              <a:lnSpc>
                <a:spcPct val="100000"/>
              </a:lnSpc>
              <a:spcBef>
                <a:spcPts val="1200"/>
              </a:spcBef>
              <a:spcAft>
                <a:spcPts val="0"/>
              </a:spcAft>
              <a:buNone/>
            </a:pPr>
            <a:r>
              <a:rPr lang="es">
                <a:solidFill>
                  <a:schemeClr val="dk2"/>
                </a:solidFill>
                <a:latin typeface="Roboto"/>
                <a:ea typeface="Roboto"/>
                <a:cs typeface="Roboto"/>
                <a:sym typeface="Roboto"/>
              </a:rPr>
              <a:t>    &lt;style&gt; p { color: green; } &lt;/style&gt;</a:t>
            </a:r>
            <a:endParaRPr>
              <a:solidFill>
                <a:schemeClr val="dk2"/>
              </a:solidFill>
              <a:latin typeface="Roboto"/>
              <a:ea typeface="Roboto"/>
              <a:cs typeface="Roboto"/>
              <a:sym typeface="Roboto"/>
            </a:endParaRPr>
          </a:p>
          <a:p>
            <a:pPr indent="0" lvl="0" marL="0" rtl="0" algn="just">
              <a:lnSpc>
                <a:spcPct val="100000"/>
              </a:lnSpc>
              <a:spcBef>
                <a:spcPts val="1200"/>
              </a:spcBef>
              <a:spcAft>
                <a:spcPts val="0"/>
              </a:spcAft>
              <a:buNone/>
            </a:pPr>
            <a:r>
              <a:rPr lang="es">
                <a:solidFill>
                  <a:schemeClr val="dk2"/>
                </a:solidFill>
                <a:latin typeface="Roboto"/>
                <a:ea typeface="Roboto"/>
                <a:cs typeface="Roboto"/>
                <a:sym typeface="Roboto"/>
              </a:rPr>
              <a:t>&lt;/head&gt; </a:t>
            </a:r>
            <a:endParaRPr>
              <a:solidFill>
                <a:schemeClr val="dk2"/>
              </a:solidFill>
              <a:latin typeface="Roboto"/>
              <a:ea typeface="Roboto"/>
              <a:cs typeface="Roboto"/>
              <a:sym typeface="Roboto"/>
            </a:endParaRPr>
          </a:p>
          <a:p>
            <a:pPr indent="0" lvl="0" marL="0" rtl="0" algn="just">
              <a:lnSpc>
                <a:spcPct val="100000"/>
              </a:lnSpc>
              <a:spcBef>
                <a:spcPts val="1200"/>
              </a:spcBef>
              <a:spcAft>
                <a:spcPts val="0"/>
              </a:spcAft>
              <a:buNone/>
            </a:pPr>
            <a:r>
              <a:rPr lang="es">
                <a:solidFill>
                  <a:schemeClr val="dk2"/>
                </a:solidFill>
                <a:latin typeface="Roboto"/>
                <a:ea typeface="Roboto"/>
                <a:cs typeface="Roboto"/>
                <a:sym typeface="Roboto"/>
              </a:rPr>
              <a:t>&lt;body&gt;</a:t>
            </a:r>
            <a:endParaRPr>
              <a:solidFill>
                <a:schemeClr val="dk2"/>
              </a:solidFill>
              <a:latin typeface="Roboto"/>
              <a:ea typeface="Roboto"/>
              <a:cs typeface="Roboto"/>
              <a:sym typeface="Roboto"/>
            </a:endParaRPr>
          </a:p>
          <a:p>
            <a:pPr indent="0" lvl="0" marL="0" rtl="0" algn="just">
              <a:lnSpc>
                <a:spcPct val="100000"/>
              </a:lnSpc>
              <a:spcBef>
                <a:spcPts val="1200"/>
              </a:spcBef>
              <a:spcAft>
                <a:spcPts val="0"/>
              </a:spcAft>
              <a:buNone/>
            </a:pPr>
            <a:r>
              <a:rPr lang="es">
                <a:solidFill>
                  <a:schemeClr val="dk2"/>
                </a:solidFill>
                <a:latin typeface="Roboto"/>
                <a:ea typeface="Roboto"/>
                <a:cs typeface="Roboto"/>
                <a:sym typeface="Roboto"/>
              </a:rPr>
              <a:t>     &lt;p&gt;Párrafo de color verde.&lt;/p&gt;</a:t>
            </a:r>
            <a:endParaRPr>
              <a:solidFill>
                <a:schemeClr val="dk2"/>
              </a:solidFill>
              <a:latin typeface="Roboto"/>
              <a:ea typeface="Roboto"/>
              <a:cs typeface="Roboto"/>
              <a:sym typeface="Roboto"/>
            </a:endParaRPr>
          </a:p>
          <a:p>
            <a:pPr indent="0" lvl="0" marL="0" rtl="0" algn="just">
              <a:lnSpc>
                <a:spcPct val="100000"/>
              </a:lnSpc>
              <a:spcBef>
                <a:spcPts val="1200"/>
              </a:spcBef>
              <a:spcAft>
                <a:spcPts val="0"/>
              </a:spcAft>
              <a:buNone/>
            </a:pPr>
            <a:r>
              <a:rPr lang="es">
                <a:solidFill>
                  <a:schemeClr val="dk2"/>
                </a:solidFill>
                <a:latin typeface="Roboto"/>
                <a:ea typeface="Roboto"/>
                <a:cs typeface="Roboto"/>
                <a:sym typeface="Roboto"/>
              </a:rPr>
              <a:t>&lt;/body&gt; </a:t>
            </a:r>
            <a:endParaRPr>
              <a:solidFill>
                <a:schemeClr val="dk2"/>
              </a:solidFill>
              <a:latin typeface="Roboto"/>
              <a:ea typeface="Roboto"/>
              <a:cs typeface="Roboto"/>
              <a:sym typeface="Roboto"/>
            </a:endParaRPr>
          </a:p>
          <a:p>
            <a:pPr indent="0" lvl="0" marL="0" rtl="0" algn="just">
              <a:lnSpc>
                <a:spcPct val="100000"/>
              </a:lnSpc>
              <a:spcBef>
                <a:spcPts val="1200"/>
              </a:spcBef>
              <a:spcAft>
                <a:spcPts val="1200"/>
              </a:spcAft>
              <a:buNone/>
            </a:pPr>
            <a:r>
              <a:rPr lang="es">
                <a:solidFill>
                  <a:schemeClr val="dk2"/>
                </a:solidFill>
                <a:latin typeface="Roboto"/>
                <a:ea typeface="Roboto"/>
                <a:cs typeface="Roboto"/>
                <a:sym typeface="Roboto"/>
              </a:rPr>
              <a:t>&lt;/html&gt;</a:t>
            </a:r>
            <a:endParaRPr>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Añadir estilos a un documento con CSS</a:t>
            </a:r>
            <a:endParaRPr/>
          </a:p>
        </p:txBody>
      </p:sp>
      <p:sp>
        <p:nvSpPr>
          <p:cNvPr id="124" name="Google Shape;124;p19"/>
          <p:cNvSpPr txBox="1"/>
          <p:nvPr>
            <p:ph idx="1" type="body"/>
          </p:nvPr>
        </p:nvSpPr>
        <p:spPr>
          <a:xfrm>
            <a:off x="200850" y="922150"/>
            <a:ext cx="8751900" cy="40038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u="sng"/>
              <a:t>CSS en </a:t>
            </a:r>
            <a:r>
              <a:rPr b="1" lang="es" u="sng"/>
              <a:t>hojas de estilo externas</a:t>
            </a:r>
            <a:endParaRPr b="1" u="sng"/>
          </a:p>
          <a:p>
            <a:pPr indent="0" lvl="0" marL="0" rtl="0" algn="just">
              <a:lnSpc>
                <a:spcPct val="115000"/>
              </a:lnSpc>
              <a:spcBef>
                <a:spcPts val="1200"/>
              </a:spcBef>
              <a:spcAft>
                <a:spcPts val="0"/>
              </a:spcAft>
              <a:buNone/>
            </a:pPr>
            <a:r>
              <a:rPr lang="es"/>
              <a:t>Mediante hojas de estilo externas se consigue separar el archivo de estilos del fichero HTML. El archivo de estilos cuenta con la extensión .css y se referencia desde HTML mediante el elemento &lt;link&gt;. Este es el método más eficiente y más sencillo de mantener ya que el código CSS se encuentra separado del fichero HTML.</a:t>
            </a:r>
            <a:endParaRPr/>
          </a:p>
          <a:p>
            <a:pPr indent="0" lvl="0" marL="0" rtl="0" algn="just">
              <a:lnSpc>
                <a:spcPct val="115000"/>
              </a:lnSpc>
              <a:spcBef>
                <a:spcPts val="1200"/>
              </a:spcBef>
              <a:spcAft>
                <a:spcPts val="0"/>
              </a:spcAft>
              <a:buNone/>
            </a:pPr>
            <a:r>
              <a:rPr lang="es"/>
              <a:t>Atributos importantes: </a:t>
            </a:r>
            <a:endParaRPr/>
          </a:p>
          <a:p>
            <a:pPr indent="-342900" lvl="0" marL="457200" rtl="0" algn="just">
              <a:lnSpc>
                <a:spcPct val="115000"/>
              </a:lnSpc>
              <a:spcBef>
                <a:spcPts val="1200"/>
              </a:spcBef>
              <a:spcAft>
                <a:spcPts val="0"/>
              </a:spcAft>
              <a:buSzPts val="1800"/>
              <a:buChar char="-"/>
            </a:pPr>
            <a:r>
              <a:rPr b="1" lang="es"/>
              <a:t>rel: </a:t>
            </a:r>
            <a:r>
              <a:rPr lang="es"/>
              <a:t>indica la relación del documento enlazado con el actual. El uso más común para este atributo es especificar el enlace a una hoja de estilos externa: stylesheet</a:t>
            </a:r>
            <a:endParaRPr/>
          </a:p>
          <a:p>
            <a:pPr indent="-342900" lvl="0" marL="457200" rtl="0" algn="just">
              <a:lnSpc>
                <a:spcPct val="115000"/>
              </a:lnSpc>
              <a:spcBef>
                <a:spcPts val="0"/>
              </a:spcBef>
              <a:spcAft>
                <a:spcPts val="0"/>
              </a:spcAft>
              <a:buSzPts val="1800"/>
              <a:buChar char="-"/>
            </a:pPr>
            <a:r>
              <a:rPr b="1" lang="es"/>
              <a:t>href:</a:t>
            </a:r>
            <a:r>
              <a:rPr lang="es"/>
              <a:t> establece con la URL de la hoja de estilos externa para dar formato a la página.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Selectores en CSS</a:t>
            </a:r>
            <a:endParaRPr/>
          </a:p>
        </p:txBody>
      </p:sp>
      <p:sp>
        <p:nvSpPr>
          <p:cNvPr id="130" name="Google Shape;130;p20"/>
          <p:cNvSpPr txBox="1"/>
          <p:nvPr>
            <p:ph idx="1" type="body"/>
          </p:nvPr>
        </p:nvSpPr>
        <p:spPr>
          <a:xfrm>
            <a:off x="311700" y="1229875"/>
            <a:ext cx="8397000" cy="33390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s" u="sng"/>
              <a:t>Selector universal</a:t>
            </a:r>
            <a:endParaRPr b="1" u="sng"/>
          </a:p>
          <a:p>
            <a:pPr indent="0" lvl="0" marL="0" rtl="0" algn="just">
              <a:lnSpc>
                <a:spcPct val="115000"/>
              </a:lnSpc>
              <a:spcBef>
                <a:spcPts val="1200"/>
              </a:spcBef>
              <a:spcAft>
                <a:spcPts val="0"/>
              </a:spcAft>
              <a:buNone/>
            </a:pPr>
            <a:r>
              <a:rPr lang="es"/>
              <a:t>Se utiliza para seleccionar todos los elementos de la página.</a:t>
            </a:r>
            <a:endParaRPr/>
          </a:p>
          <a:p>
            <a:pPr indent="0" lvl="0" marL="0" rtl="0" algn="just">
              <a:lnSpc>
                <a:spcPct val="115000"/>
              </a:lnSpc>
              <a:spcBef>
                <a:spcPts val="1200"/>
              </a:spcBef>
              <a:spcAft>
                <a:spcPts val="1200"/>
              </a:spcAft>
              <a:buNone/>
            </a:pPr>
            <a:r>
              <a:rPr lang="es"/>
              <a:t>El selector universal se indica mediante un asterisco (*). A pesar de su sencillez, no se utiliza habitualmente, ya que es difícil que un mismo estilo se pueda aplicar a todos los elementos de una página.</a:t>
            </a:r>
            <a:endParaRPr/>
          </a:p>
        </p:txBody>
      </p:sp>
      <p:pic>
        <p:nvPicPr>
          <p:cNvPr id="131" name="Google Shape;131;p20"/>
          <p:cNvPicPr preferRelativeResize="0"/>
          <p:nvPr/>
        </p:nvPicPr>
        <p:blipFill>
          <a:blip r:embed="rId3">
            <a:alphaModFix/>
          </a:blip>
          <a:stretch>
            <a:fillRect/>
          </a:stretch>
        </p:blipFill>
        <p:spPr>
          <a:xfrm>
            <a:off x="1877575" y="3470013"/>
            <a:ext cx="3505200" cy="1285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Selectores en CSS</a:t>
            </a:r>
            <a:endParaRPr/>
          </a:p>
        </p:txBody>
      </p:sp>
      <p:sp>
        <p:nvSpPr>
          <p:cNvPr id="137" name="Google Shape;137;p21"/>
          <p:cNvSpPr txBox="1"/>
          <p:nvPr>
            <p:ph idx="1" type="body"/>
          </p:nvPr>
        </p:nvSpPr>
        <p:spPr>
          <a:xfrm>
            <a:off x="311700" y="1229875"/>
            <a:ext cx="6085200" cy="36537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15000"/>
              </a:lnSpc>
              <a:spcBef>
                <a:spcPts val="0"/>
              </a:spcBef>
              <a:spcAft>
                <a:spcPts val="0"/>
              </a:spcAft>
              <a:buNone/>
            </a:pPr>
            <a:r>
              <a:rPr b="1" lang="es" u="sng"/>
              <a:t>Selector de etiqueta</a:t>
            </a:r>
            <a:endParaRPr b="1" u="sng"/>
          </a:p>
          <a:p>
            <a:pPr indent="0" lvl="0" marL="0" rtl="0" algn="just">
              <a:lnSpc>
                <a:spcPct val="115000"/>
              </a:lnSpc>
              <a:spcBef>
                <a:spcPts val="1200"/>
              </a:spcBef>
              <a:spcAft>
                <a:spcPts val="0"/>
              </a:spcAft>
              <a:buNone/>
            </a:pPr>
            <a:r>
              <a:rPr lang="es"/>
              <a:t>Selecciona todos los elementos de la página cuya etiqueta HTML coincide con el valor del selector.</a:t>
            </a:r>
            <a:endParaRPr/>
          </a:p>
          <a:p>
            <a:pPr indent="0" lvl="0" marL="0" rtl="0" algn="just">
              <a:lnSpc>
                <a:spcPct val="115000"/>
              </a:lnSpc>
              <a:spcBef>
                <a:spcPts val="1200"/>
              </a:spcBef>
              <a:spcAft>
                <a:spcPts val="0"/>
              </a:spcAft>
              <a:buNone/>
            </a:pPr>
            <a:r>
              <a:t/>
            </a:r>
            <a:endParaRPr/>
          </a:p>
          <a:p>
            <a:pPr indent="0" lvl="0" marL="0" rtl="0" algn="just">
              <a:spcBef>
                <a:spcPts val="1200"/>
              </a:spcBef>
              <a:spcAft>
                <a:spcPts val="0"/>
              </a:spcAft>
              <a:buNone/>
            </a:pPr>
            <a:r>
              <a:rPr b="1" lang="es" u="sng"/>
              <a:t>Combinación de selectores</a:t>
            </a:r>
            <a:endParaRPr b="1" u="sng"/>
          </a:p>
          <a:p>
            <a:pPr indent="0" lvl="0" marL="0" rtl="0" algn="just">
              <a:spcBef>
                <a:spcPts val="1200"/>
              </a:spcBef>
              <a:spcAft>
                <a:spcPts val="0"/>
              </a:spcAft>
              <a:buNone/>
            </a:pPr>
            <a:r>
              <a:rPr lang="es"/>
              <a:t>Si se quiere aplicar los mismos estilos a dos etiquetas diferentes, se pueden encadenar los selectores.</a:t>
            </a:r>
            <a:endParaRPr/>
          </a:p>
          <a:p>
            <a:pPr indent="0" lvl="0" marL="0" rtl="0" algn="just">
              <a:spcBef>
                <a:spcPts val="1200"/>
              </a:spcBef>
              <a:spcAft>
                <a:spcPts val="1200"/>
              </a:spcAft>
              <a:buNone/>
            </a:pPr>
            <a:r>
              <a:rPr lang="es"/>
              <a:t>En este caso, CSS permite agrupar todas las reglas individuales en una sola regla con un selector múltiple. Para ello, se incluyen todos los selectores separados por una coma (,)</a:t>
            </a:r>
            <a:endParaRPr/>
          </a:p>
        </p:txBody>
      </p:sp>
      <p:pic>
        <p:nvPicPr>
          <p:cNvPr id="138" name="Google Shape;138;p21"/>
          <p:cNvPicPr preferRelativeResize="0"/>
          <p:nvPr/>
        </p:nvPicPr>
        <p:blipFill>
          <a:blip r:embed="rId3">
            <a:alphaModFix/>
          </a:blip>
          <a:stretch>
            <a:fillRect/>
          </a:stretch>
        </p:blipFill>
        <p:spPr>
          <a:xfrm>
            <a:off x="6396897" y="1614672"/>
            <a:ext cx="2498425" cy="837475"/>
          </a:xfrm>
          <a:prstGeom prst="rect">
            <a:avLst/>
          </a:prstGeom>
          <a:noFill/>
          <a:ln>
            <a:noFill/>
          </a:ln>
        </p:spPr>
      </p:pic>
      <p:pic>
        <p:nvPicPr>
          <p:cNvPr id="139" name="Google Shape;139;p21"/>
          <p:cNvPicPr preferRelativeResize="0"/>
          <p:nvPr/>
        </p:nvPicPr>
        <p:blipFill>
          <a:blip r:embed="rId4">
            <a:alphaModFix/>
          </a:blip>
          <a:stretch>
            <a:fillRect/>
          </a:stretch>
        </p:blipFill>
        <p:spPr>
          <a:xfrm>
            <a:off x="6396900" y="3680425"/>
            <a:ext cx="2723226" cy="25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