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49b2d33a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49b2d33a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49b2d33a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49b2d33a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9b2d33a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49b2d33a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cabbe772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cabbe772c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49b2d33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49b2d33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49b2d33a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49b2d33a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49b2d33a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49b2d33a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49b2d33a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49b2d33a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49b2d33a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49b2d33a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49b2d33a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49b2d33a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49b2d33a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49b2d33a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83302"/>
            <a:ext cx="8222100" cy="133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3980"/>
              <a:t>Tema 03 - Hojas de estilo (Unidades de medida y colores)</a:t>
            </a:r>
            <a:endParaRPr sz="398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s" sz="2500"/>
              <a:t>Parte 2</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Colores</a:t>
            </a:r>
            <a:endParaRPr/>
          </a:p>
        </p:txBody>
      </p:sp>
      <p:sp>
        <p:nvSpPr>
          <p:cNvPr id="143" name="Google Shape;143;p22"/>
          <p:cNvSpPr txBox="1"/>
          <p:nvPr>
            <p:ph idx="1" type="body"/>
          </p:nvPr>
        </p:nvSpPr>
        <p:spPr>
          <a:xfrm>
            <a:off x="311700" y="924675"/>
            <a:ext cx="6446100" cy="42189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852"/>
              <a:buNone/>
            </a:pPr>
            <a:r>
              <a:rPr b="1" lang="es" sz="1600" u="sng"/>
              <a:t>RGB decimal</a:t>
            </a:r>
            <a:endParaRPr b="1" sz="1600" u="sng"/>
          </a:p>
          <a:p>
            <a:pPr indent="0" lvl="0" marL="0" rtl="0" algn="just">
              <a:lnSpc>
                <a:spcPct val="100000"/>
              </a:lnSpc>
              <a:spcBef>
                <a:spcPts val="1200"/>
              </a:spcBef>
              <a:spcAft>
                <a:spcPts val="0"/>
              </a:spcAft>
              <a:buSzPts val="852"/>
              <a:buNone/>
            </a:pPr>
            <a:r>
              <a:rPr lang="es" sz="1600"/>
              <a:t>E</a:t>
            </a:r>
            <a:r>
              <a:rPr lang="es" sz="1600"/>
              <a:t>l modelo RGB consiste en definir un color indicando la cantidad de color rojo, verde y azul que se debe mezclar para obtener ese color.</a:t>
            </a:r>
            <a:endParaRPr sz="1600"/>
          </a:p>
          <a:p>
            <a:pPr indent="0" lvl="0" marL="0" rtl="0" algn="just">
              <a:lnSpc>
                <a:spcPct val="100000"/>
              </a:lnSpc>
              <a:spcBef>
                <a:spcPts val="1200"/>
              </a:spcBef>
              <a:spcAft>
                <a:spcPts val="0"/>
              </a:spcAft>
              <a:buSzPts val="852"/>
              <a:buNone/>
            </a:pPr>
            <a:r>
              <a:rPr lang="es" sz="1600"/>
              <a:t>Si todas las componentes valen 0, el color creado es el negro y si todas las componentes toman su valor máximo, el color obtenido es el blanco. En CSS, las componentes de los colores definidos mediante RGB decimal pueden tomar valores entre 0 y 255. </a:t>
            </a:r>
            <a:endParaRPr sz="1600"/>
          </a:p>
          <a:p>
            <a:pPr indent="0" lvl="0" marL="0" rtl="0" algn="just">
              <a:lnSpc>
                <a:spcPct val="100000"/>
              </a:lnSpc>
              <a:spcBef>
                <a:spcPts val="1200"/>
              </a:spcBef>
              <a:spcAft>
                <a:spcPts val="0"/>
              </a:spcAft>
              <a:buSzPts val="852"/>
              <a:buNone/>
            </a:pPr>
            <a:r>
              <a:rPr lang="es" sz="1600"/>
              <a:t>La sintaxis que se utiliza para indicar los colores es rgb() y entre paréntesis se indican las tres componentes RGB, en ese mismo orden y separadas por comas.</a:t>
            </a:r>
            <a:endParaRPr sz="1600"/>
          </a:p>
          <a:p>
            <a:pPr indent="0" lvl="0" marL="0" rtl="0" algn="just">
              <a:lnSpc>
                <a:spcPct val="100000"/>
              </a:lnSpc>
              <a:spcBef>
                <a:spcPts val="1200"/>
              </a:spcBef>
              <a:spcAft>
                <a:spcPts val="1200"/>
              </a:spcAft>
              <a:buSzPts val="852"/>
              <a:buNone/>
            </a:pPr>
            <a:r>
              <a:rPr lang="es" sz="1600"/>
              <a:t>Si se indica un valor menor que 0 para una componente, automáticamente se transforma su valor en 0. Igualmente, si se indica un valor mayor que 255, se transforma automáticamente su valor a 255.</a:t>
            </a:r>
            <a:endParaRPr sz="1600"/>
          </a:p>
        </p:txBody>
      </p:sp>
      <p:pic>
        <p:nvPicPr>
          <p:cNvPr id="144" name="Google Shape;144;p22"/>
          <p:cNvPicPr preferRelativeResize="0"/>
          <p:nvPr/>
        </p:nvPicPr>
        <p:blipFill>
          <a:blip r:embed="rId3">
            <a:alphaModFix/>
          </a:blip>
          <a:stretch>
            <a:fillRect/>
          </a:stretch>
        </p:blipFill>
        <p:spPr>
          <a:xfrm>
            <a:off x="6820050" y="1602925"/>
            <a:ext cx="2157050" cy="199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Colores</a:t>
            </a:r>
            <a:endParaRPr/>
          </a:p>
        </p:txBody>
      </p:sp>
      <p:sp>
        <p:nvSpPr>
          <p:cNvPr id="150" name="Google Shape;150;p23"/>
          <p:cNvSpPr txBox="1"/>
          <p:nvPr>
            <p:ph idx="1" type="body"/>
          </p:nvPr>
        </p:nvSpPr>
        <p:spPr>
          <a:xfrm>
            <a:off x="311700" y="1017800"/>
            <a:ext cx="5866800" cy="39084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852"/>
              <a:buNone/>
            </a:pPr>
            <a:r>
              <a:rPr b="1" lang="es" sz="1750" u="sng"/>
              <a:t>RGB porcentual</a:t>
            </a:r>
            <a:endParaRPr b="1" sz="1750" u="sng"/>
          </a:p>
          <a:p>
            <a:pPr indent="0" lvl="0" marL="0" rtl="0" algn="just">
              <a:lnSpc>
                <a:spcPct val="105000"/>
              </a:lnSpc>
              <a:spcBef>
                <a:spcPts val="1200"/>
              </a:spcBef>
              <a:spcAft>
                <a:spcPts val="0"/>
              </a:spcAft>
              <a:buSzPts val="852"/>
              <a:buNone/>
            </a:pPr>
            <a:r>
              <a:rPr lang="es" sz="1750"/>
              <a:t>El funcionamiento y la sintaxis de este método es el mismo que el del RGB decimal. La única diferencia es que en este caso el valor de las componentes RGB puede tomar valores entre 0% y 100%.</a:t>
            </a:r>
            <a:endParaRPr sz="1750"/>
          </a:p>
          <a:p>
            <a:pPr indent="0" lvl="0" marL="0" rtl="0" algn="just">
              <a:lnSpc>
                <a:spcPct val="105000"/>
              </a:lnSpc>
              <a:spcBef>
                <a:spcPts val="1200"/>
              </a:spcBef>
              <a:spcAft>
                <a:spcPts val="1200"/>
              </a:spcAft>
              <a:buSzPts val="852"/>
              <a:buNone/>
            </a:pPr>
            <a:r>
              <a:rPr lang="es" sz="1750"/>
              <a:t>Al igual que sucede con el RGB decimal, si se indica un valor inferior a 0%, se transforma automáticamente en 0% y si se indica un valor superior a 100%, se trunca su valor a 100%.</a:t>
            </a:r>
            <a:endParaRPr sz="1750"/>
          </a:p>
        </p:txBody>
      </p:sp>
      <p:pic>
        <p:nvPicPr>
          <p:cNvPr id="151" name="Google Shape;151;p23"/>
          <p:cNvPicPr preferRelativeResize="0"/>
          <p:nvPr/>
        </p:nvPicPr>
        <p:blipFill rotWithShape="1">
          <a:blip r:embed="rId3">
            <a:alphaModFix/>
          </a:blip>
          <a:srcRect b="18763" l="65059" r="0" t="11325"/>
          <a:stretch/>
        </p:blipFill>
        <p:spPr>
          <a:xfrm>
            <a:off x="6644125" y="1262600"/>
            <a:ext cx="2111225" cy="285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Colores</a:t>
            </a:r>
            <a:endParaRPr/>
          </a:p>
        </p:txBody>
      </p:sp>
      <p:sp>
        <p:nvSpPr>
          <p:cNvPr id="157" name="Google Shape;157;p24"/>
          <p:cNvSpPr txBox="1"/>
          <p:nvPr>
            <p:ph idx="1" type="body"/>
          </p:nvPr>
        </p:nvSpPr>
        <p:spPr>
          <a:xfrm>
            <a:off x="311700" y="1017800"/>
            <a:ext cx="5866800" cy="39084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852"/>
              <a:buNone/>
            </a:pPr>
            <a:r>
              <a:rPr b="1" lang="es" sz="1750" u="sng"/>
              <a:t>RGB hexadecimal</a:t>
            </a:r>
            <a:endParaRPr b="1" sz="1750" u="sng"/>
          </a:p>
          <a:p>
            <a:pPr indent="0" lvl="0" marL="0" rtl="0" algn="just">
              <a:lnSpc>
                <a:spcPct val="105000"/>
              </a:lnSpc>
              <a:spcBef>
                <a:spcPts val="1200"/>
              </a:spcBef>
              <a:spcAft>
                <a:spcPts val="0"/>
              </a:spcAft>
              <a:buSzPts val="852"/>
              <a:buNone/>
            </a:pPr>
            <a:r>
              <a:rPr lang="es" sz="1750"/>
              <a:t>Se trata del método más utilizado con mucha diferencia.</a:t>
            </a:r>
            <a:endParaRPr sz="1750"/>
          </a:p>
          <a:p>
            <a:pPr indent="0" lvl="0" marL="0" rtl="0" algn="just">
              <a:lnSpc>
                <a:spcPct val="105000"/>
              </a:lnSpc>
              <a:spcBef>
                <a:spcPts val="1200"/>
              </a:spcBef>
              <a:spcAft>
                <a:spcPts val="0"/>
              </a:spcAft>
              <a:buSzPts val="852"/>
              <a:buNone/>
            </a:pPr>
            <a:r>
              <a:rPr lang="es" sz="1750"/>
              <a:t>Definir un color en CSS con el método RGB hexadecimal requiere realizar los siguientes pasos: </a:t>
            </a:r>
            <a:endParaRPr sz="1750"/>
          </a:p>
          <a:p>
            <a:pPr indent="0" lvl="0" marL="0" rtl="0" algn="just">
              <a:lnSpc>
                <a:spcPct val="105000"/>
              </a:lnSpc>
              <a:spcBef>
                <a:spcPts val="1200"/>
              </a:spcBef>
              <a:spcAft>
                <a:spcPts val="0"/>
              </a:spcAft>
              <a:buSzPts val="852"/>
              <a:buNone/>
            </a:pPr>
            <a:r>
              <a:rPr lang="es" sz="1750"/>
              <a:t>- Determinar las componentes RGB decimales del color original, por ejemplo: R = 71, G = 98, B = 176 </a:t>
            </a:r>
            <a:endParaRPr sz="1750"/>
          </a:p>
          <a:p>
            <a:pPr indent="0" lvl="0" marL="0" rtl="0" algn="just">
              <a:lnSpc>
                <a:spcPct val="105000"/>
              </a:lnSpc>
              <a:spcBef>
                <a:spcPts val="1200"/>
              </a:spcBef>
              <a:spcAft>
                <a:spcPts val="1200"/>
              </a:spcAft>
              <a:buSzPts val="852"/>
              <a:buNone/>
            </a:pPr>
            <a:r>
              <a:rPr lang="es" sz="1750"/>
              <a:t>- Transformar el valor decimal de cada componente al sistema numérico hexadecimal.</a:t>
            </a:r>
            <a:endParaRPr sz="1750"/>
          </a:p>
        </p:txBody>
      </p:sp>
      <p:pic>
        <p:nvPicPr>
          <p:cNvPr id="158" name="Google Shape;158;p24"/>
          <p:cNvPicPr preferRelativeResize="0"/>
          <p:nvPr/>
        </p:nvPicPr>
        <p:blipFill rotWithShape="1">
          <a:blip r:embed="rId3">
            <a:alphaModFix/>
          </a:blip>
          <a:srcRect b="2729" l="0" r="62665" t="12760"/>
          <a:stretch/>
        </p:blipFill>
        <p:spPr>
          <a:xfrm>
            <a:off x="6326800" y="1345375"/>
            <a:ext cx="2505500" cy="256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Unidades de medida</a:t>
            </a:r>
            <a:endParaRPr/>
          </a:p>
        </p:txBody>
      </p:sp>
      <p:sp>
        <p:nvSpPr>
          <p:cNvPr id="92" name="Google Shape;92;p14"/>
          <p:cNvSpPr txBox="1"/>
          <p:nvPr/>
        </p:nvSpPr>
        <p:spPr>
          <a:xfrm>
            <a:off x="311700" y="928525"/>
            <a:ext cx="8350500" cy="38118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900">
                <a:solidFill>
                  <a:schemeClr val="dk2"/>
                </a:solidFill>
                <a:latin typeface="Roboto"/>
                <a:ea typeface="Roboto"/>
                <a:cs typeface="Roboto"/>
                <a:sym typeface="Roboto"/>
              </a:rPr>
              <a:t>Las medidas en CSS se emplean, entre otras, para definir la altura, anchura y márgenes de los elementos y para establecer el tamaño de letra del texto. Todas las medidas se indican como un valor numérico entero o decimal seguido de una unidad de medida.</a:t>
            </a:r>
            <a:endParaRPr sz="19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s" sz="1900">
                <a:solidFill>
                  <a:schemeClr val="dk2"/>
                </a:solidFill>
                <a:latin typeface="Roboto"/>
                <a:ea typeface="Roboto"/>
                <a:cs typeface="Roboto"/>
                <a:sym typeface="Roboto"/>
              </a:rPr>
              <a:t>CSS divide las unidades de medida en dos grupos: </a:t>
            </a:r>
            <a:endParaRPr sz="1900">
              <a:solidFill>
                <a:schemeClr val="dk2"/>
              </a:solidFill>
              <a:latin typeface="Roboto"/>
              <a:ea typeface="Roboto"/>
              <a:cs typeface="Roboto"/>
              <a:sym typeface="Roboto"/>
            </a:endParaRPr>
          </a:p>
          <a:p>
            <a:pPr indent="-349250" lvl="0" marL="457200" rtl="0" algn="just">
              <a:lnSpc>
                <a:spcPct val="115000"/>
              </a:lnSpc>
              <a:spcBef>
                <a:spcPts val="120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Las medidas relativas:</a:t>
            </a:r>
            <a:r>
              <a:rPr lang="es" sz="1900">
                <a:solidFill>
                  <a:schemeClr val="dk2"/>
                </a:solidFill>
                <a:latin typeface="Roboto"/>
                <a:ea typeface="Roboto"/>
                <a:cs typeface="Roboto"/>
                <a:sym typeface="Roboto"/>
              </a:rPr>
              <a:t> definen su valor en relación con otra medida, por lo que para obtener su valor real, se debe realizar alguna operación con el valor indicado. </a:t>
            </a:r>
            <a:endParaRPr sz="1900">
              <a:solidFill>
                <a:schemeClr val="dk2"/>
              </a:solidFill>
              <a:latin typeface="Roboto"/>
              <a:ea typeface="Roboto"/>
              <a:cs typeface="Roboto"/>
              <a:sym typeface="Roboto"/>
            </a:endParaRPr>
          </a:p>
          <a:p>
            <a:pPr indent="-349250" lvl="0" marL="457200" rtl="0" algn="just">
              <a:lnSpc>
                <a:spcPct val="115000"/>
              </a:lnSpc>
              <a:spcBef>
                <a:spcPts val="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Las unidades absolutas:</a:t>
            </a:r>
            <a:r>
              <a:rPr lang="es" sz="1900">
                <a:solidFill>
                  <a:schemeClr val="dk2"/>
                </a:solidFill>
                <a:latin typeface="Roboto"/>
                <a:ea typeface="Roboto"/>
                <a:cs typeface="Roboto"/>
                <a:sym typeface="Roboto"/>
              </a:rPr>
              <a:t> establecen de forma completa el valor de una medida, por lo que su valor real es directamente el valor indicado.</a:t>
            </a:r>
            <a:endParaRPr sz="19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Unidades de medida</a:t>
            </a:r>
            <a:endParaRPr/>
          </a:p>
        </p:txBody>
      </p:sp>
      <p:sp>
        <p:nvSpPr>
          <p:cNvPr id="98" name="Google Shape;98;p15"/>
          <p:cNvSpPr txBox="1"/>
          <p:nvPr/>
        </p:nvSpPr>
        <p:spPr>
          <a:xfrm>
            <a:off x="311700" y="928525"/>
            <a:ext cx="8350500" cy="38118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900" u="sng">
                <a:solidFill>
                  <a:schemeClr val="dk2"/>
                </a:solidFill>
                <a:latin typeface="Roboto"/>
                <a:ea typeface="Roboto"/>
                <a:cs typeface="Roboto"/>
                <a:sym typeface="Roboto"/>
              </a:rPr>
              <a:t>Unidades absolutas</a:t>
            </a:r>
            <a:endParaRPr b="1" sz="1900" u="sng">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s" sz="1900">
                <a:solidFill>
                  <a:schemeClr val="dk2"/>
                </a:solidFill>
                <a:latin typeface="Roboto"/>
                <a:ea typeface="Roboto"/>
                <a:cs typeface="Roboto"/>
                <a:sym typeface="Roboto"/>
              </a:rPr>
              <a:t>Una medida indicada mediante unidades absolutas está completamente definida, ya que su valor no depende de otro valor de referencia. </a:t>
            </a:r>
            <a:endParaRPr sz="1900">
              <a:solidFill>
                <a:schemeClr val="dk2"/>
              </a:solidFill>
              <a:latin typeface="Roboto"/>
              <a:ea typeface="Roboto"/>
              <a:cs typeface="Roboto"/>
              <a:sym typeface="Roboto"/>
            </a:endParaRPr>
          </a:p>
          <a:p>
            <a:pPr indent="-349250" lvl="0" marL="457200" rtl="0" algn="just">
              <a:lnSpc>
                <a:spcPct val="115000"/>
              </a:lnSpc>
              <a:spcBef>
                <a:spcPts val="1200"/>
              </a:spcBef>
              <a:spcAft>
                <a:spcPts val="0"/>
              </a:spcAft>
              <a:buClr>
                <a:schemeClr val="dk2"/>
              </a:buClr>
              <a:buSzPts val="1900"/>
              <a:buFont typeface="Roboto"/>
              <a:buChar char="-"/>
            </a:pPr>
            <a:r>
              <a:rPr lang="es" sz="1900">
                <a:solidFill>
                  <a:schemeClr val="dk2"/>
                </a:solidFill>
                <a:latin typeface="Roboto"/>
                <a:ea typeface="Roboto"/>
                <a:cs typeface="Roboto"/>
                <a:sym typeface="Roboto"/>
              </a:rPr>
              <a:t>in, pulgadas ("inches", en inglés). Una pulgada equivale a 2.54 centímetros.</a:t>
            </a:r>
            <a:endParaRPr sz="1900">
              <a:solidFill>
                <a:schemeClr val="dk2"/>
              </a:solidFill>
              <a:latin typeface="Roboto"/>
              <a:ea typeface="Roboto"/>
              <a:cs typeface="Roboto"/>
              <a:sym typeface="Roboto"/>
            </a:endParaRPr>
          </a:p>
          <a:p>
            <a:pPr indent="-349250" lvl="0" marL="457200" rtl="0" algn="just">
              <a:lnSpc>
                <a:spcPct val="115000"/>
              </a:lnSpc>
              <a:spcBef>
                <a:spcPts val="0"/>
              </a:spcBef>
              <a:spcAft>
                <a:spcPts val="0"/>
              </a:spcAft>
              <a:buClr>
                <a:schemeClr val="dk2"/>
              </a:buClr>
              <a:buSzPts val="1900"/>
              <a:buFont typeface="Roboto"/>
              <a:buChar char="-"/>
            </a:pPr>
            <a:r>
              <a:rPr lang="es" sz="1900">
                <a:solidFill>
                  <a:schemeClr val="dk2"/>
                </a:solidFill>
                <a:latin typeface="Roboto"/>
                <a:ea typeface="Roboto"/>
                <a:cs typeface="Roboto"/>
                <a:sym typeface="Roboto"/>
              </a:rPr>
              <a:t>cm, centímetros.</a:t>
            </a:r>
            <a:endParaRPr sz="1900">
              <a:solidFill>
                <a:schemeClr val="dk2"/>
              </a:solidFill>
              <a:latin typeface="Roboto"/>
              <a:ea typeface="Roboto"/>
              <a:cs typeface="Roboto"/>
              <a:sym typeface="Roboto"/>
            </a:endParaRPr>
          </a:p>
          <a:p>
            <a:pPr indent="-349250" lvl="0" marL="457200" rtl="0" algn="just">
              <a:lnSpc>
                <a:spcPct val="115000"/>
              </a:lnSpc>
              <a:spcBef>
                <a:spcPts val="0"/>
              </a:spcBef>
              <a:spcAft>
                <a:spcPts val="0"/>
              </a:spcAft>
              <a:buClr>
                <a:schemeClr val="dk2"/>
              </a:buClr>
              <a:buSzPts val="1900"/>
              <a:buFont typeface="Roboto"/>
              <a:buChar char="-"/>
            </a:pPr>
            <a:r>
              <a:rPr lang="es" sz="1900">
                <a:solidFill>
                  <a:schemeClr val="dk2"/>
                </a:solidFill>
                <a:latin typeface="Roboto"/>
                <a:ea typeface="Roboto"/>
                <a:cs typeface="Roboto"/>
                <a:sym typeface="Roboto"/>
              </a:rPr>
              <a:t>mm, milímetros.</a:t>
            </a:r>
            <a:endParaRPr sz="1900">
              <a:solidFill>
                <a:schemeClr val="dk2"/>
              </a:solidFill>
              <a:latin typeface="Roboto"/>
              <a:ea typeface="Roboto"/>
              <a:cs typeface="Roboto"/>
              <a:sym typeface="Roboto"/>
            </a:endParaRPr>
          </a:p>
          <a:p>
            <a:pPr indent="-349250" lvl="0" marL="457200" rtl="0" algn="just">
              <a:lnSpc>
                <a:spcPct val="115000"/>
              </a:lnSpc>
              <a:spcBef>
                <a:spcPts val="0"/>
              </a:spcBef>
              <a:spcAft>
                <a:spcPts val="0"/>
              </a:spcAft>
              <a:buClr>
                <a:schemeClr val="dk2"/>
              </a:buClr>
              <a:buSzPts val="1900"/>
              <a:buFont typeface="Roboto"/>
              <a:buChar char="-"/>
            </a:pPr>
            <a:r>
              <a:rPr lang="es" sz="1900">
                <a:solidFill>
                  <a:schemeClr val="dk2"/>
                </a:solidFill>
                <a:latin typeface="Roboto"/>
                <a:ea typeface="Roboto"/>
                <a:cs typeface="Roboto"/>
                <a:sym typeface="Roboto"/>
              </a:rPr>
              <a:t>pt, puntos. Un punto equivale a 1 pulgada/72, es decir, unos 0.35 milímetros.</a:t>
            </a:r>
            <a:endParaRPr sz="1900">
              <a:solidFill>
                <a:schemeClr val="dk2"/>
              </a:solidFill>
              <a:latin typeface="Roboto"/>
              <a:ea typeface="Roboto"/>
              <a:cs typeface="Roboto"/>
              <a:sym typeface="Roboto"/>
            </a:endParaRPr>
          </a:p>
          <a:p>
            <a:pPr indent="-349250" lvl="0" marL="457200" rtl="0" algn="just">
              <a:lnSpc>
                <a:spcPct val="115000"/>
              </a:lnSpc>
              <a:spcBef>
                <a:spcPts val="0"/>
              </a:spcBef>
              <a:spcAft>
                <a:spcPts val="0"/>
              </a:spcAft>
              <a:buClr>
                <a:schemeClr val="dk2"/>
              </a:buClr>
              <a:buSzPts val="1900"/>
              <a:buFont typeface="Roboto"/>
              <a:buChar char="-"/>
            </a:pPr>
            <a:r>
              <a:rPr lang="es" sz="1900">
                <a:solidFill>
                  <a:schemeClr val="dk2"/>
                </a:solidFill>
                <a:latin typeface="Roboto"/>
                <a:ea typeface="Roboto"/>
                <a:cs typeface="Roboto"/>
                <a:sym typeface="Roboto"/>
              </a:rPr>
              <a:t>pc, picas. Una pica equivale a 12 puntos, es decir, unos 4.23 milímetros.</a:t>
            </a:r>
            <a:endParaRPr sz="19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Unidades de medida</a:t>
            </a:r>
            <a:endParaRPr/>
          </a:p>
        </p:txBody>
      </p:sp>
      <p:sp>
        <p:nvSpPr>
          <p:cNvPr id="104" name="Google Shape;104;p16"/>
          <p:cNvSpPr txBox="1"/>
          <p:nvPr/>
        </p:nvSpPr>
        <p:spPr>
          <a:xfrm>
            <a:off x="311700" y="928525"/>
            <a:ext cx="8350500" cy="9675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900" u="sng">
                <a:solidFill>
                  <a:schemeClr val="dk2"/>
                </a:solidFill>
                <a:latin typeface="Roboto"/>
                <a:ea typeface="Roboto"/>
                <a:cs typeface="Roboto"/>
                <a:sym typeface="Roboto"/>
              </a:rPr>
              <a:t>Unidades absolutas</a:t>
            </a:r>
            <a:endParaRPr b="1" sz="1900" u="sng">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t/>
            </a:r>
            <a:endParaRPr sz="1900">
              <a:solidFill>
                <a:schemeClr val="dk2"/>
              </a:solidFill>
              <a:latin typeface="Roboto"/>
              <a:ea typeface="Roboto"/>
              <a:cs typeface="Roboto"/>
              <a:sym typeface="Roboto"/>
            </a:endParaRPr>
          </a:p>
        </p:txBody>
      </p:sp>
      <p:pic>
        <p:nvPicPr>
          <p:cNvPr id="105" name="Google Shape;105;p16"/>
          <p:cNvPicPr preferRelativeResize="0"/>
          <p:nvPr/>
        </p:nvPicPr>
        <p:blipFill>
          <a:blip r:embed="rId3">
            <a:alphaModFix/>
          </a:blip>
          <a:stretch>
            <a:fillRect/>
          </a:stretch>
        </p:blipFill>
        <p:spPr>
          <a:xfrm>
            <a:off x="1338575" y="1375750"/>
            <a:ext cx="6466850" cy="351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Unidades de medida</a:t>
            </a:r>
            <a:endParaRPr/>
          </a:p>
        </p:txBody>
      </p:sp>
      <p:sp>
        <p:nvSpPr>
          <p:cNvPr id="111" name="Google Shape;111;p17"/>
          <p:cNvSpPr txBox="1"/>
          <p:nvPr/>
        </p:nvSpPr>
        <p:spPr>
          <a:xfrm>
            <a:off x="311700" y="928525"/>
            <a:ext cx="8350500" cy="40098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Unidades absolutas</a:t>
            </a:r>
            <a:endParaRPr b="1" sz="19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b="1" lang="es" sz="1900">
                <a:solidFill>
                  <a:schemeClr val="dk2"/>
                </a:solidFill>
                <a:latin typeface="Roboto"/>
                <a:ea typeface="Roboto"/>
                <a:cs typeface="Roboto"/>
                <a:sym typeface="Roboto"/>
              </a:rPr>
              <a:t>Principal ventaja: </a:t>
            </a:r>
            <a:r>
              <a:rPr lang="es" sz="1900">
                <a:solidFill>
                  <a:schemeClr val="dk2"/>
                </a:solidFill>
                <a:latin typeface="Roboto"/>
                <a:ea typeface="Roboto"/>
                <a:cs typeface="Roboto"/>
                <a:sym typeface="Roboto"/>
              </a:rPr>
              <a:t>su valor es directamente el valor que se debe utilizar, sin necesidad de realizar cálculos intermedios. </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b="1" lang="es" sz="1900">
                <a:solidFill>
                  <a:schemeClr val="dk2"/>
                </a:solidFill>
                <a:latin typeface="Roboto"/>
                <a:ea typeface="Roboto"/>
                <a:cs typeface="Roboto"/>
                <a:sym typeface="Roboto"/>
              </a:rPr>
              <a:t>Principal desventaja: </a:t>
            </a:r>
            <a:r>
              <a:rPr lang="es" sz="1900">
                <a:solidFill>
                  <a:schemeClr val="dk2"/>
                </a:solidFill>
                <a:latin typeface="Roboto"/>
                <a:ea typeface="Roboto"/>
                <a:cs typeface="Roboto"/>
                <a:sym typeface="Roboto"/>
              </a:rPr>
              <a:t>son muy poco flexibles y no se adaptan fácilmente a los diferentes medios.</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1200"/>
              </a:spcAft>
              <a:buNone/>
            </a:pPr>
            <a:r>
              <a:rPr lang="es" sz="1900">
                <a:solidFill>
                  <a:schemeClr val="dk2"/>
                </a:solidFill>
                <a:latin typeface="Roboto"/>
                <a:ea typeface="Roboto"/>
                <a:cs typeface="Roboto"/>
                <a:sym typeface="Roboto"/>
              </a:rPr>
              <a:t>De todas las unidades absolutas, la única que suele utilizarse es el punto (pt) → Se trata de la unidad de medida preferida para establecer el tamaño del texto</a:t>
            </a:r>
            <a:endParaRPr sz="19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Unidades de medida</a:t>
            </a:r>
            <a:endParaRPr/>
          </a:p>
        </p:txBody>
      </p:sp>
      <p:sp>
        <p:nvSpPr>
          <p:cNvPr id="117" name="Google Shape;117;p18"/>
          <p:cNvSpPr txBox="1"/>
          <p:nvPr/>
        </p:nvSpPr>
        <p:spPr>
          <a:xfrm>
            <a:off x="311700" y="928525"/>
            <a:ext cx="8350500" cy="40944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b="1" lang="es" sz="1800" u="sng">
                <a:solidFill>
                  <a:schemeClr val="dk2"/>
                </a:solidFill>
                <a:latin typeface="Roboto"/>
                <a:ea typeface="Roboto"/>
                <a:cs typeface="Roboto"/>
                <a:sym typeface="Roboto"/>
              </a:rPr>
              <a:t>Unidades relativas</a:t>
            </a:r>
            <a:endParaRPr b="1" sz="1800" u="sng">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rPr lang="es" sz="1800">
                <a:solidFill>
                  <a:schemeClr val="dk2"/>
                </a:solidFill>
                <a:latin typeface="Roboto"/>
                <a:ea typeface="Roboto"/>
                <a:cs typeface="Roboto"/>
                <a:sym typeface="Roboto"/>
              </a:rPr>
              <a:t>A diferencia de las absolutas, no están completamente definidas, ya que su valor siempre está referenciado respecto a otro valor. A pesar de su aparente dificultad, son las más utilizadas en el diseño web por la flexibilidad con la que se adaptan a los diferentes medios.</a:t>
            </a:r>
            <a:endParaRPr sz="1800">
              <a:solidFill>
                <a:schemeClr val="dk2"/>
              </a:solidFill>
              <a:latin typeface="Roboto"/>
              <a:ea typeface="Roboto"/>
              <a:cs typeface="Roboto"/>
              <a:sym typeface="Roboto"/>
            </a:endParaRPr>
          </a:p>
          <a:p>
            <a:pPr indent="-342900" lvl="0" marL="457200" rtl="0" algn="just">
              <a:lnSpc>
                <a:spcPct val="100000"/>
              </a:lnSpc>
              <a:spcBef>
                <a:spcPts val="1200"/>
              </a:spcBef>
              <a:spcAft>
                <a:spcPts val="0"/>
              </a:spcAft>
              <a:buClr>
                <a:schemeClr val="dk2"/>
              </a:buClr>
              <a:buSzPts val="1800"/>
              <a:buFont typeface="Roboto"/>
              <a:buChar char="-"/>
            </a:pPr>
            <a:r>
              <a:rPr lang="es" sz="1800">
                <a:solidFill>
                  <a:schemeClr val="dk2"/>
                </a:solidFill>
                <a:latin typeface="Roboto"/>
                <a:ea typeface="Roboto"/>
                <a:cs typeface="Roboto"/>
                <a:sym typeface="Roboto"/>
              </a:rPr>
              <a:t>em, (no confundir con la etiqueta &lt;em&gt; de HTML) relativa respecto del tamaño de letra del elemento.</a:t>
            </a:r>
            <a:endParaRPr sz="1800">
              <a:solidFill>
                <a:schemeClr val="dk2"/>
              </a:solidFill>
              <a:latin typeface="Roboto"/>
              <a:ea typeface="Roboto"/>
              <a:cs typeface="Roboto"/>
              <a:sym typeface="Roboto"/>
            </a:endParaRPr>
          </a:p>
          <a:p>
            <a:pPr indent="-342900" lvl="0" marL="457200" rtl="0" algn="just">
              <a:lnSpc>
                <a:spcPct val="100000"/>
              </a:lnSpc>
              <a:spcBef>
                <a:spcPts val="0"/>
              </a:spcBef>
              <a:spcAft>
                <a:spcPts val="0"/>
              </a:spcAft>
              <a:buClr>
                <a:schemeClr val="dk2"/>
              </a:buClr>
              <a:buSzPts val="1800"/>
              <a:buFont typeface="Roboto"/>
              <a:buChar char="-"/>
            </a:pPr>
            <a:r>
              <a:rPr lang="es" sz="1800">
                <a:solidFill>
                  <a:schemeClr val="dk2"/>
                </a:solidFill>
                <a:latin typeface="Roboto"/>
                <a:ea typeface="Roboto"/>
                <a:cs typeface="Roboto"/>
                <a:sym typeface="Roboto"/>
              </a:rPr>
              <a:t>ex, relativa respecto de la altura de la letra x del tipo y tamaño de letra del elemento.</a:t>
            </a:r>
            <a:endParaRPr sz="1800">
              <a:solidFill>
                <a:schemeClr val="dk2"/>
              </a:solidFill>
              <a:latin typeface="Roboto"/>
              <a:ea typeface="Roboto"/>
              <a:cs typeface="Roboto"/>
              <a:sym typeface="Roboto"/>
            </a:endParaRPr>
          </a:p>
          <a:p>
            <a:pPr indent="-342900" lvl="0" marL="457200" rtl="0" algn="just">
              <a:lnSpc>
                <a:spcPct val="100000"/>
              </a:lnSpc>
              <a:spcBef>
                <a:spcPts val="0"/>
              </a:spcBef>
              <a:spcAft>
                <a:spcPts val="0"/>
              </a:spcAft>
              <a:buClr>
                <a:schemeClr val="dk2"/>
              </a:buClr>
              <a:buSzPts val="1800"/>
              <a:buFont typeface="Roboto"/>
              <a:buChar char="-"/>
            </a:pPr>
            <a:r>
              <a:rPr lang="es" sz="1800">
                <a:solidFill>
                  <a:schemeClr val="dk2"/>
                </a:solidFill>
                <a:latin typeface="Roboto"/>
                <a:ea typeface="Roboto"/>
                <a:cs typeface="Roboto"/>
                <a:sym typeface="Roboto"/>
              </a:rPr>
              <a:t>px, (píxel) relativa respecto de la resolución de la pantalla del dispositivo en el que se visualiza la página HTML.</a:t>
            </a:r>
            <a:endParaRPr sz="1800">
              <a:solidFill>
                <a:schemeClr val="dk2"/>
              </a:solidFill>
              <a:latin typeface="Roboto"/>
              <a:ea typeface="Roboto"/>
              <a:cs typeface="Roboto"/>
              <a:sym typeface="Roboto"/>
            </a:endParaRPr>
          </a:p>
          <a:p>
            <a:pPr indent="-342900" lvl="0" marL="457200" rtl="0" algn="just">
              <a:lnSpc>
                <a:spcPct val="100000"/>
              </a:lnSpc>
              <a:spcBef>
                <a:spcPts val="0"/>
              </a:spcBef>
              <a:spcAft>
                <a:spcPts val="0"/>
              </a:spcAft>
              <a:buClr>
                <a:schemeClr val="dk2"/>
              </a:buClr>
              <a:buSzPts val="1800"/>
              <a:buFont typeface="Roboto"/>
              <a:buChar char="-"/>
            </a:pPr>
            <a:r>
              <a:rPr lang="es" sz="1800">
                <a:solidFill>
                  <a:schemeClr val="dk2"/>
                </a:solidFill>
                <a:latin typeface="Roboto"/>
                <a:ea typeface="Roboto"/>
                <a:cs typeface="Roboto"/>
                <a:sym typeface="Roboto"/>
              </a:rPr>
              <a:t>porcentaje (%), valor numérico seguido del símbolo % y siempre está referenciado a otra medida.</a:t>
            </a:r>
            <a:endParaRPr sz="18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Unidades de medida</a:t>
            </a:r>
            <a:endParaRPr/>
          </a:p>
        </p:txBody>
      </p:sp>
      <p:sp>
        <p:nvSpPr>
          <p:cNvPr id="123" name="Google Shape;123;p19"/>
          <p:cNvSpPr txBox="1"/>
          <p:nvPr/>
        </p:nvSpPr>
        <p:spPr>
          <a:xfrm>
            <a:off x="311700" y="928525"/>
            <a:ext cx="8350500" cy="34170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b="1" lang="es" sz="1800" u="sng">
                <a:solidFill>
                  <a:schemeClr val="dk2"/>
                </a:solidFill>
                <a:latin typeface="Roboto"/>
                <a:ea typeface="Roboto"/>
                <a:cs typeface="Roboto"/>
                <a:sym typeface="Roboto"/>
              </a:rPr>
              <a:t>Unidades relativas</a:t>
            </a:r>
            <a:endParaRPr b="1" sz="1800" u="sng">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rPr lang="es" sz="1800">
                <a:solidFill>
                  <a:schemeClr val="dk2"/>
                </a:solidFill>
                <a:latin typeface="Roboto"/>
                <a:ea typeface="Roboto"/>
                <a:cs typeface="Roboto"/>
                <a:sym typeface="Roboto"/>
              </a:rPr>
              <a:t>La unidad em hace referencia al tamaño en puntos de la letra que se está utilizando. Si se utiliza una tipografía de 12 puntos, 1em equivale a 12 puntos. El valor de 1ex se puede aproximar por 0.5 em.</a:t>
            </a:r>
            <a:endParaRPr sz="1800">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rPr lang="es" sz="1800">
                <a:solidFill>
                  <a:schemeClr val="dk2"/>
                </a:solidFill>
                <a:latin typeface="Roboto"/>
                <a:ea typeface="Roboto"/>
                <a:cs typeface="Roboto"/>
                <a:sym typeface="Roboto"/>
              </a:rPr>
              <a:t>Las medidas indicadas en píxel también se consideran relativas, ya que el aspecto de los elementos dependerá de la resolución del dispositivo en el que se visualiza la página HTML. Si un elemento tiene una anchura de 400px, ocupará la mitad de una pantalla con una resolución de 800x600.</a:t>
            </a:r>
            <a:endParaRPr sz="1800">
              <a:solidFill>
                <a:schemeClr val="dk2"/>
              </a:solidFill>
              <a:latin typeface="Roboto"/>
              <a:ea typeface="Roboto"/>
              <a:cs typeface="Roboto"/>
              <a:sym typeface="Roboto"/>
            </a:endParaRPr>
          </a:p>
          <a:p>
            <a:pPr indent="0" lvl="0" marL="0" rtl="0" algn="just">
              <a:lnSpc>
                <a:spcPct val="100000"/>
              </a:lnSpc>
              <a:spcBef>
                <a:spcPts val="1200"/>
              </a:spcBef>
              <a:spcAft>
                <a:spcPts val="1200"/>
              </a:spcAft>
              <a:buNone/>
            </a:pPr>
            <a:r>
              <a:rPr b="1" lang="es" sz="1800">
                <a:solidFill>
                  <a:schemeClr val="dk2"/>
                </a:solidFill>
                <a:latin typeface="Roboto"/>
                <a:ea typeface="Roboto"/>
                <a:cs typeface="Roboto"/>
                <a:sym typeface="Roboto"/>
              </a:rPr>
              <a:t>La gran ventaja de las unidades relativas es que siempre mantienen las proporciones del diseño de la página.</a:t>
            </a:r>
            <a:endParaRPr b="1" sz="18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Colores</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s" sz="2000"/>
              <a:t>Los colores en CSS se pueden indicar de cinco formas diferentes: </a:t>
            </a:r>
            <a:endParaRPr sz="2000"/>
          </a:p>
          <a:p>
            <a:pPr indent="-355600" lvl="0" marL="457200" rtl="0" algn="l">
              <a:lnSpc>
                <a:spcPct val="150000"/>
              </a:lnSpc>
              <a:spcBef>
                <a:spcPts val="1200"/>
              </a:spcBef>
              <a:spcAft>
                <a:spcPts val="0"/>
              </a:spcAft>
              <a:buSzPts val="2000"/>
              <a:buChar char="-"/>
            </a:pPr>
            <a:r>
              <a:rPr b="1" lang="es" sz="2000"/>
              <a:t>palabras clave</a:t>
            </a:r>
            <a:endParaRPr b="1" sz="2000"/>
          </a:p>
          <a:p>
            <a:pPr indent="-355600" lvl="0" marL="457200" rtl="0" algn="l">
              <a:lnSpc>
                <a:spcPct val="150000"/>
              </a:lnSpc>
              <a:spcBef>
                <a:spcPts val="0"/>
              </a:spcBef>
              <a:spcAft>
                <a:spcPts val="0"/>
              </a:spcAft>
              <a:buSzPts val="2000"/>
              <a:buChar char="-"/>
            </a:pPr>
            <a:r>
              <a:rPr b="1" lang="es" sz="2000"/>
              <a:t>colores del sistema</a:t>
            </a:r>
            <a:endParaRPr b="1" sz="2000"/>
          </a:p>
          <a:p>
            <a:pPr indent="-355600" lvl="0" marL="457200" rtl="0" algn="l">
              <a:lnSpc>
                <a:spcPct val="150000"/>
              </a:lnSpc>
              <a:spcBef>
                <a:spcPts val="0"/>
              </a:spcBef>
              <a:spcAft>
                <a:spcPts val="0"/>
              </a:spcAft>
              <a:buSzPts val="2000"/>
              <a:buChar char="-"/>
            </a:pPr>
            <a:r>
              <a:rPr b="1" lang="es" sz="2000"/>
              <a:t>RGB hexadecimal</a:t>
            </a:r>
            <a:endParaRPr b="1" sz="2000"/>
          </a:p>
          <a:p>
            <a:pPr indent="-355600" lvl="0" marL="457200" rtl="0" algn="l">
              <a:lnSpc>
                <a:spcPct val="150000"/>
              </a:lnSpc>
              <a:spcBef>
                <a:spcPts val="0"/>
              </a:spcBef>
              <a:spcAft>
                <a:spcPts val="0"/>
              </a:spcAft>
              <a:buSzPts val="2000"/>
              <a:buChar char="-"/>
            </a:pPr>
            <a:r>
              <a:rPr b="1" lang="es" sz="2000"/>
              <a:t>RGB numérico</a:t>
            </a:r>
            <a:endParaRPr b="1" sz="2000"/>
          </a:p>
          <a:p>
            <a:pPr indent="-355600" lvl="0" marL="457200" rtl="0" algn="l">
              <a:lnSpc>
                <a:spcPct val="150000"/>
              </a:lnSpc>
              <a:spcBef>
                <a:spcPts val="0"/>
              </a:spcBef>
              <a:spcAft>
                <a:spcPts val="0"/>
              </a:spcAft>
              <a:buSzPts val="2000"/>
              <a:buChar char="-"/>
            </a:pPr>
            <a:r>
              <a:rPr b="1" lang="es" sz="2000"/>
              <a:t>RGB porcentual</a:t>
            </a:r>
            <a:endParaRPr b="1" sz="2000"/>
          </a:p>
        </p:txBody>
      </p:sp>
      <p:pic>
        <p:nvPicPr>
          <p:cNvPr id="130" name="Google Shape;130;p20"/>
          <p:cNvPicPr preferRelativeResize="0"/>
          <p:nvPr/>
        </p:nvPicPr>
        <p:blipFill>
          <a:blip r:embed="rId3">
            <a:alphaModFix/>
          </a:blip>
          <a:stretch>
            <a:fillRect/>
          </a:stretch>
        </p:blipFill>
        <p:spPr>
          <a:xfrm>
            <a:off x="4278025" y="1945325"/>
            <a:ext cx="4554274" cy="216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Colores</a:t>
            </a:r>
            <a:endParaRPr/>
          </a:p>
        </p:txBody>
      </p:sp>
      <p:sp>
        <p:nvSpPr>
          <p:cNvPr id="136" name="Google Shape;136;p21"/>
          <p:cNvSpPr txBox="1"/>
          <p:nvPr>
            <p:ph idx="1" type="body"/>
          </p:nvPr>
        </p:nvSpPr>
        <p:spPr>
          <a:xfrm>
            <a:off x="311700" y="1017800"/>
            <a:ext cx="5121600" cy="39084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852"/>
              <a:buNone/>
            </a:pPr>
            <a:r>
              <a:rPr b="1" lang="es" sz="1750" u="sng"/>
              <a:t>Palabras clave</a:t>
            </a:r>
            <a:endParaRPr b="1" sz="1750" u="sng"/>
          </a:p>
          <a:p>
            <a:pPr indent="0" lvl="0" marL="0" rtl="0" algn="just">
              <a:lnSpc>
                <a:spcPct val="105000"/>
              </a:lnSpc>
              <a:spcBef>
                <a:spcPts val="1200"/>
              </a:spcBef>
              <a:spcAft>
                <a:spcPts val="0"/>
              </a:spcAft>
              <a:buSzPts val="852"/>
              <a:buNone/>
            </a:pPr>
            <a:r>
              <a:rPr lang="es" sz="1750"/>
              <a:t>CSS define 17 palabras clave para referirse a los colores básicos. Las palabras se corresponden con el nombre en inglés de cada color:</a:t>
            </a:r>
            <a:endParaRPr sz="1750"/>
          </a:p>
          <a:p>
            <a:pPr indent="0" lvl="0" marL="0" rtl="0" algn="just">
              <a:lnSpc>
                <a:spcPct val="105000"/>
              </a:lnSpc>
              <a:spcBef>
                <a:spcPts val="1200"/>
              </a:spcBef>
              <a:spcAft>
                <a:spcPts val="0"/>
              </a:spcAft>
              <a:buSzPts val="852"/>
              <a:buNone/>
            </a:pPr>
            <a:r>
              <a:rPr b="1" lang="es" sz="1750"/>
              <a:t>aqua, black, blue, fuchsia, gray, green, lime, maroon, navy, olive, orange, purple, red, silver, teal, white, yellow</a:t>
            </a:r>
            <a:endParaRPr b="1" sz="1750"/>
          </a:p>
          <a:p>
            <a:pPr indent="0" lvl="0" marL="0" rtl="0" algn="just">
              <a:lnSpc>
                <a:spcPct val="105000"/>
              </a:lnSpc>
              <a:spcBef>
                <a:spcPts val="1200"/>
              </a:spcBef>
              <a:spcAft>
                <a:spcPts val="1200"/>
              </a:spcAft>
              <a:buSzPts val="852"/>
              <a:buNone/>
            </a:pPr>
            <a:r>
              <a:rPr lang="es" sz="1750"/>
              <a:t>Aunque es una forma muy sencilla de referirse a los colores básicos, este método prácticamente no se utiliza en las hojas de estilos de los sitios web reales, ya que se trata de una gama de colores muy limitada.</a:t>
            </a:r>
            <a:endParaRPr sz="1750"/>
          </a:p>
        </p:txBody>
      </p:sp>
      <p:pic>
        <p:nvPicPr>
          <p:cNvPr id="137" name="Google Shape;137;p21"/>
          <p:cNvPicPr preferRelativeResize="0"/>
          <p:nvPr/>
        </p:nvPicPr>
        <p:blipFill>
          <a:blip r:embed="rId3">
            <a:alphaModFix/>
          </a:blip>
          <a:stretch>
            <a:fillRect/>
          </a:stretch>
        </p:blipFill>
        <p:spPr>
          <a:xfrm>
            <a:off x="5433300" y="911475"/>
            <a:ext cx="3534050" cy="2831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