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926e6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926e6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ebaa96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ebaa96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cebaa96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cebaa96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ebaa96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ebaa96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a2c5396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a2c5396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2c5396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a2c5396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a2c5396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a2c5396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a2c5397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a2c5397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a2c53972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a2c53972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a2c53972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a2c53972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331be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331be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a2c53972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a2c53972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a2c53972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a2c5397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a2c53972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a2c53972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331be9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331be9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331be9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331be9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331be9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331be9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2c5397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2c5397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2c539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2c539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2c539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2c539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ebaa9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ebaa9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3302"/>
            <a:ext cx="8222100" cy="13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980"/>
              <a:t>Tema 02 - Hojas de estilo (Enlaces, Tablas, Listas y Formularios)</a:t>
            </a:r>
            <a:endParaRPr sz="39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500"/>
              <a:t>Parte 10</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Bordes</a:t>
            </a:r>
            <a:endParaRPr/>
          </a:p>
        </p:txBody>
      </p:sp>
      <p:sp>
        <p:nvSpPr>
          <p:cNvPr id="148" name="Google Shape;148;p22"/>
          <p:cNvSpPr txBox="1"/>
          <p:nvPr/>
        </p:nvSpPr>
        <p:spPr>
          <a:xfrm>
            <a:off x="311700" y="965100"/>
            <a:ext cx="8578800" cy="800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600">
                <a:solidFill>
                  <a:schemeClr val="dk2"/>
                </a:solidFill>
                <a:latin typeface="Roboto"/>
                <a:ea typeface="Roboto"/>
                <a:cs typeface="Roboto"/>
                <a:sym typeface="Roboto"/>
              </a:rPr>
              <a:t>En general, los diseñadores prefieren el modelo collapse porque estéticamente resulta más atractivo y más parecido a las tablas de datos tradicionales.</a:t>
            </a:r>
            <a:endParaRPr sz="1600">
              <a:solidFill>
                <a:schemeClr val="dk2"/>
              </a:solidFill>
              <a:latin typeface="Roboto"/>
              <a:ea typeface="Roboto"/>
              <a:cs typeface="Roboto"/>
              <a:sym typeface="Roboto"/>
            </a:endParaRPr>
          </a:p>
        </p:txBody>
      </p:sp>
      <p:pic>
        <p:nvPicPr>
          <p:cNvPr id="149" name="Google Shape;149;p22"/>
          <p:cNvPicPr preferRelativeResize="0"/>
          <p:nvPr/>
        </p:nvPicPr>
        <p:blipFill>
          <a:blip r:embed="rId3">
            <a:alphaModFix/>
          </a:blip>
          <a:stretch>
            <a:fillRect/>
          </a:stretch>
        </p:blipFill>
        <p:spPr>
          <a:xfrm>
            <a:off x="4572000" y="2500550"/>
            <a:ext cx="3124200" cy="1485900"/>
          </a:xfrm>
          <a:prstGeom prst="rect">
            <a:avLst/>
          </a:prstGeom>
          <a:noFill/>
          <a:ln>
            <a:noFill/>
          </a:ln>
        </p:spPr>
      </p:pic>
      <p:pic>
        <p:nvPicPr>
          <p:cNvPr id="150" name="Google Shape;150;p22"/>
          <p:cNvPicPr preferRelativeResize="0"/>
          <p:nvPr/>
        </p:nvPicPr>
        <p:blipFill>
          <a:blip r:embed="rId4">
            <a:alphaModFix/>
          </a:blip>
          <a:stretch>
            <a:fillRect/>
          </a:stretch>
        </p:blipFill>
        <p:spPr>
          <a:xfrm>
            <a:off x="936000" y="1765500"/>
            <a:ext cx="2369125" cy="3369525"/>
          </a:xfrm>
          <a:prstGeom prst="rect">
            <a:avLst/>
          </a:prstGeom>
          <a:noFill/>
          <a:ln>
            <a:noFill/>
          </a:ln>
        </p:spPr>
      </p:pic>
      <p:sp>
        <p:nvSpPr>
          <p:cNvPr id="151" name="Google Shape;151;p22"/>
          <p:cNvSpPr/>
          <p:nvPr/>
        </p:nvSpPr>
        <p:spPr>
          <a:xfrm>
            <a:off x="3546200" y="3144375"/>
            <a:ext cx="823800" cy="3516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a:t>
            </a:r>
            <a:r>
              <a:rPr lang="es"/>
              <a:t>.	Título</a:t>
            </a:r>
            <a:endParaRPr/>
          </a:p>
        </p:txBody>
      </p:sp>
      <p:sp>
        <p:nvSpPr>
          <p:cNvPr id="157" name="Google Shape;157;p23"/>
          <p:cNvSpPr txBox="1"/>
          <p:nvPr/>
        </p:nvSpPr>
        <p:spPr>
          <a:xfrm>
            <a:off x="282600" y="1017800"/>
            <a:ext cx="8578800" cy="3749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2"/>
                </a:solidFill>
                <a:latin typeface="Roboto"/>
                <a:ea typeface="Roboto"/>
                <a:cs typeface="Roboto"/>
                <a:sym typeface="Roboto"/>
              </a:rPr>
              <a:t>El título de las tablas se establece mediante el elemento &lt;caption&gt;, que por defecto se muestra encima de los contenidos de la tabla. La propiedad caption-side permite controlar la posición del título de la tabla.</a:t>
            </a:r>
            <a:endParaRPr sz="16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600">
                <a:solidFill>
                  <a:schemeClr val="dk2"/>
                </a:solidFill>
                <a:latin typeface="Roboto"/>
                <a:ea typeface="Roboto"/>
                <a:cs typeface="Roboto"/>
                <a:sym typeface="Roboto"/>
              </a:rPr>
              <a:t>El valor bottom indica que el título de la tabla se debe mostrar debajo de los contenidos de la tabla. Si también se quiere modificar la alineación horizontal del título, debe utilizarse la propiedad text-align.</a:t>
            </a:r>
            <a:endParaRPr sz="1600">
              <a:solidFill>
                <a:schemeClr val="dk2"/>
              </a:solidFill>
              <a:latin typeface="Roboto"/>
              <a:ea typeface="Roboto"/>
              <a:cs typeface="Roboto"/>
              <a:sym typeface="Roboto"/>
            </a:endParaRPr>
          </a:p>
        </p:txBody>
      </p:sp>
      <p:pic>
        <p:nvPicPr>
          <p:cNvPr id="158" name="Google Shape;158;p23"/>
          <p:cNvPicPr preferRelativeResize="0"/>
          <p:nvPr/>
        </p:nvPicPr>
        <p:blipFill>
          <a:blip r:embed="rId3">
            <a:alphaModFix/>
          </a:blip>
          <a:stretch>
            <a:fillRect/>
          </a:stretch>
        </p:blipFill>
        <p:spPr>
          <a:xfrm>
            <a:off x="2367788" y="1891175"/>
            <a:ext cx="4408424" cy="19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a:t>
            </a:r>
            <a:r>
              <a:rPr lang="es"/>
              <a:t>.	Título</a:t>
            </a:r>
            <a:endParaRPr/>
          </a:p>
        </p:txBody>
      </p:sp>
      <p:pic>
        <p:nvPicPr>
          <p:cNvPr id="164" name="Google Shape;164;p24"/>
          <p:cNvPicPr preferRelativeResize="0"/>
          <p:nvPr/>
        </p:nvPicPr>
        <p:blipFill>
          <a:blip r:embed="rId3">
            <a:alphaModFix/>
          </a:blip>
          <a:stretch>
            <a:fillRect/>
          </a:stretch>
        </p:blipFill>
        <p:spPr>
          <a:xfrm>
            <a:off x="252875" y="959225"/>
            <a:ext cx="4114188" cy="3820900"/>
          </a:xfrm>
          <a:prstGeom prst="rect">
            <a:avLst/>
          </a:prstGeom>
          <a:noFill/>
          <a:ln>
            <a:noFill/>
          </a:ln>
        </p:spPr>
      </p:pic>
      <p:pic>
        <p:nvPicPr>
          <p:cNvPr id="165" name="Google Shape;165;p24"/>
          <p:cNvPicPr preferRelativeResize="0"/>
          <p:nvPr/>
        </p:nvPicPr>
        <p:blipFill>
          <a:blip r:embed="rId4">
            <a:alphaModFix/>
          </a:blip>
          <a:stretch>
            <a:fillRect/>
          </a:stretch>
        </p:blipFill>
        <p:spPr>
          <a:xfrm>
            <a:off x="5574738" y="1160150"/>
            <a:ext cx="3257550" cy="3305175"/>
          </a:xfrm>
          <a:prstGeom prst="rect">
            <a:avLst/>
          </a:prstGeom>
          <a:noFill/>
          <a:ln>
            <a:noFill/>
          </a:ln>
        </p:spPr>
      </p:pic>
      <p:sp>
        <p:nvSpPr>
          <p:cNvPr id="166" name="Google Shape;166;p24"/>
          <p:cNvSpPr/>
          <p:nvPr/>
        </p:nvSpPr>
        <p:spPr>
          <a:xfrm>
            <a:off x="4520650" y="2712400"/>
            <a:ext cx="894000" cy="3417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Formularios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Mejoras en los campos de texto</a:t>
            </a:r>
            <a:endParaRPr/>
          </a:p>
        </p:txBody>
      </p:sp>
      <p:sp>
        <p:nvSpPr>
          <p:cNvPr id="177" name="Google Shape;177;p26"/>
          <p:cNvSpPr txBox="1"/>
          <p:nvPr/>
        </p:nvSpPr>
        <p:spPr>
          <a:xfrm>
            <a:off x="311700" y="965100"/>
            <a:ext cx="3963900" cy="3740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700">
                <a:solidFill>
                  <a:schemeClr val="dk2"/>
                </a:solidFill>
                <a:latin typeface="Roboto"/>
                <a:ea typeface="Roboto"/>
                <a:cs typeface="Roboto"/>
                <a:sym typeface="Roboto"/>
              </a:rPr>
              <a:t>Por defecto, los campos de texto de los formularios no incluyen ningún espacio de relleno, por lo que el texto introducido por el usuario aparece pegado a los bordes del cuadro de texto.</a:t>
            </a:r>
            <a:endParaRPr sz="17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700">
                <a:solidFill>
                  <a:schemeClr val="dk2"/>
                </a:solidFill>
                <a:latin typeface="Roboto"/>
                <a:ea typeface="Roboto"/>
                <a:cs typeface="Roboto"/>
                <a:sym typeface="Roboto"/>
              </a:rPr>
              <a:t>Añadiendo un pequeño padding a cada elemento &lt;input&gt;, se mejora notablemente el aspecto del formulario</a:t>
            </a:r>
            <a:endParaRPr sz="1700">
              <a:solidFill>
                <a:schemeClr val="dk2"/>
              </a:solidFill>
              <a:latin typeface="Roboto"/>
              <a:ea typeface="Roboto"/>
              <a:cs typeface="Roboto"/>
              <a:sym typeface="Roboto"/>
            </a:endParaRPr>
          </a:p>
        </p:txBody>
      </p:sp>
      <p:pic>
        <p:nvPicPr>
          <p:cNvPr id="178" name="Google Shape;178;p26"/>
          <p:cNvPicPr preferRelativeResize="0"/>
          <p:nvPr/>
        </p:nvPicPr>
        <p:blipFill rotWithShape="1">
          <a:blip r:embed="rId3">
            <a:alphaModFix/>
          </a:blip>
          <a:srcRect b="53725" l="0" r="0" t="0"/>
          <a:stretch/>
        </p:blipFill>
        <p:spPr>
          <a:xfrm>
            <a:off x="4603700" y="965100"/>
            <a:ext cx="3963850" cy="1239250"/>
          </a:xfrm>
          <a:prstGeom prst="rect">
            <a:avLst/>
          </a:prstGeom>
          <a:noFill/>
          <a:ln>
            <a:noFill/>
          </a:ln>
        </p:spPr>
      </p:pic>
      <p:pic>
        <p:nvPicPr>
          <p:cNvPr id="179" name="Google Shape;179;p26"/>
          <p:cNvPicPr preferRelativeResize="0"/>
          <p:nvPr/>
        </p:nvPicPr>
        <p:blipFill rotWithShape="1">
          <a:blip r:embed="rId4">
            <a:alphaModFix/>
          </a:blip>
          <a:srcRect b="0" l="0" r="0" t="49540"/>
          <a:stretch/>
        </p:blipFill>
        <p:spPr>
          <a:xfrm>
            <a:off x="4743824" y="3703325"/>
            <a:ext cx="3882625" cy="1323675"/>
          </a:xfrm>
          <a:prstGeom prst="rect">
            <a:avLst/>
          </a:prstGeom>
          <a:noFill/>
          <a:ln>
            <a:noFill/>
          </a:ln>
        </p:spPr>
      </p:pic>
      <p:pic>
        <p:nvPicPr>
          <p:cNvPr id="180" name="Google Shape;180;p26"/>
          <p:cNvPicPr preferRelativeResize="0"/>
          <p:nvPr/>
        </p:nvPicPr>
        <p:blipFill>
          <a:blip r:embed="rId5">
            <a:alphaModFix/>
          </a:blip>
          <a:stretch>
            <a:fillRect/>
          </a:stretch>
        </p:blipFill>
        <p:spPr>
          <a:xfrm>
            <a:off x="5723975" y="2617825"/>
            <a:ext cx="1905275" cy="836825"/>
          </a:xfrm>
          <a:prstGeom prst="rect">
            <a:avLst/>
          </a:prstGeom>
          <a:noFill/>
          <a:ln>
            <a:noFill/>
          </a:ln>
        </p:spPr>
      </p:pic>
      <p:sp>
        <p:nvSpPr>
          <p:cNvPr id="181" name="Google Shape;181;p26"/>
          <p:cNvSpPr/>
          <p:nvPr/>
        </p:nvSpPr>
        <p:spPr>
          <a:xfrm>
            <a:off x="6568975" y="2197000"/>
            <a:ext cx="191100" cy="374700"/>
          </a:xfrm>
          <a:prstGeom prst="down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6568975" y="3328625"/>
            <a:ext cx="191100" cy="374700"/>
          </a:xfrm>
          <a:prstGeom prst="down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Labels alineadas y formateadas</a:t>
            </a:r>
            <a:endParaRPr/>
          </a:p>
        </p:txBody>
      </p:sp>
      <p:sp>
        <p:nvSpPr>
          <p:cNvPr id="188" name="Google Shape;18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Los elementos &lt;input&gt; y &lt;label&gt; de los formularios son elementos en línea. Aprovechando los elementos &lt;label&gt;, se pueden aplicar unos estilos CSS sencillos que permitan mostrar el formulario con un mejor aspecto.</a:t>
            </a:r>
            <a:endParaRPr/>
          </a:p>
        </p:txBody>
      </p:sp>
      <p:pic>
        <p:nvPicPr>
          <p:cNvPr id="189" name="Google Shape;189;p27"/>
          <p:cNvPicPr preferRelativeResize="0"/>
          <p:nvPr/>
        </p:nvPicPr>
        <p:blipFill>
          <a:blip r:embed="rId3">
            <a:alphaModFix/>
          </a:blip>
          <a:stretch>
            <a:fillRect/>
          </a:stretch>
        </p:blipFill>
        <p:spPr>
          <a:xfrm>
            <a:off x="311695" y="2832725"/>
            <a:ext cx="2722975" cy="923775"/>
          </a:xfrm>
          <a:prstGeom prst="rect">
            <a:avLst/>
          </a:prstGeom>
          <a:noFill/>
          <a:ln>
            <a:noFill/>
          </a:ln>
        </p:spPr>
      </p:pic>
      <p:pic>
        <p:nvPicPr>
          <p:cNvPr id="190" name="Google Shape;190;p27"/>
          <p:cNvPicPr preferRelativeResize="0"/>
          <p:nvPr/>
        </p:nvPicPr>
        <p:blipFill>
          <a:blip r:embed="rId4">
            <a:alphaModFix/>
          </a:blip>
          <a:stretch>
            <a:fillRect/>
          </a:stretch>
        </p:blipFill>
        <p:spPr>
          <a:xfrm>
            <a:off x="3683798" y="2311085"/>
            <a:ext cx="1776400" cy="1176575"/>
          </a:xfrm>
          <a:prstGeom prst="rect">
            <a:avLst/>
          </a:prstGeom>
          <a:noFill/>
          <a:ln>
            <a:noFill/>
          </a:ln>
        </p:spPr>
      </p:pic>
      <p:pic>
        <p:nvPicPr>
          <p:cNvPr id="191" name="Google Shape;191;p27"/>
          <p:cNvPicPr preferRelativeResize="0"/>
          <p:nvPr/>
        </p:nvPicPr>
        <p:blipFill>
          <a:blip r:embed="rId5">
            <a:alphaModFix/>
          </a:blip>
          <a:stretch>
            <a:fillRect/>
          </a:stretch>
        </p:blipFill>
        <p:spPr>
          <a:xfrm>
            <a:off x="3683800" y="3545350"/>
            <a:ext cx="1475125" cy="1102550"/>
          </a:xfrm>
          <a:prstGeom prst="rect">
            <a:avLst/>
          </a:prstGeom>
          <a:noFill/>
          <a:ln>
            <a:noFill/>
          </a:ln>
        </p:spPr>
      </p:pic>
      <p:pic>
        <p:nvPicPr>
          <p:cNvPr id="192" name="Google Shape;192;p27"/>
          <p:cNvPicPr preferRelativeResize="0"/>
          <p:nvPr/>
        </p:nvPicPr>
        <p:blipFill>
          <a:blip r:embed="rId6">
            <a:alphaModFix/>
          </a:blip>
          <a:stretch>
            <a:fillRect/>
          </a:stretch>
        </p:blipFill>
        <p:spPr>
          <a:xfrm>
            <a:off x="5859496" y="2372521"/>
            <a:ext cx="3114025" cy="2196350"/>
          </a:xfrm>
          <a:prstGeom prst="rect">
            <a:avLst/>
          </a:prstGeom>
          <a:noFill/>
          <a:ln>
            <a:noFill/>
          </a:ln>
        </p:spPr>
      </p:pic>
      <p:sp>
        <p:nvSpPr>
          <p:cNvPr id="193" name="Google Shape;193;p27"/>
          <p:cNvSpPr/>
          <p:nvPr/>
        </p:nvSpPr>
        <p:spPr>
          <a:xfrm>
            <a:off x="3188975" y="3262450"/>
            <a:ext cx="529200" cy="2253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330300" y="3320050"/>
            <a:ext cx="529200" cy="2253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a:t>
            </a:r>
            <a:r>
              <a:rPr lang="es"/>
              <a:t>.	Resaltar el campo seleccionado</a:t>
            </a:r>
            <a:endParaRPr/>
          </a:p>
        </p:txBody>
      </p:sp>
      <p:sp>
        <p:nvSpPr>
          <p:cNvPr id="200" name="Google Shape;20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Una de las mejoras más útiles para los formularios HTML consiste en resaltar de alguna forma especial el campo en el que el usuario está introduciendo datos. Para ello, CSS define la pseudo-clase :focus, que permite aplicar estilos especiales al elemento que en ese momento tiene el foco o atención del usuario.</a:t>
            </a:r>
            <a:endParaRPr b="1"/>
          </a:p>
        </p:txBody>
      </p:sp>
      <p:pic>
        <p:nvPicPr>
          <p:cNvPr id="201" name="Google Shape;201;p28"/>
          <p:cNvPicPr preferRelativeResize="0"/>
          <p:nvPr/>
        </p:nvPicPr>
        <p:blipFill>
          <a:blip r:embed="rId3">
            <a:alphaModFix/>
          </a:blip>
          <a:stretch>
            <a:fillRect/>
          </a:stretch>
        </p:blipFill>
        <p:spPr>
          <a:xfrm>
            <a:off x="4283821" y="2612321"/>
            <a:ext cx="4051275" cy="2403975"/>
          </a:xfrm>
          <a:prstGeom prst="rect">
            <a:avLst/>
          </a:prstGeom>
          <a:noFill/>
          <a:ln>
            <a:noFill/>
          </a:ln>
        </p:spPr>
      </p:pic>
      <p:pic>
        <p:nvPicPr>
          <p:cNvPr id="202" name="Google Shape;202;p28"/>
          <p:cNvPicPr preferRelativeResize="0"/>
          <p:nvPr/>
        </p:nvPicPr>
        <p:blipFill>
          <a:blip r:embed="rId4">
            <a:alphaModFix/>
          </a:blip>
          <a:stretch>
            <a:fillRect/>
          </a:stretch>
        </p:blipFill>
        <p:spPr>
          <a:xfrm>
            <a:off x="413650" y="3028488"/>
            <a:ext cx="2743200" cy="1571625"/>
          </a:xfrm>
          <a:prstGeom prst="rect">
            <a:avLst/>
          </a:prstGeom>
          <a:noFill/>
          <a:ln>
            <a:noFill/>
          </a:ln>
        </p:spPr>
      </p:pic>
      <p:sp>
        <p:nvSpPr>
          <p:cNvPr id="203" name="Google Shape;203;p28"/>
          <p:cNvSpPr/>
          <p:nvPr/>
        </p:nvSpPr>
        <p:spPr>
          <a:xfrm>
            <a:off x="3247750" y="3732700"/>
            <a:ext cx="917100" cy="3381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Listas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Viñetas personalizadas</a:t>
            </a:r>
            <a:endParaRPr/>
          </a:p>
        </p:txBody>
      </p:sp>
      <p:sp>
        <p:nvSpPr>
          <p:cNvPr id="214" name="Google Shape;214;p30"/>
          <p:cNvSpPr txBox="1"/>
          <p:nvPr/>
        </p:nvSpPr>
        <p:spPr>
          <a:xfrm>
            <a:off x="311700" y="965100"/>
            <a:ext cx="3399000" cy="40236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2"/>
                </a:solidFill>
                <a:latin typeface="Roboto"/>
                <a:ea typeface="Roboto"/>
                <a:cs typeface="Roboto"/>
                <a:sym typeface="Roboto"/>
              </a:rPr>
              <a:t>Por defecto, los navegadores muestran los elementos de las listas no ordenadas con una viñeta formada por un pequeño círculo de color negro. Los elementos de las listas ordenadas se muestran por defecto con la numeración decimal utilizada en la mayoría de países.</a:t>
            </a:r>
            <a:endParaRPr>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a:solidFill>
                  <a:schemeClr val="dk2"/>
                </a:solidFill>
                <a:latin typeface="Roboto"/>
                <a:ea typeface="Roboto"/>
                <a:cs typeface="Roboto"/>
                <a:sym typeface="Roboto"/>
              </a:rPr>
              <a:t>No obstante, CSS define varias propiedades para controlar el tipo de viñeta que muestran las listas, además de poder controlar la posición de la propia viñeta. La propiedad básica es la que controla el tipo de viñeta que se muestra y que se denomina </a:t>
            </a:r>
            <a:r>
              <a:rPr b="1" lang="es">
                <a:solidFill>
                  <a:schemeClr val="dk2"/>
                </a:solidFill>
                <a:latin typeface="Roboto"/>
                <a:ea typeface="Roboto"/>
                <a:cs typeface="Roboto"/>
                <a:sym typeface="Roboto"/>
              </a:rPr>
              <a:t>list-style-type</a:t>
            </a:r>
            <a:r>
              <a:rPr lang="es">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p:txBody>
      </p:sp>
      <p:pic>
        <p:nvPicPr>
          <p:cNvPr id="215" name="Google Shape;215;p30"/>
          <p:cNvPicPr preferRelativeResize="0"/>
          <p:nvPr/>
        </p:nvPicPr>
        <p:blipFill>
          <a:blip r:embed="rId3">
            <a:alphaModFix/>
          </a:blip>
          <a:stretch>
            <a:fillRect/>
          </a:stretch>
        </p:blipFill>
        <p:spPr>
          <a:xfrm>
            <a:off x="3710700" y="965100"/>
            <a:ext cx="5433299" cy="1345600"/>
          </a:xfrm>
          <a:prstGeom prst="rect">
            <a:avLst/>
          </a:prstGeom>
          <a:noFill/>
          <a:ln>
            <a:noFill/>
          </a:ln>
        </p:spPr>
      </p:pic>
      <p:pic>
        <p:nvPicPr>
          <p:cNvPr id="216" name="Google Shape;216;p30"/>
          <p:cNvPicPr preferRelativeResize="0"/>
          <p:nvPr/>
        </p:nvPicPr>
        <p:blipFill>
          <a:blip r:embed="rId4">
            <a:alphaModFix/>
          </a:blip>
          <a:stretch>
            <a:fillRect/>
          </a:stretch>
        </p:blipFill>
        <p:spPr>
          <a:xfrm>
            <a:off x="4112925" y="2460700"/>
            <a:ext cx="4719374" cy="252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Menú vertical</a:t>
            </a:r>
            <a:endParaRPr/>
          </a:p>
        </p:txBody>
      </p:sp>
      <p:sp>
        <p:nvSpPr>
          <p:cNvPr id="222" name="Google Shape;222;p31"/>
          <p:cNvSpPr txBox="1"/>
          <p:nvPr>
            <p:ph idx="1" type="body"/>
          </p:nvPr>
        </p:nvSpPr>
        <p:spPr>
          <a:xfrm>
            <a:off x="311700" y="972700"/>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500"/>
              <a:t>Los sitios web correctamente diseñados emplean las listas de elementos para crear todos sus menús de navegación. Utilizando la etiqueta &lt;ul&gt; de HTML se agrupan todas las opciones del menú y haciendo uso de CSS se modifica su aspecto para mostrar un menú horizontal o vertical.</a:t>
            </a:r>
            <a:endParaRPr sz="1500"/>
          </a:p>
        </p:txBody>
      </p:sp>
      <p:pic>
        <p:nvPicPr>
          <p:cNvPr id="223" name="Google Shape;223;p31"/>
          <p:cNvPicPr preferRelativeResize="0"/>
          <p:nvPr/>
        </p:nvPicPr>
        <p:blipFill>
          <a:blip r:embed="rId3">
            <a:alphaModFix/>
          </a:blip>
          <a:stretch>
            <a:fillRect/>
          </a:stretch>
        </p:blipFill>
        <p:spPr>
          <a:xfrm>
            <a:off x="3543300" y="2357963"/>
            <a:ext cx="2362200"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Tamaño, color y decoración básicos</a:t>
            </a:r>
            <a:endParaRPr/>
          </a:p>
        </p:txBody>
      </p:sp>
      <p:sp>
        <p:nvSpPr>
          <p:cNvPr id="92" name="Google Shape;92;p14"/>
          <p:cNvSpPr txBox="1"/>
          <p:nvPr/>
        </p:nvSpPr>
        <p:spPr>
          <a:xfrm>
            <a:off x="311700" y="965100"/>
            <a:ext cx="8403000" cy="1169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600">
                <a:solidFill>
                  <a:schemeClr val="dk2"/>
                </a:solidFill>
                <a:latin typeface="Roboto"/>
                <a:ea typeface="Roboto"/>
                <a:cs typeface="Roboto"/>
                <a:sym typeface="Roboto"/>
              </a:rPr>
              <a:t>Los estilos más sencillos que se pueden aplicar a los enlaces son los que modifican su tamaño de letra, su color y la decoración del texto del enlace. Utilizando la propiedad </a:t>
            </a:r>
            <a:r>
              <a:rPr b="1" lang="es" sz="1600" u="sng">
                <a:solidFill>
                  <a:schemeClr val="dk2"/>
                </a:solidFill>
                <a:latin typeface="Roboto"/>
                <a:ea typeface="Roboto"/>
                <a:cs typeface="Roboto"/>
                <a:sym typeface="Roboto"/>
              </a:rPr>
              <a:t>text-decoration</a:t>
            </a:r>
            <a:r>
              <a:rPr b="1" lang="es" sz="1600">
                <a:solidFill>
                  <a:schemeClr val="dk2"/>
                </a:solidFill>
                <a:latin typeface="Roboto"/>
                <a:ea typeface="Roboto"/>
                <a:cs typeface="Roboto"/>
                <a:sym typeface="Roboto"/>
              </a:rPr>
              <a:t> </a:t>
            </a:r>
            <a:r>
              <a:rPr lang="es" sz="1600">
                <a:solidFill>
                  <a:schemeClr val="dk2"/>
                </a:solidFill>
                <a:latin typeface="Roboto"/>
                <a:ea typeface="Roboto"/>
                <a:cs typeface="Roboto"/>
                <a:sym typeface="Roboto"/>
              </a:rPr>
              <a:t>se pueden conseguir estilos distintos a los predeterminados.</a:t>
            </a:r>
            <a:endParaRPr sz="1600">
              <a:solidFill>
                <a:schemeClr val="dk2"/>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167100" y="2169650"/>
            <a:ext cx="4219607" cy="2703900"/>
          </a:xfrm>
          <a:prstGeom prst="rect">
            <a:avLst/>
          </a:prstGeom>
          <a:noFill/>
          <a:ln>
            <a:noFill/>
          </a:ln>
        </p:spPr>
      </p:pic>
      <p:pic>
        <p:nvPicPr>
          <p:cNvPr id="94" name="Google Shape;94;p14"/>
          <p:cNvPicPr preferRelativeResize="0"/>
          <p:nvPr/>
        </p:nvPicPr>
        <p:blipFill>
          <a:blip r:embed="rId4">
            <a:alphaModFix/>
          </a:blip>
          <a:stretch>
            <a:fillRect/>
          </a:stretch>
        </p:blipFill>
        <p:spPr>
          <a:xfrm>
            <a:off x="5744157" y="2287200"/>
            <a:ext cx="2705100" cy="2247900"/>
          </a:xfrm>
          <a:prstGeom prst="rect">
            <a:avLst/>
          </a:prstGeom>
          <a:noFill/>
          <a:ln>
            <a:noFill/>
          </a:ln>
        </p:spPr>
      </p:pic>
      <p:sp>
        <p:nvSpPr>
          <p:cNvPr id="95" name="Google Shape;95;p14"/>
          <p:cNvSpPr/>
          <p:nvPr/>
        </p:nvSpPr>
        <p:spPr>
          <a:xfrm>
            <a:off x="4592400" y="3394700"/>
            <a:ext cx="977400" cy="3894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Menú vertical</a:t>
            </a:r>
            <a:endParaRPr/>
          </a:p>
        </p:txBody>
      </p:sp>
      <p:pic>
        <p:nvPicPr>
          <p:cNvPr id="229" name="Google Shape;229;p32"/>
          <p:cNvPicPr preferRelativeResize="0"/>
          <p:nvPr/>
        </p:nvPicPr>
        <p:blipFill>
          <a:blip r:embed="rId3">
            <a:alphaModFix/>
          </a:blip>
          <a:stretch>
            <a:fillRect/>
          </a:stretch>
        </p:blipFill>
        <p:spPr>
          <a:xfrm>
            <a:off x="251063" y="1484250"/>
            <a:ext cx="3571875" cy="2571750"/>
          </a:xfrm>
          <a:prstGeom prst="rect">
            <a:avLst/>
          </a:prstGeom>
          <a:noFill/>
          <a:ln>
            <a:noFill/>
          </a:ln>
        </p:spPr>
      </p:pic>
      <p:pic>
        <p:nvPicPr>
          <p:cNvPr id="230" name="Google Shape;230;p32"/>
          <p:cNvPicPr preferRelativeResize="0"/>
          <p:nvPr/>
        </p:nvPicPr>
        <p:blipFill>
          <a:blip r:embed="rId4">
            <a:alphaModFix/>
          </a:blip>
          <a:stretch>
            <a:fillRect/>
          </a:stretch>
        </p:blipFill>
        <p:spPr>
          <a:xfrm>
            <a:off x="5511150" y="410000"/>
            <a:ext cx="2201825" cy="2818825"/>
          </a:xfrm>
          <a:prstGeom prst="rect">
            <a:avLst/>
          </a:prstGeom>
          <a:noFill/>
          <a:ln>
            <a:noFill/>
          </a:ln>
        </p:spPr>
      </p:pic>
      <p:pic>
        <p:nvPicPr>
          <p:cNvPr id="231" name="Google Shape;231;p32"/>
          <p:cNvPicPr preferRelativeResize="0"/>
          <p:nvPr/>
        </p:nvPicPr>
        <p:blipFill>
          <a:blip r:embed="rId5">
            <a:alphaModFix/>
          </a:blip>
          <a:stretch>
            <a:fillRect/>
          </a:stretch>
        </p:blipFill>
        <p:spPr>
          <a:xfrm>
            <a:off x="5511138" y="3175500"/>
            <a:ext cx="2065769" cy="160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Menú horizontal</a:t>
            </a:r>
            <a:endParaRPr/>
          </a:p>
        </p:txBody>
      </p:sp>
      <p:sp>
        <p:nvSpPr>
          <p:cNvPr id="237" name="Google Shape;237;p33"/>
          <p:cNvSpPr txBox="1"/>
          <p:nvPr>
            <p:ph idx="1" type="body"/>
          </p:nvPr>
        </p:nvSpPr>
        <p:spPr>
          <a:xfrm>
            <a:off x="311700" y="972700"/>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500"/>
              <a:t>Partiendo de la misma lista de elementos del menú vertical, resulta muy sencillo crear un menú de navegación horizontal. La clave reside en modificar el posicionamiento original de los elementos de la lista.</a:t>
            </a:r>
            <a:endParaRPr sz="1500"/>
          </a:p>
        </p:txBody>
      </p:sp>
      <p:pic>
        <p:nvPicPr>
          <p:cNvPr id="238" name="Google Shape;238;p33"/>
          <p:cNvPicPr preferRelativeResize="0"/>
          <p:nvPr/>
        </p:nvPicPr>
        <p:blipFill>
          <a:blip r:embed="rId3">
            <a:alphaModFix/>
          </a:blip>
          <a:stretch>
            <a:fillRect/>
          </a:stretch>
        </p:blipFill>
        <p:spPr>
          <a:xfrm>
            <a:off x="1581150" y="2634475"/>
            <a:ext cx="5981700" cy="52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Menú horizontal</a:t>
            </a:r>
            <a:endParaRPr/>
          </a:p>
        </p:txBody>
      </p:sp>
      <p:pic>
        <p:nvPicPr>
          <p:cNvPr id="244" name="Google Shape;244;p34"/>
          <p:cNvPicPr preferRelativeResize="0"/>
          <p:nvPr/>
        </p:nvPicPr>
        <p:blipFill>
          <a:blip r:embed="rId3">
            <a:alphaModFix/>
          </a:blip>
          <a:stretch>
            <a:fillRect/>
          </a:stretch>
        </p:blipFill>
        <p:spPr>
          <a:xfrm>
            <a:off x="1273124" y="2510325"/>
            <a:ext cx="1967350" cy="2127600"/>
          </a:xfrm>
          <a:prstGeom prst="rect">
            <a:avLst/>
          </a:prstGeom>
          <a:noFill/>
          <a:ln>
            <a:noFill/>
          </a:ln>
        </p:spPr>
      </p:pic>
      <p:pic>
        <p:nvPicPr>
          <p:cNvPr id="245" name="Google Shape;245;p34"/>
          <p:cNvPicPr preferRelativeResize="0"/>
          <p:nvPr/>
        </p:nvPicPr>
        <p:blipFill>
          <a:blip r:embed="rId4">
            <a:alphaModFix/>
          </a:blip>
          <a:stretch>
            <a:fillRect/>
          </a:stretch>
        </p:blipFill>
        <p:spPr>
          <a:xfrm>
            <a:off x="705345" y="1218420"/>
            <a:ext cx="3401750" cy="1178150"/>
          </a:xfrm>
          <a:prstGeom prst="rect">
            <a:avLst/>
          </a:prstGeom>
          <a:noFill/>
          <a:ln>
            <a:noFill/>
          </a:ln>
        </p:spPr>
      </p:pic>
      <p:pic>
        <p:nvPicPr>
          <p:cNvPr id="246" name="Google Shape;246;p34"/>
          <p:cNvPicPr preferRelativeResize="0"/>
          <p:nvPr/>
        </p:nvPicPr>
        <p:blipFill>
          <a:blip r:embed="rId5">
            <a:alphaModFix/>
          </a:blip>
          <a:stretch>
            <a:fillRect/>
          </a:stretch>
        </p:blipFill>
        <p:spPr>
          <a:xfrm>
            <a:off x="5556869" y="2114550"/>
            <a:ext cx="26289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Decoración personalizada</a:t>
            </a:r>
            <a:endParaRPr/>
          </a:p>
        </p:txBody>
      </p:sp>
      <p:sp>
        <p:nvSpPr>
          <p:cNvPr id="101" name="Google Shape;101;p15"/>
          <p:cNvSpPr txBox="1"/>
          <p:nvPr>
            <p:ph idx="1" type="body"/>
          </p:nvPr>
        </p:nvSpPr>
        <p:spPr>
          <a:xfrm>
            <a:off x="311700" y="980050"/>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1500"/>
              <a:t>La propiedad </a:t>
            </a:r>
            <a:r>
              <a:rPr b="1" lang="es" sz="1500" u="sng"/>
              <a:t>text-decoration</a:t>
            </a:r>
            <a:r>
              <a:rPr lang="es" sz="1500"/>
              <a:t> permite añadir o eliminar el subrayado de los enlaces. Sin embargo, el aspecto del subrayado lo controla automáticamente el navegador, por lo que su color siempre es el mismo que el del texto del enlace y su anchura es proporcional al tamaño de letra.</a:t>
            </a:r>
            <a:endParaRPr sz="1500"/>
          </a:p>
          <a:p>
            <a:pPr indent="0" lvl="0" marL="0" rtl="0" algn="just">
              <a:lnSpc>
                <a:spcPct val="100000"/>
              </a:lnSpc>
              <a:spcBef>
                <a:spcPts val="1200"/>
              </a:spcBef>
              <a:spcAft>
                <a:spcPts val="1200"/>
              </a:spcAft>
              <a:buNone/>
            </a:pPr>
            <a:r>
              <a:rPr lang="es" sz="1500"/>
              <a:t>No obstante, utilizando la propiedad </a:t>
            </a:r>
            <a:r>
              <a:rPr b="1" lang="es" sz="1500" u="sng"/>
              <a:t>border-bottom</a:t>
            </a:r>
            <a:r>
              <a:rPr lang="es" sz="1500"/>
              <a:t> es posible añadir cualquier tipo de subrayado para los enlaces de las páginas.</a:t>
            </a:r>
            <a:endParaRPr sz="1500"/>
          </a:p>
        </p:txBody>
      </p:sp>
      <p:pic>
        <p:nvPicPr>
          <p:cNvPr id="102" name="Google Shape;102;p15"/>
          <p:cNvPicPr preferRelativeResize="0"/>
          <p:nvPr/>
        </p:nvPicPr>
        <p:blipFill>
          <a:blip r:embed="rId3">
            <a:alphaModFix/>
          </a:blip>
          <a:stretch>
            <a:fillRect/>
          </a:stretch>
        </p:blipFill>
        <p:spPr>
          <a:xfrm>
            <a:off x="495325" y="2446875"/>
            <a:ext cx="3523976" cy="2650600"/>
          </a:xfrm>
          <a:prstGeom prst="rect">
            <a:avLst/>
          </a:prstGeom>
          <a:noFill/>
          <a:ln>
            <a:noFill/>
          </a:ln>
        </p:spPr>
      </p:pic>
      <p:pic>
        <p:nvPicPr>
          <p:cNvPr id="103" name="Google Shape;103;p15"/>
          <p:cNvPicPr preferRelativeResize="0"/>
          <p:nvPr/>
        </p:nvPicPr>
        <p:blipFill>
          <a:blip r:embed="rId4">
            <a:alphaModFix/>
          </a:blip>
          <a:stretch>
            <a:fillRect/>
          </a:stretch>
        </p:blipFill>
        <p:spPr>
          <a:xfrm>
            <a:off x="5691822" y="2490925"/>
            <a:ext cx="2322675" cy="2373625"/>
          </a:xfrm>
          <a:prstGeom prst="rect">
            <a:avLst/>
          </a:prstGeom>
          <a:noFill/>
          <a:ln>
            <a:noFill/>
          </a:ln>
        </p:spPr>
      </p:pic>
      <p:sp>
        <p:nvSpPr>
          <p:cNvPr id="104" name="Google Shape;104;p15"/>
          <p:cNvSpPr/>
          <p:nvPr/>
        </p:nvSpPr>
        <p:spPr>
          <a:xfrm>
            <a:off x="4283800" y="3541675"/>
            <a:ext cx="1175700" cy="3453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Imágenes según el tipo de enlace</a:t>
            </a:r>
            <a:endParaRPr/>
          </a:p>
        </p:txBody>
      </p:sp>
      <p:sp>
        <p:nvSpPr>
          <p:cNvPr id="110" name="Google Shape;110;p16"/>
          <p:cNvSpPr txBox="1"/>
          <p:nvPr>
            <p:ph idx="1" type="body"/>
          </p:nvPr>
        </p:nvSpPr>
        <p:spPr>
          <a:xfrm>
            <a:off x="311700" y="980050"/>
            <a:ext cx="8520600" cy="3339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s" sz="1700"/>
              <a:t>En ocasiones, puede resultar útil incluir un pequeño icono al lado de un enlace para indicar el tipo de contenido que enlaza.</a:t>
            </a:r>
            <a:endParaRPr sz="1700"/>
          </a:p>
          <a:p>
            <a:pPr indent="0" lvl="0" marL="0" rtl="0" algn="just">
              <a:lnSpc>
                <a:spcPct val="115000"/>
              </a:lnSpc>
              <a:spcBef>
                <a:spcPts val="1200"/>
              </a:spcBef>
              <a:spcAft>
                <a:spcPts val="0"/>
              </a:spcAft>
              <a:buNone/>
            </a:pPr>
            <a:r>
              <a:rPr lang="es" sz="1700"/>
              <a:t>Este tipo de imágenes son puramente decorativas en vez de imágenes de contenido, por lo que se deberían añadir con CSS y no con elementos de tipo &lt;img&gt;. Utilizando laS propiedadES </a:t>
            </a:r>
            <a:r>
              <a:rPr b="1" lang="es" sz="1700" u="sng"/>
              <a:t>background y background-image</a:t>
            </a:r>
            <a:r>
              <a:rPr lang="es" sz="1700"/>
              <a:t> se puede personalizar el aspecto de los enlaces para que incluyan un pequeño icono a su lado.</a:t>
            </a:r>
            <a:endParaRPr sz="1700"/>
          </a:p>
          <a:p>
            <a:pPr indent="0" lvl="0" marL="0" rtl="0" algn="just">
              <a:lnSpc>
                <a:spcPct val="115000"/>
              </a:lnSpc>
              <a:spcBef>
                <a:spcPts val="1200"/>
              </a:spcBef>
              <a:spcAft>
                <a:spcPts val="1200"/>
              </a:spcAft>
              <a:buNone/>
            </a:pPr>
            <a:r>
              <a:rPr lang="es" sz="1700"/>
              <a:t>La técnica consiste en mostrar una imagen de fondo sin repetición en el enlace y añadir el padding necesario al texto del enlace para que no se solape con la imagen de fondo.</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Imágenes según el tipo de enlace</a:t>
            </a:r>
            <a:endParaRPr/>
          </a:p>
        </p:txBody>
      </p:sp>
      <p:pic>
        <p:nvPicPr>
          <p:cNvPr id="116" name="Google Shape;116;p17"/>
          <p:cNvPicPr preferRelativeResize="0"/>
          <p:nvPr/>
        </p:nvPicPr>
        <p:blipFill>
          <a:blip r:embed="rId3">
            <a:alphaModFix/>
          </a:blip>
          <a:stretch>
            <a:fillRect/>
          </a:stretch>
        </p:blipFill>
        <p:spPr>
          <a:xfrm>
            <a:off x="269975" y="1017800"/>
            <a:ext cx="3707288" cy="3820899"/>
          </a:xfrm>
          <a:prstGeom prst="rect">
            <a:avLst/>
          </a:prstGeom>
          <a:noFill/>
          <a:ln>
            <a:noFill/>
          </a:ln>
        </p:spPr>
      </p:pic>
      <p:pic>
        <p:nvPicPr>
          <p:cNvPr id="117" name="Google Shape;117;p17"/>
          <p:cNvPicPr preferRelativeResize="0"/>
          <p:nvPr/>
        </p:nvPicPr>
        <p:blipFill>
          <a:blip r:embed="rId4">
            <a:alphaModFix/>
          </a:blip>
          <a:stretch>
            <a:fillRect/>
          </a:stretch>
        </p:blipFill>
        <p:spPr>
          <a:xfrm>
            <a:off x="5775588" y="2099575"/>
            <a:ext cx="2657475" cy="1657350"/>
          </a:xfrm>
          <a:prstGeom prst="rect">
            <a:avLst/>
          </a:prstGeom>
          <a:noFill/>
          <a:ln>
            <a:noFill/>
          </a:ln>
        </p:spPr>
      </p:pic>
      <p:sp>
        <p:nvSpPr>
          <p:cNvPr id="118" name="Google Shape;118;p17"/>
          <p:cNvSpPr/>
          <p:nvPr/>
        </p:nvSpPr>
        <p:spPr>
          <a:xfrm>
            <a:off x="4320525" y="2704000"/>
            <a:ext cx="1175700" cy="3453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90250" y="526350"/>
            <a:ext cx="6381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Antes de continuar...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Propiedad display</a:t>
            </a:r>
            <a:endParaRPr/>
          </a:p>
        </p:txBody>
      </p:sp>
      <p:sp>
        <p:nvSpPr>
          <p:cNvPr id="129" name="Google Shape;129;p19"/>
          <p:cNvSpPr txBox="1"/>
          <p:nvPr/>
        </p:nvSpPr>
        <p:spPr>
          <a:xfrm>
            <a:off x="311700" y="965100"/>
            <a:ext cx="4724700" cy="3929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u="sng">
                <a:solidFill>
                  <a:schemeClr val="dk2"/>
                </a:solidFill>
                <a:latin typeface="Roboto"/>
                <a:ea typeface="Roboto"/>
                <a:cs typeface="Roboto"/>
                <a:sym typeface="Roboto"/>
              </a:rPr>
              <a:t>Display</a:t>
            </a:r>
            <a:endParaRPr b="1"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a:solidFill>
                  <a:schemeClr val="dk2"/>
                </a:solidFill>
                <a:latin typeface="Roboto"/>
                <a:ea typeface="Roboto"/>
                <a:cs typeface="Roboto"/>
                <a:sym typeface="Roboto"/>
              </a:rPr>
              <a:t>Es una propiedad que nos sirve para colocar cosas sencillas dentro de una página web</a:t>
            </a:r>
            <a:endParaRPr>
              <a:solidFill>
                <a:schemeClr val="dk2"/>
              </a:solidFill>
              <a:latin typeface="Roboto"/>
              <a:ea typeface="Roboto"/>
              <a:cs typeface="Roboto"/>
              <a:sym typeface="Roboto"/>
            </a:endParaRPr>
          </a:p>
          <a:p>
            <a:pPr indent="-317500" lvl="0" marL="457200" rtl="0" algn="just">
              <a:lnSpc>
                <a:spcPct val="115000"/>
              </a:lnSpc>
              <a:spcBef>
                <a:spcPts val="1200"/>
              </a:spcBef>
              <a:spcAft>
                <a:spcPts val="0"/>
              </a:spcAft>
              <a:buClr>
                <a:schemeClr val="dk2"/>
              </a:buClr>
              <a:buSzPts val="1400"/>
              <a:buFont typeface="Roboto"/>
              <a:buChar char="-"/>
            </a:pPr>
            <a:r>
              <a:rPr b="1" lang="es">
                <a:solidFill>
                  <a:schemeClr val="dk2"/>
                </a:solidFill>
                <a:latin typeface="Roboto"/>
                <a:ea typeface="Roboto"/>
                <a:cs typeface="Roboto"/>
                <a:sym typeface="Roboto"/>
              </a:rPr>
              <a:t>block: </a:t>
            </a:r>
            <a:r>
              <a:rPr lang="es">
                <a:solidFill>
                  <a:schemeClr val="dk2"/>
                </a:solidFill>
                <a:latin typeface="Roboto"/>
                <a:ea typeface="Roboto"/>
                <a:cs typeface="Roboto"/>
                <a:sym typeface="Roboto"/>
              </a:rPr>
              <a:t>muestra un elemento como si fuera un elemento de bloque, independientemente del tipo de elemento que se trate.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b="1" lang="es">
                <a:solidFill>
                  <a:schemeClr val="dk2"/>
                </a:solidFill>
                <a:latin typeface="Roboto"/>
                <a:ea typeface="Roboto"/>
                <a:cs typeface="Roboto"/>
                <a:sym typeface="Roboto"/>
              </a:rPr>
              <a:t>inline:</a:t>
            </a:r>
            <a:r>
              <a:rPr lang="es">
                <a:solidFill>
                  <a:schemeClr val="dk2"/>
                </a:solidFill>
                <a:latin typeface="Roboto"/>
                <a:ea typeface="Roboto"/>
                <a:cs typeface="Roboto"/>
                <a:sym typeface="Roboto"/>
              </a:rPr>
              <a:t> visualiza un elemento en forma de elemento en línea, independientemente del tipo de elemento que se trate.</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b="1" lang="es">
                <a:solidFill>
                  <a:schemeClr val="dk2"/>
                </a:solidFill>
                <a:latin typeface="Roboto"/>
                <a:ea typeface="Roboto"/>
                <a:cs typeface="Roboto"/>
                <a:sym typeface="Roboto"/>
              </a:rPr>
              <a:t>none:</a:t>
            </a:r>
            <a:r>
              <a:rPr lang="es">
                <a:solidFill>
                  <a:schemeClr val="dk2"/>
                </a:solidFill>
                <a:latin typeface="Roboto"/>
                <a:ea typeface="Roboto"/>
                <a:cs typeface="Roboto"/>
                <a:sym typeface="Roboto"/>
              </a:rPr>
              <a:t> oculta un elemento y hace que desaparezca de la página. El resto de elementos de la página se visualizan como si no existiera el elemento oculto, es decir, pueden ocupar el espacio en el que se debería visualizar el elemento.</a:t>
            </a:r>
            <a:endParaRPr>
              <a:solidFill>
                <a:schemeClr val="dk2"/>
              </a:solidFill>
              <a:latin typeface="Roboto"/>
              <a:ea typeface="Roboto"/>
              <a:cs typeface="Roboto"/>
              <a:sym typeface="Roboto"/>
            </a:endParaRPr>
          </a:p>
        </p:txBody>
      </p:sp>
      <p:pic>
        <p:nvPicPr>
          <p:cNvPr id="130" name="Google Shape;130;p19"/>
          <p:cNvPicPr preferRelativeResize="0"/>
          <p:nvPr/>
        </p:nvPicPr>
        <p:blipFill>
          <a:blip r:embed="rId3">
            <a:alphaModFix/>
          </a:blip>
          <a:stretch>
            <a:fillRect/>
          </a:stretch>
        </p:blipFill>
        <p:spPr>
          <a:xfrm>
            <a:off x="5210225" y="1652400"/>
            <a:ext cx="3802800" cy="2713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Tablas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Bordes</a:t>
            </a:r>
            <a:endParaRPr/>
          </a:p>
        </p:txBody>
      </p:sp>
      <p:sp>
        <p:nvSpPr>
          <p:cNvPr id="141" name="Google Shape;141;p21"/>
          <p:cNvSpPr txBox="1"/>
          <p:nvPr/>
        </p:nvSpPr>
        <p:spPr>
          <a:xfrm>
            <a:off x="311700" y="965100"/>
            <a:ext cx="8578800" cy="40020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600">
                <a:solidFill>
                  <a:schemeClr val="dk2"/>
                </a:solidFill>
                <a:latin typeface="Roboto"/>
                <a:ea typeface="Roboto"/>
                <a:cs typeface="Roboto"/>
                <a:sym typeface="Roboto"/>
              </a:rPr>
              <a:t>Cuando se aplican bordes a las celdas de una tabla, el aspecto por defecto con el que se muestra es con los bordes separados.</a:t>
            </a:r>
            <a:endParaRPr sz="16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600">
              <a:solidFill>
                <a:schemeClr val="dk2"/>
              </a:solidFill>
              <a:latin typeface="Roboto"/>
              <a:ea typeface="Roboto"/>
              <a:cs typeface="Roboto"/>
              <a:sym typeface="Roboto"/>
            </a:endParaRPr>
          </a:p>
          <a:p>
            <a:pPr indent="-330200" lvl="0" marL="457200" rtl="0" algn="just">
              <a:lnSpc>
                <a:spcPct val="150000"/>
              </a:lnSpc>
              <a:spcBef>
                <a:spcPts val="120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collapse: </a:t>
            </a:r>
            <a:r>
              <a:rPr lang="es" sz="1600">
                <a:solidFill>
                  <a:schemeClr val="dk2"/>
                </a:solidFill>
                <a:latin typeface="Roboto"/>
                <a:ea typeface="Roboto"/>
                <a:cs typeface="Roboto"/>
                <a:sym typeface="Roboto"/>
              </a:rPr>
              <a:t>fusiona de forma automática los bordes de las celdas adyacentes.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separate: </a:t>
            </a:r>
            <a:r>
              <a:rPr lang="es" sz="1600">
                <a:solidFill>
                  <a:schemeClr val="dk2"/>
                </a:solidFill>
                <a:latin typeface="Roboto"/>
                <a:ea typeface="Roboto"/>
                <a:cs typeface="Roboto"/>
                <a:sym typeface="Roboto"/>
              </a:rPr>
              <a:t>fuerza a que cada celda muestre sus cuatro bordes. Por defecto, los navegadores utilizan el modelo separate, tal y como se puede comprobar en el ejemplo anterior.</a:t>
            </a:r>
            <a:endParaRPr sz="1600">
              <a:solidFill>
                <a:schemeClr val="dk2"/>
              </a:solidFill>
              <a:latin typeface="Roboto"/>
              <a:ea typeface="Roboto"/>
              <a:cs typeface="Roboto"/>
              <a:sym typeface="Roboto"/>
            </a:endParaRPr>
          </a:p>
        </p:txBody>
      </p:sp>
      <p:pic>
        <p:nvPicPr>
          <p:cNvPr id="142" name="Google Shape;142;p21"/>
          <p:cNvPicPr preferRelativeResize="0"/>
          <p:nvPr/>
        </p:nvPicPr>
        <p:blipFill>
          <a:blip r:embed="rId3">
            <a:alphaModFix/>
          </a:blip>
          <a:stretch>
            <a:fillRect/>
          </a:stretch>
        </p:blipFill>
        <p:spPr>
          <a:xfrm>
            <a:off x="1419859" y="1800550"/>
            <a:ext cx="6121374" cy="154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