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cbcdcaa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cbcdcaa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cbcdcaa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cbcdcaa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abbe772c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cabbe772c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2be18ab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2be18ab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cbcdca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cbcdca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cbcdca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cbcdca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cbcdca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cbcdca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cbcdca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cbcdca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cbcdca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cbcdca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cbcdca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cbcdca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abbe772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abbe772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4cbcdca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4cbcdca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4cbcdcaa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4cbcdca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cbcdcaa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cbcdca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4cbcdcaa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4cbcdcaa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cbcdca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cbcdca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4cbcdcaa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4cbcdcaa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4cbcdcaa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4cbcdcaa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4cbcdcaa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4cbcdcaa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4cbcdca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4cbcdca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4cbcdcaa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4cbcdcaa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cbcdca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cbcdca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4cbcdcaa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4cbcdcaa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4cbcdcaa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4cbcdcaa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4cbcdca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4cbcdca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4cbcdcaa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4cbcdcaa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4cbcdcaa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4cbcdcaa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74634a13a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74634a13a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cbcdcaa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cbcdcaa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cbcdcaa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cbcdcaa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cbcdcaa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cbcdcaa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cbcdcaa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cbcdcaa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cbcdcaa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cbcdcaa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cbcdcaa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cbcdcaa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21202"/>
            <a:ext cx="8222100" cy="13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80"/>
              <a:t>Tema 04 - XML</a:t>
            </a:r>
            <a:endParaRPr sz="40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242"/>
              <a:t>Parte 1</a:t>
            </a:r>
            <a:endParaRPr sz="22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47" name="Google Shape;147;p22"/>
          <p:cNvSpPr txBox="1"/>
          <p:nvPr/>
        </p:nvSpPr>
        <p:spPr>
          <a:xfrm>
            <a:off x="311700" y="928525"/>
            <a:ext cx="8454600" cy="2031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2000" u="sng">
                <a:solidFill>
                  <a:schemeClr val="dk2"/>
                </a:solidFill>
                <a:latin typeface="Roboto"/>
                <a:ea typeface="Roboto"/>
                <a:cs typeface="Roboto"/>
                <a:sym typeface="Roboto"/>
              </a:rPr>
              <a:t>¡Importante! → Etiquetas de cierre</a:t>
            </a:r>
            <a:endParaRPr b="1" sz="2000" u="sng">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b="1" lang="es" sz="2000">
                <a:solidFill>
                  <a:schemeClr val="dk2"/>
                </a:solidFill>
                <a:latin typeface="Roboto"/>
                <a:ea typeface="Roboto"/>
                <a:cs typeface="Roboto"/>
                <a:sym typeface="Roboto"/>
              </a:rPr>
              <a:t>La declaración del documento XML no tiene etiqueta de cierre. </a:t>
            </a:r>
            <a:r>
              <a:rPr lang="es" sz="2000">
                <a:solidFill>
                  <a:schemeClr val="dk2"/>
                </a:solidFill>
                <a:latin typeface="Roboto"/>
                <a:ea typeface="Roboto"/>
                <a:cs typeface="Roboto"/>
                <a:sym typeface="Roboto"/>
              </a:rPr>
              <a:t>No es un error, simplemente la declaración no forma parte del documento XML y no debe tener etiqueta de cierre.</a:t>
            </a:r>
            <a:endParaRPr sz="20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53" name="Google Shape;153;p23"/>
          <p:cNvSpPr txBox="1"/>
          <p:nvPr/>
        </p:nvSpPr>
        <p:spPr>
          <a:xfrm>
            <a:off x="311700" y="928525"/>
            <a:ext cx="8454600" cy="9012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Anidamiento de etiquetas</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700">
                <a:solidFill>
                  <a:schemeClr val="dk2"/>
                </a:solidFill>
                <a:latin typeface="Roboto"/>
                <a:ea typeface="Roboto"/>
                <a:cs typeface="Roboto"/>
                <a:sym typeface="Roboto"/>
              </a:rPr>
              <a:t>El anidamiento incorrecto de etiquetas no tiene sentido en XML.</a:t>
            </a:r>
            <a:endParaRPr sz="1700">
              <a:solidFill>
                <a:schemeClr val="dk2"/>
              </a:solidFill>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1682850" y="2357438"/>
            <a:ext cx="4676775" cy="428625"/>
          </a:xfrm>
          <a:prstGeom prst="rect">
            <a:avLst/>
          </a:prstGeom>
          <a:noFill/>
          <a:ln>
            <a:noFill/>
          </a:ln>
        </p:spPr>
      </p:pic>
      <p:pic>
        <p:nvPicPr>
          <p:cNvPr id="155" name="Google Shape;155;p23"/>
          <p:cNvPicPr preferRelativeResize="0"/>
          <p:nvPr/>
        </p:nvPicPr>
        <p:blipFill>
          <a:blip r:embed="rId4">
            <a:alphaModFix/>
          </a:blip>
          <a:stretch>
            <a:fillRect/>
          </a:stretch>
        </p:blipFill>
        <p:spPr>
          <a:xfrm>
            <a:off x="1659038" y="3664938"/>
            <a:ext cx="4724400" cy="466725"/>
          </a:xfrm>
          <a:prstGeom prst="rect">
            <a:avLst/>
          </a:prstGeom>
          <a:noFill/>
          <a:ln>
            <a:noFill/>
          </a:ln>
        </p:spPr>
      </p:pic>
      <p:cxnSp>
        <p:nvCxnSpPr>
          <p:cNvPr id="156" name="Google Shape;156;p23"/>
          <p:cNvCxnSpPr/>
          <p:nvPr/>
        </p:nvCxnSpPr>
        <p:spPr>
          <a:xfrm>
            <a:off x="1792000" y="2237575"/>
            <a:ext cx="4543200" cy="8427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a:t>
            </a:r>
            <a:r>
              <a:rPr lang="es"/>
              <a:t>Construcción de XML</a:t>
            </a:r>
            <a:endParaRPr/>
          </a:p>
        </p:txBody>
      </p:sp>
      <p:sp>
        <p:nvSpPr>
          <p:cNvPr id="162" name="Google Shape;162;p24"/>
          <p:cNvSpPr txBox="1"/>
          <p:nvPr>
            <p:ph idx="1" type="body"/>
          </p:nvPr>
        </p:nvSpPr>
        <p:spPr>
          <a:xfrm>
            <a:off x="200850" y="904675"/>
            <a:ext cx="8809500" cy="4059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700"/>
              <a:t>Para crear un documento XML es importante tener en cuenta una serie de reglas:</a:t>
            </a:r>
            <a:endParaRPr sz="1700"/>
          </a:p>
          <a:p>
            <a:pPr indent="-336550" lvl="0" marL="457200" rtl="0" algn="just">
              <a:lnSpc>
                <a:spcPct val="115000"/>
              </a:lnSpc>
              <a:spcBef>
                <a:spcPts val="1200"/>
              </a:spcBef>
              <a:spcAft>
                <a:spcPts val="0"/>
              </a:spcAft>
              <a:buSzPts val="1700"/>
              <a:buChar char="-"/>
            </a:pPr>
            <a:r>
              <a:rPr lang="es" sz="1700"/>
              <a:t>XML es «case-sensitive», es decir que no es lo mismo mayúsculas que minúsculas y que por tanto no es lo mismo &lt;cliente&gt;, que &lt;Cliente&gt; que &lt;CLIENTE&gt;.</a:t>
            </a:r>
            <a:endParaRPr sz="1700"/>
          </a:p>
          <a:p>
            <a:pPr indent="-336550" lvl="0" marL="457200" rtl="0" algn="just">
              <a:spcBef>
                <a:spcPts val="0"/>
              </a:spcBef>
              <a:spcAft>
                <a:spcPts val="0"/>
              </a:spcAft>
              <a:buSzPts val="1700"/>
              <a:buChar char="-"/>
            </a:pPr>
            <a:r>
              <a:rPr lang="es" sz="1700"/>
              <a:t>En general, la costumbre es poner todo en minúsculas.</a:t>
            </a:r>
            <a:endParaRPr sz="1700"/>
          </a:p>
          <a:p>
            <a:pPr indent="-336550" lvl="0" marL="457200" rtl="0" algn="just">
              <a:lnSpc>
                <a:spcPct val="115000"/>
              </a:lnSpc>
              <a:spcBef>
                <a:spcPts val="0"/>
              </a:spcBef>
              <a:spcAft>
                <a:spcPts val="0"/>
              </a:spcAft>
              <a:buSzPts val="1700"/>
              <a:buChar char="-"/>
            </a:pPr>
            <a:r>
              <a:rPr lang="es" sz="1700"/>
              <a:t>Obligatorio: solo un elemento raíz.</a:t>
            </a:r>
            <a:endParaRPr sz="1700"/>
          </a:p>
          <a:p>
            <a:pPr indent="-336550" lvl="0" marL="457200" rtl="0" algn="just">
              <a:lnSpc>
                <a:spcPct val="115000"/>
              </a:lnSpc>
              <a:spcBef>
                <a:spcPts val="0"/>
              </a:spcBef>
              <a:spcAft>
                <a:spcPts val="0"/>
              </a:spcAft>
              <a:buSzPts val="1700"/>
              <a:buChar char="-"/>
            </a:pPr>
            <a:r>
              <a:rPr lang="es" sz="1700"/>
              <a:t>Solo se puede poner una etiqueta que empiece por letra o _. Es decir, esta etiqueta no funcionará en los programas &lt;12Cliente&gt;.</a:t>
            </a:r>
            <a:endParaRPr sz="1700"/>
          </a:p>
          <a:p>
            <a:pPr indent="-336550" lvl="0" marL="457200" rtl="0" algn="just">
              <a:lnSpc>
                <a:spcPct val="115000"/>
              </a:lnSpc>
              <a:spcBef>
                <a:spcPts val="0"/>
              </a:spcBef>
              <a:spcAft>
                <a:spcPts val="0"/>
              </a:spcAft>
              <a:buSzPts val="1700"/>
              <a:buChar char="-"/>
            </a:pPr>
            <a:r>
              <a:rPr lang="es" sz="1700"/>
              <a:t>Aparte de eso, una etiqueta sí puede contener números, por lo que esta etiqueta sí es válida &lt;Cliente12&gt;.</a:t>
            </a:r>
            <a:endParaRPr sz="1700"/>
          </a:p>
          <a:p>
            <a:pPr indent="-336550" lvl="0" marL="457200" rtl="0" algn="just">
              <a:lnSpc>
                <a:spcPct val="115000"/>
              </a:lnSpc>
              <a:spcBef>
                <a:spcPts val="0"/>
              </a:spcBef>
              <a:spcAft>
                <a:spcPts val="0"/>
              </a:spcAft>
              <a:buSzPts val="1700"/>
              <a:buChar char="-"/>
            </a:pPr>
            <a:r>
              <a:rPr lang="es" sz="1700"/>
              <a:t>Aunque no es obligatorio a menudo se suele poner en la primera línea un prólogo que indica la versión de XML que estamos usando y la codificación con la que nuestro editor almacena los archivos.</a:t>
            </a:r>
            <a:endParaRPr sz="1700"/>
          </a:p>
          <a:p>
            <a:pPr indent="0" lvl="0" marL="0" rtl="0" algn="just">
              <a:lnSpc>
                <a:spcPct val="115000"/>
              </a:lnSpc>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a:t>
            </a:r>
            <a:r>
              <a:rPr lang="es"/>
              <a:t>. </a:t>
            </a:r>
            <a:r>
              <a:rPr lang="es"/>
              <a:t>Validez</a:t>
            </a:r>
            <a:endParaRPr/>
          </a:p>
        </p:txBody>
      </p:sp>
      <p:sp>
        <p:nvSpPr>
          <p:cNvPr id="168" name="Google Shape;168;p25"/>
          <p:cNvSpPr txBox="1"/>
          <p:nvPr>
            <p:ph idx="1" type="body"/>
          </p:nvPr>
        </p:nvSpPr>
        <p:spPr>
          <a:xfrm>
            <a:off x="311700" y="1017800"/>
            <a:ext cx="8409600" cy="4038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600"/>
              <a:t>Un documento XML puede «estar bien formado» o «ser válido». Se dice que un documento «está bien formado» cuando respeta las reglas XML básicas. Si alguien ha definido las reglas XML para un vocabulario, podremos además decir si el documento es válido o no, lo cual es mejor que simplemente estar bien formado.</a:t>
            </a:r>
            <a:endParaRPr sz="1600"/>
          </a:p>
          <a:p>
            <a:pPr indent="0" lvl="0" marL="0" rtl="0" algn="just">
              <a:lnSpc>
                <a:spcPct val="150000"/>
              </a:lnSpc>
              <a:spcBef>
                <a:spcPts val="1200"/>
              </a:spcBef>
              <a:spcAft>
                <a:spcPts val="0"/>
              </a:spcAft>
              <a:buNone/>
            </a:pPr>
            <a:r>
              <a:rPr lang="es" sz="1600"/>
              <a:t>En general, podemos asumir que un documento puede estar en uno de estos estados que de peor a mejor podríamos indicar así:</a:t>
            </a:r>
            <a:endParaRPr sz="1600"/>
          </a:p>
          <a:p>
            <a:pPr indent="-330200" lvl="0" marL="457200" rtl="0" algn="just">
              <a:lnSpc>
                <a:spcPct val="150000"/>
              </a:lnSpc>
              <a:spcBef>
                <a:spcPts val="1200"/>
              </a:spcBef>
              <a:spcAft>
                <a:spcPts val="0"/>
              </a:spcAft>
              <a:buSzPts val="1600"/>
              <a:buChar char="-"/>
            </a:pPr>
            <a:r>
              <a:rPr lang="es" sz="1600"/>
              <a:t>Mal formado (lo peor)</a:t>
            </a:r>
            <a:endParaRPr sz="1600"/>
          </a:p>
          <a:p>
            <a:pPr indent="-330200" lvl="0" marL="457200" rtl="0" algn="just">
              <a:lnSpc>
                <a:spcPct val="150000"/>
              </a:lnSpc>
              <a:spcBef>
                <a:spcPts val="0"/>
              </a:spcBef>
              <a:spcAft>
                <a:spcPts val="0"/>
              </a:spcAft>
              <a:buSzPts val="1600"/>
              <a:buChar char="-"/>
            </a:pPr>
            <a:r>
              <a:rPr lang="es" sz="1600"/>
              <a:t>Bien formado.</a:t>
            </a:r>
            <a:endParaRPr sz="1600"/>
          </a:p>
          <a:p>
            <a:pPr indent="-330200" lvl="0" marL="457200" rtl="0" algn="just">
              <a:lnSpc>
                <a:spcPct val="150000"/>
              </a:lnSpc>
              <a:spcBef>
                <a:spcPts val="0"/>
              </a:spcBef>
              <a:spcAft>
                <a:spcPts val="0"/>
              </a:spcAft>
              <a:buSzPts val="1600"/>
              <a:buChar char="-"/>
            </a:pPr>
            <a:r>
              <a:rPr b="1" lang="es" sz="1600"/>
              <a:t>Válido: está bien formado y además nos han dado las reglas para determinar si algo está bien o mal y el documento XML cumple dichas reglas. Este es el mejor caso.</a:t>
            </a:r>
            <a:endParaRPr b="1" sz="1600"/>
          </a:p>
          <a:p>
            <a:pPr indent="0" lvl="0" marL="0" rtl="0" algn="just">
              <a:lnSpc>
                <a:spcPct val="115000"/>
              </a:lnSpc>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90250" y="526350"/>
            <a:ext cx="7975800" cy="40908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
              <a:t>Indica por qué los siguientes códigos no son correctos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152400" y="1479425"/>
            <a:ext cx="8839198" cy="20798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152400" y="1525200"/>
            <a:ext cx="8839202" cy="2093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52400" y="1565938"/>
            <a:ext cx="8839200" cy="20116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0"/>
          <p:cNvPicPr preferRelativeResize="0"/>
          <p:nvPr/>
        </p:nvPicPr>
        <p:blipFill>
          <a:blip r:embed="rId3">
            <a:alphaModFix/>
          </a:blip>
          <a:stretch>
            <a:fillRect/>
          </a:stretch>
        </p:blipFill>
        <p:spPr>
          <a:xfrm>
            <a:off x="152400" y="1308463"/>
            <a:ext cx="8839201" cy="25265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90250" y="526350"/>
            <a:ext cx="7752900" cy="40908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es" sz="2400" u="sng"/>
              <a:t>Solución: </a:t>
            </a:r>
            <a:endParaRPr b="1" sz="2400" u="sng"/>
          </a:p>
          <a:p>
            <a:pPr indent="-381000" lvl="0" marL="457200" rtl="0" algn="just">
              <a:spcBef>
                <a:spcPts val="0"/>
              </a:spcBef>
              <a:spcAft>
                <a:spcPts val="0"/>
              </a:spcAft>
              <a:buSzPts val="2400"/>
              <a:buAutoNum type="arabicPeriod"/>
            </a:pPr>
            <a:r>
              <a:rPr lang="es" sz="2400"/>
              <a:t>La etiqueta &lt;nombre&gt; no está cerrada.</a:t>
            </a:r>
            <a:endParaRPr sz="2400"/>
          </a:p>
          <a:p>
            <a:pPr indent="-381000" lvl="0" marL="457200" rtl="0" algn="just">
              <a:spcBef>
                <a:spcPts val="0"/>
              </a:spcBef>
              <a:spcAft>
                <a:spcPts val="0"/>
              </a:spcAft>
              <a:buSzPts val="2400"/>
              <a:buAutoNum type="arabicPeriod"/>
            </a:pPr>
            <a:r>
              <a:rPr lang="es" sz="2400"/>
              <a:t>Se ha puesto &lt;cif&gt; cerrado con &lt;/CIF&gt; (mayúsculas).</a:t>
            </a:r>
            <a:endParaRPr sz="2400"/>
          </a:p>
          <a:p>
            <a:pPr indent="-381000" lvl="0" marL="457200" rtl="0" algn="just">
              <a:spcBef>
                <a:spcPts val="0"/>
              </a:spcBef>
              <a:spcAft>
                <a:spcPts val="0"/>
              </a:spcAft>
              <a:buSzPts val="2400"/>
              <a:buAutoNum type="arabicPeriod"/>
            </a:pPr>
            <a:r>
              <a:rPr lang="es" sz="2400"/>
              <a:t>Se ha utilizado la admiración, que no es válida (de hecho, el coloreador de sintaxis automático descubre que no es XML y el fichero se muestra de manera literal).</a:t>
            </a:r>
            <a:endParaRPr sz="2400"/>
          </a:p>
          <a:p>
            <a:pPr indent="-381000" lvl="0" marL="457200" rtl="0" algn="just">
              <a:spcBef>
                <a:spcPts val="0"/>
              </a:spcBef>
              <a:spcAft>
                <a:spcPts val="0"/>
              </a:spcAft>
              <a:buSzPts val="2400"/>
              <a:buAutoNum type="arabicPeriod"/>
            </a:pPr>
            <a:r>
              <a:rPr lang="es" sz="2400"/>
              <a:t>El problema es que hay más de un elemento raíz.</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 a XML</a:t>
            </a:r>
            <a:endParaRPr/>
          </a:p>
        </p:txBody>
      </p:sp>
      <p:sp>
        <p:nvSpPr>
          <p:cNvPr id="92" name="Google Shape;92;p14"/>
          <p:cNvSpPr txBox="1"/>
          <p:nvPr/>
        </p:nvSpPr>
        <p:spPr>
          <a:xfrm>
            <a:off x="311700" y="928525"/>
            <a:ext cx="8454600" cy="34833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800">
                <a:solidFill>
                  <a:schemeClr val="dk2"/>
                </a:solidFill>
                <a:latin typeface="Roboto"/>
                <a:ea typeface="Roboto"/>
                <a:cs typeface="Roboto"/>
                <a:sym typeface="Roboto"/>
              </a:rPr>
              <a:t>XML (eXtensible Markup Language, Lenguaje de Marcado eXtensible) es un lenguaje utilizado para almacenar datos en forma legible. Deriva del lenguaje SGML y permite definir la gramática de lenguajes específicos para estructurar documentos grandes. A diferencia de otros lenguajes, XML da soporte a bases de datos, siendo útil cuando varias aplicaciones deben comunicarse entre sí o integrar información.</a:t>
            </a:r>
            <a:endParaRPr sz="18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800">
                <a:solidFill>
                  <a:schemeClr val="dk2"/>
                </a:solidFill>
                <a:latin typeface="Roboto"/>
                <a:ea typeface="Roboto"/>
                <a:cs typeface="Roboto"/>
                <a:sym typeface="Roboto"/>
              </a:rPr>
              <a:t>XML no ha nacido sólo para su aplicación en Internet, sino que se propone como un estándar para el intercambio de información estructurada entre diferentes plataformas. Se puede usar en bases de datos, editores de texto, hojas de cálculo y casi cualquier cosa imaginable.</a:t>
            </a:r>
            <a:endParaRPr sz="18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90250" y="526350"/>
            <a:ext cx="8237100" cy="40908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b="1" lang="es" sz="2200"/>
              <a:t>Construir un documento XML para el siguiente pedido que ha recibido por correo electrónico una empresa que se dedica a la venta de herramientas para jardinería:</a:t>
            </a:r>
            <a:endParaRPr b="1" sz="2200"/>
          </a:p>
          <a:p>
            <a:pPr indent="0" lvl="0" marL="0" rtl="0" algn="just">
              <a:spcBef>
                <a:spcPts val="0"/>
              </a:spcBef>
              <a:spcAft>
                <a:spcPts val="0"/>
              </a:spcAft>
              <a:buNone/>
            </a:pPr>
            <a:r>
              <a:t/>
            </a:r>
            <a:endParaRPr sz="2200"/>
          </a:p>
          <a:p>
            <a:pPr indent="0" lvl="0" marL="0" rtl="0" algn="just">
              <a:spcBef>
                <a:spcPts val="0"/>
              </a:spcBef>
              <a:spcAft>
                <a:spcPts val="0"/>
              </a:spcAft>
              <a:buNone/>
            </a:pPr>
            <a:r>
              <a:rPr lang="es" sz="2200"/>
              <a:t>"Hola, necesito una cortadora de cesped para mi jardín de esas que anuncian en oferta, me gustaría que fuera uno de esos modelos eléctricos, pues las de gasolina contaminan mucho. Me llamo Roberto Movilla, la cortadora la tendrán que enviar a Albacete, la dirección es Plaza de la Duquesa 12, la recogerá mi esposa que se llama Alicia Abad. Ahora que lo pienso también necesitaré 3 podadoras para los setos. Les paso mi dirección de aquí para lo referente al pago, es General Ricardos 56, aquí en Madrid. Es urgente, por favor, el césped está muy alto."</a:t>
            </a:r>
            <a:endParaRPr sz="2200"/>
          </a:p>
          <a:p>
            <a:pPr indent="0" lvl="0" marL="0" rtl="0" algn="just">
              <a:spcBef>
                <a:spcPts val="0"/>
              </a:spcBef>
              <a:spcAft>
                <a:spcPts val="0"/>
              </a:spcAft>
              <a:buNone/>
            </a:pPr>
            <a:r>
              <a:t/>
            </a:r>
            <a:endParaRPr sz="2200"/>
          </a:p>
          <a:p>
            <a:pPr indent="0" lvl="0" marL="0" rtl="0" algn="just">
              <a:spcBef>
                <a:spcPts val="0"/>
              </a:spcBef>
              <a:spcAft>
                <a:spcPts val="0"/>
              </a:spcAft>
              <a:buNone/>
            </a:pPr>
            <a:r>
              <a:rPr b="1" lang="es" sz="2200"/>
              <a:t>Indicar Destinatario, Ordenante, Observaciones, Contenido y en su interior Productos</a:t>
            </a:r>
            <a:endParaRPr b="1"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3">
            <a:alphaModFix/>
          </a:blip>
          <a:stretch>
            <a:fillRect/>
          </a:stretch>
        </p:blipFill>
        <p:spPr>
          <a:xfrm>
            <a:off x="2661175" y="152400"/>
            <a:ext cx="4473109"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a:t>
            </a:r>
            <a:r>
              <a:rPr lang="es"/>
              <a:t>. Atributos</a:t>
            </a:r>
            <a:endParaRPr/>
          </a:p>
        </p:txBody>
      </p:sp>
      <p:sp>
        <p:nvSpPr>
          <p:cNvPr id="214" name="Google Shape;214;p34"/>
          <p:cNvSpPr txBox="1"/>
          <p:nvPr>
            <p:ph idx="1" type="body"/>
          </p:nvPr>
        </p:nvSpPr>
        <p:spPr>
          <a:xfrm>
            <a:off x="311700" y="1017800"/>
            <a:ext cx="8409600" cy="4038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600"/>
              <a:t>Los elementos de un documento XML pueden tener atributos definidos en la etiqueta de inicio. Un atributo sirve para proporcionar información extra sobre el elemento que lo contiene.</a:t>
            </a:r>
            <a:endParaRPr sz="1600"/>
          </a:p>
          <a:p>
            <a:pPr indent="0" lvl="0" marL="0" rtl="0" algn="just">
              <a:lnSpc>
                <a:spcPct val="115000"/>
              </a:lnSpc>
              <a:spcBef>
                <a:spcPts val="1200"/>
              </a:spcBef>
              <a:spcAft>
                <a:spcPts val="0"/>
              </a:spcAft>
              <a:buNone/>
            </a:pPr>
            <a:r>
              <a:rPr b="1" lang="es" sz="1600"/>
              <a:t>EJEMPLO </a:t>
            </a:r>
            <a:endParaRPr b="1" sz="1600"/>
          </a:p>
          <a:p>
            <a:pPr indent="0" lvl="0" marL="0" rtl="0" algn="just">
              <a:lnSpc>
                <a:spcPct val="115000"/>
              </a:lnSpc>
              <a:spcBef>
                <a:spcPts val="1200"/>
              </a:spcBef>
              <a:spcAft>
                <a:spcPts val="0"/>
              </a:spcAft>
              <a:buNone/>
            </a:pPr>
            <a:r>
              <a:rPr lang="es" sz="1600"/>
              <a:t>Dados los siguientes datos de un producto:  </a:t>
            </a:r>
            <a:endParaRPr sz="1600"/>
          </a:p>
          <a:p>
            <a:pPr indent="-330200" lvl="0" marL="457200" rtl="0" algn="just">
              <a:lnSpc>
                <a:spcPct val="115000"/>
              </a:lnSpc>
              <a:spcBef>
                <a:spcPts val="1200"/>
              </a:spcBef>
              <a:spcAft>
                <a:spcPts val="0"/>
              </a:spcAft>
              <a:buSzPts val="1600"/>
              <a:buChar char="-"/>
            </a:pPr>
            <a:r>
              <a:rPr lang="es" sz="1600"/>
              <a:t>Código: G45  </a:t>
            </a:r>
            <a:endParaRPr sz="1600"/>
          </a:p>
          <a:p>
            <a:pPr indent="-330200" lvl="0" marL="457200" rtl="0" algn="just">
              <a:lnSpc>
                <a:spcPct val="115000"/>
              </a:lnSpc>
              <a:spcBef>
                <a:spcPts val="0"/>
              </a:spcBef>
              <a:spcAft>
                <a:spcPts val="0"/>
              </a:spcAft>
              <a:buSzPts val="1600"/>
              <a:buChar char="-"/>
            </a:pPr>
            <a:r>
              <a:rPr lang="es" sz="1600"/>
              <a:t>Nombre: Gorro de lana  </a:t>
            </a:r>
            <a:endParaRPr sz="1600"/>
          </a:p>
          <a:p>
            <a:pPr indent="-330200" lvl="0" marL="457200" rtl="0" algn="just">
              <a:lnSpc>
                <a:spcPct val="115000"/>
              </a:lnSpc>
              <a:spcBef>
                <a:spcPts val="0"/>
              </a:spcBef>
              <a:spcAft>
                <a:spcPts val="0"/>
              </a:spcAft>
              <a:buSzPts val="1600"/>
              <a:buChar char="-"/>
            </a:pPr>
            <a:r>
              <a:rPr lang="es" sz="1600"/>
              <a:t>Color: negro  </a:t>
            </a:r>
            <a:endParaRPr sz="1600"/>
          </a:p>
          <a:p>
            <a:pPr indent="-330200" lvl="0" marL="457200" rtl="0" algn="just">
              <a:lnSpc>
                <a:spcPct val="115000"/>
              </a:lnSpc>
              <a:spcBef>
                <a:spcPts val="0"/>
              </a:spcBef>
              <a:spcAft>
                <a:spcPts val="0"/>
              </a:spcAft>
              <a:buSzPts val="1600"/>
              <a:buChar char="-"/>
            </a:pPr>
            <a:r>
              <a:rPr lang="es" sz="1600"/>
              <a:t>Precio: 12.56</a:t>
            </a:r>
            <a:endParaRPr sz="1600"/>
          </a:p>
          <a:p>
            <a:pPr indent="0" lvl="0" marL="0" rtl="0" algn="just">
              <a:lnSpc>
                <a:spcPct val="115000"/>
              </a:lnSpc>
              <a:spcBef>
                <a:spcPts val="1200"/>
              </a:spcBef>
              <a:spcAft>
                <a:spcPts val="1200"/>
              </a:spcAft>
              <a:buNone/>
            </a:pPr>
            <a:r>
              <a:t/>
            </a:r>
            <a:endParaRPr sz="1500"/>
          </a:p>
        </p:txBody>
      </p:sp>
      <p:pic>
        <p:nvPicPr>
          <p:cNvPr id="215" name="Google Shape;215;p34"/>
          <p:cNvPicPr preferRelativeResize="0"/>
          <p:nvPr/>
        </p:nvPicPr>
        <p:blipFill>
          <a:blip r:embed="rId3">
            <a:alphaModFix/>
          </a:blip>
          <a:stretch>
            <a:fillRect/>
          </a:stretch>
        </p:blipFill>
        <p:spPr>
          <a:xfrm>
            <a:off x="1565364" y="4114901"/>
            <a:ext cx="5902266" cy="776825"/>
          </a:xfrm>
          <a:prstGeom prst="rect">
            <a:avLst/>
          </a:prstGeom>
          <a:noFill/>
          <a:ln>
            <a:noFill/>
          </a:ln>
        </p:spPr>
      </p:pic>
      <p:sp>
        <p:nvSpPr>
          <p:cNvPr id="216" name="Google Shape;216;p34"/>
          <p:cNvSpPr/>
          <p:nvPr/>
        </p:nvSpPr>
        <p:spPr>
          <a:xfrm flipH="1" rot="10800000">
            <a:off x="3564600" y="3244950"/>
            <a:ext cx="1007400" cy="7362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22" name="Google Shape;222;p35"/>
          <p:cNvSpPr txBox="1"/>
          <p:nvPr>
            <p:ph idx="1" type="body"/>
          </p:nvPr>
        </p:nvSpPr>
        <p:spPr>
          <a:xfrm>
            <a:off x="311700" y="1017800"/>
            <a:ext cx="8409600" cy="2575800"/>
          </a:xfrm>
          <a:prstGeom prst="rect">
            <a:avLst/>
          </a:prstGeom>
          <a:solidFill>
            <a:schemeClr val="lt1"/>
          </a:solidFill>
        </p:spPr>
        <p:txBody>
          <a:bodyPr anchorCtr="0" anchor="t" bIns="91425" lIns="91425" spcFirstLastPara="1" rIns="91425" wrap="square" tIns="91425">
            <a:noAutofit/>
          </a:bodyPr>
          <a:lstStyle/>
          <a:p>
            <a:pPr indent="0" lvl="0" marL="0" rtl="0" algn="just">
              <a:spcBef>
                <a:spcPts val="0"/>
              </a:spcBef>
              <a:spcAft>
                <a:spcPts val="0"/>
              </a:spcAft>
              <a:buNone/>
            </a:pPr>
            <a:r>
              <a:rPr b="1" lang="es" sz="1700"/>
              <a:t>¡Importante! </a:t>
            </a:r>
            <a:r>
              <a:rPr lang="es" sz="1700"/>
              <a:t>→ todos los valores de los atributos deben estar entrecomillados. Pero el tipo de comillas utilizado es irrelevante; podemos utilizar tanto comillas simples como comillas dobles pero, eso sí, debemos utilizar el mismo tipo de comillas en ambas partes de la expresión entrecomillada.</a:t>
            </a:r>
            <a:endParaRPr sz="1700"/>
          </a:p>
          <a:p>
            <a:pPr indent="0" lvl="0" marL="0" rtl="0" algn="just">
              <a:spcBef>
                <a:spcPts val="1200"/>
              </a:spcBef>
              <a:spcAft>
                <a:spcPts val="0"/>
              </a:spcAft>
              <a:buNone/>
            </a:pPr>
            <a:r>
              <a:rPr i="1" lang="es" sz="1600"/>
              <a:t>Incorrecto:</a:t>
            </a:r>
            <a:endParaRPr i="1" sz="1600"/>
          </a:p>
          <a:p>
            <a:pPr indent="0" lvl="0" marL="0" rtl="0" algn="just">
              <a:spcBef>
                <a:spcPts val="1200"/>
              </a:spcBef>
              <a:spcAft>
                <a:spcPts val="0"/>
              </a:spcAft>
              <a:buNone/>
            </a:pPr>
            <a:r>
              <a:t/>
            </a:r>
            <a:endParaRPr i="1" sz="1600"/>
          </a:p>
          <a:p>
            <a:pPr indent="0" lvl="0" marL="0" rtl="0" algn="just">
              <a:spcBef>
                <a:spcPts val="1200"/>
              </a:spcBef>
              <a:spcAft>
                <a:spcPts val="0"/>
              </a:spcAft>
              <a:buNone/>
            </a:pPr>
            <a:r>
              <a:t/>
            </a:r>
            <a:endParaRPr i="1" sz="1600"/>
          </a:p>
          <a:p>
            <a:pPr indent="0" lvl="0" marL="0" rtl="0" algn="just">
              <a:spcBef>
                <a:spcPts val="1200"/>
              </a:spcBef>
              <a:spcAft>
                <a:spcPts val="0"/>
              </a:spcAft>
              <a:buNone/>
            </a:pPr>
            <a:r>
              <a:rPr i="1" lang="es" sz="1600"/>
              <a:t>Correcto:</a:t>
            </a:r>
            <a:endParaRPr i="1" sz="1600"/>
          </a:p>
          <a:p>
            <a:pPr indent="0" lvl="0" marL="0" rtl="0" algn="just">
              <a:lnSpc>
                <a:spcPct val="115000"/>
              </a:lnSpc>
              <a:spcBef>
                <a:spcPts val="1200"/>
              </a:spcBef>
              <a:spcAft>
                <a:spcPts val="1200"/>
              </a:spcAft>
              <a:buNone/>
            </a:pPr>
            <a:r>
              <a:t/>
            </a:r>
            <a:endParaRPr sz="1300"/>
          </a:p>
        </p:txBody>
      </p:sp>
      <p:pic>
        <p:nvPicPr>
          <p:cNvPr id="223" name="Google Shape;223;p35"/>
          <p:cNvPicPr preferRelativeResize="0"/>
          <p:nvPr/>
        </p:nvPicPr>
        <p:blipFill>
          <a:blip r:embed="rId3">
            <a:alphaModFix/>
          </a:blip>
          <a:stretch>
            <a:fillRect/>
          </a:stretch>
        </p:blipFill>
        <p:spPr>
          <a:xfrm>
            <a:off x="484800" y="4074363"/>
            <a:ext cx="3486150" cy="714375"/>
          </a:xfrm>
          <a:prstGeom prst="rect">
            <a:avLst/>
          </a:prstGeom>
          <a:noFill/>
          <a:ln>
            <a:noFill/>
          </a:ln>
        </p:spPr>
      </p:pic>
      <p:pic>
        <p:nvPicPr>
          <p:cNvPr id="224" name="Google Shape;224;p35"/>
          <p:cNvPicPr preferRelativeResize="0"/>
          <p:nvPr/>
        </p:nvPicPr>
        <p:blipFill>
          <a:blip r:embed="rId4">
            <a:alphaModFix/>
          </a:blip>
          <a:stretch>
            <a:fillRect/>
          </a:stretch>
        </p:blipFill>
        <p:spPr>
          <a:xfrm>
            <a:off x="484800" y="2864525"/>
            <a:ext cx="3571875" cy="600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a:t>
            </a:r>
            <a:r>
              <a:rPr lang="es"/>
              <a:t>. Atributos</a:t>
            </a:r>
            <a:endParaRPr/>
          </a:p>
        </p:txBody>
      </p:sp>
      <p:sp>
        <p:nvSpPr>
          <p:cNvPr id="230" name="Google Shape;230;p36"/>
          <p:cNvSpPr txBox="1"/>
          <p:nvPr>
            <p:ph idx="1" type="body"/>
          </p:nvPr>
        </p:nvSpPr>
        <p:spPr>
          <a:xfrm>
            <a:off x="311700" y="1017800"/>
            <a:ext cx="8409600" cy="2575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¡Importante! </a:t>
            </a:r>
            <a:r>
              <a:rPr lang="es" sz="1900"/>
              <a:t>→ todos los atributos de un elemento tienen que ser únicos.</a:t>
            </a:r>
            <a:endParaRPr sz="1900"/>
          </a:p>
          <a:p>
            <a:pPr indent="0" lvl="0" marL="0" rtl="0" algn="just">
              <a:lnSpc>
                <a:spcPct val="115000"/>
              </a:lnSpc>
              <a:spcBef>
                <a:spcPts val="1200"/>
              </a:spcBef>
              <a:spcAft>
                <a:spcPts val="0"/>
              </a:spcAft>
              <a:buNone/>
            </a:pPr>
            <a:r>
              <a:rPr i="1" lang="es"/>
              <a:t>Incorrecto:</a:t>
            </a:r>
            <a:endParaRPr i="1"/>
          </a:p>
          <a:p>
            <a:pPr indent="0" lvl="0" marL="0" rtl="0" algn="just">
              <a:lnSpc>
                <a:spcPct val="115000"/>
              </a:lnSpc>
              <a:spcBef>
                <a:spcPts val="1200"/>
              </a:spcBef>
              <a:spcAft>
                <a:spcPts val="0"/>
              </a:spcAft>
              <a:buNone/>
            </a:pPr>
            <a:r>
              <a:t/>
            </a:r>
            <a:endParaRPr i="1"/>
          </a:p>
          <a:p>
            <a:pPr indent="0" lvl="0" marL="0" rtl="0" algn="just">
              <a:lnSpc>
                <a:spcPct val="115000"/>
              </a:lnSpc>
              <a:spcBef>
                <a:spcPts val="1200"/>
              </a:spcBef>
              <a:spcAft>
                <a:spcPts val="0"/>
              </a:spcAft>
              <a:buNone/>
            </a:pPr>
            <a:r>
              <a:t/>
            </a:r>
            <a:endParaRPr i="1"/>
          </a:p>
          <a:p>
            <a:pPr indent="0" lvl="0" marL="0" rtl="0" algn="just">
              <a:lnSpc>
                <a:spcPct val="115000"/>
              </a:lnSpc>
              <a:spcBef>
                <a:spcPts val="1200"/>
              </a:spcBef>
              <a:spcAft>
                <a:spcPts val="1200"/>
              </a:spcAft>
              <a:buNone/>
            </a:pPr>
            <a:r>
              <a:rPr i="1" lang="es"/>
              <a:t>Correcto:</a:t>
            </a:r>
            <a:endParaRPr i="1"/>
          </a:p>
        </p:txBody>
      </p:sp>
      <p:pic>
        <p:nvPicPr>
          <p:cNvPr id="231" name="Google Shape;231;p36"/>
          <p:cNvPicPr preferRelativeResize="0"/>
          <p:nvPr/>
        </p:nvPicPr>
        <p:blipFill>
          <a:blip r:embed="rId3">
            <a:alphaModFix/>
          </a:blip>
          <a:stretch>
            <a:fillRect/>
          </a:stretch>
        </p:blipFill>
        <p:spPr>
          <a:xfrm>
            <a:off x="962025" y="2078138"/>
            <a:ext cx="7219950" cy="619125"/>
          </a:xfrm>
          <a:prstGeom prst="rect">
            <a:avLst/>
          </a:prstGeom>
          <a:noFill/>
          <a:ln>
            <a:noFill/>
          </a:ln>
        </p:spPr>
      </p:pic>
      <p:pic>
        <p:nvPicPr>
          <p:cNvPr id="232" name="Google Shape;232;p36"/>
          <p:cNvPicPr preferRelativeResize="0"/>
          <p:nvPr/>
        </p:nvPicPr>
        <p:blipFill>
          <a:blip r:embed="rId4">
            <a:alphaModFix/>
          </a:blip>
          <a:stretch>
            <a:fillRect/>
          </a:stretch>
        </p:blipFill>
        <p:spPr>
          <a:xfrm>
            <a:off x="1019175" y="3593600"/>
            <a:ext cx="7105650" cy="638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38" name="Google Shape;238;p37"/>
          <p:cNvSpPr txBox="1"/>
          <p:nvPr>
            <p:ph idx="1" type="body"/>
          </p:nvPr>
        </p:nvSpPr>
        <p:spPr>
          <a:xfrm>
            <a:off x="311700" y="1017800"/>
            <a:ext cx="8409600" cy="3709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¿Elementos o atributos?</a:t>
            </a:r>
            <a:endParaRPr b="1" sz="1900"/>
          </a:p>
          <a:p>
            <a:pPr indent="0" lvl="0" marL="0" rtl="0" algn="just">
              <a:lnSpc>
                <a:spcPct val="115000"/>
              </a:lnSpc>
              <a:spcBef>
                <a:spcPts val="1200"/>
              </a:spcBef>
              <a:spcAft>
                <a:spcPts val="0"/>
              </a:spcAft>
              <a:buNone/>
            </a:pPr>
            <a:r>
              <a:t/>
            </a:r>
            <a:endParaRPr b="1" sz="1900"/>
          </a:p>
          <a:p>
            <a:pPr indent="0" lvl="0" marL="0" rtl="0" algn="just">
              <a:lnSpc>
                <a:spcPct val="115000"/>
              </a:lnSpc>
              <a:spcBef>
                <a:spcPts val="1200"/>
              </a:spcBef>
              <a:spcAft>
                <a:spcPts val="0"/>
              </a:spcAft>
              <a:buNone/>
            </a:pPr>
            <a:r>
              <a:t/>
            </a:r>
            <a:endParaRPr b="1" sz="1900"/>
          </a:p>
          <a:p>
            <a:pPr indent="0" lvl="0" marL="0" rtl="0" algn="just">
              <a:lnSpc>
                <a:spcPct val="115000"/>
              </a:lnSpc>
              <a:spcBef>
                <a:spcPts val="1200"/>
              </a:spcBef>
              <a:spcAft>
                <a:spcPts val="0"/>
              </a:spcAft>
              <a:buNone/>
            </a:pPr>
            <a:r>
              <a:t/>
            </a:r>
            <a:endParaRPr b="1" sz="1900"/>
          </a:p>
          <a:p>
            <a:pPr indent="0" lvl="0" marL="0" rtl="0" algn="just">
              <a:lnSpc>
                <a:spcPct val="115000"/>
              </a:lnSpc>
              <a:spcBef>
                <a:spcPts val="1200"/>
              </a:spcBef>
              <a:spcAft>
                <a:spcPts val="1200"/>
              </a:spcAft>
              <a:buNone/>
            </a:pPr>
            <a:r>
              <a:rPr lang="es" sz="1900"/>
              <a:t>En el primer ejemplo, el sexo es un atributo del elemento persona. En el segundo, sexo es un elemento hijo del elemento persona. No existen reglas sobre cuando utilizar atributos o elementos hijos. Sin embargo, como norma general, se debería tender a utilizar los elementos hijos en lugar de los atributos.</a:t>
            </a:r>
            <a:endParaRPr sz="1900"/>
          </a:p>
        </p:txBody>
      </p:sp>
      <p:pic>
        <p:nvPicPr>
          <p:cNvPr id="239" name="Google Shape;239;p37"/>
          <p:cNvPicPr preferRelativeResize="0"/>
          <p:nvPr/>
        </p:nvPicPr>
        <p:blipFill>
          <a:blip r:embed="rId3">
            <a:alphaModFix/>
          </a:blip>
          <a:stretch>
            <a:fillRect/>
          </a:stretch>
        </p:blipFill>
        <p:spPr>
          <a:xfrm>
            <a:off x="617350" y="1789350"/>
            <a:ext cx="2809875" cy="952500"/>
          </a:xfrm>
          <a:prstGeom prst="rect">
            <a:avLst/>
          </a:prstGeom>
          <a:noFill/>
          <a:ln>
            <a:noFill/>
          </a:ln>
        </p:spPr>
      </p:pic>
      <p:pic>
        <p:nvPicPr>
          <p:cNvPr id="240" name="Google Shape;240;p37"/>
          <p:cNvPicPr preferRelativeResize="0"/>
          <p:nvPr/>
        </p:nvPicPr>
        <p:blipFill>
          <a:blip r:embed="rId4">
            <a:alphaModFix/>
          </a:blip>
          <a:stretch>
            <a:fillRect/>
          </a:stretch>
        </p:blipFill>
        <p:spPr>
          <a:xfrm>
            <a:off x="5053750" y="1732200"/>
            <a:ext cx="2600325" cy="106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46" name="Google Shape;246;p38"/>
          <p:cNvSpPr txBox="1"/>
          <p:nvPr>
            <p:ph idx="1" type="body"/>
          </p:nvPr>
        </p:nvSpPr>
        <p:spPr>
          <a:xfrm>
            <a:off x="311700" y="1017800"/>
            <a:ext cx="8409600" cy="2769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¿Elementos o atributos?</a:t>
            </a:r>
            <a:endParaRPr b="1" sz="1900"/>
          </a:p>
          <a:p>
            <a:pPr indent="0" lvl="0" marL="0" rtl="0" algn="just">
              <a:lnSpc>
                <a:spcPct val="115000"/>
              </a:lnSpc>
              <a:spcBef>
                <a:spcPts val="1200"/>
              </a:spcBef>
              <a:spcAft>
                <a:spcPts val="0"/>
              </a:spcAft>
              <a:buNone/>
            </a:pPr>
            <a:r>
              <a:rPr lang="es" sz="1900"/>
              <a:t>El uso de atributos tiene algunos problemas:</a:t>
            </a:r>
            <a:endParaRPr sz="1900"/>
          </a:p>
          <a:p>
            <a:pPr indent="-349250" lvl="0" marL="457200" rtl="0" algn="just">
              <a:lnSpc>
                <a:spcPct val="115000"/>
              </a:lnSpc>
              <a:spcBef>
                <a:spcPts val="1200"/>
              </a:spcBef>
              <a:spcAft>
                <a:spcPts val="0"/>
              </a:spcAft>
              <a:buSzPts val="1900"/>
              <a:buChar char="-"/>
            </a:pPr>
            <a:r>
              <a:rPr lang="es" sz="1900"/>
              <a:t>Los atributos son difíciles de expandir en el caso de que se deseen hacer cambios futuros en la estructura de los datos.</a:t>
            </a:r>
            <a:endParaRPr sz="1900"/>
          </a:p>
          <a:p>
            <a:pPr indent="-349250" lvl="0" marL="457200" rtl="0" algn="just">
              <a:lnSpc>
                <a:spcPct val="115000"/>
              </a:lnSpc>
              <a:spcBef>
                <a:spcPts val="0"/>
              </a:spcBef>
              <a:spcAft>
                <a:spcPts val="0"/>
              </a:spcAft>
              <a:buSzPts val="1900"/>
              <a:buChar char="-"/>
            </a:pPr>
            <a:r>
              <a:rPr lang="es" sz="1900"/>
              <a:t>Los atributos no permiten estructurar la información.</a:t>
            </a:r>
            <a:endParaRPr sz="1900"/>
          </a:p>
          <a:p>
            <a:pPr indent="-349250" lvl="0" marL="457200" rtl="0" algn="just">
              <a:lnSpc>
                <a:spcPct val="115000"/>
              </a:lnSpc>
              <a:spcBef>
                <a:spcPts val="0"/>
              </a:spcBef>
              <a:spcAft>
                <a:spcPts val="0"/>
              </a:spcAft>
              <a:buSzPts val="1900"/>
              <a:buChar char="-"/>
            </a:pPr>
            <a:r>
              <a:rPr lang="es" sz="1900"/>
              <a:t>Los atributos son más difíciles de manipular por las aplicaciones.</a:t>
            </a:r>
            <a:endParaRPr sz="1900"/>
          </a:p>
          <a:p>
            <a:pPr indent="-349250" lvl="0" marL="457200" rtl="0" algn="just">
              <a:lnSpc>
                <a:spcPct val="115000"/>
              </a:lnSpc>
              <a:spcBef>
                <a:spcPts val="0"/>
              </a:spcBef>
              <a:spcAft>
                <a:spcPts val="0"/>
              </a:spcAft>
              <a:buSzPts val="1900"/>
              <a:buChar char="-"/>
            </a:pPr>
            <a:r>
              <a:rPr lang="es" sz="1900"/>
              <a:t>Los valores de los atributos son difíciles de verificar frente a una DTD.</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52" name="Google Shape;252;p39"/>
          <p:cNvSpPr txBox="1"/>
          <p:nvPr>
            <p:ph idx="1" type="body"/>
          </p:nvPr>
        </p:nvSpPr>
        <p:spPr>
          <a:xfrm>
            <a:off x="311700" y="1017800"/>
            <a:ext cx="8409600" cy="2769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¿Elementos o atributos?</a:t>
            </a:r>
            <a:endParaRPr b="1" sz="1900"/>
          </a:p>
          <a:p>
            <a:pPr indent="0" lvl="0" marL="0" rtl="0" algn="just">
              <a:lnSpc>
                <a:spcPct val="115000"/>
              </a:lnSpc>
              <a:spcBef>
                <a:spcPts val="1200"/>
              </a:spcBef>
              <a:spcAft>
                <a:spcPts val="0"/>
              </a:spcAft>
              <a:buNone/>
            </a:pPr>
            <a:r>
              <a:rPr lang="es" sz="1900"/>
              <a:t>Sin embargo, hay ocasiones en las que el uso de atributos si puede ser recomendable.</a:t>
            </a:r>
            <a:endParaRPr sz="1900"/>
          </a:p>
          <a:p>
            <a:pPr indent="0" lvl="0" marL="0" rtl="0" algn="just">
              <a:lnSpc>
                <a:spcPct val="115000"/>
              </a:lnSpc>
              <a:spcBef>
                <a:spcPts val="1200"/>
              </a:spcBef>
              <a:spcAft>
                <a:spcPts val="1200"/>
              </a:spcAft>
              <a:buNone/>
            </a:pPr>
            <a:r>
              <a:t/>
            </a:r>
            <a:endParaRPr sz="1900"/>
          </a:p>
        </p:txBody>
      </p:sp>
      <p:pic>
        <p:nvPicPr>
          <p:cNvPr id="253" name="Google Shape;253;p39"/>
          <p:cNvPicPr preferRelativeResize="0"/>
          <p:nvPr/>
        </p:nvPicPr>
        <p:blipFill>
          <a:blip r:embed="rId3">
            <a:alphaModFix/>
          </a:blip>
          <a:stretch>
            <a:fillRect/>
          </a:stretch>
        </p:blipFill>
        <p:spPr>
          <a:xfrm>
            <a:off x="387475" y="2297147"/>
            <a:ext cx="4236350" cy="2452225"/>
          </a:xfrm>
          <a:prstGeom prst="rect">
            <a:avLst/>
          </a:prstGeom>
          <a:noFill/>
          <a:ln>
            <a:noFill/>
          </a:ln>
        </p:spPr>
      </p:pic>
      <p:sp>
        <p:nvSpPr>
          <p:cNvPr id="254" name="Google Shape;254;p39"/>
          <p:cNvSpPr txBox="1"/>
          <p:nvPr/>
        </p:nvSpPr>
        <p:spPr>
          <a:xfrm>
            <a:off x="5191925" y="2297138"/>
            <a:ext cx="3290700" cy="2154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s" sz="1600">
                <a:solidFill>
                  <a:schemeClr val="accent3"/>
                </a:solidFill>
                <a:latin typeface="Lato"/>
                <a:ea typeface="Lato"/>
                <a:cs typeface="Lato"/>
                <a:sym typeface="Lato"/>
              </a:rPr>
              <a:t>El atributo ID en este ejemplo es solamente un contador de mensajes y no una parte de los datos. En este caso sí podemos decir que el uso de los atributos está recomendado. La información que contiene es los que se denomina metainformación (información sobre la información).</a:t>
            </a:r>
            <a:endParaRPr i="1" sz="1600">
              <a:solidFill>
                <a:schemeClr val="accent3"/>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a:t>
            </a:r>
            <a:r>
              <a:rPr lang="es"/>
              <a:t>. </a:t>
            </a:r>
            <a:r>
              <a:rPr lang="es"/>
              <a:t>Comentarios</a:t>
            </a:r>
            <a:endParaRPr/>
          </a:p>
          <a:p>
            <a:pPr indent="0" lvl="0" marL="0" rtl="0" algn="l">
              <a:spcBef>
                <a:spcPts val="0"/>
              </a:spcBef>
              <a:spcAft>
                <a:spcPts val="0"/>
              </a:spcAft>
              <a:buNone/>
            </a:pPr>
            <a:r>
              <a:t/>
            </a:r>
            <a:endParaRPr/>
          </a:p>
        </p:txBody>
      </p:sp>
      <p:sp>
        <p:nvSpPr>
          <p:cNvPr id="260" name="Google Shape;260;p40"/>
          <p:cNvSpPr txBox="1"/>
          <p:nvPr>
            <p:ph idx="1" type="body"/>
          </p:nvPr>
        </p:nvSpPr>
        <p:spPr>
          <a:xfrm>
            <a:off x="311700" y="1017800"/>
            <a:ext cx="8409600" cy="1103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Para escribir comentarios en un documento XML, estos deben escribirse entre los caracteres “&lt;!--” y “--&gt;” .</a:t>
            </a:r>
            <a:endParaRPr/>
          </a:p>
          <a:p>
            <a:pPr indent="0" lvl="0" marL="0" rtl="0" algn="just">
              <a:lnSpc>
                <a:spcPct val="150000"/>
              </a:lnSpc>
              <a:spcBef>
                <a:spcPts val="1200"/>
              </a:spcBef>
              <a:spcAft>
                <a:spcPts val="1200"/>
              </a:spcAft>
              <a:buNone/>
            </a:pPr>
            <a:r>
              <a:t/>
            </a:r>
            <a:endParaRPr/>
          </a:p>
        </p:txBody>
      </p:sp>
      <p:pic>
        <p:nvPicPr>
          <p:cNvPr id="261" name="Google Shape;261;p40"/>
          <p:cNvPicPr preferRelativeResize="0"/>
          <p:nvPr/>
        </p:nvPicPr>
        <p:blipFill>
          <a:blip r:embed="rId3">
            <a:alphaModFix/>
          </a:blip>
          <a:stretch>
            <a:fillRect/>
          </a:stretch>
        </p:blipFill>
        <p:spPr>
          <a:xfrm>
            <a:off x="1670313" y="1915200"/>
            <a:ext cx="5692367" cy="2717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a:t>
            </a:r>
            <a:r>
              <a:rPr lang="es"/>
              <a:t>. </a:t>
            </a:r>
            <a:r>
              <a:rPr lang="es"/>
              <a:t>Caracteres especiales de XML</a:t>
            </a:r>
            <a:endParaRPr/>
          </a:p>
          <a:p>
            <a:pPr indent="0" lvl="0" marL="0" rtl="0" algn="l">
              <a:spcBef>
                <a:spcPts val="0"/>
              </a:spcBef>
              <a:spcAft>
                <a:spcPts val="0"/>
              </a:spcAft>
              <a:buNone/>
            </a:pPr>
            <a:r>
              <a:t/>
            </a:r>
            <a:endParaRPr/>
          </a:p>
        </p:txBody>
      </p:sp>
      <p:sp>
        <p:nvSpPr>
          <p:cNvPr id="267" name="Google Shape;267;p41"/>
          <p:cNvSpPr txBox="1"/>
          <p:nvPr>
            <p:ph idx="1" type="body"/>
          </p:nvPr>
        </p:nvSpPr>
        <p:spPr>
          <a:xfrm>
            <a:off x="311700" y="1017800"/>
            <a:ext cx="8409600" cy="2459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Hay una serie de caracteres que XML no reconoce y los considera como ilegales. Para poder </a:t>
            </a:r>
            <a:r>
              <a:rPr lang="es"/>
              <a:t>incluirlos</a:t>
            </a:r>
            <a:r>
              <a:rPr lang="es"/>
              <a:t>, se utilizan una serie de referencias.</a:t>
            </a:r>
            <a:endParaRPr/>
          </a:p>
          <a:p>
            <a:pPr indent="0" lvl="0" marL="0" rtl="0" algn="just">
              <a:lnSpc>
                <a:spcPct val="150000"/>
              </a:lnSpc>
              <a:spcBef>
                <a:spcPts val="1200"/>
              </a:spcBef>
              <a:spcAft>
                <a:spcPts val="0"/>
              </a:spcAft>
              <a:buNone/>
            </a:pPr>
            <a:r>
              <a:rPr lang="es"/>
              <a:t>Si por ejemplo introducimos un símbolo de menor &lt; dentro de una etiqueta el parser dará como respuesta un mensaje de error porque considera que si hay un símbolo de menor, es el comienzo de una nueva etiqueta.</a:t>
            </a:r>
            <a:endParaRPr/>
          </a:p>
          <a:p>
            <a:pPr indent="0" lvl="0" marL="0" rtl="0" algn="just">
              <a:lnSpc>
                <a:spcPct val="150000"/>
              </a:lnSpc>
              <a:spcBef>
                <a:spcPts val="1200"/>
              </a:spcBef>
              <a:spcAft>
                <a:spcPts val="1200"/>
              </a:spcAft>
              <a:buNone/>
            </a:pPr>
            <a:r>
              <a:t/>
            </a:r>
            <a:endParaRPr/>
          </a:p>
        </p:txBody>
      </p:sp>
      <p:pic>
        <p:nvPicPr>
          <p:cNvPr id="268" name="Google Shape;268;p41"/>
          <p:cNvPicPr preferRelativeResize="0"/>
          <p:nvPr/>
        </p:nvPicPr>
        <p:blipFill>
          <a:blip r:embed="rId3">
            <a:alphaModFix/>
          </a:blip>
          <a:stretch>
            <a:fillRect/>
          </a:stretch>
        </p:blipFill>
        <p:spPr>
          <a:xfrm>
            <a:off x="2659125" y="3477500"/>
            <a:ext cx="3714750" cy="438150"/>
          </a:xfrm>
          <a:prstGeom prst="rect">
            <a:avLst/>
          </a:prstGeom>
          <a:noFill/>
          <a:ln>
            <a:noFill/>
          </a:ln>
        </p:spPr>
      </p:pic>
      <p:cxnSp>
        <p:nvCxnSpPr>
          <p:cNvPr id="269" name="Google Shape;269;p41"/>
          <p:cNvCxnSpPr/>
          <p:nvPr/>
        </p:nvCxnSpPr>
        <p:spPr>
          <a:xfrm>
            <a:off x="2111650" y="3554925"/>
            <a:ext cx="465000" cy="435900"/>
          </a:xfrm>
          <a:prstGeom prst="straightConnector1">
            <a:avLst/>
          </a:prstGeom>
          <a:noFill/>
          <a:ln cap="flat" cmpd="sng" w="28575">
            <a:solidFill>
              <a:srgbClr val="FF0000"/>
            </a:solidFill>
            <a:prstDash val="solid"/>
            <a:round/>
            <a:headEnd len="med" w="med" type="none"/>
            <a:tailEnd len="med" w="med" type="none"/>
          </a:ln>
        </p:spPr>
      </p:cxnSp>
      <p:cxnSp>
        <p:nvCxnSpPr>
          <p:cNvPr id="270" name="Google Shape;270;p41"/>
          <p:cNvCxnSpPr/>
          <p:nvPr/>
        </p:nvCxnSpPr>
        <p:spPr>
          <a:xfrm flipH="1">
            <a:off x="2072800" y="3487125"/>
            <a:ext cx="494100" cy="5037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 a XML</a:t>
            </a:r>
            <a:endParaRPr/>
          </a:p>
        </p:txBody>
      </p:sp>
      <p:pic>
        <p:nvPicPr>
          <p:cNvPr id="98" name="Google Shape;98;p15"/>
          <p:cNvPicPr preferRelativeResize="0"/>
          <p:nvPr/>
        </p:nvPicPr>
        <p:blipFill>
          <a:blip r:embed="rId3">
            <a:alphaModFix/>
          </a:blip>
          <a:stretch>
            <a:fillRect/>
          </a:stretch>
        </p:blipFill>
        <p:spPr>
          <a:xfrm>
            <a:off x="628975" y="1257400"/>
            <a:ext cx="7886050" cy="276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Caracteres especiales de XML</a:t>
            </a:r>
            <a:endParaRPr/>
          </a:p>
          <a:p>
            <a:pPr indent="0" lvl="0" marL="0" rtl="0" algn="l">
              <a:spcBef>
                <a:spcPts val="0"/>
              </a:spcBef>
              <a:spcAft>
                <a:spcPts val="0"/>
              </a:spcAft>
              <a:buNone/>
            </a:pPr>
            <a:r>
              <a:t/>
            </a:r>
            <a:endParaRPr/>
          </a:p>
        </p:txBody>
      </p:sp>
      <p:pic>
        <p:nvPicPr>
          <p:cNvPr id="276" name="Google Shape;276;p42"/>
          <p:cNvPicPr preferRelativeResize="0"/>
          <p:nvPr/>
        </p:nvPicPr>
        <p:blipFill>
          <a:blip r:embed="rId3">
            <a:alphaModFix/>
          </a:blip>
          <a:stretch>
            <a:fillRect/>
          </a:stretch>
        </p:blipFill>
        <p:spPr>
          <a:xfrm>
            <a:off x="938213" y="1160500"/>
            <a:ext cx="7267575" cy="2933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Caracteres especiales de XML</a:t>
            </a:r>
            <a:endParaRPr/>
          </a:p>
          <a:p>
            <a:pPr indent="0" lvl="0" marL="0" rtl="0" algn="l">
              <a:spcBef>
                <a:spcPts val="0"/>
              </a:spcBef>
              <a:spcAft>
                <a:spcPts val="0"/>
              </a:spcAft>
              <a:buNone/>
            </a:pPr>
            <a:r>
              <a:t/>
            </a:r>
            <a:endParaRPr/>
          </a:p>
        </p:txBody>
      </p:sp>
      <p:pic>
        <p:nvPicPr>
          <p:cNvPr id="282" name="Google Shape;282;p43"/>
          <p:cNvPicPr preferRelativeResize="0"/>
          <p:nvPr/>
        </p:nvPicPr>
        <p:blipFill>
          <a:blip r:embed="rId3">
            <a:alphaModFix/>
          </a:blip>
          <a:stretch>
            <a:fillRect/>
          </a:stretch>
        </p:blipFill>
        <p:spPr>
          <a:xfrm>
            <a:off x="152400" y="1896675"/>
            <a:ext cx="7115175" cy="1981200"/>
          </a:xfrm>
          <a:prstGeom prst="rect">
            <a:avLst/>
          </a:prstGeom>
          <a:noFill/>
          <a:ln>
            <a:noFill/>
          </a:ln>
        </p:spPr>
      </p:pic>
      <p:pic>
        <p:nvPicPr>
          <p:cNvPr id="283" name="Google Shape;283;p43"/>
          <p:cNvPicPr preferRelativeResize="0"/>
          <p:nvPr/>
        </p:nvPicPr>
        <p:blipFill>
          <a:blip r:embed="rId4">
            <a:alphaModFix/>
          </a:blip>
          <a:stretch>
            <a:fillRect/>
          </a:stretch>
        </p:blipFill>
        <p:spPr>
          <a:xfrm>
            <a:off x="4986225" y="1478426"/>
            <a:ext cx="4109350" cy="2514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a:t>
            </a:r>
            <a:r>
              <a:rPr lang="es"/>
              <a:t>. </a:t>
            </a:r>
            <a:r>
              <a:rPr lang="es"/>
              <a:t>Instrucciones de procesamiento</a:t>
            </a:r>
            <a:endParaRPr/>
          </a:p>
          <a:p>
            <a:pPr indent="0" lvl="0" marL="0" rtl="0" algn="l">
              <a:spcBef>
                <a:spcPts val="0"/>
              </a:spcBef>
              <a:spcAft>
                <a:spcPts val="0"/>
              </a:spcAft>
              <a:buNone/>
            </a:pPr>
            <a:r>
              <a:t/>
            </a:r>
            <a:endParaRPr/>
          </a:p>
        </p:txBody>
      </p:sp>
      <p:sp>
        <p:nvSpPr>
          <p:cNvPr id="289" name="Google Shape;289;p44"/>
          <p:cNvSpPr txBox="1"/>
          <p:nvPr>
            <p:ph idx="1" type="body"/>
          </p:nvPr>
        </p:nvSpPr>
        <p:spPr>
          <a:xfrm>
            <a:off x="311700" y="1017800"/>
            <a:ext cx="8409600" cy="3118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En un documento XML, una instrucción de procesamiento sirve para indicar cierta información al programa que procese dicho documento. Las instrucciones de proceso se escriben empezando con la pareja de caracteres “&lt;?” y finalizando con “?&gt;”.</a:t>
            </a:r>
            <a:endParaRPr/>
          </a:p>
          <a:p>
            <a:pPr indent="0" lvl="0" marL="0" rtl="0" algn="just">
              <a:lnSpc>
                <a:spcPct val="150000"/>
              </a:lnSpc>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a:t>
            </a:r>
            <a:r>
              <a:rPr lang="es"/>
              <a:t>. Instrucciones de procesamiento</a:t>
            </a:r>
            <a:endParaRPr/>
          </a:p>
          <a:p>
            <a:pPr indent="0" lvl="0" marL="0" rtl="0" algn="l">
              <a:spcBef>
                <a:spcPts val="0"/>
              </a:spcBef>
              <a:spcAft>
                <a:spcPts val="0"/>
              </a:spcAft>
              <a:buNone/>
            </a:pPr>
            <a:r>
              <a:t/>
            </a:r>
            <a:endParaRPr/>
          </a:p>
        </p:txBody>
      </p:sp>
      <p:sp>
        <p:nvSpPr>
          <p:cNvPr id="295" name="Google Shape;295;p45"/>
          <p:cNvSpPr txBox="1"/>
          <p:nvPr>
            <p:ph idx="1" type="body"/>
          </p:nvPr>
        </p:nvSpPr>
        <p:spPr>
          <a:xfrm>
            <a:off x="311700" y="1017800"/>
            <a:ext cx="8409600" cy="3118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u="sng"/>
              <a:t>A</a:t>
            </a:r>
            <a:r>
              <a:rPr b="1" lang="es" u="sng"/>
              <a:t>sociar un archivo CSS a un documento XML</a:t>
            </a:r>
            <a:endParaRPr b="1" u="sng"/>
          </a:p>
          <a:p>
            <a:pPr indent="0" lvl="0" marL="0" rtl="0" algn="just">
              <a:lnSpc>
                <a:spcPct val="150000"/>
              </a:lnSpc>
              <a:spcBef>
                <a:spcPts val="1200"/>
              </a:spcBef>
              <a:spcAft>
                <a:spcPts val="0"/>
              </a:spcAft>
              <a:buNone/>
            </a:pPr>
            <a:r>
              <a:t/>
            </a:r>
            <a:endParaRPr/>
          </a:p>
          <a:p>
            <a:pPr indent="0" lvl="0" marL="0" rtl="0" algn="just">
              <a:lnSpc>
                <a:spcPct val="150000"/>
              </a:lnSpc>
              <a:spcBef>
                <a:spcPts val="1200"/>
              </a:spcBef>
              <a:spcAft>
                <a:spcPts val="1200"/>
              </a:spcAft>
              <a:buNone/>
            </a:pPr>
            <a:r>
              <a:rPr lang="es"/>
              <a:t>Esta instrucción sirve para asociar el archivo CSS “estilo-animales.css” al documento XML.</a:t>
            </a:r>
            <a:endParaRPr/>
          </a:p>
        </p:txBody>
      </p:sp>
      <p:pic>
        <p:nvPicPr>
          <p:cNvPr id="296" name="Google Shape;296;p45"/>
          <p:cNvPicPr preferRelativeResize="0"/>
          <p:nvPr/>
        </p:nvPicPr>
        <p:blipFill>
          <a:blip r:embed="rId3">
            <a:alphaModFix/>
          </a:blip>
          <a:stretch>
            <a:fillRect/>
          </a:stretch>
        </p:blipFill>
        <p:spPr>
          <a:xfrm>
            <a:off x="1062025" y="1581950"/>
            <a:ext cx="7019925" cy="466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a:t>
            </a:r>
            <a:r>
              <a:rPr lang="es"/>
              <a:t>. Instrucciones de procesamiento</a:t>
            </a:r>
            <a:endParaRPr/>
          </a:p>
          <a:p>
            <a:pPr indent="0" lvl="0" marL="0" rtl="0" algn="l">
              <a:spcBef>
                <a:spcPts val="0"/>
              </a:spcBef>
              <a:spcAft>
                <a:spcPts val="0"/>
              </a:spcAft>
              <a:buNone/>
            </a:pPr>
            <a:r>
              <a:t/>
            </a:r>
            <a:endParaRPr/>
          </a:p>
        </p:txBody>
      </p:sp>
      <p:sp>
        <p:nvSpPr>
          <p:cNvPr id="302" name="Google Shape;302;p46"/>
          <p:cNvSpPr txBox="1"/>
          <p:nvPr>
            <p:ph idx="1" type="body"/>
          </p:nvPr>
        </p:nvSpPr>
        <p:spPr>
          <a:xfrm>
            <a:off x="311700" y="1017800"/>
            <a:ext cx="8409600" cy="1103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u="sng"/>
              <a:t>Asociar un archivo CSS a un documento XML</a:t>
            </a:r>
            <a:endParaRPr b="1" u="sng"/>
          </a:p>
          <a:p>
            <a:pPr indent="0" lvl="0" marL="0" rtl="0" algn="just">
              <a:lnSpc>
                <a:spcPct val="150000"/>
              </a:lnSpc>
              <a:spcBef>
                <a:spcPts val="1200"/>
              </a:spcBef>
              <a:spcAft>
                <a:spcPts val="1200"/>
              </a:spcAft>
              <a:buNone/>
            </a:pPr>
            <a:r>
              <a:t/>
            </a:r>
            <a:endParaRPr/>
          </a:p>
        </p:txBody>
      </p:sp>
      <p:pic>
        <p:nvPicPr>
          <p:cNvPr id="303" name="Google Shape;303;p46"/>
          <p:cNvPicPr preferRelativeResize="0"/>
          <p:nvPr/>
        </p:nvPicPr>
        <p:blipFill>
          <a:blip r:embed="rId3">
            <a:alphaModFix/>
          </a:blip>
          <a:stretch>
            <a:fillRect/>
          </a:stretch>
        </p:blipFill>
        <p:spPr>
          <a:xfrm>
            <a:off x="311700" y="1518050"/>
            <a:ext cx="5557426" cy="536376"/>
          </a:xfrm>
          <a:prstGeom prst="rect">
            <a:avLst/>
          </a:prstGeom>
          <a:noFill/>
          <a:ln>
            <a:noFill/>
          </a:ln>
        </p:spPr>
      </p:pic>
      <p:pic>
        <p:nvPicPr>
          <p:cNvPr id="304" name="Google Shape;304;p46"/>
          <p:cNvPicPr preferRelativeResize="0"/>
          <p:nvPr/>
        </p:nvPicPr>
        <p:blipFill>
          <a:blip r:embed="rId4">
            <a:alphaModFix/>
          </a:blip>
          <a:stretch>
            <a:fillRect/>
          </a:stretch>
        </p:blipFill>
        <p:spPr>
          <a:xfrm>
            <a:off x="311700" y="2273600"/>
            <a:ext cx="5557424" cy="2589000"/>
          </a:xfrm>
          <a:prstGeom prst="rect">
            <a:avLst/>
          </a:prstGeom>
          <a:noFill/>
          <a:ln>
            <a:noFill/>
          </a:ln>
        </p:spPr>
      </p:pic>
      <p:pic>
        <p:nvPicPr>
          <p:cNvPr id="305" name="Google Shape;305;p46"/>
          <p:cNvPicPr preferRelativeResize="0"/>
          <p:nvPr/>
        </p:nvPicPr>
        <p:blipFill>
          <a:blip r:embed="rId5">
            <a:alphaModFix/>
          </a:blip>
          <a:stretch>
            <a:fillRect/>
          </a:stretch>
        </p:blipFill>
        <p:spPr>
          <a:xfrm>
            <a:off x="5428275" y="1754149"/>
            <a:ext cx="3487925" cy="1897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u="sng"/>
              <a:t>Classroom</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 a XML</a:t>
            </a:r>
            <a:endParaRPr/>
          </a:p>
        </p:txBody>
      </p:sp>
      <p:sp>
        <p:nvSpPr>
          <p:cNvPr id="104" name="Google Shape;104;p16"/>
          <p:cNvSpPr txBox="1"/>
          <p:nvPr/>
        </p:nvSpPr>
        <p:spPr>
          <a:xfrm>
            <a:off x="311700" y="928525"/>
            <a:ext cx="8454600" cy="3524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u="sng">
                <a:solidFill>
                  <a:schemeClr val="dk2"/>
                </a:solidFill>
                <a:latin typeface="Roboto"/>
                <a:ea typeface="Roboto"/>
                <a:cs typeface="Roboto"/>
                <a:sym typeface="Roboto"/>
              </a:rPr>
              <a:t>Principales usos</a:t>
            </a:r>
            <a:endParaRPr b="1" sz="1800" u="sng">
              <a:solidFill>
                <a:schemeClr val="dk2"/>
              </a:solidFill>
              <a:latin typeface="Roboto"/>
              <a:ea typeface="Roboto"/>
              <a:cs typeface="Roboto"/>
              <a:sym typeface="Roboto"/>
            </a:endParaRPr>
          </a:p>
          <a:p>
            <a:pPr indent="-342900" lvl="0" marL="457200" rtl="0" algn="just">
              <a:lnSpc>
                <a:spcPct val="150000"/>
              </a:lnSpc>
              <a:spcBef>
                <a:spcPts val="120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XML aplicado a los sitios web:</a:t>
            </a:r>
            <a:r>
              <a:rPr lang="es" sz="1800">
                <a:solidFill>
                  <a:schemeClr val="dk2"/>
                </a:solidFill>
                <a:latin typeface="Roboto"/>
                <a:ea typeface="Roboto"/>
                <a:cs typeface="Roboto"/>
                <a:sym typeface="Roboto"/>
              </a:rPr>
              <a:t> Permite separar el contenido de la presentación y que los mismos datos se puedan mostrar de varias formas distintas sin demasiado esfuerzo.</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XML para la comunicación entre aplicaciones: </a:t>
            </a:r>
            <a:r>
              <a:rPr lang="es" sz="1800">
                <a:solidFill>
                  <a:schemeClr val="dk2"/>
                </a:solidFill>
                <a:latin typeface="Roboto"/>
                <a:ea typeface="Roboto"/>
                <a:cs typeface="Roboto"/>
                <a:sym typeface="Roboto"/>
              </a:rPr>
              <a:t>Representación de los datos muy simple y fácil de transmitir por la red.</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Aplicaciones heredadas: </a:t>
            </a:r>
            <a:r>
              <a:rPr lang="es" sz="1800">
                <a:solidFill>
                  <a:schemeClr val="dk2"/>
                </a:solidFill>
                <a:latin typeface="Roboto"/>
                <a:ea typeface="Roboto"/>
                <a:cs typeface="Roboto"/>
                <a:sym typeface="Roboto"/>
              </a:rPr>
              <a:t>Acceso a datos de aplicaciones que ya no están en uso o incompatibles por diferencias entre versiones.</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a:t>
            </a:r>
            <a:r>
              <a:rPr lang="es"/>
              <a:t>. Sintaxis de XML</a:t>
            </a:r>
            <a:endParaRPr/>
          </a:p>
        </p:txBody>
      </p:sp>
      <p:sp>
        <p:nvSpPr>
          <p:cNvPr id="110" name="Google Shape;110;p17"/>
          <p:cNvSpPr txBox="1"/>
          <p:nvPr/>
        </p:nvSpPr>
        <p:spPr>
          <a:xfrm>
            <a:off x="311700" y="928525"/>
            <a:ext cx="84546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lang="es" sz="1800">
                <a:solidFill>
                  <a:schemeClr val="dk2"/>
                </a:solidFill>
                <a:latin typeface="Roboto"/>
                <a:ea typeface="Roboto"/>
                <a:cs typeface="Roboto"/>
                <a:sym typeface="Roboto"/>
              </a:rPr>
              <a:t>Un documento XML tiene siempre esta estructura básica:</a:t>
            </a:r>
            <a:endParaRPr sz="1800">
              <a:solidFill>
                <a:schemeClr val="dk2"/>
              </a:solidFill>
              <a:latin typeface="Roboto"/>
              <a:ea typeface="Roboto"/>
              <a:cs typeface="Roboto"/>
              <a:sym typeface="Roboto"/>
            </a:endParaRPr>
          </a:p>
        </p:txBody>
      </p:sp>
      <p:pic>
        <p:nvPicPr>
          <p:cNvPr id="111" name="Google Shape;111;p17"/>
          <p:cNvPicPr preferRelativeResize="0"/>
          <p:nvPr/>
        </p:nvPicPr>
        <p:blipFill rotWithShape="1">
          <a:blip r:embed="rId3">
            <a:alphaModFix/>
          </a:blip>
          <a:srcRect b="0" l="0" r="65130" t="0"/>
          <a:stretch/>
        </p:blipFill>
        <p:spPr>
          <a:xfrm>
            <a:off x="2559050" y="1843432"/>
            <a:ext cx="4025901" cy="231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17" name="Google Shape;117;p18"/>
          <p:cNvSpPr txBox="1"/>
          <p:nvPr/>
        </p:nvSpPr>
        <p:spPr>
          <a:xfrm>
            <a:off x="311700" y="928525"/>
            <a:ext cx="8454600" cy="3832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u="sng">
                <a:solidFill>
                  <a:schemeClr val="dk2"/>
                </a:solidFill>
                <a:latin typeface="Roboto"/>
                <a:ea typeface="Roboto"/>
                <a:cs typeface="Roboto"/>
                <a:sym typeface="Roboto"/>
              </a:rPr>
              <a:t>Declaración XML</a:t>
            </a:r>
            <a:endParaRPr b="1" sz="18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800">
                <a:solidFill>
                  <a:schemeClr val="dk2"/>
                </a:solidFill>
                <a:latin typeface="Roboto"/>
                <a:ea typeface="Roboto"/>
                <a:cs typeface="Roboto"/>
                <a:sym typeface="Roboto"/>
              </a:rPr>
              <a:t>Define la versión XML y las características del documento.</a:t>
            </a:r>
            <a:endParaRPr sz="18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lang="es" sz="1800">
                <a:solidFill>
                  <a:schemeClr val="dk2"/>
                </a:solidFill>
                <a:latin typeface="Roboto"/>
                <a:ea typeface="Roboto"/>
                <a:cs typeface="Roboto"/>
                <a:sym typeface="Roboto"/>
              </a:rPr>
              <a:t>Esta declaración se escribe al principio de un documento XML, empieza con los caracteres “&lt;?” y termina con “?&gt;” al igual que las instrucciones de procesamiento. Tiene que aparecer en la primera línea del documento, y el carácter “&lt;” debe ser el primero de dicha línea, es decir, antes no puede aparecer nada, ni siquiera espacios en blanco.</a:t>
            </a:r>
            <a:endParaRPr sz="1800">
              <a:solidFill>
                <a:schemeClr val="dk2"/>
              </a:solidFill>
              <a:latin typeface="Roboto"/>
              <a:ea typeface="Roboto"/>
              <a:cs typeface="Roboto"/>
              <a:sym typeface="Roboto"/>
            </a:endParaRPr>
          </a:p>
        </p:txBody>
      </p:sp>
      <p:pic>
        <p:nvPicPr>
          <p:cNvPr id="118" name="Google Shape;118;p18"/>
          <p:cNvPicPr preferRelativeResize="0"/>
          <p:nvPr/>
        </p:nvPicPr>
        <p:blipFill>
          <a:blip r:embed="rId3">
            <a:alphaModFix/>
          </a:blip>
          <a:stretch>
            <a:fillRect/>
          </a:stretch>
        </p:blipFill>
        <p:spPr>
          <a:xfrm>
            <a:off x="1105700" y="2038350"/>
            <a:ext cx="702945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24" name="Google Shape;124;p19"/>
          <p:cNvSpPr txBox="1"/>
          <p:nvPr/>
        </p:nvSpPr>
        <p:spPr>
          <a:xfrm>
            <a:off x="311700" y="928525"/>
            <a:ext cx="8454600" cy="3770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Declaración XML</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700">
                <a:solidFill>
                  <a:schemeClr val="dk2"/>
                </a:solidFill>
                <a:latin typeface="Roboto"/>
                <a:ea typeface="Roboto"/>
                <a:cs typeface="Roboto"/>
                <a:sym typeface="Roboto"/>
              </a:rPr>
              <a:t>Esta etiqueta tiene los siguientes atributos:</a:t>
            </a:r>
            <a:endParaRPr sz="1700">
              <a:solidFill>
                <a:schemeClr val="dk2"/>
              </a:solidFill>
              <a:latin typeface="Roboto"/>
              <a:ea typeface="Roboto"/>
              <a:cs typeface="Roboto"/>
              <a:sym typeface="Roboto"/>
            </a:endParaRPr>
          </a:p>
          <a:p>
            <a:pPr indent="-336550" lvl="0" marL="457200" rtl="0" algn="just">
              <a:lnSpc>
                <a:spcPct val="115000"/>
              </a:lnSpc>
              <a:spcBef>
                <a:spcPts val="1200"/>
              </a:spcBef>
              <a:spcAft>
                <a:spcPts val="0"/>
              </a:spcAft>
              <a:buClr>
                <a:schemeClr val="dk2"/>
              </a:buClr>
              <a:buSzPts val="1700"/>
              <a:buFont typeface="Roboto"/>
              <a:buChar char="-"/>
            </a:pPr>
            <a:r>
              <a:rPr b="1" lang="es" sz="1700">
                <a:solidFill>
                  <a:schemeClr val="dk2"/>
                </a:solidFill>
                <a:latin typeface="Roboto"/>
                <a:ea typeface="Roboto"/>
                <a:cs typeface="Roboto"/>
                <a:sym typeface="Roboto"/>
              </a:rPr>
              <a:t>version: </a:t>
            </a:r>
            <a:r>
              <a:rPr lang="es" sz="1700">
                <a:solidFill>
                  <a:schemeClr val="dk2"/>
                </a:solidFill>
                <a:latin typeface="Roboto"/>
                <a:ea typeface="Roboto"/>
                <a:cs typeface="Roboto"/>
                <a:sym typeface="Roboto"/>
              </a:rPr>
              <a:t>Obligatorio a no ser que esté ya incluido en otro documento.</a:t>
            </a:r>
            <a:endParaRPr sz="1700">
              <a:solidFill>
                <a:schemeClr val="dk2"/>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Char char="-"/>
            </a:pPr>
            <a:r>
              <a:rPr b="1" lang="es" sz="1700">
                <a:solidFill>
                  <a:schemeClr val="dk2"/>
                </a:solidFill>
                <a:latin typeface="Roboto"/>
                <a:ea typeface="Roboto"/>
                <a:cs typeface="Roboto"/>
                <a:sym typeface="Roboto"/>
              </a:rPr>
              <a:t>encoding: </a:t>
            </a:r>
            <a:r>
              <a:rPr lang="es" sz="1700">
                <a:solidFill>
                  <a:schemeClr val="dk2"/>
                </a:solidFill>
                <a:latin typeface="Roboto"/>
                <a:ea typeface="Roboto"/>
                <a:cs typeface="Roboto"/>
                <a:sym typeface="Roboto"/>
              </a:rPr>
              <a:t>Opcional. Es la codificación de caracteres con la que se ha guardado el documento.</a:t>
            </a:r>
            <a:endParaRPr sz="1700">
              <a:solidFill>
                <a:schemeClr val="dk2"/>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Char char="-"/>
            </a:pPr>
            <a:r>
              <a:rPr b="1" lang="es" sz="1700">
                <a:solidFill>
                  <a:schemeClr val="dk2"/>
                </a:solidFill>
                <a:latin typeface="Roboto"/>
                <a:ea typeface="Roboto"/>
                <a:cs typeface="Roboto"/>
                <a:sym typeface="Roboto"/>
              </a:rPr>
              <a:t>standalone: </a:t>
            </a:r>
            <a:r>
              <a:rPr lang="es" sz="1700">
                <a:solidFill>
                  <a:schemeClr val="dk2"/>
                </a:solidFill>
                <a:latin typeface="Roboto"/>
                <a:ea typeface="Roboto"/>
                <a:cs typeface="Roboto"/>
                <a:sym typeface="Roboto"/>
              </a:rPr>
              <a:t>Opcional. Indica si un documento va acompañado de un DTD o no lo necesita. Puede tomar dos valores ("yes" o "no").</a:t>
            </a:r>
            <a:endParaRPr sz="1700">
              <a:solidFill>
                <a:schemeClr val="dk2"/>
              </a:solidFill>
              <a:latin typeface="Roboto"/>
              <a:ea typeface="Roboto"/>
              <a:cs typeface="Roboto"/>
              <a:sym typeface="Roboto"/>
            </a:endParaRPr>
          </a:p>
          <a:p>
            <a:pPr indent="0" lvl="0" marL="914400" rtl="0" algn="just">
              <a:lnSpc>
                <a:spcPct val="115000"/>
              </a:lnSpc>
              <a:spcBef>
                <a:spcPts val="1200"/>
              </a:spcBef>
              <a:spcAft>
                <a:spcPts val="0"/>
              </a:spcAft>
              <a:buNone/>
            </a:pPr>
            <a:r>
              <a:rPr b="1" i="1" lang="es" sz="1700">
                <a:solidFill>
                  <a:schemeClr val="dk2"/>
                </a:solidFill>
                <a:latin typeface="Roboto"/>
                <a:ea typeface="Roboto"/>
                <a:cs typeface="Roboto"/>
                <a:sym typeface="Roboto"/>
              </a:rPr>
              <a:t>standalone="yes": </a:t>
            </a:r>
            <a:r>
              <a:rPr lang="es" sz="1700">
                <a:solidFill>
                  <a:schemeClr val="dk2"/>
                </a:solidFill>
                <a:latin typeface="Roboto"/>
                <a:ea typeface="Roboto"/>
                <a:cs typeface="Roboto"/>
                <a:sym typeface="Roboto"/>
              </a:rPr>
              <a:t>se está indicando que el documento es independiente de otros, como por ejemplo de una DTD externa. </a:t>
            </a:r>
            <a:endParaRPr sz="1700">
              <a:solidFill>
                <a:schemeClr val="dk2"/>
              </a:solidFill>
              <a:latin typeface="Roboto"/>
              <a:ea typeface="Roboto"/>
              <a:cs typeface="Roboto"/>
              <a:sym typeface="Roboto"/>
            </a:endParaRPr>
          </a:p>
          <a:p>
            <a:pPr indent="0" lvl="0" marL="914400" rtl="0" algn="just">
              <a:lnSpc>
                <a:spcPct val="115000"/>
              </a:lnSpc>
              <a:spcBef>
                <a:spcPts val="1200"/>
              </a:spcBef>
              <a:spcAft>
                <a:spcPts val="1200"/>
              </a:spcAft>
              <a:buNone/>
            </a:pPr>
            <a:r>
              <a:rPr b="1" lang="es" sz="1700">
                <a:solidFill>
                  <a:schemeClr val="dk2"/>
                </a:solidFill>
                <a:latin typeface="Roboto"/>
                <a:ea typeface="Roboto"/>
                <a:cs typeface="Roboto"/>
                <a:sym typeface="Roboto"/>
              </a:rPr>
              <a:t>standalone="no": </a:t>
            </a:r>
            <a:r>
              <a:rPr lang="es" sz="1700">
                <a:solidFill>
                  <a:schemeClr val="dk2"/>
                </a:solidFill>
                <a:latin typeface="Roboto"/>
                <a:ea typeface="Roboto"/>
                <a:cs typeface="Roboto"/>
                <a:sym typeface="Roboto"/>
              </a:rPr>
              <a:t>significa que el documento no es independiente.</a:t>
            </a:r>
            <a:endParaRPr sz="17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30" name="Google Shape;130;p20"/>
          <p:cNvSpPr txBox="1"/>
          <p:nvPr/>
        </p:nvSpPr>
        <p:spPr>
          <a:xfrm>
            <a:off x="311700" y="928525"/>
            <a:ext cx="8454600" cy="15030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Nodo raíz</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700">
                <a:solidFill>
                  <a:schemeClr val="dk2"/>
                </a:solidFill>
                <a:latin typeface="Roboto"/>
                <a:ea typeface="Roboto"/>
                <a:cs typeface="Roboto"/>
                <a:sym typeface="Roboto"/>
              </a:rPr>
              <a:t>Todos los elementos de un documento XML deben estar contenidos entre las etiquetas de apertura y cierre del nodo raíz, es decir, cuelgan del nodo padre que contiene a todos los demás como si fuera una estructura de árbol.</a:t>
            </a:r>
            <a:endParaRPr sz="1700">
              <a:solidFill>
                <a:schemeClr val="dk2"/>
              </a:solidFill>
              <a:latin typeface="Roboto"/>
              <a:ea typeface="Roboto"/>
              <a:cs typeface="Roboto"/>
              <a:sym typeface="Roboto"/>
            </a:endParaRPr>
          </a:p>
        </p:txBody>
      </p:sp>
      <p:pic>
        <p:nvPicPr>
          <p:cNvPr id="131" name="Google Shape;131;p20"/>
          <p:cNvPicPr preferRelativeResize="0"/>
          <p:nvPr/>
        </p:nvPicPr>
        <p:blipFill>
          <a:blip r:embed="rId3">
            <a:alphaModFix/>
          </a:blip>
          <a:stretch>
            <a:fillRect/>
          </a:stretch>
        </p:blipFill>
        <p:spPr>
          <a:xfrm>
            <a:off x="311700" y="2952000"/>
            <a:ext cx="2162175" cy="1190625"/>
          </a:xfrm>
          <a:prstGeom prst="rect">
            <a:avLst/>
          </a:prstGeom>
          <a:noFill/>
          <a:ln>
            <a:noFill/>
          </a:ln>
        </p:spPr>
      </p:pic>
      <p:pic>
        <p:nvPicPr>
          <p:cNvPr id="132" name="Google Shape;132;p20"/>
          <p:cNvPicPr preferRelativeResize="0"/>
          <p:nvPr/>
        </p:nvPicPr>
        <p:blipFill>
          <a:blip r:embed="rId4">
            <a:alphaModFix/>
          </a:blip>
          <a:stretch>
            <a:fillRect/>
          </a:stretch>
        </p:blipFill>
        <p:spPr>
          <a:xfrm>
            <a:off x="3438700" y="2571750"/>
            <a:ext cx="5005900" cy="217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38" name="Google Shape;138;p21"/>
          <p:cNvSpPr txBox="1"/>
          <p:nvPr/>
        </p:nvSpPr>
        <p:spPr>
          <a:xfrm>
            <a:off x="311700" y="928525"/>
            <a:ext cx="8454600" cy="39243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¡Importante! → Etiquetas de cierre</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700">
                <a:solidFill>
                  <a:schemeClr val="dk2"/>
                </a:solidFill>
                <a:latin typeface="Roboto"/>
                <a:ea typeface="Roboto"/>
                <a:cs typeface="Roboto"/>
                <a:sym typeface="Roboto"/>
              </a:rPr>
              <a:t>En XML es sintácticamente ilegal omitir la etiqueta de cierre, a diferencia de en HTML donde algunos elementos pueden no tener etiqueta de cierre.</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700">
                <a:solidFill>
                  <a:schemeClr val="dk2"/>
                </a:solidFill>
                <a:latin typeface="Roboto"/>
                <a:ea typeface="Roboto"/>
                <a:cs typeface="Roboto"/>
                <a:sym typeface="Roboto"/>
              </a:rPr>
              <a:t>Ahora, en el caso de elementos vacíos, se admite una única etiqueta en lugar del par de etiquetas de apertura/cierre. En esos casos, la etiqueta debe escribirse como &lt;etiqueta /&gt; (poniendo el carácter de etiqueta de cierre después del nombre de la etiqueta).</a:t>
            </a:r>
            <a:endParaRPr sz="1700">
              <a:solidFill>
                <a:schemeClr val="dk2"/>
              </a:solidFill>
              <a:latin typeface="Roboto"/>
              <a:ea typeface="Roboto"/>
              <a:cs typeface="Roboto"/>
              <a:sym typeface="Roboto"/>
            </a:endParaRPr>
          </a:p>
        </p:txBody>
      </p:sp>
      <p:pic>
        <p:nvPicPr>
          <p:cNvPr id="139" name="Google Shape;139;p21"/>
          <p:cNvPicPr preferRelativeResize="0"/>
          <p:nvPr/>
        </p:nvPicPr>
        <p:blipFill>
          <a:blip r:embed="rId3">
            <a:alphaModFix/>
          </a:blip>
          <a:stretch>
            <a:fillRect/>
          </a:stretch>
        </p:blipFill>
        <p:spPr>
          <a:xfrm>
            <a:off x="568925" y="2321775"/>
            <a:ext cx="2695575" cy="714375"/>
          </a:xfrm>
          <a:prstGeom prst="rect">
            <a:avLst/>
          </a:prstGeom>
          <a:noFill/>
          <a:ln>
            <a:noFill/>
          </a:ln>
        </p:spPr>
      </p:pic>
      <p:cxnSp>
        <p:nvCxnSpPr>
          <p:cNvPr id="140" name="Google Shape;140;p21"/>
          <p:cNvCxnSpPr/>
          <p:nvPr/>
        </p:nvCxnSpPr>
        <p:spPr>
          <a:xfrm>
            <a:off x="745850" y="2131025"/>
            <a:ext cx="2227800" cy="1162500"/>
          </a:xfrm>
          <a:prstGeom prst="straightConnector1">
            <a:avLst/>
          </a:prstGeom>
          <a:noFill/>
          <a:ln cap="flat" cmpd="sng" w="38100">
            <a:solidFill>
              <a:srgbClr val="FF0000"/>
            </a:solidFill>
            <a:prstDash val="solid"/>
            <a:round/>
            <a:headEnd len="med" w="med" type="none"/>
            <a:tailEnd len="med" w="med" type="none"/>
          </a:ln>
        </p:spPr>
      </p:cxnSp>
      <p:pic>
        <p:nvPicPr>
          <p:cNvPr id="141" name="Google Shape;141;p21"/>
          <p:cNvPicPr preferRelativeResize="0"/>
          <p:nvPr/>
        </p:nvPicPr>
        <p:blipFill>
          <a:blip r:embed="rId4">
            <a:alphaModFix/>
          </a:blip>
          <a:stretch>
            <a:fillRect/>
          </a:stretch>
        </p:blipFill>
        <p:spPr>
          <a:xfrm>
            <a:off x="4986100" y="2350325"/>
            <a:ext cx="2867025"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