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Roboto"/>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2EB2B6-94DE-4BA8-9311-3D32D422B26B}">
  <a:tblStyle styleId="{E42EB2B6-94DE-4BA8-9311-3D32D422B2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Lat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regular.fntdata"/><Relationship Id="rId70" Type="http://schemas.openxmlformats.org/officeDocument/2006/relationships/font" Target="fonts/Robo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bold.fntdata"/><Relationship Id="rId23" Type="http://schemas.openxmlformats.org/officeDocument/2006/relationships/slide" Target="slides/slide17.xml"/><Relationship Id="rId67" Type="http://schemas.openxmlformats.org/officeDocument/2006/relationships/font" Target="fonts/Robot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736e147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736e147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4634a13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4634a13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4634a1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4634a1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4634a13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4634a13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4634a13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4634a13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4634a13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4634a13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74634a13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74634a13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4634a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4634a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4634a13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4634a13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4634a13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4634a13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36e14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36e14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74634a13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74634a13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74634a13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74634a13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4634a13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4634a13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4634a13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4634a13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74634a13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74634a13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74634a13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74634a13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4634a13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74634a13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4634a13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74634a13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74634a13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74634a13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74634a13a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74634a13a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36e147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36e147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74634a13a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74634a13a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74634a13a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74634a13a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74634a13a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74634a13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736e147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736e147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7b18cf4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7b18cf4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ab5ff4f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ab5ff4f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ab5ff4f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ab5ff4f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ab5ff4f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ab5ff4f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ab5ff4f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ab5ff4f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ab5ff4f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ab5ff4f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36e147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36e147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ab5ff4f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ab5ff4f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ab5ff4f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ab5ff4f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ab5ff4f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ab5ff4f1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ab5ff4f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ab5ff4f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ab5ff4f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ab5ff4f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ab5ff4f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ab5ff4f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ab5ff4f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ab5ff4f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b5ff4f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ab5ff4f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b5ff4f1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ab5ff4f1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ab5ff4f1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ab5ff4f1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36e147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736e147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ab5ff4f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ab5ff4f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ab5ff4f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ab5ff4f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ab5ff4f1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ab5ff4f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ab5ff4f1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ab5ff4f1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ab5ff4f1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0ab5ff4f1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ab5ff4f1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ab5ff4f1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ab5ff4f1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ab5ff4f1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0ab5ff4f1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0ab5ff4f1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ab5ff4f1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ab5ff4f1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ab5ff4f1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ab5ff4f1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36e147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36e147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ab5ff4f1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ab5ff4f1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36e147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36e147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36e147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36e147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736e147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736e147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41.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45.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45.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46.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46.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53.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53.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49.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9.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54.png"/><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54.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50.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50.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56.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56.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DTD</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2</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50" name="Google Shape;150;p22"/>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elementos</a:t>
            </a:r>
            <a:endParaRPr b="1" sz="1700" u="sng"/>
          </a:p>
          <a:p>
            <a:pPr indent="-336550" lvl="0" marL="457200" rtl="0" algn="just">
              <a:lnSpc>
                <a:spcPct val="115000"/>
              </a:lnSpc>
              <a:spcBef>
                <a:spcPts val="1200"/>
              </a:spcBef>
              <a:spcAft>
                <a:spcPts val="0"/>
              </a:spcAft>
              <a:buSzPts val="1700"/>
              <a:buChar char="-"/>
            </a:pPr>
            <a:r>
              <a:rPr lang="es" sz="1700"/>
              <a:t>Los elementos permitidos se especifican con ELEMENT, seguido del nombre y el tipo de elemento:</a:t>
            </a:r>
            <a:endParaRPr sz="1700"/>
          </a:p>
          <a:p>
            <a:pPr indent="0" lvl="0" marL="0" rtl="0" algn="just">
              <a:lnSpc>
                <a:spcPct val="115000"/>
              </a:lnSpc>
              <a:spcBef>
                <a:spcPts val="1200"/>
              </a:spcBef>
              <a:spcAft>
                <a:spcPts val="0"/>
              </a:spcAft>
              <a:buNone/>
            </a:pPr>
            <a:r>
              <a:t/>
            </a:r>
            <a:endParaRPr sz="1700"/>
          </a:p>
          <a:p>
            <a:pPr indent="-336550" lvl="0" marL="914400" rtl="0" algn="just">
              <a:lnSpc>
                <a:spcPct val="115000"/>
              </a:lnSpc>
              <a:spcBef>
                <a:spcPts val="1200"/>
              </a:spcBef>
              <a:spcAft>
                <a:spcPts val="0"/>
              </a:spcAft>
              <a:buSzPts val="1700"/>
              <a:buChar char="-"/>
            </a:pPr>
            <a:r>
              <a:rPr b="1" lang="es" sz="1700"/>
              <a:t>EMPTY: </a:t>
            </a:r>
            <a:r>
              <a:rPr lang="es" sz="1700"/>
              <a:t>significa que el elemento es vacío, es decir, que no puede tener contenido.</a:t>
            </a:r>
            <a:endParaRPr sz="1700"/>
          </a:p>
          <a:p>
            <a:pPr indent="-336550" lvl="0" marL="914400" rtl="0" algn="just">
              <a:lnSpc>
                <a:spcPct val="115000"/>
              </a:lnSpc>
              <a:spcBef>
                <a:spcPts val="0"/>
              </a:spcBef>
              <a:spcAft>
                <a:spcPts val="0"/>
              </a:spcAft>
              <a:buSzPts val="1700"/>
              <a:buChar char="-"/>
            </a:pPr>
            <a:r>
              <a:rPr b="1" lang="es" sz="1700"/>
              <a:t>(#PCDATA): </a:t>
            </a:r>
            <a:r>
              <a:rPr lang="es" sz="1700"/>
              <a:t>significa que el elemento puede contener texto. #PCDATA debe escribirse entre paréntesis.</a:t>
            </a:r>
            <a:endParaRPr sz="1700"/>
          </a:p>
          <a:p>
            <a:pPr indent="-336550" lvl="0" marL="914400" rtl="0" algn="just">
              <a:lnSpc>
                <a:spcPct val="115000"/>
              </a:lnSpc>
              <a:spcBef>
                <a:spcPts val="0"/>
              </a:spcBef>
              <a:spcAft>
                <a:spcPts val="0"/>
              </a:spcAft>
              <a:buSzPts val="1700"/>
              <a:buChar char="-"/>
            </a:pPr>
            <a:r>
              <a:rPr b="1" lang="es" sz="1700"/>
              <a:t>ANY: </a:t>
            </a:r>
            <a:r>
              <a:rPr lang="es" sz="1700"/>
              <a:t>significa que el elemento puede contener cualquier cosa (texto y otros elementos). ANY debe escribirse sin paréntesis.</a:t>
            </a:r>
            <a:endParaRPr sz="1700"/>
          </a:p>
          <a:p>
            <a:pPr indent="0" lvl="0" marL="0" rtl="0" algn="just">
              <a:lnSpc>
                <a:spcPct val="115000"/>
              </a:lnSpc>
              <a:spcBef>
                <a:spcPts val="1200"/>
              </a:spcBef>
              <a:spcAft>
                <a:spcPts val="0"/>
              </a:spcAft>
              <a:buNone/>
            </a:pPr>
            <a:r>
              <a:t/>
            </a:r>
            <a:endParaRPr sz="1700"/>
          </a:p>
          <a:p>
            <a:pPr indent="0" lvl="0" marL="0" rtl="0" algn="just">
              <a:lnSpc>
                <a:spcPct val="115000"/>
              </a:lnSpc>
              <a:spcBef>
                <a:spcPts val="1200"/>
              </a:spcBef>
              <a:spcAft>
                <a:spcPts val="1200"/>
              </a:spcAft>
              <a:buNone/>
            </a:pPr>
            <a:r>
              <a:t/>
            </a:r>
            <a:endParaRPr sz="1700"/>
          </a:p>
        </p:txBody>
      </p:sp>
      <p:pic>
        <p:nvPicPr>
          <p:cNvPr id="151" name="Google Shape;151;p22"/>
          <p:cNvPicPr preferRelativeResize="0"/>
          <p:nvPr/>
        </p:nvPicPr>
        <p:blipFill>
          <a:blip r:embed="rId3">
            <a:alphaModFix/>
          </a:blip>
          <a:stretch>
            <a:fillRect/>
          </a:stretch>
        </p:blipFill>
        <p:spPr>
          <a:xfrm>
            <a:off x="1985025" y="2140525"/>
            <a:ext cx="5742439" cy="50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¿Cuáles de las siguientes etiquetas son correctas y cuáles no?</a:t>
            </a:r>
            <a:endParaRPr b="1" sz="2800"/>
          </a:p>
        </p:txBody>
      </p:sp>
      <p:pic>
        <p:nvPicPr>
          <p:cNvPr id="157" name="Google Shape;157;p23"/>
          <p:cNvPicPr preferRelativeResize="0"/>
          <p:nvPr/>
        </p:nvPicPr>
        <p:blipFill>
          <a:blip r:embed="rId3">
            <a:alphaModFix/>
          </a:blip>
          <a:stretch>
            <a:fillRect/>
          </a:stretch>
        </p:blipFill>
        <p:spPr>
          <a:xfrm>
            <a:off x="2834525" y="856675"/>
            <a:ext cx="2990850" cy="1009650"/>
          </a:xfrm>
          <a:prstGeom prst="rect">
            <a:avLst/>
          </a:prstGeom>
          <a:noFill/>
          <a:ln>
            <a:noFill/>
          </a:ln>
        </p:spPr>
      </p:pic>
      <p:pic>
        <p:nvPicPr>
          <p:cNvPr id="158" name="Google Shape;158;p23"/>
          <p:cNvPicPr preferRelativeResize="0"/>
          <p:nvPr/>
        </p:nvPicPr>
        <p:blipFill rotWithShape="1">
          <a:blip r:embed="rId4">
            <a:alphaModFix/>
          </a:blip>
          <a:srcRect b="0" l="4824" r="68999" t="0"/>
          <a:stretch/>
        </p:blipFill>
        <p:spPr>
          <a:xfrm>
            <a:off x="2463700" y="2987550"/>
            <a:ext cx="3166782" cy="215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64" name="Google Shape;164;p24"/>
          <p:cNvPicPr preferRelativeResize="0"/>
          <p:nvPr/>
        </p:nvPicPr>
        <p:blipFill>
          <a:blip r:embed="rId3">
            <a:alphaModFix/>
          </a:blip>
          <a:stretch>
            <a:fillRect/>
          </a:stretch>
        </p:blipFill>
        <p:spPr>
          <a:xfrm>
            <a:off x="2834525" y="856675"/>
            <a:ext cx="2990850" cy="1009650"/>
          </a:xfrm>
          <a:prstGeom prst="rect">
            <a:avLst/>
          </a:prstGeom>
          <a:noFill/>
          <a:ln>
            <a:noFill/>
          </a:ln>
        </p:spPr>
      </p:pic>
      <p:pic>
        <p:nvPicPr>
          <p:cNvPr id="165" name="Google Shape;165;p24"/>
          <p:cNvPicPr preferRelativeResize="0"/>
          <p:nvPr/>
        </p:nvPicPr>
        <p:blipFill>
          <a:blip r:embed="rId4">
            <a:alphaModFix/>
          </a:blip>
          <a:stretch>
            <a:fillRect/>
          </a:stretch>
        </p:blipFill>
        <p:spPr>
          <a:xfrm>
            <a:off x="169675" y="2938038"/>
            <a:ext cx="9143999" cy="1629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71" name="Google Shape;171;p25"/>
          <p:cNvPicPr preferRelativeResize="0"/>
          <p:nvPr/>
        </p:nvPicPr>
        <p:blipFill>
          <a:blip r:embed="rId3">
            <a:alphaModFix/>
          </a:blip>
          <a:stretch>
            <a:fillRect/>
          </a:stretch>
        </p:blipFill>
        <p:spPr>
          <a:xfrm>
            <a:off x="2418950" y="828100"/>
            <a:ext cx="3752850" cy="1066800"/>
          </a:xfrm>
          <a:prstGeom prst="rect">
            <a:avLst/>
          </a:prstGeom>
          <a:noFill/>
          <a:ln>
            <a:noFill/>
          </a:ln>
        </p:spPr>
      </p:pic>
      <p:pic>
        <p:nvPicPr>
          <p:cNvPr id="172" name="Google Shape;172;p25"/>
          <p:cNvPicPr preferRelativeResize="0"/>
          <p:nvPr/>
        </p:nvPicPr>
        <p:blipFill rotWithShape="1">
          <a:blip r:embed="rId4">
            <a:alphaModFix/>
          </a:blip>
          <a:srcRect b="0" l="4260" r="69459" t="0"/>
          <a:stretch/>
        </p:blipFill>
        <p:spPr>
          <a:xfrm>
            <a:off x="2247575" y="2748250"/>
            <a:ext cx="3985126" cy="205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78" name="Google Shape;178;p26"/>
          <p:cNvPicPr preferRelativeResize="0"/>
          <p:nvPr/>
        </p:nvPicPr>
        <p:blipFill>
          <a:blip r:embed="rId3">
            <a:alphaModFix/>
          </a:blip>
          <a:stretch>
            <a:fillRect/>
          </a:stretch>
        </p:blipFill>
        <p:spPr>
          <a:xfrm>
            <a:off x="2418950" y="828100"/>
            <a:ext cx="3752850" cy="1066800"/>
          </a:xfrm>
          <a:prstGeom prst="rect">
            <a:avLst/>
          </a:prstGeom>
          <a:noFill/>
          <a:ln>
            <a:noFill/>
          </a:ln>
        </p:spPr>
      </p:pic>
      <p:pic>
        <p:nvPicPr>
          <p:cNvPr id="179" name="Google Shape;179;p26"/>
          <p:cNvPicPr preferRelativeResize="0"/>
          <p:nvPr/>
        </p:nvPicPr>
        <p:blipFill>
          <a:blip r:embed="rId4">
            <a:alphaModFix/>
          </a:blip>
          <a:stretch>
            <a:fillRect/>
          </a:stretch>
        </p:blipFill>
        <p:spPr>
          <a:xfrm>
            <a:off x="0" y="3379308"/>
            <a:ext cx="9144001" cy="12378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85" name="Google Shape;185;p27"/>
          <p:cNvPicPr preferRelativeResize="0"/>
          <p:nvPr/>
        </p:nvPicPr>
        <p:blipFill>
          <a:blip r:embed="rId3">
            <a:alphaModFix/>
          </a:blip>
          <a:stretch>
            <a:fillRect/>
          </a:stretch>
        </p:blipFill>
        <p:spPr>
          <a:xfrm>
            <a:off x="2874738" y="526338"/>
            <a:ext cx="2962275" cy="1247775"/>
          </a:xfrm>
          <a:prstGeom prst="rect">
            <a:avLst/>
          </a:prstGeom>
          <a:noFill/>
          <a:ln>
            <a:noFill/>
          </a:ln>
        </p:spPr>
      </p:pic>
      <p:pic>
        <p:nvPicPr>
          <p:cNvPr id="186" name="Google Shape;186;p27"/>
          <p:cNvPicPr preferRelativeResize="0"/>
          <p:nvPr/>
        </p:nvPicPr>
        <p:blipFill rotWithShape="1">
          <a:blip r:embed="rId4">
            <a:alphaModFix/>
          </a:blip>
          <a:srcRect b="0" l="10754" r="0" t="7373"/>
          <a:stretch/>
        </p:blipFill>
        <p:spPr>
          <a:xfrm>
            <a:off x="1737550" y="2854700"/>
            <a:ext cx="6732826" cy="206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92" name="Google Shape;192;p28"/>
          <p:cNvPicPr preferRelativeResize="0"/>
          <p:nvPr/>
        </p:nvPicPr>
        <p:blipFill>
          <a:blip r:embed="rId3">
            <a:alphaModFix/>
          </a:blip>
          <a:stretch>
            <a:fillRect/>
          </a:stretch>
        </p:blipFill>
        <p:spPr>
          <a:xfrm>
            <a:off x="2874738" y="526338"/>
            <a:ext cx="2962275" cy="1247775"/>
          </a:xfrm>
          <a:prstGeom prst="rect">
            <a:avLst/>
          </a:prstGeom>
          <a:noFill/>
          <a:ln>
            <a:noFill/>
          </a:ln>
        </p:spPr>
      </p:pic>
      <p:pic>
        <p:nvPicPr>
          <p:cNvPr id="193" name="Google Shape;193;p28"/>
          <p:cNvPicPr preferRelativeResize="0"/>
          <p:nvPr/>
        </p:nvPicPr>
        <p:blipFill rotWithShape="1">
          <a:blip r:embed="rId4">
            <a:alphaModFix/>
          </a:blip>
          <a:srcRect b="0" l="0" r="0" t="7373"/>
          <a:stretch/>
        </p:blipFill>
        <p:spPr>
          <a:xfrm>
            <a:off x="926575" y="2854700"/>
            <a:ext cx="7543800" cy="206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99" name="Google Shape;199;p29"/>
          <p:cNvSpPr txBox="1"/>
          <p:nvPr>
            <p:ph idx="1" type="body"/>
          </p:nvPr>
        </p:nvSpPr>
        <p:spPr>
          <a:xfrm>
            <a:off x="311700" y="888125"/>
            <a:ext cx="8409600" cy="42555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600" u="sng"/>
              <a:t>Declaración de elementos</a:t>
            </a:r>
            <a:endParaRPr b="1" sz="1600" u="sng"/>
          </a:p>
          <a:p>
            <a:pPr indent="-330200" lvl="0" marL="457200" rtl="0" algn="just">
              <a:lnSpc>
                <a:spcPct val="115000"/>
              </a:lnSpc>
              <a:spcBef>
                <a:spcPts val="1200"/>
              </a:spcBef>
              <a:spcAft>
                <a:spcPts val="0"/>
              </a:spcAft>
              <a:buSzPts val="1600"/>
              <a:buChar char="-"/>
            </a:pPr>
            <a:r>
              <a:rPr lang="es" sz="1600"/>
              <a:t>Para indicar que un elemento puede o debe contener otros elementos se deben indicar los elementos, utilizando los conectores y modificadores siguientes:</a:t>
            </a:r>
            <a:endParaRPr sz="1600"/>
          </a:p>
          <a:p>
            <a:pPr indent="-330200" lvl="1" marL="914400" rtl="0" algn="just">
              <a:lnSpc>
                <a:spcPct val="115000"/>
              </a:lnSpc>
              <a:spcBef>
                <a:spcPts val="0"/>
              </a:spcBef>
              <a:spcAft>
                <a:spcPts val="0"/>
              </a:spcAft>
              <a:buSzPts val="1600"/>
              <a:buChar char="-"/>
            </a:pPr>
            <a:r>
              <a:rPr b="1" lang="es" sz="1600"/>
              <a:t>, (coma): </a:t>
            </a:r>
            <a:r>
              <a:rPr lang="es" sz="1600"/>
              <a:t>significa que el elemento contiene los elementos en el orden indicado.</a:t>
            </a:r>
            <a:endParaRPr sz="1600"/>
          </a:p>
          <a:p>
            <a:pPr indent="0" lvl="0" marL="0" rtl="0" algn="just">
              <a:lnSpc>
                <a:spcPct val="115000"/>
              </a:lnSpc>
              <a:spcBef>
                <a:spcPts val="1200"/>
              </a:spcBef>
              <a:spcAft>
                <a:spcPts val="0"/>
              </a:spcAft>
              <a:buNone/>
            </a:pPr>
            <a:r>
              <a:t/>
            </a:r>
            <a:endParaRPr sz="1600"/>
          </a:p>
          <a:p>
            <a:pPr indent="-330200" lvl="1" marL="914400" rtl="0" algn="just">
              <a:lnSpc>
                <a:spcPct val="115000"/>
              </a:lnSpc>
              <a:spcBef>
                <a:spcPts val="1200"/>
              </a:spcBef>
              <a:spcAft>
                <a:spcPts val="0"/>
              </a:spcAft>
              <a:buSzPts val="1600"/>
              <a:buChar char="-"/>
            </a:pPr>
            <a:r>
              <a:rPr b="1" lang="es" sz="1600"/>
              <a:t>| (o lógico): </a:t>
            </a:r>
            <a:r>
              <a:rPr lang="es" sz="1600"/>
              <a:t>significa que el elemento contiene uno de los dos elementos.</a:t>
            </a:r>
            <a:endParaRPr sz="1600"/>
          </a:p>
          <a:p>
            <a:pPr indent="0" lvl="0" marL="0" rtl="0" algn="just">
              <a:lnSpc>
                <a:spcPct val="115000"/>
              </a:lnSpc>
              <a:spcBef>
                <a:spcPts val="1200"/>
              </a:spcBef>
              <a:spcAft>
                <a:spcPts val="0"/>
              </a:spcAft>
              <a:buNone/>
            </a:pPr>
            <a:r>
              <a:t/>
            </a:r>
            <a:endParaRPr sz="1600"/>
          </a:p>
          <a:p>
            <a:pPr indent="-330200" lvl="0" marL="914400" rtl="0" algn="just">
              <a:lnSpc>
                <a:spcPct val="115000"/>
              </a:lnSpc>
              <a:spcBef>
                <a:spcPts val="1200"/>
              </a:spcBef>
              <a:spcAft>
                <a:spcPts val="0"/>
              </a:spcAft>
              <a:buSzPts val="1600"/>
              <a:buChar char="-"/>
            </a:pPr>
            <a:r>
              <a:rPr b="1" lang="es" sz="1600"/>
              <a:t>? (opcional):</a:t>
            </a:r>
            <a:r>
              <a:rPr lang="es" sz="1600"/>
              <a:t> significa que el elemento puede aparecer o no, pero sólo una vez.</a:t>
            </a:r>
            <a:endParaRPr sz="1600"/>
          </a:p>
          <a:p>
            <a:pPr indent="-330200" lvl="0" marL="914400" rtl="0" algn="just">
              <a:lnSpc>
                <a:spcPct val="115000"/>
              </a:lnSpc>
              <a:spcBef>
                <a:spcPts val="0"/>
              </a:spcBef>
              <a:spcAft>
                <a:spcPts val="0"/>
              </a:spcAft>
              <a:buSzPts val="1600"/>
              <a:buChar char="-"/>
            </a:pPr>
            <a:r>
              <a:rPr b="1" lang="es" sz="1600"/>
              <a:t>*: </a:t>
            </a:r>
            <a:r>
              <a:rPr lang="es" sz="1600"/>
              <a:t>significa que el elemento puede aparecer o no una o más veces.</a:t>
            </a:r>
            <a:endParaRPr sz="1600"/>
          </a:p>
          <a:p>
            <a:pPr indent="-330200" lvl="0" marL="914400" rtl="0" algn="just">
              <a:lnSpc>
                <a:spcPct val="115000"/>
              </a:lnSpc>
              <a:spcBef>
                <a:spcPts val="0"/>
              </a:spcBef>
              <a:spcAft>
                <a:spcPts val="0"/>
              </a:spcAft>
              <a:buSzPts val="1600"/>
              <a:buChar char="-"/>
            </a:pPr>
            <a:r>
              <a:rPr b="1" lang="es" sz="1600"/>
              <a:t>+ (obligatorio): </a:t>
            </a:r>
            <a:r>
              <a:rPr lang="es" sz="1600"/>
              <a:t>significa que el elemento tiene que aparecer una o más veces (no puede no aparecer).</a:t>
            </a:r>
            <a:endParaRPr sz="1600"/>
          </a:p>
          <a:p>
            <a:pPr indent="-330200" lvl="0" marL="914400" rtl="0" algn="just">
              <a:lnSpc>
                <a:spcPct val="115000"/>
              </a:lnSpc>
              <a:spcBef>
                <a:spcPts val="0"/>
              </a:spcBef>
              <a:spcAft>
                <a:spcPts val="0"/>
              </a:spcAft>
              <a:buSzPts val="1600"/>
              <a:buChar char="-"/>
            </a:pPr>
            <a:r>
              <a:rPr b="1" lang="es" sz="1600"/>
              <a:t>(): </a:t>
            </a:r>
            <a:r>
              <a:rPr lang="es" sz="1600"/>
              <a:t>permite agrupar expresiones.</a:t>
            </a:r>
            <a:endParaRPr sz="1600"/>
          </a:p>
        </p:txBody>
      </p:sp>
      <p:pic>
        <p:nvPicPr>
          <p:cNvPr id="200" name="Google Shape;200;p29"/>
          <p:cNvPicPr preferRelativeResize="0"/>
          <p:nvPr/>
        </p:nvPicPr>
        <p:blipFill>
          <a:blip r:embed="rId3">
            <a:alphaModFix/>
          </a:blip>
          <a:stretch>
            <a:fillRect/>
          </a:stretch>
        </p:blipFill>
        <p:spPr>
          <a:xfrm>
            <a:off x="1163800" y="2330825"/>
            <a:ext cx="3166543" cy="304800"/>
          </a:xfrm>
          <a:prstGeom prst="rect">
            <a:avLst/>
          </a:prstGeom>
          <a:noFill/>
          <a:ln>
            <a:noFill/>
          </a:ln>
        </p:spPr>
      </p:pic>
      <p:sp>
        <p:nvSpPr>
          <p:cNvPr id="201" name="Google Shape;201;p29"/>
          <p:cNvSpPr txBox="1"/>
          <p:nvPr/>
        </p:nvSpPr>
        <p:spPr>
          <a:xfrm>
            <a:off x="4365500" y="2242575"/>
            <a:ext cx="32676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s" sz="1000">
                <a:solidFill>
                  <a:srgbClr val="E74C3C"/>
                </a:solidFill>
                <a:highlight>
                  <a:srgbClr val="FFFFFF"/>
                </a:highlight>
                <a:latin typeface="Courier New"/>
                <a:ea typeface="Courier New"/>
                <a:cs typeface="Courier New"/>
                <a:sym typeface="Courier New"/>
              </a:rPr>
              <a:t>libro</a:t>
            </a:r>
            <a:r>
              <a:rPr i="1" lang="es" sz="1300">
                <a:solidFill>
                  <a:srgbClr val="404040"/>
                </a:solidFill>
                <a:highlight>
                  <a:srgbClr val="FCFCFC"/>
                </a:highlight>
                <a:latin typeface="Lato"/>
                <a:ea typeface="Lato"/>
                <a:cs typeface="Lato"/>
                <a:sym typeface="Lato"/>
              </a:rPr>
              <a:t> debe contener un </a:t>
            </a:r>
            <a:r>
              <a:rPr i="1" lang="es" sz="1000">
                <a:solidFill>
                  <a:srgbClr val="E74C3C"/>
                </a:solidFill>
                <a:highlight>
                  <a:srgbClr val="FFFFFF"/>
                </a:highlight>
                <a:latin typeface="Courier New"/>
                <a:ea typeface="Courier New"/>
                <a:cs typeface="Courier New"/>
                <a:sym typeface="Courier New"/>
              </a:rPr>
              <a:t>titulo</a:t>
            </a:r>
            <a:r>
              <a:rPr i="1" lang="es" sz="1300">
                <a:solidFill>
                  <a:srgbClr val="404040"/>
                </a:solidFill>
                <a:highlight>
                  <a:srgbClr val="FCFCFC"/>
                </a:highlight>
                <a:latin typeface="Lato"/>
                <a:ea typeface="Lato"/>
                <a:cs typeface="Lato"/>
                <a:sym typeface="Lato"/>
              </a:rPr>
              <a:t>, un </a:t>
            </a:r>
            <a:r>
              <a:rPr i="1" lang="es" sz="1000">
                <a:solidFill>
                  <a:srgbClr val="E74C3C"/>
                </a:solidFill>
                <a:highlight>
                  <a:srgbClr val="FFFFFF"/>
                </a:highlight>
                <a:latin typeface="Courier New"/>
                <a:ea typeface="Courier New"/>
                <a:cs typeface="Courier New"/>
                <a:sym typeface="Courier New"/>
              </a:rPr>
              <a:t>autor</a:t>
            </a:r>
            <a:r>
              <a:rPr i="1" lang="es" sz="1300">
                <a:solidFill>
                  <a:srgbClr val="404040"/>
                </a:solidFill>
                <a:highlight>
                  <a:srgbClr val="FCFCFC"/>
                </a:highlight>
                <a:latin typeface="Lato"/>
                <a:ea typeface="Lato"/>
                <a:cs typeface="Lato"/>
                <a:sym typeface="Lato"/>
              </a:rPr>
              <a:t> y un </a:t>
            </a:r>
            <a:r>
              <a:rPr i="1" lang="es" sz="1000">
                <a:solidFill>
                  <a:srgbClr val="E74C3C"/>
                </a:solidFill>
                <a:highlight>
                  <a:srgbClr val="FFFFFF"/>
                </a:highlight>
                <a:latin typeface="Courier New"/>
                <a:ea typeface="Courier New"/>
                <a:cs typeface="Courier New"/>
                <a:sym typeface="Courier New"/>
              </a:rPr>
              <a:t>capitulo</a:t>
            </a:r>
            <a:r>
              <a:rPr i="1" lang="es" sz="1300">
                <a:solidFill>
                  <a:srgbClr val="404040"/>
                </a:solidFill>
                <a:highlight>
                  <a:srgbClr val="FCFCFC"/>
                </a:highlight>
                <a:latin typeface="Lato"/>
                <a:ea typeface="Lato"/>
                <a:cs typeface="Lato"/>
                <a:sym typeface="Lato"/>
              </a:rPr>
              <a:t> exactamente y por ese orden.</a:t>
            </a:r>
            <a:endParaRPr i="1" sz="1500"/>
          </a:p>
        </p:txBody>
      </p:sp>
      <p:pic>
        <p:nvPicPr>
          <p:cNvPr id="202" name="Google Shape;202;p29"/>
          <p:cNvPicPr preferRelativeResize="0"/>
          <p:nvPr/>
        </p:nvPicPr>
        <p:blipFill>
          <a:blip r:embed="rId4">
            <a:alphaModFix/>
          </a:blip>
          <a:stretch>
            <a:fillRect/>
          </a:stretch>
        </p:blipFill>
        <p:spPr>
          <a:xfrm>
            <a:off x="1245300" y="3074250"/>
            <a:ext cx="3120196" cy="304800"/>
          </a:xfrm>
          <a:prstGeom prst="rect">
            <a:avLst/>
          </a:prstGeom>
          <a:noFill/>
          <a:ln>
            <a:noFill/>
          </a:ln>
        </p:spPr>
      </p:pic>
      <p:sp>
        <p:nvSpPr>
          <p:cNvPr id="203" name="Google Shape;203;p29"/>
          <p:cNvSpPr txBox="1"/>
          <p:nvPr/>
        </p:nvSpPr>
        <p:spPr>
          <a:xfrm>
            <a:off x="4365500" y="3117450"/>
            <a:ext cx="32676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s" sz="1000">
                <a:solidFill>
                  <a:srgbClr val="E74C3C"/>
                </a:solidFill>
                <a:highlight>
                  <a:srgbClr val="FFFFFF"/>
                </a:highlight>
                <a:latin typeface="Courier New"/>
                <a:ea typeface="Courier New"/>
                <a:cs typeface="Courier New"/>
                <a:sym typeface="Courier New"/>
              </a:rPr>
              <a:t>libro</a:t>
            </a:r>
            <a:r>
              <a:rPr i="1" lang="es" sz="1300">
                <a:solidFill>
                  <a:srgbClr val="404040"/>
                </a:solidFill>
                <a:highlight>
                  <a:srgbClr val="FCFCFC"/>
                </a:highlight>
                <a:latin typeface="Lato"/>
                <a:ea typeface="Lato"/>
                <a:cs typeface="Lato"/>
                <a:sym typeface="Lato"/>
              </a:rPr>
              <a:t> debe contener un </a:t>
            </a:r>
            <a:r>
              <a:rPr i="1" lang="es" sz="1000">
                <a:solidFill>
                  <a:srgbClr val="E74C3C"/>
                </a:solidFill>
                <a:highlight>
                  <a:srgbClr val="FFFFFF"/>
                </a:highlight>
                <a:latin typeface="Courier New"/>
                <a:ea typeface="Courier New"/>
                <a:cs typeface="Courier New"/>
                <a:sym typeface="Courier New"/>
              </a:rPr>
              <a:t>titulo</a:t>
            </a:r>
            <a:r>
              <a:rPr i="1" lang="es" sz="1300">
                <a:solidFill>
                  <a:srgbClr val="404040"/>
                </a:solidFill>
                <a:highlight>
                  <a:srgbClr val="FCFCFC"/>
                </a:highlight>
                <a:latin typeface="Lato"/>
                <a:ea typeface="Lato"/>
                <a:cs typeface="Lato"/>
                <a:sym typeface="Lato"/>
              </a:rPr>
              <a:t>, un </a:t>
            </a:r>
            <a:r>
              <a:rPr i="1" lang="es" sz="1000">
                <a:solidFill>
                  <a:srgbClr val="E74C3C"/>
                </a:solidFill>
                <a:highlight>
                  <a:srgbClr val="FFFFFF"/>
                </a:highlight>
                <a:latin typeface="Courier New"/>
                <a:ea typeface="Courier New"/>
                <a:cs typeface="Courier New"/>
                <a:sym typeface="Courier New"/>
              </a:rPr>
              <a:t>autor</a:t>
            </a:r>
            <a:r>
              <a:rPr i="1" lang="es" sz="1300">
                <a:solidFill>
                  <a:srgbClr val="404040"/>
                </a:solidFill>
                <a:highlight>
                  <a:srgbClr val="FCFCFC"/>
                </a:highlight>
                <a:latin typeface="Lato"/>
                <a:ea typeface="Lato"/>
                <a:cs typeface="Lato"/>
                <a:sym typeface="Lato"/>
              </a:rPr>
              <a:t> o un </a:t>
            </a:r>
            <a:r>
              <a:rPr i="1" lang="es" sz="1000">
                <a:solidFill>
                  <a:srgbClr val="E74C3C"/>
                </a:solidFill>
                <a:highlight>
                  <a:srgbClr val="FFFFFF"/>
                </a:highlight>
                <a:latin typeface="Courier New"/>
                <a:ea typeface="Courier New"/>
                <a:cs typeface="Courier New"/>
                <a:sym typeface="Courier New"/>
              </a:rPr>
              <a:t>capitulo</a:t>
            </a:r>
            <a:r>
              <a:rPr i="1" lang="es" sz="1300">
                <a:solidFill>
                  <a:srgbClr val="404040"/>
                </a:solidFill>
                <a:highlight>
                  <a:srgbClr val="FCFCFC"/>
                </a:highlight>
                <a:latin typeface="Lato"/>
                <a:ea typeface="Lato"/>
                <a:cs typeface="Lato"/>
                <a:sym typeface="Lato"/>
              </a:rPr>
              <a:t> </a:t>
            </a:r>
            <a:endParaRPr i="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09" name="Google Shape;209;p30"/>
          <p:cNvPicPr preferRelativeResize="0"/>
          <p:nvPr/>
        </p:nvPicPr>
        <p:blipFill>
          <a:blip r:embed="rId3">
            <a:alphaModFix/>
          </a:blip>
          <a:stretch>
            <a:fillRect/>
          </a:stretch>
        </p:blipFill>
        <p:spPr>
          <a:xfrm>
            <a:off x="2793075" y="670238"/>
            <a:ext cx="2952750" cy="1209675"/>
          </a:xfrm>
          <a:prstGeom prst="rect">
            <a:avLst/>
          </a:prstGeom>
          <a:noFill/>
          <a:ln>
            <a:noFill/>
          </a:ln>
        </p:spPr>
      </p:pic>
      <p:pic>
        <p:nvPicPr>
          <p:cNvPr id="210" name="Google Shape;210;p30"/>
          <p:cNvPicPr preferRelativeResize="0"/>
          <p:nvPr/>
        </p:nvPicPr>
        <p:blipFill rotWithShape="1">
          <a:blip r:embed="rId4">
            <a:alphaModFix/>
          </a:blip>
          <a:srcRect b="0" l="4700" r="72088" t="0"/>
          <a:stretch/>
        </p:blipFill>
        <p:spPr>
          <a:xfrm>
            <a:off x="2793075" y="2656025"/>
            <a:ext cx="3000018" cy="248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16" name="Google Shape;216;p31"/>
          <p:cNvPicPr preferRelativeResize="0"/>
          <p:nvPr/>
        </p:nvPicPr>
        <p:blipFill>
          <a:blip r:embed="rId3">
            <a:alphaModFix/>
          </a:blip>
          <a:stretch>
            <a:fillRect/>
          </a:stretch>
        </p:blipFill>
        <p:spPr>
          <a:xfrm>
            <a:off x="2793075" y="670238"/>
            <a:ext cx="2952750" cy="1209675"/>
          </a:xfrm>
          <a:prstGeom prst="rect">
            <a:avLst/>
          </a:prstGeom>
          <a:noFill/>
          <a:ln>
            <a:noFill/>
          </a:ln>
        </p:spPr>
      </p:pic>
      <p:pic>
        <p:nvPicPr>
          <p:cNvPr id="217" name="Google Shape;217;p31"/>
          <p:cNvPicPr preferRelativeResize="0"/>
          <p:nvPr/>
        </p:nvPicPr>
        <p:blipFill>
          <a:blip r:embed="rId4">
            <a:alphaModFix/>
          </a:blip>
          <a:stretch>
            <a:fillRect/>
          </a:stretch>
        </p:blipFill>
        <p:spPr>
          <a:xfrm>
            <a:off x="0" y="3122837"/>
            <a:ext cx="9144002" cy="1674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a:t>
            </a:r>
            <a:r>
              <a:rPr lang="es"/>
              <a:t>. DTD’s</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017800"/>
            <a:ext cx="8409600" cy="1886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En una empresa tenemos dos programadores que programan así:</a:t>
            </a:r>
            <a:endParaRPr/>
          </a:p>
          <a:p>
            <a:pPr indent="0" lvl="0" marL="0" rtl="0" algn="just">
              <a:lnSpc>
                <a:spcPct val="150000"/>
              </a:lnSpc>
              <a:spcBef>
                <a:spcPts val="1200"/>
              </a:spcBef>
              <a:spcAft>
                <a:spcPts val="1200"/>
              </a:spcAft>
              <a:buNone/>
            </a:pPr>
            <a:r>
              <a:t/>
            </a:r>
            <a:endParaRPr/>
          </a:p>
        </p:txBody>
      </p:sp>
      <p:graphicFrame>
        <p:nvGraphicFramePr>
          <p:cNvPr id="93" name="Google Shape;93;p14"/>
          <p:cNvGraphicFramePr/>
          <p:nvPr/>
        </p:nvGraphicFramePr>
        <p:xfrm>
          <a:off x="311700" y="1559700"/>
          <a:ext cx="3000000" cy="3000000"/>
        </p:xfrm>
        <a:graphic>
          <a:graphicData uri="http://schemas.openxmlformats.org/drawingml/2006/table">
            <a:tbl>
              <a:tblPr>
                <a:noFill/>
                <a:tableStyleId>{E42EB2B6-94DE-4BA8-9311-3D32D422B26B}</a:tableStyleId>
              </a:tblPr>
              <a:tblGrid>
                <a:gridCol w="4204800"/>
                <a:gridCol w="4204800"/>
              </a:tblGrid>
              <a:tr h="396200">
                <a:tc>
                  <a:txBody>
                    <a:bodyPr/>
                    <a:lstStyle/>
                    <a:p>
                      <a:pPr indent="0" lvl="0" marL="0" rtl="0" algn="ctr">
                        <a:spcBef>
                          <a:spcPts val="0"/>
                        </a:spcBef>
                        <a:spcAft>
                          <a:spcPts val="0"/>
                        </a:spcAft>
                        <a:buNone/>
                      </a:pPr>
                      <a:r>
                        <a:rPr b="1" lang="es" sz="1600" u="sng">
                          <a:solidFill>
                            <a:srgbClr val="434343"/>
                          </a:solidFill>
                          <a:latin typeface="Lato"/>
                          <a:ea typeface="Lato"/>
                          <a:cs typeface="Lato"/>
                          <a:sym typeface="Lato"/>
                        </a:rPr>
                        <a:t>Programador 1</a:t>
                      </a:r>
                      <a:endParaRPr b="1" sz="1600" u="sng">
                        <a:solidFill>
                          <a:srgbClr val="434343"/>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s" sz="1600" u="sng">
                          <a:solidFill>
                            <a:srgbClr val="434343"/>
                          </a:solidFill>
                          <a:latin typeface="Lato"/>
                          <a:ea typeface="Lato"/>
                          <a:cs typeface="Lato"/>
                          <a:sym typeface="Lato"/>
                        </a:rPr>
                        <a:t>Programador 2</a:t>
                      </a:r>
                      <a:endParaRPr b="1" sz="1600" u="sng">
                        <a:solidFill>
                          <a:srgbClr val="434343"/>
                        </a:solidFill>
                        <a:latin typeface="Lato"/>
                        <a:ea typeface="Lato"/>
                        <a:cs typeface="Lato"/>
                        <a:sym typeface="Lato"/>
                      </a:endParaRPr>
                    </a:p>
                  </a:txBody>
                  <a:tcPr marT="91425" marB="91425" marR="91425" marL="91425"/>
                </a:tc>
              </a:tr>
            </a:tbl>
          </a:graphicData>
        </a:graphic>
      </p:graphicFrame>
      <p:pic>
        <p:nvPicPr>
          <p:cNvPr id="94" name="Google Shape;94;p14"/>
          <p:cNvPicPr preferRelativeResize="0"/>
          <p:nvPr/>
        </p:nvPicPr>
        <p:blipFill>
          <a:blip r:embed="rId3">
            <a:alphaModFix/>
          </a:blip>
          <a:stretch>
            <a:fillRect/>
          </a:stretch>
        </p:blipFill>
        <p:spPr>
          <a:xfrm>
            <a:off x="584650" y="2096300"/>
            <a:ext cx="3749869" cy="1934200"/>
          </a:xfrm>
          <a:prstGeom prst="rect">
            <a:avLst/>
          </a:prstGeom>
          <a:noFill/>
          <a:ln>
            <a:noFill/>
          </a:ln>
        </p:spPr>
      </p:pic>
      <p:pic>
        <p:nvPicPr>
          <p:cNvPr id="95" name="Google Shape;95;p14"/>
          <p:cNvPicPr preferRelativeResize="0"/>
          <p:nvPr/>
        </p:nvPicPr>
        <p:blipFill>
          <a:blip r:embed="rId4">
            <a:alphaModFix/>
          </a:blip>
          <a:stretch>
            <a:fillRect/>
          </a:stretch>
        </p:blipFill>
        <p:spPr>
          <a:xfrm>
            <a:off x="4737619" y="2096300"/>
            <a:ext cx="3689105" cy="193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23" name="Google Shape;223;p32"/>
          <p:cNvPicPr preferRelativeResize="0"/>
          <p:nvPr/>
        </p:nvPicPr>
        <p:blipFill>
          <a:blip r:embed="rId3">
            <a:alphaModFix/>
          </a:blip>
          <a:stretch>
            <a:fillRect/>
          </a:stretch>
        </p:blipFill>
        <p:spPr>
          <a:xfrm>
            <a:off x="2836638" y="425388"/>
            <a:ext cx="3038475" cy="1457325"/>
          </a:xfrm>
          <a:prstGeom prst="rect">
            <a:avLst/>
          </a:prstGeom>
          <a:noFill/>
          <a:ln>
            <a:noFill/>
          </a:ln>
        </p:spPr>
      </p:pic>
      <p:pic>
        <p:nvPicPr>
          <p:cNvPr id="224" name="Google Shape;224;p32"/>
          <p:cNvPicPr preferRelativeResize="0"/>
          <p:nvPr/>
        </p:nvPicPr>
        <p:blipFill rotWithShape="1">
          <a:blip r:embed="rId4">
            <a:alphaModFix/>
          </a:blip>
          <a:srcRect b="0" l="5365" r="74754" t="0"/>
          <a:stretch/>
        </p:blipFill>
        <p:spPr>
          <a:xfrm>
            <a:off x="2836650" y="2835425"/>
            <a:ext cx="2578263" cy="230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30" name="Google Shape;230;p33"/>
          <p:cNvPicPr preferRelativeResize="0"/>
          <p:nvPr/>
        </p:nvPicPr>
        <p:blipFill>
          <a:blip r:embed="rId3">
            <a:alphaModFix/>
          </a:blip>
          <a:stretch>
            <a:fillRect/>
          </a:stretch>
        </p:blipFill>
        <p:spPr>
          <a:xfrm>
            <a:off x="2836638" y="425388"/>
            <a:ext cx="3038475" cy="1457325"/>
          </a:xfrm>
          <a:prstGeom prst="rect">
            <a:avLst/>
          </a:prstGeom>
          <a:noFill/>
          <a:ln>
            <a:noFill/>
          </a:ln>
        </p:spPr>
      </p:pic>
      <p:pic>
        <p:nvPicPr>
          <p:cNvPr id="231" name="Google Shape;231;p33"/>
          <p:cNvPicPr preferRelativeResize="0"/>
          <p:nvPr/>
        </p:nvPicPr>
        <p:blipFill>
          <a:blip r:embed="rId4">
            <a:alphaModFix/>
          </a:blip>
          <a:stretch>
            <a:fillRect/>
          </a:stretch>
        </p:blipFill>
        <p:spPr>
          <a:xfrm>
            <a:off x="0" y="3163915"/>
            <a:ext cx="9143999" cy="16273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37" name="Google Shape;237;p34"/>
          <p:cNvPicPr preferRelativeResize="0"/>
          <p:nvPr/>
        </p:nvPicPr>
        <p:blipFill>
          <a:blip r:embed="rId3">
            <a:alphaModFix/>
          </a:blip>
          <a:stretch>
            <a:fillRect/>
          </a:stretch>
        </p:blipFill>
        <p:spPr>
          <a:xfrm>
            <a:off x="2875275" y="526350"/>
            <a:ext cx="2857500" cy="1219200"/>
          </a:xfrm>
          <a:prstGeom prst="rect">
            <a:avLst/>
          </a:prstGeom>
          <a:noFill/>
          <a:ln>
            <a:noFill/>
          </a:ln>
        </p:spPr>
      </p:pic>
      <p:pic>
        <p:nvPicPr>
          <p:cNvPr id="238" name="Google Shape;238;p34"/>
          <p:cNvPicPr preferRelativeResize="0"/>
          <p:nvPr/>
        </p:nvPicPr>
        <p:blipFill rotWithShape="1">
          <a:blip r:embed="rId4">
            <a:alphaModFix/>
          </a:blip>
          <a:srcRect b="0" l="4252" r="75421" t="0"/>
          <a:stretch/>
        </p:blipFill>
        <p:spPr>
          <a:xfrm>
            <a:off x="2774900" y="2687400"/>
            <a:ext cx="2857500" cy="24561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44" name="Google Shape;244;p35"/>
          <p:cNvPicPr preferRelativeResize="0"/>
          <p:nvPr/>
        </p:nvPicPr>
        <p:blipFill>
          <a:blip r:embed="rId3">
            <a:alphaModFix/>
          </a:blip>
          <a:stretch>
            <a:fillRect/>
          </a:stretch>
        </p:blipFill>
        <p:spPr>
          <a:xfrm>
            <a:off x="2875275" y="526350"/>
            <a:ext cx="2857500" cy="1219200"/>
          </a:xfrm>
          <a:prstGeom prst="rect">
            <a:avLst/>
          </a:prstGeom>
          <a:noFill/>
          <a:ln>
            <a:noFill/>
          </a:ln>
        </p:spPr>
      </p:pic>
      <p:pic>
        <p:nvPicPr>
          <p:cNvPr id="245" name="Google Shape;245;p35"/>
          <p:cNvPicPr preferRelativeResize="0"/>
          <p:nvPr/>
        </p:nvPicPr>
        <p:blipFill>
          <a:blip r:embed="rId4">
            <a:alphaModFix/>
          </a:blip>
          <a:stretch>
            <a:fillRect/>
          </a:stretch>
        </p:blipFill>
        <p:spPr>
          <a:xfrm>
            <a:off x="0" y="3019660"/>
            <a:ext cx="9143999" cy="1597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51" name="Google Shape;251;p36"/>
          <p:cNvPicPr preferRelativeResize="0"/>
          <p:nvPr/>
        </p:nvPicPr>
        <p:blipFill>
          <a:blip r:embed="rId3">
            <a:alphaModFix/>
          </a:blip>
          <a:stretch>
            <a:fillRect/>
          </a:stretch>
        </p:blipFill>
        <p:spPr>
          <a:xfrm>
            <a:off x="3148000" y="649050"/>
            <a:ext cx="2847975" cy="1200150"/>
          </a:xfrm>
          <a:prstGeom prst="rect">
            <a:avLst/>
          </a:prstGeom>
          <a:noFill/>
          <a:ln>
            <a:noFill/>
          </a:ln>
        </p:spPr>
      </p:pic>
      <p:pic>
        <p:nvPicPr>
          <p:cNvPr id="252" name="Google Shape;252;p36"/>
          <p:cNvPicPr preferRelativeResize="0"/>
          <p:nvPr/>
        </p:nvPicPr>
        <p:blipFill rotWithShape="1">
          <a:blip r:embed="rId4">
            <a:alphaModFix/>
          </a:blip>
          <a:srcRect b="0" l="4826" r="72202" t="0"/>
          <a:stretch/>
        </p:blipFill>
        <p:spPr>
          <a:xfrm>
            <a:off x="2812850" y="2571750"/>
            <a:ext cx="3396594"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58" name="Google Shape;258;p37"/>
          <p:cNvPicPr preferRelativeResize="0"/>
          <p:nvPr/>
        </p:nvPicPr>
        <p:blipFill>
          <a:blip r:embed="rId3">
            <a:alphaModFix/>
          </a:blip>
          <a:stretch>
            <a:fillRect/>
          </a:stretch>
        </p:blipFill>
        <p:spPr>
          <a:xfrm>
            <a:off x="3148000" y="649050"/>
            <a:ext cx="2847975" cy="1200150"/>
          </a:xfrm>
          <a:prstGeom prst="rect">
            <a:avLst/>
          </a:prstGeom>
          <a:noFill/>
          <a:ln>
            <a:noFill/>
          </a:ln>
        </p:spPr>
      </p:pic>
      <p:pic>
        <p:nvPicPr>
          <p:cNvPr id="259" name="Google Shape;259;p37"/>
          <p:cNvPicPr preferRelativeResize="0"/>
          <p:nvPr/>
        </p:nvPicPr>
        <p:blipFill>
          <a:blip r:embed="rId4">
            <a:alphaModFix/>
          </a:blip>
          <a:stretch>
            <a:fillRect/>
          </a:stretch>
        </p:blipFill>
        <p:spPr>
          <a:xfrm>
            <a:off x="0" y="3026646"/>
            <a:ext cx="9143999" cy="15905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65" name="Google Shape;265;p38"/>
          <p:cNvPicPr preferRelativeResize="0"/>
          <p:nvPr/>
        </p:nvPicPr>
        <p:blipFill>
          <a:blip r:embed="rId3">
            <a:alphaModFix/>
          </a:blip>
          <a:stretch>
            <a:fillRect/>
          </a:stretch>
        </p:blipFill>
        <p:spPr>
          <a:xfrm>
            <a:off x="2659150" y="526350"/>
            <a:ext cx="2857500" cy="1219200"/>
          </a:xfrm>
          <a:prstGeom prst="rect">
            <a:avLst/>
          </a:prstGeom>
          <a:noFill/>
          <a:ln>
            <a:noFill/>
          </a:ln>
        </p:spPr>
      </p:pic>
      <p:pic>
        <p:nvPicPr>
          <p:cNvPr id="266" name="Google Shape;266;p38"/>
          <p:cNvPicPr preferRelativeResize="0"/>
          <p:nvPr/>
        </p:nvPicPr>
        <p:blipFill rotWithShape="1">
          <a:blip r:embed="rId4">
            <a:alphaModFix/>
          </a:blip>
          <a:srcRect b="0" l="4534" r="72491" t="0"/>
          <a:stretch/>
        </p:blipFill>
        <p:spPr>
          <a:xfrm>
            <a:off x="2377250" y="2710500"/>
            <a:ext cx="4129742" cy="2433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72" name="Google Shape;272;p39"/>
          <p:cNvPicPr preferRelativeResize="0"/>
          <p:nvPr/>
        </p:nvPicPr>
        <p:blipFill>
          <a:blip r:embed="rId3">
            <a:alphaModFix/>
          </a:blip>
          <a:stretch>
            <a:fillRect/>
          </a:stretch>
        </p:blipFill>
        <p:spPr>
          <a:xfrm>
            <a:off x="2659150" y="526350"/>
            <a:ext cx="2857500" cy="1219200"/>
          </a:xfrm>
          <a:prstGeom prst="rect">
            <a:avLst/>
          </a:prstGeom>
          <a:noFill/>
          <a:ln>
            <a:noFill/>
          </a:ln>
        </p:spPr>
      </p:pic>
      <p:pic>
        <p:nvPicPr>
          <p:cNvPr id="273" name="Google Shape;273;p39"/>
          <p:cNvPicPr preferRelativeResize="0"/>
          <p:nvPr/>
        </p:nvPicPr>
        <p:blipFill>
          <a:blip r:embed="rId4">
            <a:alphaModFix/>
          </a:blip>
          <a:stretch>
            <a:fillRect/>
          </a:stretch>
        </p:blipFill>
        <p:spPr>
          <a:xfrm>
            <a:off x="0" y="3142733"/>
            <a:ext cx="9143999" cy="12375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79" name="Google Shape;279;p40"/>
          <p:cNvPicPr preferRelativeResize="0"/>
          <p:nvPr/>
        </p:nvPicPr>
        <p:blipFill>
          <a:blip r:embed="rId3">
            <a:alphaModFix/>
          </a:blip>
          <a:stretch>
            <a:fillRect/>
          </a:stretch>
        </p:blipFill>
        <p:spPr>
          <a:xfrm>
            <a:off x="2737163" y="526350"/>
            <a:ext cx="3133725" cy="1219200"/>
          </a:xfrm>
          <a:prstGeom prst="rect">
            <a:avLst/>
          </a:prstGeom>
          <a:noFill/>
          <a:ln>
            <a:noFill/>
          </a:ln>
        </p:spPr>
      </p:pic>
      <p:pic>
        <p:nvPicPr>
          <p:cNvPr id="280" name="Google Shape;280;p40"/>
          <p:cNvPicPr preferRelativeResize="0"/>
          <p:nvPr/>
        </p:nvPicPr>
        <p:blipFill rotWithShape="1">
          <a:blip r:embed="rId4">
            <a:alphaModFix/>
          </a:blip>
          <a:srcRect b="0" l="4352" r="75700" t="0"/>
          <a:stretch/>
        </p:blipFill>
        <p:spPr>
          <a:xfrm>
            <a:off x="2688450" y="2746100"/>
            <a:ext cx="3641319" cy="239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86" name="Google Shape;286;p41"/>
          <p:cNvPicPr preferRelativeResize="0"/>
          <p:nvPr/>
        </p:nvPicPr>
        <p:blipFill>
          <a:blip r:embed="rId3">
            <a:alphaModFix/>
          </a:blip>
          <a:stretch>
            <a:fillRect/>
          </a:stretch>
        </p:blipFill>
        <p:spPr>
          <a:xfrm>
            <a:off x="2737163" y="526350"/>
            <a:ext cx="3133725" cy="1219200"/>
          </a:xfrm>
          <a:prstGeom prst="rect">
            <a:avLst/>
          </a:prstGeom>
          <a:noFill/>
          <a:ln>
            <a:noFill/>
          </a:ln>
        </p:spPr>
      </p:pic>
      <p:pic>
        <p:nvPicPr>
          <p:cNvPr id="287" name="Google Shape;287;p41"/>
          <p:cNvPicPr preferRelativeResize="0"/>
          <p:nvPr/>
        </p:nvPicPr>
        <p:blipFill>
          <a:blip r:embed="rId4">
            <a:alphaModFix/>
          </a:blip>
          <a:stretch>
            <a:fillRect/>
          </a:stretch>
        </p:blipFill>
        <p:spPr>
          <a:xfrm>
            <a:off x="0" y="3351225"/>
            <a:ext cx="9144001" cy="1200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 DTD’s</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311700" y="1017800"/>
            <a:ext cx="8409600" cy="3494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Está claro, que ninguno de los dos puede leer los archivos del otro. Por eso, resulta crítico ponerse de acuerdo en lo que se puede hacer, lo que puede aparecer y en qué orden debe hacerlo. Esto se hará mediante las DTD.</a:t>
            </a:r>
            <a:endParaRPr/>
          </a:p>
          <a:p>
            <a:pPr indent="0" lvl="0" marL="0" rtl="0" algn="just">
              <a:lnSpc>
                <a:spcPct val="150000"/>
              </a:lnSpc>
              <a:spcBef>
                <a:spcPts val="1200"/>
              </a:spcBef>
              <a:spcAft>
                <a:spcPts val="1200"/>
              </a:spcAft>
              <a:buNone/>
            </a:pPr>
            <a:r>
              <a:rPr lang="es"/>
              <a:t>DTD significa Declaración de Tipo de Documento, y </a:t>
            </a:r>
            <a:r>
              <a:rPr lang="es"/>
              <a:t>es un conjunto de reglas sintácticas para definir etiquetas. Nos indica qué etiquetas se pueden usar en un documento, en qué orden deben aparecer, cuáles pueden aparecer dentro de otras, cuáles tienen atributos, etc. Toda esta información se guarda en un archivo de texto con extensión .dtd.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207475" y="526350"/>
            <a:ext cx="8679000" cy="4617000"/>
          </a:xfrm>
          <a:prstGeom prst="rect">
            <a:avLst/>
          </a:prstGeom>
        </p:spPr>
        <p:txBody>
          <a:bodyPr anchorCtr="0" anchor="ctr"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111" u="sng"/>
              <a:t>Ejemplo</a:t>
            </a:r>
            <a:endParaRPr b="1" sz="2111" u="sng"/>
          </a:p>
          <a:p>
            <a:pPr indent="0" lvl="0" marL="0" rtl="0" algn="just">
              <a:lnSpc>
                <a:spcPct val="150000"/>
              </a:lnSpc>
              <a:spcBef>
                <a:spcPts val="0"/>
              </a:spcBef>
              <a:spcAft>
                <a:spcPts val="0"/>
              </a:spcAft>
              <a:buNone/>
            </a:pPr>
            <a:r>
              <a:rPr lang="es" sz="2111"/>
              <a:t>Unos programadores necesitan un formato de fichero para que sus distintos programas intercambien información sobre ventas. El acuerdo al que han llegado es que su XML debería tener esta estructura:</a:t>
            </a:r>
            <a:endParaRPr sz="2111"/>
          </a:p>
          <a:p>
            <a:pPr indent="-349249" lvl="0" marL="457200" rtl="0" algn="just">
              <a:lnSpc>
                <a:spcPct val="150000"/>
              </a:lnSpc>
              <a:spcBef>
                <a:spcPts val="0"/>
              </a:spcBef>
              <a:spcAft>
                <a:spcPts val="0"/>
              </a:spcAft>
              <a:buSzPct val="100000"/>
              <a:buChar char="-"/>
            </a:pPr>
            <a:r>
              <a:rPr lang="es" sz="2111"/>
              <a:t>El elemento raíz será &lt;listaventas&gt;</a:t>
            </a:r>
            <a:endParaRPr sz="2111"/>
          </a:p>
          <a:p>
            <a:pPr indent="-349249" lvl="0" marL="457200" rtl="0" algn="just">
              <a:lnSpc>
                <a:spcPct val="150000"/>
              </a:lnSpc>
              <a:spcBef>
                <a:spcPts val="0"/>
              </a:spcBef>
              <a:spcAft>
                <a:spcPts val="0"/>
              </a:spcAft>
              <a:buSzPct val="100000"/>
              <a:buChar char="-"/>
            </a:pPr>
            <a:r>
              <a:rPr lang="es" sz="2111"/>
              <a:t>Toda &lt;listaventas&gt; tiene una o más ventas.</a:t>
            </a:r>
            <a:endParaRPr sz="2111"/>
          </a:p>
          <a:p>
            <a:pPr indent="-349249" lvl="0" marL="457200" rtl="0" algn="just">
              <a:lnSpc>
                <a:spcPct val="150000"/>
              </a:lnSpc>
              <a:spcBef>
                <a:spcPts val="0"/>
              </a:spcBef>
              <a:spcAft>
                <a:spcPts val="0"/>
              </a:spcAft>
              <a:buSzPct val="100000"/>
              <a:buChar char="-"/>
            </a:pPr>
            <a:r>
              <a:rPr lang="es" sz="2111"/>
              <a:t>Toda &lt;venta&gt; tiene los siguientes datos:</a:t>
            </a:r>
            <a:endParaRPr sz="2111"/>
          </a:p>
          <a:p>
            <a:pPr indent="-349249" lvl="0" marL="457200" rtl="0" algn="just">
              <a:lnSpc>
                <a:spcPct val="150000"/>
              </a:lnSpc>
              <a:spcBef>
                <a:spcPts val="0"/>
              </a:spcBef>
              <a:spcAft>
                <a:spcPts val="0"/>
              </a:spcAft>
              <a:buSzPct val="100000"/>
              <a:buChar char="-"/>
            </a:pPr>
            <a:r>
              <a:rPr lang="es" sz="2111"/>
              <a:t>Importe.</a:t>
            </a:r>
            <a:endParaRPr sz="2111"/>
          </a:p>
          <a:p>
            <a:pPr indent="-349249" lvl="0" marL="457200" rtl="0" algn="just">
              <a:lnSpc>
                <a:spcPct val="150000"/>
              </a:lnSpc>
              <a:spcBef>
                <a:spcPts val="0"/>
              </a:spcBef>
              <a:spcAft>
                <a:spcPts val="0"/>
              </a:spcAft>
              <a:buSzPct val="100000"/>
              <a:buChar char="-"/>
            </a:pPr>
            <a:r>
              <a:rPr lang="es" sz="2111"/>
              <a:t>Comprador.</a:t>
            </a:r>
            <a:endParaRPr sz="2111"/>
          </a:p>
          <a:p>
            <a:pPr indent="-349249" lvl="0" marL="457200" rtl="0" algn="just">
              <a:lnSpc>
                <a:spcPct val="150000"/>
              </a:lnSpc>
              <a:spcBef>
                <a:spcPts val="0"/>
              </a:spcBef>
              <a:spcAft>
                <a:spcPts val="0"/>
              </a:spcAft>
              <a:buSzPct val="100000"/>
              <a:buChar char="-"/>
            </a:pPr>
            <a:r>
              <a:rPr lang="es" sz="2111"/>
              <a:t>Vendedor.</a:t>
            </a:r>
            <a:endParaRPr sz="2111"/>
          </a:p>
          <a:p>
            <a:pPr indent="-349249" lvl="0" marL="457200" rtl="0" algn="just">
              <a:lnSpc>
                <a:spcPct val="150000"/>
              </a:lnSpc>
              <a:spcBef>
                <a:spcPts val="0"/>
              </a:spcBef>
              <a:spcAft>
                <a:spcPts val="0"/>
              </a:spcAft>
              <a:buSzPct val="100000"/>
              <a:buChar char="-"/>
            </a:pPr>
            <a:r>
              <a:rPr lang="es" sz="2111"/>
              <a:t>Fecha (optativa).</a:t>
            </a:r>
            <a:endParaRPr sz="2111"/>
          </a:p>
          <a:p>
            <a:pPr indent="-349249" lvl="0" marL="457200" rtl="0" algn="just">
              <a:lnSpc>
                <a:spcPct val="150000"/>
              </a:lnSpc>
              <a:spcBef>
                <a:spcPts val="0"/>
              </a:spcBef>
              <a:spcAft>
                <a:spcPts val="0"/>
              </a:spcAft>
              <a:buSzPct val="100000"/>
              <a:buChar char="-"/>
            </a:pPr>
            <a:r>
              <a:rPr lang="es" sz="2111"/>
              <a:t>Un código de factura.</a:t>
            </a:r>
            <a:endParaRPr sz="2111"/>
          </a:p>
          <a:p>
            <a:pPr indent="0" lvl="0" marL="0" rtl="0" algn="just">
              <a:lnSpc>
                <a:spcPct val="150000"/>
              </a:lnSpc>
              <a:spcBef>
                <a:spcPts val="0"/>
              </a:spcBef>
              <a:spcAft>
                <a:spcPts val="0"/>
              </a:spcAft>
              <a:buNone/>
            </a:pPr>
            <a:r>
              <a:t/>
            </a:r>
            <a:endParaRPr sz="2111"/>
          </a:p>
        </p:txBody>
      </p:sp>
      <p:sp>
        <p:nvSpPr>
          <p:cNvPr id="293" name="Google Shape;293;p42"/>
          <p:cNvSpPr txBox="1"/>
          <p:nvPr/>
        </p:nvSpPr>
        <p:spPr>
          <a:xfrm>
            <a:off x="5204100" y="2649900"/>
            <a:ext cx="3939900" cy="249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rgbClr val="062873"/>
                </a:solidFill>
                <a:latin typeface="Courier New"/>
                <a:ea typeface="Courier New"/>
                <a:cs typeface="Courier New"/>
                <a:sym typeface="Courier New"/>
              </a:rPr>
              <a:t>&lt;listaventas&gt;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&lt;importe&gt;</a:t>
            </a:r>
            <a:r>
              <a:rPr lang="es" sz="1000">
                <a:solidFill>
                  <a:srgbClr val="404040"/>
                </a:solidFill>
                <a:latin typeface="Courier New"/>
                <a:ea typeface="Courier New"/>
                <a:cs typeface="Courier New"/>
                <a:sym typeface="Courier New"/>
              </a:rPr>
              <a:t>1500</a:t>
            </a:r>
            <a:r>
              <a:rPr b="1" lang="es" sz="1000">
                <a:solidFill>
                  <a:srgbClr val="062873"/>
                </a:solidFill>
                <a:latin typeface="Courier New"/>
                <a:ea typeface="Courier New"/>
                <a:cs typeface="Courier New"/>
                <a:sym typeface="Courier New"/>
              </a:rPr>
              <a:t>&lt;/importe&gt;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&lt;comprador&gt;</a:t>
            </a:r>
            <a:r>
              <a:rPr lang="es" sz="1000">
                <a:solidFill>
                  <a:srgbClr val="404040"/>
                </a:solidFill>
                <a:latin typeface="Courier New"/>
                <a:ea typeface="Courier New"/>
                <a:cs typeface="Courier New"/>
                <a:sym typeface="Courier New"/>
              </a:rPr>
              <a:t>Wile E.Coyote</a:t>
            </a:r>
            <a:r>
              <a:rPr b="1" lang="es" sz="1000">
                <a:solidFill>
                  <a:srgbClr val="062873"/>
                </a:solidFill>
                <a:latin typeface="Courier New"/>
                <a:ea typeface="Courier New"/>
                <a:cs typeface="Courier New"/>
                <a:sym typeface="Courier New"/>
              </a:rPr>
              <a:t>&lt;/comprador&gt;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&lt;vendedor&gt;</a:t>
            </a:r>
            <a:r>
              <a:rPr lang="es" sz="1000">
                <a:solidFill>
                  <a:srgbClr val="404040"/>
                </a:solidFill>
                <a:latin typeface="Courier New"/>
                <a:ea typeface="Courier New"/>
                <a:cs typeface="Courier New"/>
                <a:sym typeface="Courier New"/>
              </a:rPr>
              <a:t>ACME</a:t>
            </a:r>
            <a:r>
              <a:rPr b="1" lang="es" sz="1000">
                <a:solidFill>
                  <a:srgbClr val="062873"/>
                </a:solidFill>
                <a:latin typeface="Courier New"/>
                <a:ea typeface="Courier New"/>
                <a:cs typeface="Courier New"/>
                <a:sym typeface="Courier New"/>
              </a:rPr>
              <a:t>&lt;/vendedor&gt;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&lt;codigofactura&gt;</a:t>
            </a:r>
            <a:r>
              <a:rPr lang="es" sz="1000">
                <a:solidFill>
                  <a:srgbClr val="404040"/>
                </a:solidFill>
                <a:latin typeface="Courier New"/>
                <a:ea typeface="Courier New"/>
                <a:cs typeface="Courier New"/>
                <a:sym typeface="Courier New"/>
              </a:rPr>
              <a:t>E17</a:t>
            </a:r>
            <a:r>
              <a:rPr b="1" lang="es" sz="1000">
                <a:solidFill>
                  <a:srgbClr val="062873"/>
                </a:solidFill>
                <a:latin typeface="Courier New"/>
                <a:ea typeface="Courier New"/>
                <a:cs typeface="Courier New"/>
                <a:sym typeface="Courier New"/>
              </a:rPr>
              <a:t>&lt;/codigofactura&gt;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&lt;importe&gt;</a:t>
            </a:r>
            <a:r>
              <a:rPr lang="es" sz="1000">
                <a:solidFill>
                  <a:srgbClr val="404040"/>
                </a:solidFill>
                <a:latin typeface="Courier New"/>
                <a:ea typeface="Courier New"/>
                <a:cs typeface="Courier New"/>
                <a:sym typeface="Courier New"/>
              </a:rPr>
              <a:t>750</a:t>
            </a:r>
            <a:r>
              <a:rPr b="1" lang="es" sz="1000">
                <a:solidFill>
                  <a:srgbClr val="062873"/>
                </a:solidFill>
                <a:latin typeface="Courier New"/>
                <a:ea typeface="Courier New"/>
                <a:cs typeface="Courier New"/>
                <a:sym typeface="Courier New"/>
              </a:rPr>
              <a:t>&lt;/importe&gt;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&lt;comprador&gt;</a:t>
            </a:r>
            <a:r>
              <a:rPr lang="es" sz="1000">
                <a:solidFill>
                  <a:srgbClr val="404040"/>
                </a:solidFill>
                <a:latin typeface="Courier New"/>
                <a:ea typeface="Courier New"/>
                <a:cs typeface="Courier New"/>
                <a:sym typeface="Courier New"/>
              </a:rPr>
              <a:t>Elmer Fudd</a:t>
            </a:r>
            <a:r>
              <a:rPr b="1" lang="es" sz="1000">
                <a:solidFill>
                  <a:srgbClr val="062873"/>
                </a:solidFill>
                <a:latin typeface="Courier New"/>
                <a:ea typeface="Courier New"/>
                <a:cs typeface="Courier New"/>
                <a:sym typeface="Courier New"/>
              </a:rPr>
              <a:t>&lt;/comprador&gt;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&lt;vendedor&gt;</a:t>
            </a:r>
            <a:r>
              <a:rPr lang="es" sz="1000">
                <a:solidFill>
                  <a:srgbClr val="404040"/>
                </a:solidFill>
                <a:latin typeface="Courier New"/>
                <a:ea typeface="Courier New"/>
                <a:cs typeface="Courier New"/>
                <a:sym typeface="Courier New"/>
              </a:rPr>
              <a:t>ACME</a:t>
            </a:r>
            <a:r>
              <a:rPr b="1" lang="es" sz="1000">
                <a:solidFill>
                  <a:srgbClr val="062873"/>
                </a:solidFill>
                <a:latin typeface="Courier New"/>
                <a:ea typeface="Courier New"/>
                <a:cs typeface="Courier New"/>
                <a:sym typeface="Courier New"/>
              </a:rPr>
              <a:t>&lt;/vendedor&gt;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&lt;fecha&gt;</a:t>
            </a:r>
            <a:r>
              <a:rPr lang="es" sz="1000">
                <a:solidFill>
                  <a:srgbClr val="404040"/>
                </a:solidFill>
                <a:latin typeface="Courier New"/>
                <a:ea typeface="Courier New"/>
                <a:cs typeface="Courier New"/>
                <a:sym typeface="Courier New"/>
              </a:rPr>
              <a:t>27-2-2015</a:t>
            </a:r>
            <a:r>
              <a:rPr b="1" lang="es" sz="1000">
                <a:solidFill>
                  <a:srgbClr val="062873"/>
                </a:solidFill>
                <a:latin typeface="Courier New"/>
                <a:ea typeface="Courier New"/>
                <a:cs typeface="Courier New"/>
                <a:sym typeface="Courier New"/>
              </a:rPr>
              <a:t>&lt;/fecha&gt;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&lt;codigofactura&gt;</a:t>
            </a:r>
            <a:r>
              <a:rPr lang="es" sz="1000">
                <a:solidFill>
                  <a:srgbClr val="404040"/>
                </a:solidFill>
                <a:latin typeface="Courier New"/>
                <a:ea typeface="Courier New"/>
                <a:cs typeface="Courier New"/>
                <a:sym typeface="Courier New"/>
              </a:rPr>
              <a:t>E18</a:t>
            </a:r>
            <a:r>
              <a:rPr b="1" lang="es" sz="1000">
                <a:solidFill>
                  <a:srgbClr val="062873"/>
                </a:solidFill>
                <a:latin typeface="Courier New"/>
                <a:ea typeface="Courier New"/>
                <a:cs typeface="Courier New"/>
                <a:sym typeface="Courier New"/>
              </a:rPr>
              <a:t>&lt;/codigofactura&gt;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000">
                <a:solidFill>
                  <a:srgbClr val="062873"/>
                </a:solidFill>
                <a:latin typeface="Courier New"/>
                <a:ea typeface="Courier New"/>
                <a:cs typeface="Courier New"/>
                <a:sym typeface="Courier New"/>
              </a:rPr>
              <a:t>&lt;/listaventas&gt;</a:t>
            </a:r>
            <a:endParaRPr b="1" sz="1000">
              <a:solidFill>
                <a:srgbClr val="062873"/>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207475" y="526350"/>
            <a:ext cx="8679000" cy="46170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0"/>
              </a:spcAft>
              <a:buNone/>
            </a:pPr>
            <a:r>
              <a:rPr b="1" lang="es" sz="2111" u="sng"/>
              <a:t>Posible solución:</a:t>
            </a:r>
            <a:endParaRPr sz="2111"/>
          </a:p>
          <a:p>
            <a:pPr indent="0" lvl="0" marL="0" rtl="0" algn="just">
              <a:lnSpc>
                <a:spcPct val="150000"/>
              </a:lnSpc>
              <a:spcBef>
                <a:spcPts val="0"/>
              </a:spcBef>
              <a:spcAft>
                <a:spcPts val="0"/>
              </a:spcAft>
              <a:buNone/>
            </a:pPr>
            <a:r>
              <a:t/>
            </a:r>
            <a:endParaRPr sz="2111"/>
          </a:p>
        </p:txBody>
      </p:sp>
      <p:sp>
        <p:nvSpPr>
          <p:cNvPr id="299" name="Google Shape;299;p43"/>
          <p:cNvSpPr txBox="1"/>
          <p:nvPr/>
        </p:nvSpPr>
        <p:spPr>
          <a:xfrm>
            <a:off x="2697125" y="769375"/>
            <a:ext cx="5791800" cy="340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solidFill>
                  <a:srgbClr val="007020"/>
                </a:solidFill>
                <a:latin typeface="Courier New"/>
                <a:ea typeface="Courier New"/>
                <a:cs typeface="Courier New"/>
                <a:sym typeface="Courier New"/>
              </a:rPr>
              <a:t>&lt;!DOCTYPE listaventas[</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007020"/>
                </a:solidFill>
                <a:latin typeface="Courier New"/>
                <a:ea typeface="Courier New"/>
                <a:cs typeface="Courier New"/>
                <a:sym typeface="Courier New"/>
              </a:rPr>
              <a:t>  &lt;!ELEMENT listaventas (venta+)&gt;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venta (importe, comprador, vendedor, fecha?, codigofactura)&gt;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importe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comprador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vendedor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fecha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codigofactura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s" sz="1900">
                <a:solidFill>
                  <a:srgbClr val="404040"/>
                </a:solidFill>
                <a:latin typeface="Courier New"/>
                <a:ea typeface="Courier New"/>
                <a:cs typeface="Courier New"/>
                <a:sym typeface="Courier New"/>
              </a:rPr>
              <a:t>]&gt;</a:t>
            </a:r>
            <a:endParaRPr sz="1900">
              <a:solidFill>
                <a:srgbClr val="40404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10" name="Google Shape;310;p45"/>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lang="es" sz="1700"/>
              <a:t>Los atributos permitidos para un elemento se especifican con ATTLIST y sigue la siguiente sintaxis: </a:t>
            </a:r>
            <a:endParaRPr sz="1700"/>
          </a:p>
          <a:p>
            <a:pPr indent="0" lvl="0" marL="0" rtl="0" algn="just">
              <a:lnSpc>
                <a:spcPct val="115000"/>
              </a:lnSpc>
              <a:spcBef>
                <a:spcPts val="1200"/>
              </a:spcBef>
              <a:spcAft>
                <a:spcPts val="0"/>
              </a:spcAft>
              <a:buNone/>
            </a:pPr>
            <a:r>
              <a:t/>
            </a:r>
            <a:endParaRPr sz="1700"/>
          </a:p>
          <a:p>
            <a:pPr indent="0" lvl="0" marL="0" rtl="0" algn="just">
              <a:lnSpc>
                <a:spcPct val="115000"/>
              </a:lnSpc>
              <a:spcBef>
                <a:spcPts val="1200"/>
              </a:spcBef>
              <a:spcAft>
                <a:spcPts val="0"/>
              </a:spcAft>
              <a:buNone/>
            </a:pPr>
            <a:r>
              <a:rPr lang="es" sz="1700"/>
              <a:t>Donde:</a:t>
            </a:r>
            <a:endParaRPr sz="1700"/>
          </a:p>
          <a:p>
            <a:pPr indent="-336550" lvl="0" marL="457200" rtl="0" algn="just">
              <a:lnSpc>
                <a:spcPct val="115000"/>
              </a:lnSpc>
              <a:spcBef>
                <a:spcPts val="1200"/>
              </a:spcBef>
              <a:spcAft>
                <a:spcPts val="0"/>
              </a:spcAft>
              <a:buSzPts val="1700"/>
              <a:buChar char="-"/>
            </a:pPr>
            <a:r>
              <a:rPr b="1" lang="es" sz="1700"/>
              <a:t>nombreElemento: </a:t>
            </a:r>
            <a:r>
              <a:rPr lang="es" sz="1700"/>
              <a:t>es el nombre del elemento para el que se define un atributo.</a:t>
            </a:r>
            <a:endParaRPr sz="1700"/>
          </a:p>
          <a:p>
            <a:pPr indent="-336550" lvl="0" marL="457200" rtl="0" algn="just">
              <a:lnSpc>
                <a:spcPct val="115000"/>
              </a:lnSpc>
              <a:spcBef>
                <a:spcPts val="0"/>
              </a:spcBef>
              <a:spcAft>
                <a:spcPts val="0"/>
              </a:spcAft>
              <a:buSzPts val="1700"/>
              <a:buChar char="-"/>
            </a:pPr>
            <a:r>
              <a:rPr b="1" lang="es" sz="1700"/>
              <a:t>nombreAtributo:</a:t>
            </a:r>
            <a:r>
              <a:rPr lang="es" sz="1700"/>
              <a:t> es el nombre del atributo.</a:t>
            </a:r>
            <a:endParaRPr sz="1700"/>
          </a:p>
          <a:p>
            <a:pPr indent="-336550" lvl="0" marL="457200" rtl="0" algn="just">
              <a:lnSpc>
                <a:spcPct val="115000"/>
              </a:lnSpc>
              <a:spcBef>
                <a:spcPts val="0"/>
              </a:spcBef>
              <a:spcAft>
                <a:spcPts val="0"/>
              </a:spcAft>
              <a:buSzPts val="1700"/>
              <a:buChar char="-"/>
            </a:pPr>
            <a:r>
              <a:rPr b="1" lang="es" sz="1700"/>
              <a:t>tipoAtributo: </a:t>
            </a:r>
            <a:r>
              <a:rPr lang="es" sz="1700"/>
              <a:t>es el tipo de datos.</a:t>
            </a:r>
            <a:endParaRPr sz="1700"/>
          </a:p>
          <a:p>
            <a:pPr indent="-336550" lvl="0" marL="457200" rtl="0" algn="just">
              <a:lnSpc>
                <a:spcPct val="115000"/>
              </a:lnSpc>
              <a:spcBef>
                <a:spcPts val="0"/>
              </a:spcBef>
              <a:spcAft>
                <a:spcPts val="0"/>
              </a:spcAft>
              <a:buSzPts val="1700"/>
              <a:buChar char="-"/>
            </a:pPr>
            <a:r>
              <a:rPr b="1" lang="es" sz="1700"/>
              <a:t>valorInicialAtributo: </a:t>
            </a:r>
            <a:r>
              <a:rPr lang="es" sz="1700"/>
              <a:t>es el valor predeterminado del atributo (aunque también puede indicar otras cosas).</a:t>
            </a:r>
            <a:endParaRPr sz="1700"/>
          </a:p>
        </p:txBody>
      </p:sp>
      <p:pic>
        <p:nvPicPr>
          <p:cNvPr id="311" name="Google Shape;311;p45"/>
          <p:cNvPicPr preferRelativeResize="0"/>
          <p:nvPr/>
        </p:nvPicPr>
        <p:blipFill rotWithShape="1">
          <a:blip r:embed="rId3">
            <a:alphaModFix/>
          </a:blip>
          <a:srcRect b="0" l="0" r="0" t="17945"/>
          <a:stretch/>
        </p:blipFill>
        <p:spPr>
          <a:xfrm>
            <a:off x="103975" y="2286002"/>
            <a:ext cx="8617325" cy="23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17" name="Google Shape;317;p46"/>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b="1" lang="es" sz="1700"/>
              <a:t>¡Importante! </a:t>
            </a:r>
            <a:r>
              <a:rPr lang="es" sz="1700"/>
              <a:t>Para definir varios atributos de un mismo elemento, se puede utilizar una o varias declaraciones de atributos.</a:t>
            </a:r>
            <a:endParaRPr sz="1700"/>
          </a:p>
          <a:p>
            <a:pPr indent="0" lvl="0" marL="0" rtl="0" algn="just">
              <a:lnSpc>
                <a:spcPct val="115000"/>
              </a:lnSpc>
              <a:spcBef>
                <a:spcPts val="1200"/>
              </a:spcBef>
              <a:spcAft>
                <a:spcPts val="1200"/>
              </a:spcAft>
              <a:buNone/>
            </a:pPr>
            <a:r>
              <a:t/>
            </a:r>
            <a:endParaRPr sz="1700"/>
          </a:p>
        </p:txBody>
      </p:sp>
      <p:pic>
        <p:nvPicPr>
          <p:cNvPr id="318" name="Google Shape;318;p46"/>
          <p:cNvPicPr preferRelativeResize="0"/>
          <p:nvPr/>
        </p:nvPicPr>
        <p:blipFill rotWithShape="1">
          <a:blip r:embed="rId3">
            <a:alphaModFix/>
          </a:blip>
          <a:srcRect b="0" l="0" r="0" t="9885"/>
          <a:stretch/>
        </p:blipFill>
        <p:spPr>
          <a:xfrm>
            <a:off x="787463" y="2211700"/>
            <a:ext cx="7458075" cy="429175"/>
          </a:xfrm>
          <a:prstGeom prst="rect">
            <a:avLst/>
          </a:prstGeom>
          <a:noFill/>
          <a:ln>
            <a:noFill/>
          </a:ln>
        </p:spPr>
      </p:pic>
      <p:pic>
        <p:nvPicPr>
          <p:cNvPr id="319" name="Google Shape;319;p46"/>
          <p:cNvPicPr preferRelativeResize="0"/>
          <p:nvPr/>
        </p:nvPicPr>
        <p:blipFill>
          <a:blip r:embed="rId4">
            <a:alphaModFix/>
          </a:blip>
          <a:stretch>
            <a:fillRect/>
          </a:stretch>
        </p:blipFill>
        <p:spPr>
          <a:xfrm>
            <a:off x="1954275" y="3542475"/>
            <a:ext cx="5124450" cy="876300"/>
          </a:xfrm>
          <a:prstGeom prst="rect">
            <a:avLst/>
          </a:prstGeom>
          <a:noFill/>
          <a:ln>
            <a:noFill/>
          </a:ln>
        </p:spPr>
      </p:pic>
      <p:cxnSp>
        <p:nvCxnSpPr>
          <p:cNvPr id="320" name="Google Shape;320;p46"/>
          <p:cNvCxnSpPr>
            <a:endCxn id="319" idx="0"/>
          </p:cNvCxnSpPr>
          <p:nvPr/>
        </p:nvCxnSpPr>
        <p:spPr>
          <a:xfrm>
            <a:off x="4516500" y="2640975"/>
            <a:ext cx="0" cy="9015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26" name="Google Shape;326;p47"/>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lang="es" sz="1700"/>
              <a:t>Los tipos de definiciones de atributos que podemos encontrarnos son:</a:t>
            </a:r>
            <a:endParaRPr sz="1700"/>
          </a:p>
          <a:p>
            <a:pPr indent="-336550" lvl="0" marL="457200" rtl="0" algn="just">
              <a:lnSpc>
                <a:spcPct val="115000"/>
              </a:lnSpc>
              <a:spcBef>
                <a:spcPts val="1200"/>
              </a:spcBef>
              <a:spcAft>
                <a:spcPts val="0"/>
              </a:spcAft>
              <a:buSzPts val="1700"/>
              <a:buChar char="-"/>
            </a:pPr>
            <a:r>
              <a:rPr b="1" lang="es" sz="1700"/>
              <a:t>CDATA: </a:t>
            </a:r>
            <a:r>
              <a:rPr lang="es" sz="1700"/>
              <a:t>el atributo contiene caracteres (sin restricciones).</a:t>
            </a:r>
            <a:endParaRPr sz="1700"/>
          </a:p>
          <a:p>
            <a:pPr indent="-336550" lvl="0" marL="457200" rtl="0" algn="just">
              <a:lnSpc>
                <a:spcPct val="115000"/>
              </a:lnSpc>
              <a:spcBef>
                <a:spcPts val="0"/>
              </a:spcBef>
              <a:spcAft>
                <a:spcPts val="0"/>
              </a:spcAft>
              <a:buSzPts val="1700"/>
              <a:buChar char="-"/>
            </a:pPr>
            <a:r>
              <a:rPr b="1" lang="es" sz="1700"/>
              <a:t>NMTOKEN: </a:t>
            </a:r>
            <a:r>
              <a:rPr lang="es" sz="1700"/>
              <a:t>el atributo sólo contiene letras, dígitos, y los caracteres ".", "-", "_" y ":".</a:t>
            </a:r>
            <a:endParaRPr sz="1700"/>
          </a:p>
          <a:p>
            <a:pPr indent="-336550" lvl="0" marL="457200" rtl="0" algn="just">
              <a:lnSpc>
                <a:spcPct val="115000"/>
              </a:lnSpc>
              <a:spcBef>
                <a:spcPts val="0"/>
              </a:spcBef>
              <a:spcAft>
                <a:spcPts val="0"/>
              </a:spcAft>
              <a:buSzPts val="1700"/>
              <a:buChar char="-"/>
            </a:pPr>
            <a:r>
              <a:rPr b="1" lang="es" sz="1700"/>
              <a:t>NMTOKENS: </a:t>
            </a:r>
            <a:r>
              <a:rPr lang="es" sz="1700"/>
              <a:t>el atributo sólo contiene letras, dígitos, y los caracteres ".", "-", "_", ":" (como el tipo NMTOKEN) y también espacios en blanco.</a:t>
            </a:r>
            <a:endParaRPr sz="1700"/>
          </a:p>
          <a:p>
            <a:pPr indent="-336550" lvl="0" marL="457200" rtl="0" algn="just">
              <a:lnSpc>
                <a:spcPct val="115000"/>
              </a:lnSpc>
              <a:spcBef>
                <a:spcPts val="0"/>
              </a:spcBef>
              <a:spcAft>
                <a:spcPts val="0"/>
              </a:spcAft>
              <a:buSzPts val="1700"/>
              <a:buChar char="-"/>
            </a:pPr>
            <a:r>
              <a:rPr b="1" lang="es" sz="1700"/>
              <a:t>valores concretos: </a:t>
            </a:r>
            <a:r>
              <a:rPr lang="es" sz="1700"/>
              <a:t>el atributo sólo puede contener uno de los términos de una lista. La lista se escribe entre paréntesis, con los términos separados por una barra vertical "|".</a:t>
            </a:r>
            <a:endParaRPr sz="1700"/>
          </a:p>
          <a:p>
            <a:pPr indent="-336550" lvl="0" marL="457200" rtl="0" algn="just">
              <a:lnSpc>
                <a:spcPct val="115000"/>
              </a:lnSpc>
              <a:spcBef>
                <a:spcPts val="0"/>
              </a:spcBef>
              <a:spcAft>
                <a:spcPts val="0"/>
              </a:spcAft>
              <a:buSzPts val="1700"/>
              <a:buChar char="-"/>
            </a:pPr>
            <a:r>
              <a:rPr b="1" lang="es" sz="1700"/>
              <a:t>ID:</a:t>
            </a:r>
            <a:r>
              <a:rPr lang="es" sz="1700"/>
              <a:t> el valor del atributo (no el nombre) debe ser único y no se puede repetir en otros elementos o atributos.</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32" name="Google Shape;332;p48"/>
          <p:cNvSpPr txBox="1"/>
          <p:nvPr>
            <p:ph idx="1" type="body"/>
          </p:nvPr>
        </p:nvSpPr>
        <p:spPr>
          <a:xfrm>
            <a:off x="311700" y="1017800"/>
            <a:ext cx="8409600" cy="364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sz="1600" u="sng"/>
              <a:t>Declaración de atributos</a:t>
            </a:r>
            <a:endParaRPr b="1" sz="1600" u="sng"/>
          </a:p>
          <a:p>
            <a:pPr indent="0" lvl="0" marL="0" rtl="0" algn="just">
              <a:lnSpc>
                <a:spcPct val="150000"/>
              </a:lnSpc>
              <a:spcBef>
                <a:spcPts val="1200"/>
              </a:spcBef>
              <a:spcAft>
                <a:spcPts val="0"/>
              </a:spcAft>
              <a:buNone/>
            </a:pPr>
            <a:r>
              <a:rPr lang="es" sz="1600"/>
              <a:t>Los tipos de definiciones de atributos que podemos encontrarnos son:</a:t>
            </a:r>
            <a:endParaRPr sz="1600"/>
          </a:p>
          <a:p>
            <a:pPr indent="-330200" lvl="0" marL="457200" rtl="0" algn="just">
              <a:lnSpc>
                <a:spcPct val="150000"/>
              </a:lnSpc>
              <a:spcBef>
                <a:spcPts val="1200"/>
              </a:spcBef>
              <a:spcAft>
                <a:spcPts val="0"/>
              </a:spcAft>
              <a:buSzPts val="1600"/>
              <a:buChar char="-"/>
            </a:pPr>
            <a:r>
              <a:rPr b="1" lang="es" sz="1600"/>
              <a:t>IDREF: </a:t>
            </a:r>
            <a:r>
              <a:rPr lang="es" sz="1600"/>
              <a:t>el valor del atributo debe coincidir con el valor del atributo ID de otro elemento.</a:t>
            </a:r>
            <a:endParaRPr sz="1600"/>
          </a:p>
          <a:p>
            <a:pPr indent="-330200" lvl="0" marL="457200" rtl="0" algn="just">
              <a:lnSpc>
                <a:spcPct val="150000"/>
              </a:lnSpc>
              <a:spcBef>
                <a:spcPts val="0"/>
              </a:spcBef>
              <a:spcAft>
                <a:spcPts val="0"/>
              </a:spcAft>
              <a:buSzPts val="1600"/>
              <a:buChar char="-"/>
            </a:pPr>
            <a:r>
              <a:rPr b="1" lang="es" sz="1600"/>
              <a:t>IDREFS:</a:t>
            </a:r>
            <a:r>
              <a:rPr lang="es" sz="1600"/>
              <a:t> el valor del atributo es una serie de valores separados por espacios que coinciden con el valor del atributo ID de otros elementos.</a:t>
            </a:r>
            <a:endParaRPr sz="1600"/>
          </a:p>
          <a:p>
            <a:pPr indent="-330200" lvl="0" marL="457200" rtl="0" algn="just">
              <a:lnSpc>
                <a:spcPct val="150000"/>
              </a:lnSpc>
              <a:spcBef>
                <a:spcPts val="0"/>
              </a:spcBef>
              <a:spcAft>
                <a:spcPts val="0"/>
              </a:spcAft>
              <a:buSzPts val="1600"/>
              <a:buChar char="-"/>
            </a:pPr>
            <a:r>
              <a:rPr b="1" lang="es" sz="1600"/>
              <a:t>ENTITY:</a:t>
            </a:r>
            <a:r>
              <a:rPr lang="es" sz="1600"/>
              <a:t> el valor del atributo es alguna entidad definida en la DTD.</a:t>
            </a:r>
            <a:endParaRPr sz="1600"/>
          </a:p>
          <a:p>
            <a:pPr indent="-330200" lvl="0" marL="457200" rtl="0" algn="just">
              <a:lnSpc>
                <a:spcPct val="150000"/>
              </a:lnSpc>
              <a:spcBef>
                <a:spcPts val="0"/>
              </a:spcBef>
              <a:spcAft>
                <a:spcPts val="0"/>
              </a:spcAft>
              <a:buSzPts val="1600"/>
              <a:buChar char="-"/>
            </a:pPr>
            <a:r>
              <a:rPr b="1" lang="es" sz="1600"/>
              <a:t>ENTITIES: </a:t>
            </a:r>
            <a:r>
              <a:rPr lang="es" sz="1600"/>
              <a:t>el valor del atributo es alguna de las entidades de una lista de entidades definida en la DTD.</a:t>
            </a:r>
            <a:endParaRPr sz="1600"/>
          </a:p>
          <a:p>
            <a:pPr indent="-330200" lvl="0" marL="457200" rtl="0" algn="just">
              <a:lnSpc>
                <a:spcPct val="150000"/>
              </a:lnSpc>
              <a:spcBef>
                <a:spcPts val="0"/>
              </a:spcBef>
              <a:spcAft>
                <a:spcPts val="0"/>
              </a:spcAft>
              <a:buSzPts val="1600"/>
              <a:buChar char="-"/>
            </a:pPr>
            <a:r>
              <a:rPr b="1" lang="es" sz="1600"/>
              <a:t>NOTATION: </a:t>
            </a:r>
            <a:r>
              <a:rPr lang="es" sz="1600"/>
              <a:t>el valor del atributo es alguna notación definida en la DTD.</a:t>
            </a:r>
            <a:endParaRPr sz="1600"/>
          </a:p>
          <a:p>
            <a:pPr indent="0" lvl="0" marL="0" rtl="0" algn="just">
              <a:lnSpc>
                <a:spcPct val="150000"/>
              </a:lnSpc>
              <a:spcBef>
                <a:spcPts val="1200"/>
              </a:spcBef>
              <a:spcAft>
                <a:spcPts val="0"/>
              </a:spcAft>
              <a:buNone/>
            </a:pPr>
            <a:r>
              <a:t/>
            </a:r>
            <a:endParaRPr sz="1600"/>
          </a:p>
          <a:p>
            <a:pPr indent="0" lvl="0" marL="0" rtl="0" algn="just">
              <a:lnSpc>
                <a:spcPct val="150000"/>
              </a:lnSpc>
              <a:spcBef>
                <a:spcPts val="1200"/>
              </a:spcBef>
              <a:spcAft>
                <a:spcPts val="120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38" name="Google Shape;338;p49"/>
          <p:cNvPicPr preferRelativeResize="0"/>
          <p:nvPr/>
        </p:nvPicPr>
        <p:blipFill rotWithShape="1">
          <a:blip r:embed="rId3">
            <a:alphaModFix/>
          </a:blip>
          <a:srcRect b="8248" l="0" r="0" t="0"/>
          <a:stretch/>
        </p:blipFill>
        <p:spPr>
          <a:xfrm>
            <a:off x="2197588" y="825549"/>
            <a:ext cx="4191000" cy="952625"/>
          </a:xfrm>
          <a:prstGeom prst="rect">
            <a:avLst/>
          </a:prstGeom>
          <a:noFill/>
          <a:ln>
            <a:noFill/>
          </a:ln>
        </p:spPr>
      </p:pic>
      <p:pic>
        <p:nvPicPr>
          <p:cNvPr id="339" name="Google Shape;339;p49"/>
          <p:cNvPicPr preferRelativeResize="0"/>
          <p:nvPr/>
        </p:nvPicPr>
        <p:blipFill rotWithShape="1">
          <a:blip r:embed="rId4">
            <a:alphaModFix/>
          </a:blip>
          <a:srcRect b="0" l="4742" r="70909" t="0"/>
          <a:stretch/>
        </p:blipFill>
        <p:spPr>
          <a:xfrm>
            <a:off x="2996225" y="2757050"/>
            <a:ext cx="2593762" cy="2386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45" name="Google Shape;345;p50"/>
          <p:cNvPicPr preferRelativeResize="0"/>
          <p:nvPr/>
        </p:nvPicPr>
        <p:blipFill rotWithShape="1">
          <a:blip r:embed="rId3">
            <a:alphaModFix/>
          </a:blip>
          <a:srcRect b="8248" l="0" r="0" t="0"/>
          <a:stretch/>
        </p:blipFill>
        <p:spPr>
          <a:xfrm>
            <a:off x="2197588" y="825549"/>
            <a:ext cx="4191000" cy="952625"/>
          </a:xfrm>
          <a:prstGeom prst="rect">
            <a:avLst/>
          </a:prstGeom>
          <a:noFill/>
          <a:ln>
            <a:noFill/>
          </a:ln>
        </p:spPr>
      </p:pic>
      <p:pic>
        <p:nvPicPr>
          <p:cNvPr id="346" name="Google Shape;346;p50"/>
          <p:cNvPicPr preferRelativeResize="0"/>
          <p:nvPr/>
        </p:nvPicPr>
        <p:blipFill>
          <a:blip r:embed="rId4">
            <a:alphaModFix/>
          </a:blip>
          <a:stretch>
            <a:fillRect/>
          </a:stretch>
        </p:blipFill>
        <p:spPr>
          <a:xfrm>
            <a:off x="0" y="3095056"/>
            <a:ext cx="9143999" cy="20484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52" name="Google Shape;352;p51"/>
          <p:cNvPicPr preferRelativeResize="0"/>
          <p:nvPr/>
        </p:nvPicPr>
        <p:blipFill>
          <a:blip r:embed="rId3">
            <a:alphaModFix/>
          </a:blip>
          <a:stretch>
            <a:fillRect/>
          </a:stretch>
        </p:blipFill>
        <p:spPr>
          <a:xfrm>
            <a:off x="2390775" y="898213"/>
            <a:ext cx="4362450" cy="981075"/>
          </a:xfrm>
          <a:prstGeom prst="rect">
            <a:avLst/>
          </a:prstGeom>
          <a:noFill/>
          <a:ln>
            <a:noFill/>
          </a:ln>
        </p:spPr>
      </p:pic>
      <p:pic>
        <p:nvPicPr>
          <p:cNvPr id="353" name="Google Shape;353;p51"/>
          <p:cNvPicPr preferRelativeResize="0"/>
          <p:nvPr/>
        </p:nvPicPr>
        <p:blipFill rotWithShape="1">
          <a:blip r:embed="rId4">
            <a:alphaModFix/>
          </a:blip>
          <a:srcRect b="0" l="4498" r="73242" t="0"/>
          <a:stretch/>
        </p:blipFill>
        <p:spPr>
          <a:xfrm>
            <a:off x="3291825" y="2743550"/>
            <a:ext cx="2465668" cy="239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 DTD’s</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311700" y="1017800"/>
            <a:ext cx="8409600" cy="3494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600"/>
              <a:t>Un DTD:</a:t>
            </a:r>
            <a:endParaRPr sz="1600"/>
          </a:p>
          <a:p>
            <a:pPr indent="-330200" lvl="0" marL="457200" rtl="0" algn="just">
              <a:lnSpc>
                <a:spcPct val="150000"/>
              </a:lnSpc>
              <a:spcBef>
                <a:spcPts val="1200"/>
              </a:spcBef>
              <a:spcAft>
                <a:spcPts val="0"/>
              </a:spcAft>
              <a:buSzPts val="1600"/>
              <a:buChar char="-"/>
            </a:pPr>
            <a:r>
              <a:rPr lang="es" sz="1600"/>
              <a:t>No es un documento XML y por lo tanto no necesita prólogo, salvo en ciertos casos especiales.</a:t>
            </a:r>
            <a:endParaRPr sz="1600"/>
          </a:p>
          <a:p>
            <a:pPr indent="-330200" lvl="0" marL="457200" rtl="0" algn="just">
              <a:lnSpc>
                <a:spcPct val="150000"/>
              </a:lnSpc>
              <a:spcBef>
                <a:spcPts val="0"/>
              </a:spcBef>
              <a:spcAft>
                <a:spcPts val="0"/>
              </a:spcAft>
              <a:buSzPts val="1600"/>
              <a:buChar char="-"/>
            </a:pPr>
            <a:r>
              <a:rPr lang="es" sz="1600"/>
              <a:t>Crear un DTD es como crear nuestro propio lenguaje de marcado para una aplicación específica. Pueden ser parte del documento XML, pero se suele colocar aparte para poder reutilizarlo.</a:t>
            </a:r>
            <a:endParaRPr sz="1600"/>
          </a:p>
          <a:p>
            <a:pPr indent="-330200" lvl="0" marL="457200" rtl="0" algn="just">
              <a:lnSpc>
                <a:spcPct val="150000"/>
              </a:lnSpc>
              <a:spcBef>
                <a:spcPts val="0"/>
              </a:spcBef>
              <a:spcAft>
                <a:spcPts val="0"/>
              </a:spcAft>
              <a:buSzPts val="1600"/>
              <a:buChar char="-"/>
            </a:pPr>
            <a:r>
              <a:rPr lang="es" sz="1600"/>
              <a:t>Puesto que XML es un sistema para definir lenguajes, quien necesite usar XML para intercambio de datos debe definir su propio DTD.</a:t>
            </a:r>
            <a:endParaRPr sz="1600"/>
          </a:p>
          <a:p>
            <a:pPr indent="-330200" lvl="0" marL="457200" rtl="0" algn="just">
              <a:lnSpc>
                <a:spcPct val="150000"/>
              </a:lnSpc>
              <a:spcBef>
                <a:spcPts val="0"/>
              </a:spcBef>
              <a:spcAft>
                <a:spcPts val="0"/>
              </a:spcAft>
              <a:buSzPts val="1600"/>
              <a:buChar char="-"/>
            </a:pPr>
            <a:r>
              <a:rPr lang="es" sz="1600"/>
              <a:t>Un problema que presentan los DTDs es que no siguen la sintaxis XML, sino una propia.</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59" name="Google Shape;359;p52"/>
          <p:cNvPicPr preferRelativeResize="0"/>
          <p:nvPr/>
        </p:nvPicPr>
        <p:blipFill>
          <a:blip r:embed="rId3">
            <a:alphaModFix/>
          </a:blip>
          <a:stretch>
            <a:fillRect/>
          </a:stretch>
        </p:blipFill>
        <p:spPr>
          <a:xfrm>
            <a:off x="2390775" y="898213"/>
            <a:ext cx="4362450" cy="981075"/>
          </a:xfrm>
          <a:prstGeom prst="rect">
            <a:avLst/>
          </a:prstGeom>
          <a:noFill/>
          <a:ln>
            <a:noFill/>
          </a:ln>
        </p:spPr>
      </p:pic>
      <p:pic>
        <p:nvPicPr>
          <p:cNvPr id="360" name="Google Shape;360;p52"/>
          <p:cNvPicPr preferRelativeResize="0"/>
          <p:nvPr/>
        </p:nvPicPr>
        <p:blipFill>
          <a:blip r:embed="rId4">
            <a:alphaModFix/>
          </a:blip>
          <a:stretch>
            <a:fillRect/>
          </a:stretch>
        </p:blipFill>
        <p:spPr>
          <a:xfrm>
            <a:off x="0" y="3162398"/>
            <a:ext cx="9143999" cy="198110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66" name="Google Shape;366;p53"/>
          <p:cNvPicPr preferRelativeResize="0"/>
          <p:nvPr/>
        </p:nvPicPr>
        <p:blipFill>
          <a:blip r:embed="rId3">
            <a:alphaModFix/>
          </a:blip>
          <a:stretch>
            <a:fillRect/>
          </a:stretch>
        </p:blipFill>
        <p:spPr>
          <a:xfrm>
            <a:off x="2258475" y="832088"/>
            <a:ext cx="4505325" cy="981075"/>
          </a:xfrm>
          <a:prstGeom prst="rect">
            <a:avLst/>
          </a:prstGeom>
          <a:noFill/>
          <a:ln>
            <a:noFill/>
          </a:ln>
        </p:spPr>
      </p:pic>
      <p:pic>
        <p:nvPicPr>
          <p:cNvPr id="367" name="Google Shape;367;p53"/>
          <p:cNvPicPr preferRelativeResize="0"/>
          <p:nvPr/>
        </p:nvPicPr>
        <p:blipFill rotWithShape="1">
          <a:blip r:embed="rId4">
            <a:alphaModFix/>
          </a:blip>
          <a:srcRect b="0" l="4094" r="74369" t="0"/>
          <a:stretch/>
        </p:blipFill>
        <p:spPr>
          <a:xfrm>
            <a:off x="3123638" y="2791900"/>
            <a:ext cx="2775011" cy="2314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73" name="Google Shape;373;p54"/>
          <p:cNvPicPr preferRelativeResize="0"/>
          <p:nvPr/>
        </p:nvPicPr>
        <p:blipFill>
          <a:blip r:embed="rId3">
            <a:alphaModFix/>
          </a:blip>
          <a:stretch>
            <a:fillRect/>
          </a:stretch>
        </p:blipFill>
        <p:spPr>
          <a:xfrm>
            <a:off x="2258475" y="832088"/>
            <a:ext cx="4505325" cy="981075"/>
          </a:xfrm>
          <a:prstGeom prst="rect">
            <a:avLst/>
          </a:prstGeom>
          <a:noFill/>
          <a:ln>
            <a:noFill/>
          </a:ln>
        </p:spPr>
      </p:pic>
      <p:pic>
        <p:nvPicPr>
          <p:cNvPr id="374" name="Google Shape;374;p54"/>
          <p:cNvPicPr preferRelativeResize="0"/>
          <p:nvPr/>
        </p:nvPicPr>
        <p:blipFill>
          <a:blip r:embed="rId4">
            <a:alphaModFix/>
          </a:blip>
          <a:stretch>
            <a:fillRect/>
          </a:stretch>
        </p:blipFill>
        <p:spPr>
          <a:xfrm>
            <a:off x="0" y="3298898"/>
            <a:ext cx="9143998" cy="164270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80" name="Google Shape;380;p55"/>
          <p:cNvPicPr preferRelativeResize="0"/>
          <p:nvPr/>
        </p:nvPicPr>
        <p:blipFill>
          <a:blip r:embed="rId3">
            <a:alphaModFix/>
          </a:blip>
          <a:stretch>
            <a:fillRect/>
          </a:stretch>
        </p:blipFill>
        <p:spPr>
          <a:xfrm>
            <a:off x="1829850" y="844175"/>
            <a:ext cx="5362575" cy="971550"/>
          </a:xfrm>
          <a:prstGeom prst="rect">
            <a:avLst/>
          </a:prstGeom>
          <a:noFill/>
          <a:ln>
            <a:noFill/>
          </a:ln>
        </p:spPr>
      </p:pic>
      <p:pic>
        <p:nvPicPr>
          <p:cNvPr id="381" name="Google Shape;381;p55"/>
          <p:cNvPicPr preferRelativeResize="0"/>
          <p:nvPr/>
        </p:nvPicPr>
        <p:blipFill rotWithShape="1">
          <a:blip r:embed="rId4">
            <a:alphaModFix/>
          </a:blip>
          <a:srcRect b="0" l="4579" r="78223" t="0"/>
          <a:stretch/>
        </p:blipFill>
        <p:spPr>
          <a:xfrm>
            <a:off x="3060413" y="2812650"/>
            <a:ext cx="2901475" cy="233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87" name="Google Shape;387;p56"/>
          <p:cNvPicPr preferRelativeResize="0"/>
          <p:nvPr/>
        </p:nvPicPr>
        <p:blipFill>
          <a:blip r:embed="rId3">
            <a:alphaModFix/>
          </a:blip>
          <a:stretch>
            <a:fillRect/>
          </a:stretch>
        </p:blipFill>
        <p:spPr>
          <a:xfrm>
            <a:off x="1829850" y="844175"/>
            <a:ext cx="5362575" cy="971550"/>
          </a:xfrm>
          <a:prstGeom prst="rect">
            <a:avLst/>
          </a:prstGeom>
          <a:noFill/>
          <a:ln>
            <a:noFill/>
          </a:ln>
        </p:spPr>
      </p:pic>
      <p:pic>
        <p:nvPicPr>
          <p:cNvPr id="388" name="Google Shape;388;p56"/>
          <p:cNvPicPr preferRelativeResize="0"/>
          <p:nvPr/>
        </p:nvPicPr>
        <p:blipFill>
          <a:blip r:embed="rId4">
            <a:alphaModFix/>
          </a:blip>
          <a:stretch>
            <a:fillRect/>
          </a:stretch>
        </p:blipFill>
        <p:spPr>
          <a:xfrm>
            <a:off x="0" y="3488648"/>
            <a:ext cx="9143999" cy="1263203"/>
          </a:xfrm>
          <a:prstGeom prst="rect">
            <a:avLst/>
          </a:prstGeom>
          <a:noFill/>
          <a:ln>
            <a:noFill/>
          </a:ln>
        </p:spPr>
      </p:pic>
      <p:pic>
        <p:nvPicPr>
          <p:cNvPr id="389" name="Google Shape;389;p56"/>
          <p:cNvPicPr preferRelativeResize="0"/>
          <p:nvPr/>
        </p:nvPicPr>
        <p:blipFill rotWithShape="1">
          <a:blip r:embed="rId4">
            <a:alphaModFix/>
          </a:blip>
          <a:srcRect b="0" l="0" r="95559" t="67171"/>
          <a:stretch/>
        </p:blipFill>
        <p:spPr>
          <a:xfrm>
            <a:off x="0" y="3488650"/>
            <a:ext cx="406025" cy="414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95" name="Google Shape;395;p57"/>
          <p:cNvPicPr preferRelativeResize="0"/>
          <p:nvPr/>
        </p:nvPicPr>
        <p:blipFill>
          <a:blip r:embed="rId3">
            <a:alphaModFix/>
          </a:blip>
          <a:stretch>
            <a:fillRect/>
          </a:stretch>
        </p:blipFill>
        <p:spPr>
          <a:xfrm>
            <a:off x="2218388" y="643875"/>
            <a:ext cx="3781425" cy="1181100"/>
          </a:xfrm>
          <a:prstGeom prst="rect">
            <a:avLst/>
          </a:prstGeom>
          <a:noFill/>
          <a:ln>
            <a:noFill/>
          </a:ln>
        </p:spPr>
      </p:pic>
      <p:pic>
        <p:nvPicPr>
          <p:cNvPr id="396" name="Google Shape;396;p57"/>
          <p:cNvPicPr preferRelativeResize="0"/>
          <p:nvPr/>
        </p:nvPicPr>
        <p:blipFill rotWithShape="1">
          <a:blip r:embed="rId4">
            <a:alphaModFix/>
          </a:blip>
          <a:srcRect b="0" l="4580" r="59098" t="0"/>
          <a:stretch/>
        </p:blipFill>
        <p:spPr>
          <a:xfrm>
            <a:off x="2564400" y="2650375"/>
            <a:ext cx="3703228" cy="2493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02" name="Google Shape;402;p58"/>
          <p:cNvPicPr preferRelativeResize="0"/>
          <p:nvPr/>
        </p:nvPicPr>
        <p:blipFill>
          <a:blip r:embed="rId3">
            <a:alphaModFix/>
          </a:blip>
          <a:stretch>
            <a:fillRect/>
          </a:stretch>
        </p:blipFill>
        <p:spPr>
          <a:xfrm>
            <a:off x="2218388" y="643875"/>
            <a:ext cx="3781425" cy="1181100"/>
          </a:xfrm>
          <a:prstGeom prst="rect">
            <a:avLst/>
          </a:prstGeom>
          <a:noFill/>
          <a:ln>
            <a:noFill/>
          </a:ln>
        </p:spPr>
      </p:pic>
      <p:pic>
        <p:nvPicPr>
          <p:cNvPr id="403" name="Google Shape;403;p58"/>
          <p:cNvPicPr preferRelativeResize="0"/>
          <p:nvPr/>
        </p:nvPicPr>
        <p:blipFill>
          <a:blip r:embed="rId4">
            <a:alphaModFix/>
          </a:blip>
          <a:stretch>
            <a:fillRect/>
          </a:stretch>
        </p:blipFill>
        <p:spPr>
          <a:xfrm>
            <a:off x="0" y="2907544"/>
            <a:ext cx="9144001" cy="22359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09" name="Google Shape;409;p59"/>
          <p:cNvPicPr preferRelativeResize="0"/>
          <p:nvPr/>
        </p:nvPicPr>
        <p:blipFill>
          <a:blip r:embed="rId3">
            <a:alphaModFix/>
          </a:blip>
          <a:stretch>
            <a:fillRect/>
          </a:stretch>
        </p:blipFill>
        <p:spPr>
          <a:xfrm>
            <a:off x="2294013" y="170625"/>
            <a:ext cx="4276725" cy="1657350"/>
          </a:xfrm>
          <a:prstGeom prst="rect">
            <a:avLst/>
          </a:prstGeom>
          <a:noFill/>
          <a:ln>
            <a:noFill/>
          </a:ln>
        </p:spPr>
      </p:pic>
      <p:pic>
        <p:nvPicPr>
          <p:cNvPr id="410" name="Google Shape;410;p59"/>
          <p:cNvPicPr preferRelativeResize="0"/>
          <p:nvPr/>
        </p:nvPicPr>
        <p:blipFill rotWithShape="1">
          <a:blip r:embed="rId4">
            <a:alphaModFix/>
          </a:blip>
          <a:srcRect b="0" l="4580" r="64320" t="0"/>
          <a:stretch/>
        </p:blipFill>
        <p:spPr>
          <a:xfrm>
            <a:off x="2160275" y="2872325"/>
            <a:ext cx="3921724" cy="1962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16" name="Google Shape;416;p60"/>
          <p:cNvPicPr preferRelativeResize="0"/>
          <p:nvPr/>
        </p:nvPicPr>
        <p:blipFill>
          <a:blip r:embed="rId3">
            <a:alphaModFix/>
          </a:blip>
          <a:stretch>
            <a:fillRect/>
          </a:stretch>
        </p:blipFill>
        <p:spPr>
          <a:xfrm>
            <a:off x="2294013" y="170625"/>
            <a:ext cx="4276725" cy="1657350"/>
          </a:xfrm>
          <a:prstGeom prst="rect">
            <a:avLst/>
          </a:prstGeom>
          <a:noFill/>
          <a:ln>
            <a:noFill/>
          </a:ln>
        </p:spPr>
      </p:pic>
      <p:pic>
        <p:nvPicPr>
          <p:cNvPr id="417" name="Google Shape;417;p60"/>
          <p:cNvPicPr preferRelativeResize="0"/>
          <p:nvPr/>
        </p:nvPicPr>
        <p:blipFill>
          <a:blip r:embed="rId4">
            <a:alphaModFix/>
          </a:blip>
          <a:stretch>
            <a:fillRect/>
          </a:stretch>
        </p:blipFill>
        <p:spPr>
          <a:xfrm>
            <a:off x="0" y="3533657"/>
            <a:ext cx="9144000" cy="142303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500"/>
              <a:t>Dado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rPr b="1" lang="es" sz="2500"/>
              <a:t>¿Cuál de los siguientes elementos son correctos y cuáles no?</a:t>
            </a:r>
            <a:endParaRPr b="1" sz="2500"/>
          </a:p>
        </p:txBody>
      </p:sp>
      <p:pic>
        <p:nvPicPr>
          <p:cNvPr id="423" name="Google Shape;423;p61"/>
          <p:cNvPicPr preferRelativeResize="0"/>
          <p:nvPr/>
        </p:nvPicPr>
        <p:blipFill>
          <a:blip r:embed="rId3">
            <a:alphaModFix/>
          </a:blip>
          <a:stretch>
            <a:fillRect/>
          </a:stretch>
        </p:blipFill>
        <p:spPr>
          <a:xfrm>
            <a:off x="2344200" y="158925"/>
            <a:ext cx="4333875" cy="1695450"/>
          </a:xfrm>
          <a:prstGeom prst="rect">
            <a:avLst/>
          </a:prstGeom>
          <a:noFill/>
          <a:ln>
            <a:noFill/>
          </a:ln>
        </p:spPr>
      </p:pic>
      <p:pic>
        <p:nvPicPr>
          <p:cNvPr id="424" name="Google Shape;424;p61"/>
          <p:cNvPicPr preferRelativeResize="0"/>
          <p:nvPr/>
        </p:nvPicPr>
        <p:blipFill rotWithShape="1">
          <a:blip r:embed="rId4">
            <a:alphaModFix/>
          </a:blip>
          <a:srcRect b="0" l="3856" r="59098" t="0"/>
          <a:stretch/>
        </p:blipFill>
        <p:spPr>
          <a:xfrm>
            <a:off x="2685213" y="2303075"/>
            <a:ext cx="3651845" cy="284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98900" y="526350"/>
            <a:ext cx="8102400" cy="4617300"/>
          </a:xfrm>
          <a:prstGeom prst="rect">
            <a:avLst/>
          </a:prstGeom>
        </p:spPr>
        <p:txBody>
          <a:bodyPr anchorCtr="0" anchor="ctr" bIns="91425" lIns="91425" spcFirstLastPara="1" rIns="91425" wrap="square" tIns="91425">
            <a:noAutofit/>
          </a:bodyPr>
          <a:lstStyle/>
          <a:p>
            <a:pPr indent="-344805" lvl="0" marL="457200" rtl="0" algn="just">
              <a:lnSpc>
                <a:spcPct val="150000"/>
              </a:lnSpc>
              <a:spcBef>
                <a:spcPts val="0"/>
              </a:spcBef>
              <a:spcAft>
                <a:spcPts val="0"/>
              </a:spcAft>
              <a:buSzPts val="1830"/>
              <a:buChar char="-"/>
            </a:pPr>
            <a:r>
              <a:rPr lang="es" sz="1829"/>
              <a:t>Supongamos que en nuestros ficheros deseamos indicar que el elemento raíz es &lt;listaclientes&gt;. </a:t>
            </a:r>
            <a:endParaRPr sz="1829"/>
          </a:p>
          <a:p>
            <a:pPr indent="-344805" lvl="0" marL="457200" rtl="0" algn="just">
              <a:lnSpc>
                <a:spcPct val="150000"/>
              </a:lnSpc>
              <a:spcBef>
                <a:spcPts val="0"/>
              </a:spcBef>
              <a:spcAft>
                <a:spcPts val="0"/>
              </a:spcAft>
              <a:buSzPts val="1830"/>
              <a:buChar char="-"/>
            </a:pPr>
            <a:r>
              <a:rPr lang="es" sz="1829"/>
              <a:t>Dentro de &lt;listaclientes&gt; deseamos permitir uno o más elementos &lt;cliente&gt;. </a:t>
            </a:r>
            <a:endParaRPr sz="1829"/>
          </a:p>
          <a:p>
            <a:pPr indent="-344805" lvl="0" marL="457200" rtl="0" algn="just">
              <a:lnSpc>
                <a:spcPct val="150000"/>
              </a:lnSpc>
              <a:spcBef>
                <a:spcPts val="0"/>
              </a:spcBef>
              <a:spcAft>
                <a:spcPts val="0"/>
              </a:spcAft>
              <a:buSzPts val="1830"/>
              <a:buChar char="-"/>
            </a:pPr>
            <a:r>
              <a:rPr lang="es" sz="1829"/>
              <a:t>Dentro de &lt;cliente&gt; todos deberán tener &lt;cif&gt; y &lt;nombre&gt; y en ese orden. </a:t>
            </a:r>
            <a:endParaRPr sz="1829"/>
          </a:p>
          <a:p>
            <a:pPr indent="-344805" lvl="0" marL="457200" rtl="0" algn="just">
              <a:lnSpc>
                <a:spcPct val="150000"/>
              </a:lnSpc>
              <a:spcBef>
                <a:spcPts val="0"/>
              </a:spcBef>
              <a:spcAft>
                <a:spcPts val="0"/>
              </a:spcAft>
              <a:buSzPts val="1830"/>
              <a:buChar char="-"/>
            </a:pPr>
            <a:r>
              <a:rPr lang="es" sz="1829"/>
              <a:t>Dentro de &lt;cliente&gt; puede aparecer o no un elemento &lt;diasentrega&gt; para indicar que ese cliente exige un máximo de plazos. </a:t>
            </a:r>
            <a:endParaRPr sz="1829"/>
          </a:p>
          <a:p>
            <a:pPr indent="-344805" lvl="0" marL="457200" rtl="0" algn="just">
              <a:lnSpc>
                <a:spcPct val="150000"/>
              </a:lnSpc>
              <a:spcBef>
                <a:spcPts val="0"/>
              </a:spcBef>
              <a:spcAft>
                <a:spcPts val="0"/>
              </a:spcAft>
              <a:buSzPts val="1830"/>
              <a:buChar char="-"/>
            </a:pPr>
            <a:r>
              <a:rPr lang="es" sz="1829"/>
              <a:t>Como no todo el mundo usa plazos el &lt;diasentrega&gt; es optativo.</a:t>
            </a:r>
            <a:endParaRPr sz="1829"/>
          </a:p>
          <a:p>
            <a:pPr indent="-344805" lvl="0" marL="457200" rtl="0" algn="just">
              <a:lnSpc>
                <a:spcPct val="150000"/>
              </a:lnSpc>
              <a:spcBef>
                <a:spcPts val="0"/>
              </a:spcBef>
              <a:spcAft>
                <a:spcPts val="0"/>
              </a:spcAft>
              <a:buSzPts val="1830"/>
              <a:buChar char="-"/>
            </a:pPr>
            <a:r>
              <a:rPr lang="es" sz="1829"/>
              <a:t>Se puede indicar si un elemento aparece o no de forma opcional (usando ?)</a:t>
            </a:r>
            <a:endParaRPr sz="1829"/>
          </a:p>
          <a:p>
            <a:pPr indent="0" lvl="0" marL="0" rtl="0" algn="just">
              <a:lnSpc>
                <a:spcPct val="150000"/>
              </a:lnSpc>
              <a:spcBef>
                <a:spcPts val="0"/>
              </a:spcBef>
              <a:spcAft>
                <a:spcPts val="0"/>
              </a:spcAft>
              <a:buNone/>
            </a:pPr>
            <a:r>
              <a:t/>
            </a:r>
            <a:endParaRPr sz="1829"/>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500"/>
              <a:t>Dado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rPr b="1" lang="es" sz="2500"/>
              <a:t>¿Cuál de los siguientes elementos son correctos y cuáles no?</a:t>
            </a:r>
            <a:endParaRPr b="1" sz="2500"/>
          </a:p>
        </p:txBody>
      </p:sp>
      <p:pic>
        <p:nvPicPr>
          <p:cNvPr id="430" name="Google Shape;430;p62"/>
          <p:cNvPicPr preferRelativeResize="0"/>
          <p:nvPr/>
        </p:nvPicPr>
        <p:blipFill>
          <a:blip r:embed="rId3">
            <a:alphaModFix/>
          </a:blip>
          <a:stretch>
            <a:fillRect/>
          </a:stretch>
        </p:blipFill>
        <p:spPr>
          <a:xfrm>
            <a:off x="2344200" y="158925"/>
            <a:ext cx="4333875" cy="1695450"/>
          </a:xfrm>
          <a:prstGeom prst="rect">
            <a:avLst/>
          </a:prstGeom>
          <a:noFill/>
          <a:ln>
            <a:noFill/>
          </a:ln>
        </p:spPr>
      </p:pic>
      <p:pic>
        <p:nvPicPr>
          <p:cNvPr id="431" name="Google Shape;431;p62"/>
          <p:cNvPicPr preferRelativeResize="0"/>
          <p:nvPr/>
        </p:nvPicPr>
        <p:blipFill>
          <a:blip r:embed="rId4">
            <a:alphaModFix/>
          </a:blip>
          <a:stretch>
            <a:fillRect/>
          </a:stretch>
        </p:blipFill>
        <p:spPr>
          <a:xfrm>
            <a:off x="0" y="2508794"/>
            <a:ext cx="9143999" cy="26347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437" name="Google Shape;437;p63"/>
          <p:cNvSpPr txBox="1"/>
          <p:nvPr>
            <p:ph idx="1" type="body"/>
          </p:nvPr>
        </p:nvSpPr>
        <p:spPr>
          <a:xfrm>
            <a:off x="311700" y="1017800"/>
            <a:ext cx="8409600" cy="3457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sz="1700" u="sng"/>
              <a:t>Declaración de atributos</a:t>
            </a:r>
            <a:endParaRPr b="1" sz="1700" u="sng"/>
          </a:p>
          <a:p>
            <a:pPr indent="0" lvl="0" marL="0" rtl="0" algn="just">
              <a:lnSpc>
                <a:spcPct val="150000"/>
              </a:lnSpc>
              <a:spcBef>
                <a:spcPts val="1200"/>
              </a:spcBef>
              <a:spcAft>
                <a:spcPts val="0"/>
              </a:spcAft>
              <a:buNone/>
            </a:pPr>
            <a:r>
              <a:rPr lang="es" sz="1700"/>
              <a:t>Por otra parte, los atributos pueden tomar valores iniciales, que son los siguientes:</a:t>
            </a:r>
            <a:endParaRPr sz="1700"/>
          </a:p>
          <a:p>
            <a:pPr indent="-336550" lvl="0" marL="457200" rtl="0" algn="just">
              <a:lnSpc>
                <a:spcPct val="150000"/>
              </a:lnSpc>
              <a:spcBef>
                <a:spcPts val="1200"/>
              </a:spcBef>
              <a:spcAft>
                <a:spcPts val="0"/>
              </a:spcAft>
              <a:buSzPts val="1700"/>
              <a:buChar char="-"/>
            </a:pPr>
            <a:r>
              <a:rPr b="1" lang="es" sz="1700"/>
              <a:t>#REQUIRED: </a:t>
            </a:r>
            <a:r>
              <a:rPr lang="es" sz="1700"/>
              <a:t>el atributo es obligatorio, aunque no se especifica ningún valor predeterminado.</a:t>
            </a:r>
            <a:endParaRPr sz="1700"/>
          </a:p>
          <a:p>
            <a:pPr indent="-336550" lvl="0" marL="457200" rtl="0" algn="just">
              <a:lnSpc>
                <a:spcPct val="150000"/>
              </a:lnSpc>
              <a:spcBef>
                <a:spcPts val="0"/>
              </a:spcBef>
              <a:spcAft>
                <a:spcPts val="0"/>
              </a:spcAft>
              <a:buSzPts val="1700"/>
              <a:buChar char="-"/>
            </a:pPr>
            <a:r>
              <a:rPr b="1" lang="es" sz="1700"/>
              <a:t>#IMPLIED:</a:t>
            </a:r>
            <a:r>
              <a:rPr lang="es" sz="1700"/>
              <a:t> el atributo no es obligatorio y no se especifica ningún valor predeterminado.</a:t>
            </a:r>
            <a:endParaRPr sz="1700"/>
          </a:p>
          <a:p>
            <a:pPr indent="-336550" lvl="0" marL="457200" rtl="0" algn="just">
              <a:lnSpc>
                <a:spcPct val="150000"/>
              </a:lnSpc>
              <a:spcBef>
                <a:spcPts val="0"/>
              </a:spcBef>
              <a:spcAft>
                <a:spcPts val="0"/>
              </a:spcAft>
              <a:buSzPts val="1700"/>
              <a:buChar char="-"/>
            </a:pPr>
            <a:r>
              <a:rPr b="1" lang="es" sz="1700"/>
              <a:t>#FIXED valor: </a:t>
            </a:r>
            <a:r>
              <a:rPr lang="es" sz="1700"/>
              <a:t>el atributo tiene un valor fijo.</a:t>
            </a:r>
            <a:endParaRPr sz="1700"/>
          </a:p>
          <a:p>
            <a:pPr indent="-336550" lvl="0" marL="457200" rtl="0" algn="just">
              <a:lnSpc>
                <a:spcPct val="150000"/>
              </a:lnSpc>
              <a:spcBef>
                <a:spcPts val="0"/>
              </a:spcBef>
              <a:spcAft>
                <a:spcPts val="0"/>
              </a:spcAft>
              <a:buSzPts val="1700"/>
              <a:buChar char="-"/>
            </a:pPr>
            <a:r>
              <a:rPr b="1" lang="es" sz="1700"/>
              <a:t>valor concreto: </a:t>
            </a:r>
            <a:r>
              <a:rPr lang="es" sz="1700"/>
              <a:t>el atributo tiene un valor predeterminado.</a:t>
            </a:r>
            <a:endParaRPr sz="1700"/>
          </a:p>
          <a:p>
            <a:pPr indent="0" lvl="0" marL="0" rtl="0" algn="just">
              <a:lnSpc>
                <a:spcPct val="150000"/>
              </a:lnSpc>
              <a:spcBef>
                <a:spcPts val="1200"/>
              </a:spcBef>
              <a:spcAft>
                <a:spcPts val="1200"/>
              </a:spcAft>
              <a:buNone/>
            </a:pPr>
            <a:r>
              <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43" name="Google Shape;443;p64"/>
          <p:cNvPicPr preferRelativeResize="0"/>
          <p:nvPr/>
        </p:nvPicPr>
        <p:blipFill>
          <a:blip r:embed="rId3">
            <a:alphaModFix/>
          </a:blip>
          <a:stretch>
            <a:fillRect/>
          </a:stretch>
        </p:blipFill>
        <p:spPr>
          <a:xfrm>
            <a:off x="2044688" y="702400"/>
            <a:ext cx="4152900" cy="990600"/>
          </a:xfrm>
          <a:prstGeom prst="rect">
            <a:avLst/>
          </a:prstGeom>
          <a:noFill/>
          <a:ln>
            <a:noFill/>
          </a:ln>
        </p:spPr>
      </p:pic>
      <p:pic>
        <p:nvPicPr>
          <p:cNvPr id="444" name="Google Shape;444;p64"/>
          <p:cNvPicPr preferRelativeResize="0"/>
          <p:nvPr/>
        </p:nvPicPr>
        <p:blipFill rotWithShape="1">
          <a:blip r:embed="rId4">
            <a:alphaModFix/>
          </a:blip>
          <a:srcRect b="0" l="4416" r="69385" t="0"/>
          <a:stretch/>
        </p:blipFill>
        <p:spPr>
          <a:xfrm>
            <a:off x="2755450" y="2746400"/>
            <a:ext cx="3520981" cy="2397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50" name="Google Shape;450;p65"/>
          <p:cNvPicPr preferRelativeResize="0"/>
          <p:nvPr/>
        </p:nvPicPr>
        <p:blipFill>
          <a:blip r:embed="rId3">
            <a:alphaModFix/>
          </a:blip>
          <a:stretch>
            <a:fillRect/>
          </a:stretch>
        </p:blipFill>
        <p:spPr>
          <a:xfrm>
            <a:off x="2044688" y="702400"/>
            <a:ext cx="4152900" cy="990600"/>
          </a:xfrm>
          <a:prstGeom prst="rect">
            <a:avLst/>
          </a:prstGeom>
          <a:noFill/>
          <a:ln>
            <a:noFill/>
          </a:ln>
        </p:spPr>
      </p:pic>
      <p:pic>
        <p:nvPicPr>
          <p:cNvPr id="451" name="Google Shape;451;p65"/>
          <p:cNvPicPr preferRelativeResize="0"/>
          <p:nvPr/>
        </p:nvPicPr>
        <p:blipFill>
          <a:blip r:embed="rId4">
            <a:alphaModFix/>
          </a:blip>
          <a:stretch>
            <a:fillRect/>
          </a:stretch>
        </p:blipFill>
        <p:spPr>
          <a:xfrm>
            <a:off x="0" y="3378318"/>
            <a:ext cx="9144000" cy="16308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57" name="Google Shape;457;p66"/>
          <p:cNvPicPr preferRelativeResize="0"/>
          <p:nvPr/>
        </p:nvPicPr>
        <p:blipFill>
          <a:blip r:embed="rId3">
            <a:alphaModFix/>
          </a:blip>
          <a:stretch>
            <a:fillRect/>
          </a:stretch>
        </p:blipFill>
        <p:spPr>
          <a:xfrm>
            <a:off x="2482325" y="819563"/>
            <a:ext cx="4057650" cy="962025"/>
          </a:xfrm>
          <a:prstGeom prst="rect">
            <a:avLst/>
          </a:prstGeom>
          <a:noFill/>
          <a:ln>
            <a:noFill/>
          </a:ln>
        </p:spPr>
      </p:pic>
      <p:pic>
        <p:nvPicPr>
          <p:cNvPr id="458" name="Google Shape;458;p66"/>
          <p:cNvPicPr preferRelativeResize="0"/>
          <p:nvPr/>
        </p:nvPicPr>
        <p:blipFill rotWithShape="1">
          <a:blip r:embed="rId4">
            <a:alphaModFix/>
          </a:blip>
          <a:srcRect b="0" l="4661" r="69623" t="0"/>
          <a:stretch/>
        </p:blipFill>
        <p:spPr>
          <a:xfrm>
            <a:off x="2726050" y="2571750"/>
            <a:ext cx="3887633" cy="2571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64" name="Google Shape;464;p67"/>
          <p:cNvPicPr preferRelativeResize="0"/>
          <p:nvPr/>
        </p:nvPicPr>
        <p:blipFill>
          <a:blip r:embed="rId3">
            <a:alphaModFix/>
          </a:blip>
          <a:stretch>
            <a:fillRect/>
          </a:stretch>
        </p:blipFill>
        <p:spPr>
          <a:xfrm>
            <a:off x="2482325" y="819563"/>
            <a:ext cx="4057650" cy="962025"/>
          </a:xfrm>
          <a:prstGeom prst="rect">
            <a:avLst/>
          </a:prstGeom>
          <a:noFill/>
          <a:ln>
            <a:noFill/>
          </a:ln>
        </p:spPr>
      </p:pic>
      <p:pic>
        <p:nvPicPr>
          <p:cNvPr id="465" name="Google Shape;465;p67"/>
          <p:cNvPicPr preferRelativeResize="0"/>
          <p:nvPr/>
        </p:nvPicPr>
        <p:blipFill>
          <a:blip r:embed="rId4">
            <a:alphaModFix/>
          </a:blip>
          <a:stretch>
            <a:fillRect/>
          </a:stretch>
        </p:blipFill>
        <p:spPr>
          <a:xfrm>
            <a:off x="0" y="3151474"/>
            <a:ext cx="9144001" cy="15554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71" name="Google Shape;471;p68"/>
          <p:cNvPicPr preferRelativeResize="0"/>
          <p:nvPr/>
        </p:nvPicPr>
        <p:blipFill>
          <a:blip r:embed="rId3">
            <a:alphaModFix/>
          </a:blip>
          <a:stretch>
            <a:fillRect/>
          </a:stretch>
        </p:blipFill>
        <p:spPr>
          <a:xfrm>
            <a:off x="2257425" y="765938"/>
            <a:ext cx="4629150" cy="981075"/>
          </a:xfrm>
          <a:prstGeom prst="rect">
            <a:avLst/>
          </a:prstGeom>
          <a:noFill/>
          <a:ln>
            <a:noFill/>
          </a:ln>
        </p:spPr>
      </p:pic>
      <p:pic>
        <p:nvPicPr>
          <p:cNvPr id="472" name="Google Shape;472;p68"/>
          <p:cNvPicPr preferRelativeResize="0"/>
          <p:nvPr/>
        </p:nvPicPr>
        <p:blipFill rotWithShape="1">
          <a:blip r:embed="rId4">
            <a:alphaModFix/>
          </a:blip>
          <a:srcRect b="0" l="4580" r="76053" t="0"/>
          <a:stretch/>
        </p:blipFill>
        <p:spPr>
          <a:xfrm>
            <a:off x="2961175" y="2571750"/>
            <a:ext cx="2800639" cy="25717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78" name="Google Shape;478;p69"/>
          <p:cNvPicPr preferRelativeResize="0"/>
          <p:nvPr/>
        </p:nvPicPr>
        <p:blipFill>
          <a:blip r:embed="rId3">
            <a:alphaModFix/>
          </a:blip>
          <a:stretch>
            <a:fillRect/>
          </a:stretch>
        </p:blipFill>
        <p:spPr>
          <a:xfrm>
            <a:off x="2257425" y="765938"/>
            <a:ext cx="4629150" cy="981075"/>
          </a:xfrm>
          <a:prstGeom prst="rect">
            <a:avLst/>
          </a:prstGeom>
          <a:noFill/>
          <a:ln>
            <a:noFill/>
          </a:ln>
        </p:spPr>
      </p:pic>
      <p:pic>
        <p:nvPicPr>
          <p:cNvPr id="479" name="Google Shape;479;p69"/>
          <p:cNvPicPr preferRelativeResize="0"/>
          <p:nvPr/>
        </p:nvPicPr>
        <p:blipFill>
          <a:blip r:embed="rId4">
            <a:alphaModFix/>
          </a:blip>
          <a:stretch>
            <a:fillRect/>
          </a:stretch>
        </p:blipFill>
        <p:spPr>
          <a:xfrm>
            <a:off x="0" y="3116146"/>
            <a:ext cx="9143999" cy="162610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85" name="Google Shape;485;p70"/>
          <p:cNvPicPr preferRelativeResize="0"/>
          <p:nvPr/>
        </p:nvPicPr>
        <p:blipFill>
          <a:blip r:embed="rId3">
            <a:alphaModFix/>
          </a:blip>
          <a:stretch>
            <a:fillRect/>
          </a:stretch>
        </p:blipFill>
        <p:spPr>
          <a:xfrm>
            <a:off x="2501375" y="836825"/>
            <a:ext cx="4019550" cy="971550"/>
          </a:xfrm>
          <a:prstGeom prst="rect">
            <a:avLst/>
          </a:prstGeom>
          <a:noFill/>
          <a:ln>
            <a:noFill/>
          </a:ln>
        </p:spPr>
      </p:pic>
      <p:pic>
        <p:nvPicPr>
          <p:cNvPr id="486" name="Google Shape;486;p70"/>
          <p:cNvPicPr preferRelativeResize="0"/>
          <p:nvPr/>
        </p:nvPicPr>
        <p:blipFill rotWithShape="1">
          <a:blip r:embed="rId4">
            <a:alphaModFix/>
          </a:blip>
          <a:srcRect b="0" l="4498" r="76134" t="0"/>
          <a:stretch/>
        </p:blipFill>
        <p:spPr>
          <a:xfrm>
            <a:off x="3119375" y="2571750"/>
            <a:ext cx="2783562" cy="25717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92" name="Google Shape;492;p71"/>
          <p:cNvPicPr preferRelativeResize="0"/>
          <p:nvPr/>
        </p:nvPicPr>
        <p:blipFill>
          <a:blip r:embed="rId3">
            <a:alphaModFix/>
          </a:blip>
          <a:stretch>
            <a:fillRect/>
          </a:stretch>
        </p:blipFill>
        <p:spPr>
          <a:xfrm>
            <a:off x="2501375" y="836825"/>
            <a:ext cx="4019550" cy="971550"/>
          </a:xfrm>
          <a:prstGeom prst="rect">
            <a:avLst/>
          </a:prstGeom>
          <a:noFill/>
          <a:ln>
            <a:noFill/>
          </a:ln>
        </p:spPr>
      </p:pic>
      <p:pic>
        <p:nvPicPr>
          <p:cNvPr id="493" name="Google Shape;493;p71"/>
          <p:cNvPicPr preferRelativeResize="0"/>
          <p:nvPr/>
        </p:nvPicPr>
        <p:blipFill>
          <a:blip r:embed="rId4">
            <a:alphaModFix/>
          </a:blip>
          <a:stretch>
            <a:fillRect/>
          </a:stretch>
        </p:blipFill>
        <p:spPr>
          <a:xfrm>
            <a:off x="0" y="2981043"/>
            <a:ext cx="9143999" cy="16361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98900" y="129675"/>
            <a:ext cx="8102400" cy="5013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s" sz="2330" u="sng"/>
              <a:t>¿Cuáles son válidos y cuáles no?</a:t>
            </a:r>
            <a:endParaRPr b="1" sz="2330" u="sng"/>
          </a:p>
          <a:p>
            <a:pPr indent="0" lvl="0" marL="0" rtl="0" algn="just">
              <a:lnSpc>
                <a:spcPct val="150000"/>
              </a:lnSpc>
              <a:spcBef>
                <a:spcPts val="0"/>
              </a:spcBef>
              <a:spcAft>
                <a:spcPts val="0"/>
              </a:spcAft>
              <a:buNone/>
            </a:pPr>
            <a:r>
              <a:t/>
            </a:r>
            <a:endParaRPr sz="1829"/>
          </a:p>
        </p:txBody>
      </p:sp>
      <p:pic>
        <p:nvPicPr>
          <p:cNvPr id="118" name="Google Shape;118;p18"/>
          <p:cNvPicPr preferRelativeResize="0"/>
          <p:nvPr/>
        </p:nvPicPr>
        <p:blipFill rotWithShape="1">
          <a:blip r:embed="rId3">
            <a:alphaModFix/>
          </a:blip>
          <a:srcRect b="0" l="0" r="21893" t="0"/>
          <a:stretch/>
        </p:blipFill>
        <p:spPr>
          <a:xfrm>
            <a:off x="320524" y="729950"/>
            <a:ext cx="2938474" cy="1197775"/>
          </a:xfrm>
          <a:prstGeom prst="rect">
            <a:avLst/>
          </a:prstGeom>
          <a:noFill/>
          <a:ln>
            <a:noFill/>
          </a:ln>
        </p:spPr>
      </p:pic>
      <p:pic>
        <p:nvPicPr>
          <p:cNvPr id="119" name="Google Shape;119;p18"/>
          <p:cNvPicPr preferRelativeResize="0"/>
          <p:nvPr/>
        </p:nvPicPr>
        <p:blipFill>
          <a:blip r:embed="rId4">
            <a:alphaModFix/>
          </a:blip>
          <a:stretch>
            <a:fillRect/>
          </a:stretch>
        </p:blipFill>
        <p:spPr>
          <a:xfrm>
            <a:off x="6127622" y="1858099"/>
            <a:ext cx="2863203" cy="1197775"/>
          </a:xfrm>
          <a:prstGeom prst="rect">
            <a:avLst/>
          </a:prstGeom>
          <a:noFill/>
          <a:ln>
            <a:noFill/>
          </a:ln>
        </p:spPr>
      </p:pic>
      <p:pic>
        <p:nvPicPr>
          <p:cNvPr id="120" name="Google Shape;120;p18"/>
          <p:cNvPicPr preferRelativeResize="0"/>
          <p:nvPr/>
        </p:nvPicPr>
        <p:blipFill>
          <a:blip r:embed="rId5">
            <a:alphaModFix/>
          </a:blip>
          <a:stretch>
            <a:fillRect/>
          </a:stretch>
        </p:blipFill>
        <p:spPr>
          <a:xfrm>
            <a:off x="320520" y="2127600"/>
            <a:ext cx="3424724" cy="2065000"/>
          </a:xfrm>
          <a:prstGeom prst="rect">
            <a:avLst/>
          </a:prstGeom>
          <a:noFill/>
          <a:ln>
            <a:noFill/>
          </a:ln>
        </p:spPr>
      </p:pic>
      <p:pic>
        <p:nvPicPr>
          <p:cNvPr id="121" name="Google Shape;121;p18"/>
          <p:cNvPicPr preferRelativeResize="0"/>
          <p:nvPr/>
        </p:nvPicPr>
        <p:blipFill>
          <a:blip r:embed="rId6">
            <a:alphaModFix/>
          </a:blip>
          <a:stretch>
            <a:fillRect/>
          </a:stretch>
        </p:blipFill>
        <p:spPr>
          <a:xfrm>
            <a:off x="320519" y="4392475"/>
            <a:ext cx="2325175" cy="521450"/>
          </a:xfrm>
          <a:prstGeom prst="rect">
            <a:avLst/>
          </a:prstGeom>
          <a:noFill/>
          <a:ln>
            <a:noFill/>
          </a:ln>
        </p:spPr>
      </p:pic>
      <p:pic>
        <p:nvPicPr>
          <p:cNvPr id="122" name="Google Shape;122;p18"/>
          <p:cNvPicPr preferRelativeResize="0"/>
          <p:nvPr/>
        </p:nvPicPr>
        <p:blipFill>
          <a:blip r:embed="rId7">
            <a:alphaModFix/>
          </a:blip>
          <a:stretch>
            <a:fillRect/>
          </a:stretch>
        </p:blipFill>
        <p:spPr>
          <a:xfrm>
            <a:off x="3459025" y="755976"/>
            <a:ext cx="3143814" cy="1039425"/>
          </a:xfrm>
          <a:prstGeom prst="rect">
            <a:avLst/>
          </a:prstGeom>
          <a:noFill/>
          <a:ln>
            <a:noFill/>
          </a:ln>
        </p:spPr>
      </p:pic>
      <p:pic>
        <p:nvPicPr>
          <p:cNvPr id="123" name="Google Shape;123;p18"/>
          <p:cNvPicPr preferRelativeResize="0"/>
          <p:nvPr/>
        </p:nvPicPr>
        <p:blipFill>
          <a:blip r:embed="rId8">
            <a:alphaModFix/>
          </a:blip>
          <a:stretch>
            <a:fillRect/>
          </a:stretch>
        </p:blipFill>
        <p:spPr>
          <a:xfrm>
            <a:off x="3863526" y="3118562"/>
            <a:ext cx="3424725" cy="191466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a:t>
            </a:r>
            <a:r>
              <a:rPr lang="es"/>
              <a:t>. Definición de elementos en un DTD</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311700" y="1017800"/>
            <a:ext cx="8409600" cy="2543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Crear el DTD</a:t>
            </a:r>
            <a:endParaRPr b="1" u="sng"/>
          </a:p>
          <a:p>
            <a:pPr indent="0" lvl="0" marL="0" rtl="0" algn="just">
              <a:lnSpc>
                <a:spcPct val="150000"/>
              </a:lnSpc>
              <a:spcBef>
                <a:spcPts val="1200"/>
              </a:spcBef>
              <a:spcAft>
                <a:spcPts val="0"/>
              </a:spcAft>
              <a:buNone/>
            </a:pPr>
            <a:r>
              <a:rPr lang="es"/>
              <a:t>Para ello creamos un fichero de texto con extensión .dtd.</a:t>
            </a:r>
            <a:endParaRPr/>
          </a:p>
          <a:p>
            <a:pPr indent="0" lvl="0" marL="0" rtl="0" algn="just">
              <a:lnSpc>
                <a:spcPct val="150000"/>
              </a:lnSpc>
              <a:spcBef>
                <a:spcPts val="1200"/>
              </a:spcBef>
              <a:spcAft>
                <a:spcPts val="1200"/>
              </a:spcAft>
              <a:buNone/>
            </a:pPr>
            <a:r>
              <a:rPr lang="es"/>
              <a:t>Vamos describiendo cada elemento uno a uno desde el nodo raíz hasta el último elemento.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311700" y="1017800"/>
            <a:ext cx="8409600" cy="37539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600" u="sng"/>
              <a:t>Declaración DOCTYPE</a:t>
            </a:r>
            <a:endParaRPr b="1" sz="1600" u="sng"/>
          </a:p>
          <a:p>
            <a:pPr indent="0" lvl="0" marL="0" rtl="0" algn="just">
              <a:lnSpc>
                <a:spcPct val="115000"/>
              </a:lnSpc>
              <a:spcBef>
                <a:spcPts val="1200"/>
              </a:spcBef>
              <a:spcAft>
                <a:spcPts val="0"/>
              </a:spcAft>
              <a:buNone/>
            </a:pPr>
            <a:r>
              <a:rPr b="1" lang="es" sz="1600"/>
              <a:t>Esta declaración es necesaria en el documento XML. </a:t>
            </a:r>
            <a:r>
              <a:rPr lang="es" sz="1600"/>
              <a:t>Sirve para especificar a que DTD está unido el documento. Siempre debe ir colocado después del prólogo y antes del nodo raíz.</a:t>
            </a:r>
            <a:endParaRPr sz="1600"/>
          </a:p>
          <a:p>
            <a:pPr indent="0" lvl="0" marL="0" rtl="0" algn="just">
              <a:lnSpc>
                <a:spcPct val="115000"/>
              </a:lnSpc>
              <a:spcBef>
                <a:spcPts val="1200"/>
              </a:spcBef>
              <a:spcAft>
                <a:spcPts val="0"/>
              </a:spcAft>
              <a:buNone/>
            </a:pPr>
            <a:r>
              <a:rPr lang="es" sz="1600"/>
              <a:t>Hay </a:t>
            </a:r>
            <a:r>
              <a:rPr lang="es" sz="1600"/>
              <a:t>tres formas de especificar un DTD:</a:t>
            </a:r>
            <a:endParaRPr sz="1600"/>
          </a:p>
          <a:p>
            <a:pPr indent="-330200" lvl="0" marL="457200" rtl="0" algn="just">
              <a:lnSpc>
                <a:spcPct val="115000"/>
              </a:lnSpc>
              <a:spcBef>
                <a:spcPts val="1200"/>
              </a:spcBef>
              <a:spcAft>
                <a:spcPts val="0"/>
              </a:spcAft>
              <a:buSzPts val="1600"/>
              <a:buChar char="-"/>
            </a:pPr>
            <a:r>
              <a:rPr b="1" lang="es" sz="1600"/>
              <a:t>SYSTEM:</a:t>
            </a:r>
            <a:r>
              <a:rPr lang="es" sz="1600"/>
              <a:t> Se utiliza en el caso de DTDs “personales”. Para especificar un fichero local:</a:t>
            </a:r>
            <a:endParaRPr sz="1600"/>
          </a:p>
          <a:p>
            <a:pPr indent="0" lvl="0" marL="0" rtl="0" algn="just">
              <a:lnSpc>
                <a:spcPct val="115000"/>
              </a:lnSpc>
              <a:spcBef>
                <a:spcPts val="1200"/>
              </a:spcBef>
              <a:spcAft>
                <a:spcPts val="0"/>
              </a:spcAft>
              <a:buNone/>
            </a:pPr>
            <a:r>
              <a:t/>
            </a:r>
            <a:endParaRPr sz="1600"/>
          </a:p>
          <a:p>
            <a:pPr indent="-330200" lvl="0" marL="457200" rtl="0" algn="just">
              <a:lnSpc>
                <a:spcPct val="115000"/>
              </a:lnSpc>
              <a:spcBef>
                <a:spcPts val="1200"/>
              </a:spcBef>
              <a:spcAft>
                <a:spcPts val="0"/>
              </a:spcAft>
              <a:buSzPts val="1600"/>
              <a:buChar char="-"/>
            </a:pPr>
            <a:r>
              <a:rPr b="1" lang="es" sz="1600"/>
              <a:t>PUBLIC:</a:t>
            </a:r>
            <a:r>
              <a:rPr lang="es" sz="1600"/>
              <a:t> Se utiliza en el caso de una DTD pública.</a:t>
            </a:r>
            <a:endParaRPr sz="1600"/>
          </a:p>
          <a:p>
            <a:pPr indent="0" lvl="0" marL="0" rtl="0" algn="just">
              <a:lnSpc>
                <a:spcPct val="115000"/>
              </a:lnSpc>
              <a:spcBef>
                <a:spcPts val="1200"/>
              </a:spcBef>
              <a:spcAft>
                <a:spcPts val="0"/>
              </a:spcAft>
              <a:buNone/>
            </a:pPr>
            <a:r>
              <a:t/>
            </a:r>
            <a:endParaRPr sz="1600"/>
          </a:p>
          <a:p>
            <a:pPr indent="-330200" lvl="0" marL="457200" rtl="0" algn="just">
              <a:lnSpc>
                <a:spcPct val="115000"/>
              </a:lnSpc>
              <a:spcBef>
                <a:spcPts val="1200"/>
              </a:spcBef>
              <a:spcAft>
                <a:spcPts val="0"/>
              </a:spcAft>
              <a:buSzPts val="1600"/>
              <a:buChar char="-"/>
            </a:pPr>
            <a:r>
              <a:rPr lang="es" sz="1600"/>
              <a:t>También es posible incrustar la DTD internamente en el documento XML:</a:t>
            </a:r>
            <a:endParaRPr sz="1600"/>
          </a:p>
        </p:txBody>
      </p:sp>
      <p:pic>
        <p:nvPicPr>
          <p:cNvPr id="136" name="Google Shape;136;p20"/>
          <p:cNvPicPr preferRelativeResize="0"/>
          <p:nvPr/>
        </p:nvPicPr>
        <p:blipFill>
          <a:blip r:embed="rId3">
            <a:alphaModFix/>
          </a:blip>
          <a:stretch>
            <a:fillRect/>
          </a:stretch>
        </p:blipFill>
        <p:spPr>
          <a:xfrm>
            <a:off x="2511550" y="3066288"/>
            <a:ext cx="3619500" cy="428625"/>
          </a:xfrm>
          <a:prstGeom prst="rect">
            <a:avLst/>
          </a:prstGeom>
          <a:noFill/>
          <a:ln>
            <a:noFill/>
          </a:ln>
        </p:spPr>
      </p:pic>
      <p:pic>
        <p:nvPicPr>
          <p:cNvPr id="137" name="Google Shape;137;p20"/>
          <p:cNvPicPr preferRelativeResize="0"/>
          <p:nvPr/>
        </p:nvPicPr>
        <p:blipFill>
          <a:blip r:embed="rId4">
            <a:alphaModFix/>
          </a:blip>
          <a:stretch>
            <a:fillRect/>
          </a:stretch>
        </p:blipFill>
        <p:spPr>
          <a:xfrm>
            <a:off x="1531425" y="3973300"/>
            <a:ext cx="5970150" cy="33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311700" y="1017800"/>
            <a:ext cx="8409600" cy="607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s" sz="1600"/>
              <a:t>DTD incrustado en el documento XML:</a:t>
            </a:r>
            <a:endParaRPr sz="1600"/>
          </a:p>
        </p:txBody>
      </p:sp>
      <p:pic>
        <p:nvPicPr>
          <p:cNvPr id="144" name="Google Shape;144;p21"/>
          <p:cNvPicPr preferRelativeResize="0"/>
          <p:nvPr/>
        </p:nvPicPr>
        <p:blipFill>
          <a:blip r:embed="rId3">
            <a:alphaModFix/>
          </a:blip>
          <a:stretch>
            <a:fillRect/>
          </a:stretch>
        </p:blipFill>
        <p:spPr>
          <a:xfrm>
            <a:off x="1656550" y="1625600"/>
            <a:ext cx="4648200" cy="22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