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Robot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06179F-AFD8-4004-9194-936C482CAE6F}">
  <a:tblStyle styleId="{5706179F-AFD8-4004-9194-936C482CAE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5.xml"/><Relationship Id="rId75" Type="http://schemas.openxmlformats.org/officeDocument/2006/relationships/font" Target="fonts/Roboto-boldItalic.fntdata"/><Relationship Id="rId30" Type="http://schemas.openxmlformats.org/officeDocument/2006/relationships/slide" Target="slides/slide24.xml"/><Relationship Id="rId74" Type="http://schemas.openxmlformats.org/officeDocument/2006/relationships/font" Target="fonts/Roboto-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09757f99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09757f99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09757f99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09757f99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9757f99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9757f99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09757f99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09757f99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09757f99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09757f99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09757f99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09757f99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09757f99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09757f99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09757f99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09757f99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09757f99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09757f99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09757f99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09757f99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09757f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09757f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09757f99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09757f99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09757f99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09757f99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09757f99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09757f99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09757f99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09757f99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09757f99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09757f99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09757f99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09757f99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09757f99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09757f99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09757f99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09757f99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09757f99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09757f99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09757f99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09757f99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09757f9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09757f9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09757f99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09757f99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09757f99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09757f99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9757f99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9757f99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09757f99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09757f99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09757f99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09757f99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09757f99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09757f99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09757f99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09757f99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09757f99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09757f99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321a9d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321a9d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321a9d7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321a9d7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09757f9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09757f9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321a9d7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321a9d7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321a9d7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321a9d7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321a9d7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321a9d7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321a9d7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321a9d7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321a9d7c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321a9d7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321a9d7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321a9d7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321a9d7c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321a9d7c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321a9d7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321a9d7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321a9d7c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321a9d7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321a9d7c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321a9d7c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09757f9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09757f9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321a9d7c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321a9d7c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321a9d7c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321a9d7c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321a9d7c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321a9d7c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321a9d7c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321a9d7c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321a9d7c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321a9d7c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321a9d7c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321a9d7c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321a9d7c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321a9d7c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1321a9d7c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1321a9d7c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321a9d7c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321a9d7c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321a9d7c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321a9d7c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09757f99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09757f9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4904f68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4904f68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4904f68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4904f68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14904f68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14904f68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4904f68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14904f68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4904f688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14904f688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14904f688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14904f688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09757f99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09757f99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09757f99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09757f99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09757f99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09757f9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miempresa.com/mi_esquema.xs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21202"/>
            <a:ext cx="8222100" cy="13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080"/>
              <a:t>Tema 04 - XSD</a:t>
            </a:r>
            <a:endParaRPr sz="40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242"/>
              <a:t>Parte 3</a:t>
            </a:r>
            <a:endParaRPr sz="22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90250" y="526350"/>
            <a:ext cx="80922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sz="2400" u="sng"/>
              <a:t>Ejemplo</a:t>
            </a:r>
            <a:endParaRPr b="1" sz="2400" u="sng"/>
          </a:p>
          <a:p>
            <a:pPr indent="0" lvl="0" marL="0" rtl="0" algn="just">
              <a:spcBef>
                <a:spcPts val="0"/>
              </a:spcBef>
              <a:spcAft>
                <a:spcPts val="0"/>
              </a:spcAft>
              <a:buNone/>
            </a:pPr>
            <a:r>
              <a:rPr lang="es" sz="2400"/>
              <a:t>Identifica cada tipo de elemento en la siguiente jerarquía sabiendo que teléfono y dirección cuentan con restricciones.</a:t>
            </a:r>
            <a:endParaRPr sz="2400"/>
          </a:p>
          <a:p>
            <a:pPr indent="0" lvl="0" marL="0" rtl="0" algn="just">
              <a:spcBef>
                <a:spcPts val="0"/>
              </a:spcBef>
              <a:spcAft>
                <a:spcPts val="0"/>
              </a:spcAft>
              <a:buNone/>
            </a:pPr>
            <a:r>
              <a:t/>
            </a:r>
            <a:endParaRPr sz="2400"/>
          </a:p>
        </p:txBody>
      </p:sp>
      <p:pic>
        <p:nvPicPr>
          <p:cNvPr id="153" name="Google Shape;153;p22"/>
          <p:cNvPicPr preferRelativeResize="0"/>
          <p:nvPr/>
        </p:nvPicPr>
        <p:blipFill>
          <a:blip r:embed="rId3">
            <a:alphaModFix/>
          </a:blip>
          <a:stretch>
            <a:fillRect/>
          </a:stretch>
        </p:blipFill>
        <p:spPr>
          <a:xfrm>
            <a:off x="1372100" y="2167575"/>
            <a:ext cx="5843475" cy="297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90250" y="526350"/>
            <a:ext cx="80922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sz="2400" u="sng"/>
              <a:t>Ejemplo</a:t>
            </a:r>
            <a:endParaRPr b="1" sz="2400" u="sng"/>
          </a:p>
          <a:p>
            <a:pPr indent="0" lvl="0" marL="0" rtl="0" algn="just">
              <a:spcBef>
                <a:spcPts val="0"/>
              </a:spcBef>
              <a:spcAft>
                <a:spcPts val="0"/>
              </a:spcAft>
              <a:buNone/>
            </a:pPr>
            <a:r>
              <a:rPr lang="es" sz="2400"/>
              <a:t>Identifica cada tipo de elemento en la siguiente jerarquía</a:t>
            </a:r>
            <a:endParaRPr sz="2400"/>
          </a:p>
          <a:p>
            <a:pPr indent="0" lvl="0" marL="0" rtl="0" algn="just">
              <a:spcBef>
                <a:spcPts val="0"/>
              </a:spcBef>
              <a:spcAft>
                <a:spcPts val="0"/>
              </a:spcAft>
              <a:buNone/>
            </a:pPr>
            <a:r>
              <a:t/>
            </a:r>
            <a:endParaRPr sz="2400"/>
          </a:p>
        </p:txBody>
      </p:sp>
      <p:pic>
        <p:nvPicPr>
          <p:cNvPr id="159" name="Google Shape;159;p23"/>
          <p:cNvPicPr preferRelativeResize="0"/>
          <p:nvPr/>
        </p:nvPicPr>
        <p:blipFill>
          <a:blip r:embed="rId3">
            <a:alphaModFix/>
          </a:blip>
          <a:stretch>
            <a:fillRect/>
          </a:stretch>
        </p:blipFill>
        <p:spPr>
          <a:xfrm>
            <a:off x="1350075" y="1641225"/>
            <a:ext cx="5843475" cy="2975925"/>
          </a:xfrm>
          <a:prstGeom prst="rect">
            <a:avLst/>
          </a:prstGeom>
          <a:noFill/>
          <a:ln>
            <a:noFill/>
          </a:ln>
        </p:spPr>
      </p:pic>
      <p:sp>
        <p:nvSpPr>
          <p:cNvPr id="160" name="Google Shape;160;p23"/>
          <p:cNvSpPr/>
          <p:nvPr/>
        </p:nvSpPr>
        <p:spPr>
          <a:xfrm rot="-3548768">
            <a:off x="3750853" y="1309843"/>
            <a:ext cx="1126645" cy="2539607"/>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nvSpPr>
        <p:spPr>
          <a:xfrm>
            <a:off x="5283125" y="1444750"/>
            <a:ext cx="3358200" cy="6465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500">
                <a:solidFill>
                  <a:schemeClr val="dk1"/>
                </a:solidFill>
                <a:latin typeface="Roboto"/>
                <a:ea typeface="Roboto"/>
                <a:cs typeface="Roboto"/>
                <a:sym typeface="Roboto"/>
              </a:rPr>
              <a:t>Elementos complejos: </a:t>
            </a:r>
            <a:r>
              <a:rPr lang="es" sz="1500">
                <a:solidFill>
                  <a:schemeClr val="dk1"/>
                </a:solidFill>
                <a:latin typeface="Roboto"/>
                <a:ea typeface="Roboto"/>
                <a:cs typeface="Roboto"/>
                <a:sym typeface="Roboto"/>
              </a:rPr>
              <a:t>PERSONAL e INTERNO (con hijos).</a:t>
            </a:r>
            <a:endParaRPr sz="1500">
              <a:solidFill>
                <a:schemeClr val="dk1"/>
              </a:solidFill>
              <a:latin typeface="Roboto"/>
              <a:ea typeface="Roboto"/>
              <a:cs typeface="Roboto"/>
              <a:sym typeface="Roboto"/>
            </a:endParaRPr>
          </a:p>
        </p:txBody>
      </p:sp>
      <p:cxnSp>
        <p:nvCxnSpPr>
          <p:cNvPr id="162" name="Google Shape;162;p23"/>
          <p:cNvCxnSpPr>
            <a:stCxn id="161" idx="1"/>
            <a:endCxn id="160" idx="6"/>
          </p:cNvCxnSpPr>
          <p:nvPr/>
        </p:nvCxnSpPr>
        <p:spPr>
          <a:xfrm flipH="1">
            <a:off x="4603025" y="1768000"/>
            <a:ext cx="680100" cy="327900"/>
          </a:xfrm>
          <a:prstGeom prst="straightConnector1">
            <a:avLst/>
          </a:prstGeom>
          <a:noFill/>
          <a:ln cap="flat" cmpd="sng" w="28575">
            <a:solidFill>
              <a:schemeClr val="dk1"/>
            </a:solidFill>
            <a:prstDash val="solid"/>
            <a:round/>
            <a:headEnd len="med" w="med" type="none"/>
            <a:tailEnd len="med" w="med" type="triangle"/>
          </a:ln>
        </p:spPr>
      </p:cxnSp>
      <p:sp>
        <p:nvSpPr>
          <p:cNvPr id="163" name="Google Shape;163;p23"/>
          <p:cNvSpPr/>
          <p:nvPr/>
        </p:nvSpPr>
        <p:spPr>
          <a:xfrm rot="-5400000">
            <a:off x="5165775" y="2836575"/>
            <a:ext cx="448200" cy="2696100"/>
          </a:xfrm>
          <a:prstGeom prst="ellipse">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5785800" y="2805938"/>
            <a:ext cx="3358200" cy="646500"/>
          </a:xfrm>
          <a:prstGeom prst="rect">
            <a:avLst/>
          </a:prstGeom>
          <a:solidFill>
            <a:schemeClr val="lt1"/>
          </a:solidFill>
          <a:ln cap="flat" cmpd="sng" w="1905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500">
                <a:solidFill>
                  <a:srgbClr val="FF9900"/>
                </a:solidFill>
                <a:latin typeface="Roboto"/>
                <a:ea typeface="Roboto"/>
                <a:cs typeface="Roboto"/>
                <a:sym typeface="Roboto"/>
              </a:rPr>
              <a:t>Elementos simples: </a:t>
            </a:r>
            <a:r>
              <a:rPr lang="es" sz="1500">
                <a:solidFill>
                  <a:srgbClr val="FF9900"/>
                </a:solidFill>
                <a:latin typeface="Roboto"/>
                <a:ea typeface="Roboto"/>
                <a:cs typeface="Roboto"/>
                <a:sym typeface="Roboto"/>
              </a:rPr>
              <a:t>TELEFONO y DIRECCIÓN (con restricciones).</a:t>
            </a:r>
            <a:endParaRPr sz="1500">
              <a:solidFill>
                <a:srgbClr val="FF9900"/>
              </a:solidFill>
              <a:latin typeface="Roboto"/>
              <a:ea typeface="Roboto"/>
              <a:cs typeface="Roboto"/>
              <a:sym typeface="Roboto"/>
            </a:endParaRPr>
          </a:p>
        </p:txBody>
      </p:sp>
      <p:cxnSp>
        <p:nvCxnSpPr>
          <p:cNvPr id="165" name="Google Shape;165;p23"/>
          <p:cNvCxnSpPr>
            <a:stCxn id="164" idx="1"/>
            <a:endCxn id="163" idx="6"/>
          </p:cNvCxnSpPr>
          <p:nvPr/>
        </p:nvCxnSpPr>
        <p:spPr>
          <a:xfrm flipH="1">
            <a:off x="5389800" y="3129188"/>
            <a:ext cx="396000" cy="831300"/>
          </a:xfrm>
          <a:prstGeom prst="straightConnector1">
            <a:avLst/>
          </a:prstGeom>
          <a:noFill/>
          <a:ln cap="flat" cmpd="sng" w="28575">
            <a:solidFill>
              <a:srgbClr val="FF9900"/>
            </a:solidFill>
            <a:prstDash val="solid"/>
            <a:round/>
            <a:headEnd len="med" w="med" type="none"/>
            <a:tailEnd len="med" w="med" type="triangle"/>
          </a:ln>
        </p:spPr>
      </p:cxnSp>
      <p:sp>
        <p:nvSpPr>
          <p:cNvPr id="166" name="Google Shape;166;p23"/>
          <p:cNvSpPr/>
          <p:nvPr/>
        </p:nvSpPr>
        <p:spPr>
          <a:xfrm rot="-2418212">
            <a:off x="2337110" y="2445800"/>
            <a:ext cx="976753" cy="2390681"/>
          </a:xfrm>
          <a:prstGeom prst="ellipse">
            <a:avLst/>
          </a:prstGeom>
          <a:noFill/>
          <a:ln cap="flat" cmpd="sng" w="19050">
            <a:solidFill>
              <a:srgbClr val="0070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nvSpPr>
        <p:spPr>
          <a:xfrm>
            <a:off x="0" y="1883725"/>
            <a:ext cx="1506300" cy="1569900"/>
          </a:xfrm>
          <a:prstGeom prst="rect">
            <a:avLst/>
          </a:prstGeom>
          <a:solidFill>
            <a:schemeClr val="lt1"/>
          </a:solidFill>
          <a:ln cap="flat" cmpd="sng" w="19050">
            <a:solidFill>
              <a:srgbClr val="00702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500">
                <a:solidFill>
                  <a:srgbClr val="007020"/>
                </a:solidFill>
                <a:latin typeface="Roboto"/>
                <a:ea typeface="Roboto"/>
                <a:cs typeface="Roboto"/>
                <a:sym typeface="Roboto"/>
              </a:rPr>
              <a:t>Elementos estándar: </a:t>
            </a:r>
            <a:r>
              <a:rPr lang="es" sz="1500">
                <a:solidFill>
                  <a:srgbClr val="007020"/>
                </a:solidFill>
                <a:latin typeface="Roboto"/>
                <a:ea typeface="Roboto"/>
                <a:cs typeface="Roboto"/>
                <a:sym typeface="Roboto"/>
              </a:rPr>
              <a:t>NOMBRE y EXTERNO (sin hijos ni restricciones).</a:t>
            </a:r>
            <a:endParaRPr sz="1500">
              <a:solidFill>
                <a:srgbClr val="007020"/>
              </a:solidFill>
              <a:latin typeface="Roboto"/>
              <a:ea typeface="Roboto"/>
              <a:cs typeface="Roboto"/>
              <a:sym typeface="Roboto"/>
            </a:endParaRPr>
          </a:p>
        </p:txBody>
      </p:sp>
      <p:cxnSp>
        <p:nvCxnSpPr>
          <p:cNvPr id="168" name="Google Shape;168;p23"/>
          <p:cNvCxnSpPr>
            <a:stCxn id="167" idx="2"/>
            <a:endCxn id="166" idx="2"/>
          </p:cNvCxnSpPr>
          <p:nvPr/>
        </p:nvCxnSpPr>
        <p:spPr>
          <a:xfrm>
            <a:off x="753150" y="3453625"/>
            <a:ext cx="1699800" cy="503400"/>
          </a:xfrm>
          <a:prstGeom prst="straightConnector1">
            <a:avLst/>
          </a:prstGeom>
          <a:noFill/>
          <a:ln cap="flat" cmpd="sng" w="28575">
            <a:solidFill>
              <a:srgbClr val="00702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74" name="Google Shape;174;p24"/>
          <p:cNvSpPr txBox="1"/>
          <p:nvPr/>
        </p:nvSpPr>
        <p:spPr>
          <a:xfrm>
            <a:off x="311700" y="928525"/>
            <a:ext cx="8454600" cy="3701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Estructura de un elemento</a:t>
            </a:r>
            <a:endParaRPr b="1" sz="1900" u="sng">
              <a:solidFill>
                <a:schemeClr val="dk2"/>
              </a:solidFill>
              <a:latin typeface="Roboto"/>
              <a:ea typeface="Roboto"/>
              <a:cs typeface="Roboto"/>
              <a:sym typeface="Roboto"/>
            </a:endParaRPr>
          </a:p>
          <a:p>
            <a:pPr indent="0" lvl="0" marL="0" marR="114300" rtl="0" algn="ctr">
              <a:lnSpc>
                <a:spcPct val="150000"/>
              </a:lnSpc>
              <a:spcBef>
                <a:spcPts val="1200"/>
              </a:spcBef>
              <a:spcAft>
                <a:spcPts val="0"/>
              </a:spcAft>
              <a:buNone/>
            </a:pPr>
            <a:r>
              <a:rPr b="1" lang="es" sz="1900">
                <a:solidFill>
                  <a:srgbClr val="008000"/>
                </a:solidFill>
                <a:latin typeface="Courier New"/>
                <a:ea typeface="Courier New"/>
                <a:cs typeface="Courier New"/>
                <a:sym typeface="Courier New"/>
              </a:rPr>
              <a:t>&lt;xs:element</a:t>
            </a:r>
            <a:r>
              <a:rPr lang="es" sz="1900">
                <a:solidFill>
                  <a:srgbClr val="404040"/>
                </a:solidFill>
                <a:latin typeface="Courier New"/>
                <a:ea typeface="Courier New"/>
                <a:cs typeface="Courier New"/>
                <a:sym typeface="Courier New"/>
              </a:rPr>
              <a:t> </a:t>
            </a:r>
            <a:r>
              <a:rPr lang="es" sz="1900">
                <a:solidFill>
                  <a:srgbClr val="7D9029"/>
                </a:solidFill>
                <a:latin typeface="Courier New"/>
                <a:ea typeface="Courier New"/>
                <a:cs typeface="Courier New"/>
                <a:sym typeface="Courier New"/>
              </a:rPr>
              <a:t>name=</a:t>
            </a:r>
            <a:r>
              <a:rPr lang="es" sz="1900">
                <a:solidFill>
                  <a:srgbClr val="BA2121"/>
                </a:solidFill>
                <a:latin typeface="Courier New"/>
                <a:ea typeface="Courier New"/>
                <a:cs typeface="Courier New"/>
                <a:sym typeface="Courier New"/>
              </a:rPr>
              <a:t>"nombre_del_elemento"</a:t>
            </a:r>
            <a:r>
              <a:rPr lang="es" sz="1900">
                <a:solidFill>
                  <a:srgbClr val="404040"/>
                </a:solidFill>
                <a:latin typeface="Courier New"/>
                <a:ea typeface="Courier New"/>
                <a:cs typeface="Courier New"/>
                <a:sym typeface="Courier New"/>
              </a:rPr>
              <a:t> </a:t>
            </a:r>
            <a:r>
              <a:rPr lang="es" sz="1900">
                <a:solidFill>
                  <a:srgbClr val="7D9029"/>
                </a:solidFill>
                <a:latin typeface="Courier New"/>
                <a:ea typeface="Courier New"/>
                <a:cs typeface="Courier New"/>
                <a:sym typeface="Courier New"/>
              </a:rPr>
              <a:t>type=</a:t>
            </a:r>
            <a:r>
              <a:rPr lang="es" sz="1900">
                <a:solidFill>
                  <a:srgbClr val="BA2121"/>
                </a:solidFill>
                <a:latin typeface="Courier New"/>
                <a:ea typeface="Courier New"/>
                <a:cs typeface="Courier New"/>
                <a:sym typeface="Courier New"/>
              </a:rPr>
              <a:t>"tipo"</a:t>
            </a:r>
            <a:r>
              <a:rPr lang="es" sz="1900">
                <a:solidFill>
                  <a:srgbClr val="404040"/>
                </a:solidFill>
                <a:latin typeface="Courier New"/>
                <a:ea typeface="Courier New"/>
                <a:cs typeface="Courier New"/>
                <a:sym typeface="Courier New"/>
              </a:rPr>
              <a:t> </a:t>
            </a:r>
            <a:r>
              <a:rPr b="1" lang="es" sz="1900">
                <a:solidFill>
                  <a:srgbClr val="008000"/>
                </a:solidFill>
                <a:latin typeface="Courier New"/>
                <a:ea typeface="Courier New"/>
                <a:cs typeface="Courier New"/>
                <a:sym typeface="Courier New"/>
              </a:rPr>
              <a:t>/&gt;</a:t>
            </a:r>
            <a:endParaRPr sz="1900">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b="1" lang="es" sz="1900">
                <a:latin typeface="Roboto"/>
                <a:ea typeface="Roboto"/>
                <a:cs typeface="Roboto"/>
                <a:sym typeface="Roboto"/>
              </a:rPr>
              <a:t>En esta estructura se define un nombre de elemento y un tipo</a:t>
            </a:r>
            <a:r>
              <a:rPr lang="es" sz="1900">
                <a:latin typeface="Roboto"/>
                <a:ea typeface="Roboto"/>
                <a:cs typeface="Roboto"/>
                <a:sym typeface="Roboto"/>
              </a:rPr>
              <a:t>, y el tipo puede ser un estándar de XML o un tipo definido por nosotros que describiría aquellos elementos que tengan hijos (complejos o aquellos elementos que no tienen hijos pero tienen restricciones).</a:t>
            </a:r>
            <a:endParaRPr sz="1900">
              <a:latin typeface="Roboto"/>
              <a:ea typeface="Roboto"/>
              <a:cs typeface="Roboto"/>
              <a:sym typeface="Roboto"/>
            </a:endParaRPr>
          </a:p>
          <a:p>
            <a:pPr indent="0" lvl="0" marL="0" rtl="0" algn="just">
              <a:lnSpc>
                <a:spcPct val="150000"/>
              </a:lnSpc>
              <a:spcBef>
                <a:spcPts val="0"/>
              </a:spcBef>
              <a:spcAft>
                <a:spcPts val="0"/>
              </a:spcAft>
              <a:buNone/>
            </a:pPr>
            <a:r>
              <a:rPr lang="es" sz="1900">
                <a:latin typeface="Roboto"/>
                <a:ea typeface="Roboto"/>
                <a:cs typeface="Roboto"/>
                <a:sym typeface="Roboto"/>
              </a:rPr>
              <a:t>Cuando es un tipo complejo, seguido de esta definición, vendría debajo la definición del tipo. Esta estructura es la más aconsejable pero no la única.</a:t>
            </a:r>
            <a:endParaRPr sz="19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80" name="Google Shape;180;p25"/>
          <p:cNvSpPr txBox="1"/>
          <p:nvPr/>
        </p:nvSpPr>
        <p:spPr>
          <a:xfrm>
            <a:off x="311700" y="928525"/>
            <a:ext cx="8454600" cy="31755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Estructura de un elemento</a:t>
            </a:r>
            <a:endParaRPr b="1" sz="1900" u="sng">
              <a:solidFill>
                <a:schemeClr val="dk2"/>
              </a:solidFill>
              <a:latin typeface="Roboto"/>
              <a:ea typeface="Roboto"/>
              <a:cs typeface="Roboto"/>
              <a:sym typeface="Roboto"/>
            </a:endParaRPr>
          </a:p>
          <a:p>
            <a:pPr indent="0" lvl="0" marL="0" marR="114300" rtl="0" algn="l">
              <a:lnSpc>
                <a:spcPct val="140000"/>
              </a:lnSpc>
              <a:spcBef>
                <a:spcPts val="1200"/>
              </a:spcBef>
              <a:spcAft>
                <a:spcPts val="0"/>
              </a:spcAft>
              <a:buNone/>
            </a:pPr>
            <a:r>
              <a:rPr b="1" lang="es" sz="1900">
                <a:solidFill>
                  <a:srgbClr val="008000"/>
                </a:solidFill>
                <a:latin typeface="Courier New"/>
                <a:ea typeface="Courier New"/>
                <a:cs typeface="Courier New"/>
                <a:sym typeface="Courier New"/>
              </a:rPr>
              <a:t>&lt;xs:element</a:t>
            </a:r>
            <a:r>
              <a:rPr lang="es" sz="1900">
                <a:solidFill>
                  <a:srgbClr val="404040"/>
                </a:solidFill>
                <a:latin typeface="Courier New"/>
                <a:ea typeface="Courier New"/>
                <a:cs typeface="Courier New"/>
                <a:sym typeface="Courier New"/>
              </a:rPr>
              <a:t> </a:t>
            </a:r>
            <a:r>
              <a:rPr lang="es" sz="1900">
                <a:solidFill>
                  <a:srgbClr val="7D9029"/>
                </a:solidFill>
                <a:latin typeface="Courier New"/>
                <a:ea typeface="Courier New"/>
                <a:cs typeface="Courier New"/>
                <a:sym typeface="Courier New"/>
              </a:rPr>
              <a:t>name=</a:t>
            </a:r>
            <a:r>
              <a:rPr lang="es" sz="1900">
                <a:solidFill>
                  <a:srgbClr val="BA2121"/>
                </a:solidFill>
                <a:latin typeface="Courier New"/>
                <a:ea typeface="Courier New"/>
                <a:cs typeface="Courier New"/>
                <a:sym typeface="Courier New"/>
              </a:rPr>
              <a:t>"nombre_del_elemento"</a:t>
            </a:r>
            <a:r>
              <a:rPr b="1" lang="es" sz="1900">
                <a:solidFill>
                  <a:srgbClr val="008000"/>
                </a:solidFill>
                <a:latin typeface="Courier New"/>
                <a:ea typeface="Courier New"/>
                <a:cs typeface="Courier New"/>
                <a:sym typeface="Courier New"/>
              </a:rPr>
              <a:t>&gt;</a:t>
            </a:r>
            <a:endParaRPr sz="1900">
              <a:solidFill>
                <a:srgbClr val="404040"/>
              </a:solidFill>
              <a:latin typeface="Courier New"/>
              <a:ea typeface="Courier New"/>
              <a:cs typeface="Courier New"/>
              <a:sym typeface="Courier New"/>
            </a:endParaRPr>
          </a:p>
          <a:p>
            <a:pPr indent="0" lvl="0" marL="0" marR="114300" rtl="0" algn="l">
              <a:lnSpc>
                <a:spcPct val="140000"/>
              </a:lnSpc>
              <a:spcBef>
                <a:spcPts val="0"/>
              </a:spcBef>
              <a:spcAft>
                <a:spcPts val="0"/>
              </a:spcAft>
              <a:buNone/>
            </a:pPr>
            <a:r>
              <a:rPr lang="es" sz="1900">
                <a:solidFill>
                  <a:srgbClr val="404040"/>
                </a:solidFill>
                <a:latin typeface="Courier New"/>
                <a:ea typeface="Courier New"/>
                <a:cs typeface="Courier New"/>
                <a:sym typeface="Courier New"/>
              </a:rPr>
              <a:t>...</a:t>
            </a:r>
            <a:endParaRPr sz="1900">
              <a:solidFill>
                <a:srgbClr val="404040"/>
              </a:solidFill>
              <a:latin typeface="Courier New"/>
              <a:ea typeface="Courier New"/>
              <a:cs typeface="Courier New"/>
              <a:sym typeface="Courier New"/>
            </a:endParaRPr>
          </a:p>
          <a:p>
            <a:pPr indent="0" lvl="0" marL="0" marR="114300" rtl="0" algn="l">
              <a:lnSpc>
                <a:spcPct val="140000"/>
              </a:lnSpc>
              <a:spcBef>
                <a:spcPts val="0"/>
              </a:spcBef>
              <a:spcAft>
                <a:spcPts val="0"/>
              </a:spcAft>
              <a:buNone/>
            </a:pPr>
            <a:r>
              <a:rPr b="1" lang="es" sz="1900">
                <a:solidFill>
                  <a:srgbClr val="008000"/>
                </a:solidFill>
                <a:latin typeface="Courier New"/>
                <a:ea typeface="Courier New"/>
                <a:cs typeface="Courier New"/>
                <a:sym typeface="Courier New"/>
              </a:rPr>
              <a:t>&lt;/xs:element&gt;</a:t>
            </a:r>
            <a:endParaRPr b="1" sz="1900">
              <a:solidFill>
                <a:srgbClr val="00800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900">
                <a:latin typeface="Roboto"/>
                <a:ea typeface="Roboto"/>
                <a:cs typeface="Roboto"/>
                <a:sym typeface="Roboto"/>
              </a:rPr>
              <a:t>Esta estructura sería equivalente a la anterior sólo que en este caso no se pone el tipo del elemento como atributo sino que esa definición se haría entre las etiquetas de inicio y cierre de element.</a:t>
            </a:r>
            <a:endParaRPr sz="1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86" name="Google Shape;186;p26"/>
          <p:cNvSpPr txBox="1"/>
          <p:nvPr/>
        </p:nvSpPr>
        <p:spPr>
          <a:xfrm>
            <a:off x="311700" y="928525"/>
            <a:ext cx="8454600" cy="36789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u="sng">
                <a:solidFill>
                  <a:schemeClr val="dk2"/>
                </a:solidFill>
                <a:latin typeface="Roboto"/>
                <a:ea typeface="Roboto"/>
                <a:cs typeface="Roboto"/>
                <a:sym typeface="Roboto"/>
              </a:rPr>
              <a:t>Estructura de un elemento</a:t>
            </a:r>
            <a:endParaRPr b="1" sz="18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800">
                <a:solidFill>
                  <a:schemeClr val="dk2"/>
                </a:solidFill>
                <a:latin typeface="Roboto"/>
                <a:ea typeface="Roboto"/>
                <a:cs typeface="Roboto"/>
                <a:sym typeface="Roboto"/>
              </a:rPr>
              <a:t>Un elemento puede contener atributos cuyos valores siempre van entre comillas:</a:t>
            </a:r>
            <a:endParaRPr sz="1800">
              <a:solidFill>
                <a:schemeClr val="dk2"/>
              </a:solidFill>
              <a:latin typeface="Roboto"/>
              <a:ea typeface="Roboto"/>
              <a:cs typeface="Roboto"/>
              <a:sym typeface="Roboto"/>
            </a:endParaRPr>
          </a:p>
          <a:p>
            <a:pPr indent="-342900" lvl="0" marL="457200" rtl="0" algn="just">
              <a:lnSpc>
                <a:spcPct val="150000"/>
              </a:lnSpc>
              <a:spcBef>
                <a:spcPts val="120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name:</a:t>
            </a:r>
            <a:r>
              <a:rPr lang="es" sz="1800">
                <a:solidFill>
                  <a:schemeClr val="dk2"/>
                </a:solidFill>
                <a:latin typeface="Roboto"/>
                <a:ea typeface="Roboto"/>
                <a:cs typeface="Roboto"/>
                <a:sym typeface="Roboto"/>
              </a:rPr>
              <a:t> Nombre del elemento.</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type: </a:t>
            </a:r>
            <a:r>
              <a:rPr lang="es" sz="1800">
                <a:solidFill>
                  <a:schemeClr val="dk2"/>
                </a:solidFill>
                <a:latin typeface="Roboto"/>
                <a:ea typeface="Roboto"/>
                <a:cs typeface="Roboto"/>
                <a:sym typeface="Roboto"/>
              </a:rPr>
              <a:t>Tipo simple predefinido, ya sean los estándares o unos propios.</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maxOccurs: </a:t>
            </a:r>
            <a:r>
              <a:rPr lang="es" sz="1800">
                <a:solidFill>
                  <a:schemeClr val="dk2"/>
                </a:solidFill>
                <a:latin typeface="Roboto"/>
                <a:ea typeface="Roboto"/>
                <a:cs typeface="Roboto"/>
                <a:sym typeface="Roboto"/>
              </a:rPr>
              <a:t>Número máximo de veces que puede aparecer [0..unbounded].</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minOccurs: </a:t>
            </a:r>
            <a:r>
              <a:rPr lang="es" sz="1800">
                <a:solidFill>
                  <a:schemeClr val="dk2"/>
                </a:solidFill>
                <a:latin typeface="Roboto"/>
                <a:ea typeface="Roboto"/>
                <a:cs typeface="Roboto"/>
                <a:sym typeface="Roboto"/>
              </a:rPr>
              <a:t>Número mínimo de veces que puede aparecer.</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ref:</a:t>
            </a:r>
            <a:r>
              <a:rPr lang="es" sz="1800">
                <a:solidFill>
                  <a:schemeClr val="dk2"/>
                </a:solidFill>
                <a:latin typeface="Roboto"/>
                <a:ea typeface="Roboto"/>
                <a:cs typeface="Roboto"/>
                <a:sym typeface="Roboto"/>
              </a:rPr>
              <a:t> Para importar de otros esquemas o hacer referencia a un elemento ya declarado anteriormente en este mismo esquema.</a:t>
            </a:r>
            <a:endParaRPr sz="18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92" name="Google Shape;192;p27"/>
          <p:cNvSpPr txBox="1"/>
          <p:nvPr/>
        </p:nvSpPr>
        <p:spPr>
          <a:xfrm>
            <a:off x="311700" y="928525"/>
            <a:ext cx="8454600" cy="1069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Tipos de datos</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t/>
            </a:r>
            <a:endParaRPr sz="1900">
              <a:solidFill>
                <a:schemeClr val="dk2"/>
              </a:solidFill>
              <a:latin typeface="Roboto"/>
              <a:ea typeface="Roboto"/>
              <a:cs typeface="Roboto"/>
              <a:sym typeface="Roboto"/>
            </a:endParaRPr>
          </a:p>
        </p:txBody>
      </p:sp>
      <p:sp>
        <p:nvSpPr>
          <p:cNvPr id="193" name="Google Shape;193;p27"/>
          <p:cNvSpPr txBox="1"/>
          <p:nvPr/>
        </p:nvSpPr>
        <p:spPr>
          <a:xfrm>
            <a:off x="1853700" y="1998325"/>
            <a:ext cx="5370600" cy="800400"/>
          </a:xfrm>
          <a:prstGeom prst="rect">
            <a:avLst/>
          </a:prstGeom>
          <a:solidFill>
            <a:srgbClr val="EAD1DC"/>
          </a:solid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i="1" lang="es" sz="2000">
                <a:solidFill>
                  <a:schemeClr val="accent3"/>
                </a:solidFill>
              </a:rPr>
              <a:t>Os dejo en Classroom un PDF con todos los tipos de datos</a:t>
            </a:r>
            <a:endParaRPr i="1" sz="200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90250" y="526350"/>
            <a:ext cx="80994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400" u="sng"/>
              <a:t>Ejemplo</a:t>
            </a:r>
            <a:endParaRPr b="1" sz="2400" u="sng"/>
          </a:p>
          <a:p>
            <a:pPr indent="0" lvl="0" marL="0" rtl="0" algn="l">
              <a:spcBef>
                <a:spcPts val="0"/>
              </a:spcBef>
              <a:spcAft>
                <a:spcPts val="0"/>
              </a:spcAft>
              <a:buNone/>
            </a:pPr>
            <a:r>
              <a:rPr lang="es" sz="2400"/>
              <a:t>Dado el siguiente XML y DTD, define los elementos AUTOR, TITULO, EDITORIAL Y ANIO para que pertenezcan a un nuevo Schema. </a:t>
            </a:r>
            <a:endParaRPr sz="2400"/>
          </a:p>
          <a:p>
            <a:pPr indent="0" lvl="0" marL="0" rtl="0" algn="l">
              <a:spcBef>
                <a:spcPts val="0"/>
              </a:spcBef>
              <a:spcAft>
                <a:spcPts val="0"/>
              </a:spcAft>
              <a:buNone/>
            </a:pPr>
            <a:r>
              <a:t/>
            </a:r>
            <a:endParaRPr sz="2400"/>
          </a:p>
        </p:txBody>
      </p:sp>
      <p:pic>
        <p:nvPicPr>
          <p:cNvPr id="199" name="Google Shape;199;p28"/>
          <p:cNvPicPr preferRelativeResize="0"/>
          <p:nvPr/>
        </p:nvPicPr>
        <p:blipFill>
          <a:blip r:embed="rId3">
            <a:alphaModFix/>
          </a:blip>
          <a:stretch>
            <a:fillRect/>
          </a:stretch>
        </p:blipFill>
        <p:spPr>
          <a:xfrm>
            <a:off x="650150" y="2109650"/>
            <a:ext cx="3390900" cy="2628900"/>
          </a:xfrm>
          <a:prstGeom prst="rect">
            <a:avLst/>
          </a:prstGeom>
          <a:noFill/>
          <a:ln>
            <a:noFill/>
          </a:ln>
        </p:spPr>
      </p:pic>
      <p:pic>
        <p:nvPicPr>
          <p:cNvPr id="200" name="Google Shape;200;p28"/>
          <p:cNvPicPr preferRelativeResize="0"/>
          <p:nvPr/>
        </p:nvPicPr>
        <p:blipFill>
          <a:blip r:embed="rId4">
            <a:alphaModFix/>
          </a:blip>
          <a:stretch>
            <a:fillRect/>
          </a:stretch>
        </p:blipFill>
        <p:spPr>
          <a:xfrm>
            <a:off x="4767950" y="2699375"/>
            <a:ext cx="3733800" cy="118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490250" y="526350"/>
            <a:ext cx="80994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400" u="sng"/>
              <a:t>Ejemplo</a:t>
            </a:r>
            <a:endParaRPr b="1" sz="2400" u="sng"/>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206" name="Google Shape;206;p29"/>
          <p:cNvPicPr preferRelativeResize="0"/>
          <p:nvPr/>
        </p:nvPicPr>
        <p:blipFill>
          <a:blip r:embed="rId3">
            <a:alphaModFix/>
          </a:blip>
          <a:stretch>
            <a:fillRect/>
          </a:stretch>
        </p:blipFill>
        <p:spPr>
          <a:xfrm>
            <a:off x="923175" y="1414126"/>
            <a:ext cx="7233550" cy="276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90250" y="526350"/>
            <a:ext cx="80994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400" u="sng"/>
              <a:t>Ejemplo</a:t>
            </a:r>
            <a:endParaRPr b="1" sz="2400" u="sng"/>
          </a:p>
          <a:p>
            <a:pPr indent="0" lvl="0" marL="0" rtl="0" algn="l">
              <a:spcBef>
                <a:spcPts val="0"/>
              </a:spcBef>
              <a:spcAft>
                <a:spcPts val="0"/>
              </a:spcAft>
              <a:buNone/>
            </a:pPr>
            <a:r>
              <a:rPr i="1" lang="es" sz="2400"/>
              <a:t>Otra forma de verlo</a:t>
            </a:r>
            <a:endParaRPr i="1" sz="2400"/>
          </a:p>
          <a:p>
            <a:pPr indent="0" lvl="0" marL="0" rtl="0" algn="l">
              <a:spcBef>
                <a:spcPts val="0"/>
              </a:spcBef>
              <a:spcAft>
                <a:spcPts val="0"/>
              </a:spcAft>
              <a:buNone/>
            </a:pPr>
            <a:r>
              <a:t/>
            </a:r>
            <a:endParaRPr sz="2400"/>
          </a:p>
        </p:txBody>
      </p:sp>
      <p:pic>
        <p:nvPicPr>
          <p:cNvPr id="212" name="Google Shape;212;p30"/>
          <p:cNvPicPr preferRelativeResize="0"/>
          <p:nvPr/>
        </p:nvPicPr>
        <p:blipFill>
          <a:blip r:embed="rId3">
            <a:alphaModFix/>
          </a:blip>
          <a:stretch>
            <a:fillRect/>
          </a:stretch>
        </p:blipFill>
        <p:spPr>
          <a:xfrm>
            <a:off x="1247100" y="1701126"/>
            <a:ext cx="6649801" cy="236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18" name="Google Shape;218;p31"/>
          <p:cNvSpPr txBox="1"/>
          <p:nvPr/>
        </p:nvSpPr>
        <p:spPr>
          <a:xfrm>
            <a:off x="311700" y="1182400"/>
            <a:ext cx="8454600" cy="3378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900">
                <a:solidFill>
                  <a:schemeClr val="dk2"/>
                </a:solidFill>
                <a:latin typeface="Roboto"/>
                <a:ea typeface="Roboto"/>
                <a:cs typeface="Roboto"/>
                <a:sym typeface="Roboto"/>
              </a:rPr>
              <a:t>Sirve para definir elementos que tienen elementos hijo y/o atributos.</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b="1" lang="es">
                <a:solidFill>
                  <a:srgbClr val="008000"/>
                </a:solidFill>
                <a:latin typeface="Courier New"/>
                <a:ea typeface="Courier New"/>
                <a:cs typeface="Courier New"/>
                <a:sym typeface="Courier New"/>
              </a:rPr>
              <a:t>&lt;xs:complexType&gt;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a:t>
            </a:r>
            <a:r>
              <a:rPr b="1" lang="es">
                <a:solidFill>
                  <a:srgbClr val="008000"/>
                </a:solidFill>
                <a:latin typeface="Courier New"/>
                <a:ea typeface="Courier New"/>
                <a:cs typeface="Courier New"/>
                <a:sym typeface="Courier New"/>
              </a:rPr>
              <a:t>&lt;xs:sequence&gt;</a:t>
            </a:r>
            <a:r>
              <a:rPr lang="es">
                <a:solidFill>
                  <a:srgbClr val="404040"/>
                </a:solidFill>
                <a:latin typeface="Courier New"/>
                <a:ea typeface="Courier New"/>
                <a:cs typeface="Courier New"/>
                <a:sym typeface="Courier New"/>
              </a:rPr>
              <a:t> </a:t>
            </a:r>
            <a:r>
              <a:rPr i="1" lang="es">
                <a:solidFill>
                  <a:srgbClr val="408080"/>
                </a:solidFill>
                <a:latin typeface="Courier New"/>
                <a:ea typeface="Courier New"/>
                <a:cs typeface="Courier New"/>
                <a:sym typeface="Courier New"/>
              </a:rPr>
              <a:t>&lt;!-- sequence/all/choice --&gt;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 subelementos ...</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a:t>
            </a:r>
            <a:r>
              <a:rPr b="1" lang="es">
                <a:solidFill>
                  <a:srgbClr val="008000"/>
                </a:solidFill>
                <a:latin typeface="Courier New"/>
                <a:ea typeface="Courier New"/>
                <a:cs typeface="Courier New"/>
                <a:sym typeface="Courier New"/>
              </a:rPr>
              <a:t>&lt;/xs:sequence&gt;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 atributos ...</a:t>
            </a:r>
            <a:endParaRPr>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a:solidFill>
                  <a:srgbClr val="008000"/>
                </a:solidFill>
                <a:latin typeface="Courier New"/>
                <a:ea typeface="Courier New"/>
                <a:cs typeface="Courier New"/>
                <a:sym typeface="Courier New"/>
              </a:rPr>
              <a:t>&lt;/xs:complexType&gt;</a:t>
            </a:r>
            <a:endParaRPr sz="2400">
              <a:solidFill>
                <a:schemeClr val="dk2"/>
              </a:solidFill>
              <a:latin typeface="Roboto"/>
              <a:ea typeface="Roboto"/>
              <a:cs typeface="Roboto"/>
              <a:sym typeface="Roboto"/>
            </a:endParaRPr>
          </a:p>
        </p:txBody>
      </p:sp>
      <p:sp>
        <p:nvSpPr>
          <p:cNvPr id="219" name="Google Shape;219;p31"/>
          <p:cNvSpPr txBox="1"/>
          <p:nvPr/>
        </p:nvSpPr>
        <p:spPr>
          <a:xfrm>
            <a:off x="3587325" y="2882975"/>
            <a:ext cx="5356500" cy="21702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a:solidFill>
                  <a:schemeClr val="accent3"/>
                </a:solidFill>
                <a:latin typeface="Roboto"/>
                <a:ea typeface="Roboto"/>
                <a:cs typeface="Roboto"/>
                <a:sym typeface="Roboto"/>
              </a:rPr>
              <a:t>Estos tres elementos nunca se utilizan juntos, </a:t>
            </a:r>
            <a:r>
              <a:rPr b="1" lang="es">
                <a:solidFill>
                  <a:schemeClr val="accent3"/>
                </a:solidFill>
                <a:latin typeface="Roboto"/>
                <a:ea typeface="Roboto"/>
                <a:cs typeface="Roboto"/>
                <a:sym typeface="Roboto"/>
              </a:rPr>
              <a:t>aparece tan sólo uno de ellos en el elemento complexType.</a:t>
            </a:r>
            <a:r>
              <a:rPr lang="es">
                <a:solidFill>
                  <a:schemeClr val="accent3"/>
                </a:solidFill>
                <a:latin typeface="Roboto"/>
                <a:ea typeface="Roboto"/>
                <a:cs typeface="Roboto"/>
                <a:sym typeface="Roboto"/>
              </a:rPr>
              <a:t> Sirve para describir en qué orden y cómo deben aparecer los subelementos del complexType.</a:t>
            </a:r>
            <a:endParaRPr>
              <a:solidFill>
                <a:schemeClr val="accent3"/>
              </a:solidFill>
              <a:latin typeface="Roboto"/>
              <a:ea typeface="Roboto"/>
              <a:cs typeface="Roboto"/>
              <a:sym typeface="Roboto"/>
            </a:endParaRPr>
          </a:p>
          <a:p>
            <a:pPr indent="0" lvl="0" marL="0" rtl="0" algn="just">
              <a:lnSpc>
                <a:spcPct val="150000"/>
              </a:lnSpc>
              <a:spcBef>
                <a:spcPts val="1200"/>
              </a:spcBef>
              <a:spcAft>
                <a:spcPts val="1200"/>
              </a:spcAft>
              <a:buNone/>
            </a:pPr>
            <a:r>
              <a:rPr b="1" lang="es">
                <a:solidFill>
                  <a:schemeClr val="accent3"/>
                </a:solidFill>
                <a:latin typeface="Roboto"/>
                <a:ea typeface="Roboto"/>
                <a:cs typeface="Roboto"/>
                <a:sym typeface="Roboto"/>
              </a:rPr>
              <a:t>Es equivalente a, en el DTD, poner comas o barras verticales en la descripción de un elemento con hijos.</a:t>
            </a:r>
            <a:endParaRPr b="1">
              <a:solidFill>
                <a:schemeClr val="accent3"/>
              </a:solidFill>
              <a:latin typeface="Roboto"/>
              <a:ea typeface="Roboto"/>
              <a:cs typeface="Roboto"/>
              <a:sym typeface="Roboto"/>
            </a:endParaRPr>
          </a:p>
        </p:txBody>
      </p:sp>
      <p:sp>
        <p:nvSpPr>
          <p:cNvPr id="220" name="Google Shape;220;p31"/>
          <p:cNvSpPr/>
          <p:nvPr/>
        </p:nvSpPr>
        <p:spPr>
          <a:xfrm>
            <a:off x="2620900" y="2358800"/>
            <a:ext cx="2137800" cy="2130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31"/>
          <p:cNvCxnSpPr>
            <a:stCxn id="219" idx="0"/>
            <a:endCxn id="220" idx="2"/>
          </p:cNvCxnSpPr>
          <p:nvPr/>
        </p:nvCxnSpPr>
        <p:spPr>
          <a:xfrm rot="10800000">
            <a:off x="3689775" y="2571875"/>
            <a:ext cx="2575800" cy="311100"/>
          </a:xfrm>
          <a:prstGeom prst="straightConnector1">
            <a:avLst/>
          </a:prstGeom>
          <a:noFill/>
          <a:ln cap="flat" cmpd="sng" w="19050">
            <a:solidFill>
              <a:schemeClr val="accent3"/>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11. XML Schema</a:t>
            </a:r>
            <a:endParaRPr/>
          </a:p>
        </p:txBody>
      </p:sp>
      <p:sp>
        <p:nvSpPr>
          <p:cNvPr id="92" name="Google Shape;92;p14"/>
          <p:cNvSpPr txBox="1"/>
          <p:nvPr/>
        </p:nvSpPr>
        <p:spPr>
          <a:xfrm>
            <a:off x="311700" y="928525"/>
            <a:ext cx="8454600" cy="28461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800">
                <a:solidFill>
                  <a:schemeClr val="dk2"/>
                </a:solidFill>
                <a:latin typeface="Roboto"/>
                <a:ea typeface="Roboto"/>
                <a:cs typeface="Roboto"/>
                <a:sym typeface="Roboto"/>
              </a:rPr>
              <a:t>XML Schema es un lenguaje de esquema utilizado para describir la estructura y las restricciones de los contenidos de los documentos XML de una forma muy precisa</a:t>
            </a:r>
            <a:r>
              <a:rPr lang="es" sz="1800">
                <a:solidFill>
                  <a:schemeClr val="dk2"/>
                </a:solidFill>
                <a:latin typeface="Roboto"/>
                <a:ea typeface="Roboto"/>
                <a:cs typeface="Roboto"/>
                <a:sym typeface="Roboto"/>
              </a:rPr>
              <a:t>, más allá de las normas sintácticas impuestas por el propio lenguaje XML. Se consigue así una percepción del tipo de documento con un nivel alto de abstracción. Fue desarrollado por el World Wide Web Consortium (W3C) y alcanzó el nivel de recomendación en mayo de 2001.</a:t>
            </a:r>
            <a:endParaRPr sz="18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b="1" lang="es" sz="1800">
                <a:solidFill>
                  <a:schemeClr val="dk2"/>
                </a:solidFill>
                <a:latin typeface="Roboto"/>
                <a:ea typeface="Roboto"/>
                <a:cs typeface="Roboto"/>
                <a:sym typeface="Roboto"/>
              </a:rPr>
              <a:t>XML Schema está pensado para proporcionar una mayor potencia expresiva que las DTD, menos capaces al describir los documentos a nivel formal.</a:t>
            </a:r>
            <a:endParaRPr b="1" sz="18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27" name="Google Shape;227;p32"/>
          <p:cNvSpPr txBox="1"/>
          <p:nvPr/>
        </p:nvSpPr>
        <p:spPr>
          <a:xfrm>
            <a:off x="311700" y="928525"/>
            <a:ext cx="8454600" cy="3486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Ejemplo</a:t>
            </a:r>
            <a:endParaRPr b="1" sz="1900" u="sng">
              <a:solidFill>
                <a:schemeClr val="dk2"/>
              </a:solidFill>
              <a:latin typeface="Roboto"/>
              <a:ea typeface="Roboto"/>
              <a:cs typeface="Roboto"/>
              <a:sym typeface="Roboto"/>
            </a:endParaRPr>
          </a:p>
          <a:p>
            <a:pPr indent="0" lvl="0" marL="0" rtl="0" algn="just">
              <a:spcBef>
                <a:spcPts val="1200"/>
              </a:spcBef>
              <a:spcAft>
                <a:spcPts val="0"/>
              </a:spcAft>
              <a:buNone/>
            </a:pP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"contacto"</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&lt;xs:complexType&gt;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&lt;xs:sequence&gt;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"destinatario"</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"xs:string"</a:t>
            </a: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"remitente"</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"xs:string"</a:t>
            </a: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"titulo"</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"xs:string"</a:t>
            </a: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"contenido"</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"xs:string"</a:t>
            </a: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&lt;/xs:sequence&gt;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&lt;xs:attribute</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"fecha"</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"xs:date"</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&lt;/xs:complexType&gt;</a:t>
            </a:r>
            <a:endParaRPr sz="16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600">
                <a:solidFill>
                  <a:srgbClr val="008000"/>
                </a:solidFill>
                <a:latin typeface="Courier New"/>
                <a:ea typeface="Courier New"/>
                <a:cs typeface="Courier New"/>
                <a:sym typeface="Courier New"/>
              </a:rPr>
              <a:t>&lt;/xs:element&gt;</a:t>
            </a:r>
            <a:endParaRPr sz="26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graphicFrame>
        <p:nvGraphicFramePr>
          <p:cNvPr id="233" name="Google Shape;233;p33"/>
          <p:cNvGraphicFramePr/>
          <p:nvPr/>
        </p:nvGraphicFramePr>
        <p:xfrm>
          <a:off x="0" y="1309605"/>
          <a:ext cx="3000000" cy="3000000"/>
        </p:xfrm>
        <a:graphic>
          <a:graphicData uri="http://schemas.openxmlformats.org/drawingml/2006/table">
            <a:tbl>
              <a:tblPr>
                <a:noFill/>
                <a:tableStyleId>{5706179F-AFD8-4004-9194-936C482CAE6F}</a:tableStyleId>
              </a:tblPr>
              <a:tblGrid>
                <a:gridCol w="4930800"/>
                <a:gridCol w="4213200"/>
              </a:tblGrid>
              <a:tr h="426700">
                <a:tc>
                  <a:txBody>
                    <a:bodyPr/>
                    <a:lstStyle/>
                    <a:p>
                      <a:pPr indent="0" lvl="0" marL="0" rtl="0" algn="just">
                        <a:lnSpc>
                          <a:spcPct val="150000"/>
                        </a:lnSpc>
                        <a:spcBef>
                          <a:spcPts val="0"/>
                        </a:spcBef>
                        <a:spcAft>
                          <a:spcPts val="1200"/>
                        </a:spcAft>
                        <a:buNone/>
                      </a:pPr>
                      <a:r>
                        <a:rPr b="1" lang="es" sz="1700">
                          <a:solidFill>
                            <a:schemeClr val="lt1"/>
                          </a:solidFill>
                          <a:latin typeface="Roboto"/>
                          <a:ea typeface="Roboto"/>
                          <a:cs typeface="Roboto"/>
                          <a:sym typeface="Roboto"/>
                        </a:rPr>
                        <a:t>Puede contener elementos secundarios:</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just">
                        <a:lnSpc>
                          <a:spcPct val="150000"/>
                        </a:lnSpc>
                        <a:spcBef>
                          <a:spcPts val="0"/>
                        </a:spcBef>
                        <a:spcAft>
                          <a:spcPts val="1200"/>
                        </a:spcAft>
                        <a:buNone/>
                      </a:pPr>
                      <a:r>
                        <a:rPr b="1" lang="es" sz="1700">
                          <a:solidFill>
                            <a:schemeClr val="lt1"/>
                          </a:solidFill>
                          <a:latin typeface="Roboto"/>
                          <a:ea typeface="Roboto"/>
                          <a:cs typeface="Roboto"/>
                          <a:sym typeface="Roboto"/>
                        </a:rPr>
                        <a:t>Puede tener los siguientes atributos:</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r>
              <a:tr h="2918425">
                <a:tc>
                  <a:txBody>
                    <a:bodyPr/>
                    <a:lstStyle/>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sequence: </a:t>
                      </a:r>
                      <a:r>
                        <a:rPr lang="es" sz="1700">
                          <a:solidFill>
                            <a:schemeClr val="lt1"/>
                          </a:solidFill>
                          <a:latin typeface="Roboto"/>
                          <a:ea typeface="Roboto"/>
                          <a:cs typeface="Roboto"/>
                          <a:sym typeface="Roboto"/>
                        </a:rPr>
                        <a:t>Implica que deben aparecer todos los elementos y en ese orden (AND).</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all: </a:t>
                      </a:r>
                      <a:r>
                        <a:rPr lang="es" sz="1700">
                          <a:solidFill>
                            <a:schemeClr val="lt1"/>
                          </a:solidFill>
                          <a:latin typeface="Roboto"/>
                          <a:ea typeface="Roboto"/>
                          <a:cs typeface="Roboto"/>
                          <a:sym typeface="Roboto"/>
                        </a:rPr>
                        <a:t>Implica que deben aparecer todos los elementos, sin importar el orden.</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choice:</a:t>
                      </a:r>
                      <a:r>
                        <a:rPr lang="es" sz="1700">
                          <a:solidFill>
                            <a:schemeClr val="lt1"/>
                          </a:solidFill>
                          <a:latin typeface="Roboto"/>
                          <a:ea typeface="Roboto"/>
                          <a:cs typeface="Roboto"/>
                          <a:sym typeface="Roboto"/>
                        </a:rPr>
                        <a:t> Implica que sólo debe aparecer uno de esos elementos (OR).</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attribute: </a:t>
                      </a:r>
                      <a:r>
                        <a:rPr lang="es" sz="1700">
                          <a:solidFill>
                            <a:schemeClr val="lt1"/>
                          </a:solidFill>
                          <a:latin typeface="Roboto"/>
                          <a:ea typeface="Roboto"/>
                          <a:cs typeface="Roboto"/>
                          <a:sym typeface="Roboto"/>
                        </a:rPr>
                        <a:t>Para definir atributos.</a:t>
                      </a:r>
                      <a:endParaRPr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name: </a:t>
                      </a:r>
                      <a:r>
                        <a:rPr lang="es" sz="1700">
                          <a:solidFill>
                            <a:schemeClr val="lt1"/>
                          </a:solidFill>
                          <a:latin typeface="Roboto"/>
                          <a:ea typeface="Roboto"/>
                          <a:cs typeface="Roboto"/>
                          <a:sym typeface="Roboto"/>
                        </a:rPr>
                        <a:t>Nombre del tipo complejo.</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mixed: </a:t>
                      </a:r>
                      <a:r>
                        <a:rPr lang="es" sz="1700">
                          <a:solidFill>
                            <a:schemeClr val="lt1"/>
                          </a:solidFill>
                          <a:latin typeface="Roboto"/>
                          <a:ea typeface="Roboto"/>
                          <a:cs typeface="Roboto"/>
                          <a:sym typeface="Roboto"/>
                        </a:rPr>
                        <a:t>Puede tener dos valores true o false.</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type: </a:t>
                      </a:r>
                      <a:r>
                        <a:rPr lang="es" sz="1700">
                          <a:solidFill>
                            <a:schemeClr val="lt1"/>
                          </a:solidFill>
                          <a:latin typeface="Roboto"/>
                          <a:ea typeface="Roboto"/>
                          <a:cs typeface="Roboto"/>
                          <a:sym typeface="Roboto"/>
                        </a:rPr>
                        <a:t>Tipo de datos con el que se identifica.</a:t>
                      </a:r>
                      <a:endParaRPr sz="1700">
                        <a:solidFill>
                          <a:schemeClr val="lt1"/>
                        </a:solidFill>
                        <a:latin typeface="Roboto"/>
                        <a:ea typeface="Roboto"/>
                        <a:cs typeface="Roboto"/>
                        <a:sym typeface="Roboto"/>
                      </a:endParaRPr>
                    </a:p>
                    <a:p>
                      <a:pPr indent="0" lvl="0" marL="0" rtl="0" algn="just">
                        <a:lnSpc>
                          <a:spcPct val="150000"/>
                        </a:lnSpc>
                        <a:spcBef>
                          <a:spcPts val="1200"/>
                        </a:spcBef>
                        <a:spcAft>
                          <a:spcPts val="0"/>
                        </a:spcAft>
                        <a:buNone/>
                      </a:pPr>
                      <a:r>
                        <a:t/>
                      </a:r>
                      <a:endParaRPr sz="1700">
                        <a:solidFill>
                          <a:schemeClr val="lt1"/>
                        </a:solidFill>
                        <a:latin typeface="Roboto"/>
                        <a:ea typeface="Roboto"/>
                        <a:cs typeface="Roboto"/>
                        <a:sym typeface="Roboto"/>
                      </a:endParaRPr>
                    </a:p>
                    <a:p>
                      <a:pPr indent="0" lvl="0" marL="0" rtl="0" algn="l">
                        <a:spcBef>
                          <a:spcPts val="1200"/>
                        </a:spcBef>
                        <a:spcAft>
                          <a:spcPts val="0"/>
                        </a:spcAft>
                        <a:buNone/>
                      </a:pPr>
                      <a:r>
                        <a:t/>
                      </a:r>
                      <a:endParaRPr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39" name="Google Shape;239;p34"/>
          <p:cNvSpPr txBox="1"/>
          <p:nvPr/>
        </p:nvSpPr>
        <p:spPr>
          <a:xfrm>
            <a:off x="311700" y="928525"/>
            <a:ext cx="8454600" cy="253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sequence</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Este elemento indica que es obligatorio que aparezcan todos los elementos especificados y en el orden en que se definen. Es el equivalente a un AND </a:t>
            </a:r>
            <a:r>
              <a:rPr b="1" lang="es" sz="1900">
                <a:solidFill>
                  <a:schemeClr val="dk2"/>
                </a:solidFill>
                <a:latin typeface="Roboto"/>
                <a:ea typeface="Roboto"/>
                <a:cs typeface="Roboto"/>
                <a:sym typeface="Roboto"/>
              </a:rPr>
              <a:t>(la , en un DTD).</a:t>
            </a:r>
            <a:endParaRPr b="1" sz="19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t/>
            </a:r>
            <a:endParaRPr sz="19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90250" y="378925"/>
            <a:ext cx="8060400" cy="44205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b="1" sz="2400" u="sng"/>
          </a:p>
          <a:p>
            <a:pPr indent="0" lvl="0" marL="0" rtl="0" algn="just">
              <a:lnSpc>
                <a:spcPct val="150000"/>
              </a:lnSpc>
              <a:spcBef>
                <a:spcPts val="0"/>
              </a:spcBef>
              <a:spcAft>
                <a:spcPts val="0"/>
              </a:spcAft>
              <a:buNone/>
            </a:pPr>
            <a:r>
              <a:rPr lang="es" sz="2400"/>
              <a:t>Dado el siguiente XML y sabiendo que título, autor y editorial tienen que aparecer obligatoriamente (solo una vez) y en este orden, genera el correspondiente schema.</a:t>
            </a:r>
            <a:endParaRPr sz="2400"/>
          </a:p>
          <a:p>
            <a:pPr indent="0" lvl="0" marL="0" rtl="0" algn="just">
              <a:lnSpc>
                <a:spcPct val="150000"/>
              </a:lnSpc>
              <a:spcBef>
                <a:spcPts val="0"/>
              </a:spcBef>
              <a:spcAft>
                <a:spcPts val="0"/>
              </a:spcAft>
              <a:buNone/>
            </a:pPr>
            <a:r>
              <a:rPr b="1" lang="es" sz="1500">
                <a:latin typeface="Courier New"/>
                <a:ea typeface="Courier New"/>
                <a:cs typeface="Courier New"/>
                <a:sym typeface="Courier New"/>
              </a:rPr>
              <a:t>&lt;libro&gt;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&lt;titulo&gt;</a:t>
            </a:r>
            <a:r>
              <a:rPr lang="es" sz="1500">
                <a:latin typeface="Courier New"/>
                <a:ea typeface="Courier New"/>
                <a:cs typeface="Courier New"/>
                <a:sym typeface="Courier New"/>
              </a:rPr>
              <a:t>El señor de los anillos</a:t>
            </a:r>
            <a:r>
              <a:rPr b="1" lang="es" sz="1500">
                <a:latin typeface="Courier New"/>
                <a:ea typeface="Courier New"/>
                <a:cs typeface="Courier New"/>
                <a:sym typeface="Courier New"/>
              </a:rPr>
              <a:t>&lt;/titulo&gt;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&lt;autor&gt;</a:t>
            </a:r>
            <a:r>
              <a:rPr lang="es" sz="1500">
                <a:latin typeface="Courier New"/>
                <a:ea typeface="Courier New"/>
                <a:cs typeface="Courier New"/>
                <a:sym typeface="Courier New"/>
              </a:rPr>
              <a:t>John Ronald Ruelen Tolkien</a:t>
            </a:r>
            <a:r>
              <a:rPr b="1" lang="es" sz="1500">
                <a:latin typeface="Courier New"/>
                <a:ea typeface="Courier New"/>
                <a:cs typeface="Courier New"/>
                <a:sym typeface="Courier New"/>
              </a:rPr>
              <a:t>&lt;/autor&gt;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&lt;editorial&gt;</a:t>
            </a:r>
            <a:r>
              <a:rPr lang="es" sz="1500">
                <a:latin typeface="Courier New"/>
                <a:ea typeface="Courier New"/>
                <a:cs typeface="Courier New"/>
                <a:sym typeface="Courier New"/>
              </a:rPr>
              <a:t>Tirant Lo Blanch</a:t>
            </a:r>
            <a:r>
              <a:rPr b="1" lang="es" sz="1500">
                <a:latin typeface="Courier New"/>
                <a:ea typeface="Courier New"/>
                <a:cs typeface="Courier New"/>
                <a:sym typeface="Courier New"/>
              </a:rPr>
              <a:t>&lt;/editorial&gt;</a:t>
            </a:r>
            <a:endParaRPr sz="1500">
              <a:latin typeface="Courier New"/>
              <a:ea typeface="Courier New"/>
              <a:cs typeface="Courier New"/>
              <a:sym typeface="Courier New"/>
            </a:endParaRPr>
          </a:p>
          <a:p>
            <a:pPr indent="0" lvl="0" marL="114300" marR="114300" rtl="0" algn="just">
              <a:lnSpc>
                <a:spcPct val="150000"/>
              </a:lnSpc>
              <a:spcBef>
                <a:spcPts val="1200"/>
              </a:spcBef>
              <a:spcAft>
                <a:spcPts val="0"/>
              </a:spcAft>
              <a:buNone/>
            </a:pPr>
            <a:r>
              <a:rPr b="1" lang="es" sz="1500">
                <a:latin typeface="Courier New"/>
                <a:ea typeface="Courier New"/>
                <a:cs typeface="Courier New"/>
                <a:sym typeface="Courier New"/>
              </a:rPr>
              <a:t>&lt;/libro&gt;</a:t>
            </a:r>
            <a:endParaRPr sz="2500"/>
          </a:p>
          <a:p>
            <a:pPr indent="0" lvl="0" marL="0" rtl="0" algn="just">
              <a:lnSpc>
                <a:spcPct val="150000"/>
              </a:lnSpc>
              <a:spcBef>
                <a:spcPts val="0"/>
              </a:spcBef>
              <a:spcAft>
                <a:spcPts val="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490250" y="0"/>
            <a:ext cx="8060400" cy="47994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sz="2400"/>
          </a:p>
          <a:p>
            <a:pPr indent="0" lvl="0" marL="0" rtl="0" algn="just">
              <a:spcBef>
                <a:spcPts val="0"/>
              </a:spcBef>
              <a:spcAft>
                <a:spcPts val="0"/>
              </a:spcAft>
              <a:buNone/>
            </a:pPr>
            <a:r>
              <a:rPr b="1" lang="es" sz="1233">
                <a:latin typeface="Courier New"/>
                <a:ea typeface="Courier New"/>
                <a:cs typeface="Courier New"/>
                <a:sym typeface="Courier New"/>
              </a:rPr>
              <a:t>&lt;xs:element</a:t>
            </a:r>
            <a:r>
              <a:rPr lang="es" sz="1233">
                <a:latin typeface="Courier New"/>
                <a:ea typeface="Courier New"/>
                <a:cs typeface="Courier New"/>
                <a:sym typeface="Courier New"/>
              </a:rPr>
              <a:t> name="libro"</a:t>
            </a:r>
            <a:r>
              <a:rPr b="1" lang="es" sz="1233">
                <a:latin typeface="Courier New"/>
                <a:ea typeface="Courier New"/>
                <a:cs typeface="Courier New"/>
                <a:sym typeface="Courier New"/>
              </a:rPr>
              <a:t>/&gt;</a:t>
            </a:r>
            <a:endParaRPr sz="1233">
              <a:latin typeface="Courier New"/>
              <a:ea typeface="Courier New"/>
              <a:cs typeface="Courier New"/>
              <a:sym typeface="Courier New"/>
            </a:endParaRPr>
          </a:p>
          <a:p>
            <a:pPr indent="0" lvl="0" marL="457200" rtl="0" algn="just">
              <a:spcBef>
                <a:spcPts val="1200"/>
              </a:spcBef>
              <a:spcAft>
                <a:spcPts val="0"/>
              </a:spcAft>
              <a:buNone/>
            </a:pPr>
            <a:r>
              <a:rPr b="1" lang="es" sz="1233">
                <a:latin typeface="Courier New"/>
                <a:ea typeface="Courier New"/>
                <a:cs typeface="Courier New"/>
                <a:sym typeface="Courier New"/>
              </a:rPr>
              <a:t>&lt;xs:complexType&gt;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&lt;xs:sequence&gt;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&lt;xs:element</a:t>
            </a:r>
            <a:r>
              <a:rPr lang="es" sz="1233">
                <a:latin typeface="Courier New"/>
                <a:ea typeface="Courier New"/>
                <a:cs typeface="Courier New"/>
                <a:sym typeface="Courier New"/>
              </a:rPr>
              <a:t> name="titulo" type="xs:string" </a:t>
            </a:r>
            <a:r>
              <a:rPr b="1" lang="es" sz="1233">
                <a:latin typeface="Courier New"/>
                <a:ea typeface="Courier New"/>
                <a:cs typeface="Courier New"/>
                <a:sym typeface="Courier New"/>
              </a:rPr>
              <a:t>/&gt;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&lt;xs:element</a:t>
            </a:r>
            <a:r>
              <a:rPr lang="es" sz="1233">
                <a:latin typeface="Courier New"/>
                <a:ea typeface="Courier New"/>
                <a:cs typeface="Courier New"/>
                <a:sym typeface="Courier New"/>
              </a:rPr>
              <a:t> name="autor" type="xs:string" </a:t>
            </a:r>
            <a:r>
              <a:rPr b="1" lang="es" sz="1233">
                <a:latin typeface="Courier New"/>
                <a:ea typeface="Courier New"/>
                <a:cs typeface="Courier New"/>
                <a:sym typeface="Courier New"/>
              </a:rPr>
              <a:t>/&gt;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&lt;xs:element</a:t>
            </a:r>
            <a:r>
              <a:rPr lang="es" sz="1233">
                <a:latin typeface="Courier New"/>
                <a:ea typeface="Courier New"/>
                <a:cs typeface="Courier New"/>
                <a:sym typeface="Courier New"/>
              </a:rPr>
              <a:t> name="editorial" type="xs:string" </a:t>
            </a:r>
            <a:r>
              <a:rPr b="1" lang="es" sz="1233">
                <a:latin typeface="Courier New"/>
                <a:ea typeface="Courier New"/>
                <a:cs typeface="Courier New"/>
                <a:sym typeface="Courier New"/>
              </a:rPr>
              <a:t>/&gt;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&lt;/xs:sequence&gt;</a:t>
            </a:r>
            <a:endParaRPr sz="1233">
              <a:latin typeface="Courier New"/>
              <a:ea typeface="Courier New"/>
              <a:cs typeface="Courier New"/>
              <a:sym typeface="Courier New"/>
            </a:endParaRPr>
          </a:p>
          <a:p>
            <a:pPr indent="0" lvl="0" marL="457200" rtl="0" algn="just">
              <a:spcBef>
                <a:spcPts val="1200"/>
              </a:spcBef>
              <a:spcAft>
                <a:spcPts val="0"/>
              </a:spcAft>
              <a:buNone/>
            </a:pPr>
            <a:r>
              <a:rPr b="1" lang="es" sz="1233">
                <a:latin typeface="Courier New"/>
                <a:ea typeface="Courier New"/>
                <a:cs typeface="Courier New"/>
                <a:sym typeface="Courier New"/>
              </a:rPr>
              <a:t>&lt;/xs:complexType&gt;</a:t>
            </a:r>
            <a:endParaRPr b="1" sz="1233">
              <a:latin typeface="Courier New"/>
              <a:ea typeface="Courier New"/>
              <a:cs typeface="Courier New"/>
              <a:sym typeface="Courier New"/>
            </a:endParaRPr>
          </a:p>
          <a:p>
            <a:pPr indent="0" lvl="0" marL="0" rtl="0" algn="just">
              <a:spcBef>
                <a:spcPts val="1200"/>
              </a:spcBef>
              <a:spcAft>
                <a:spcPts val="0"/>
              </a:spcAft>
              <a:buNone/>
            </a:pPr>
            <a:r>
              <a:rPr b="1" lang="es" sz="1233">
                <a:latin typeface="Courier New"/>
                <a:ea typeface="Courier New"/>
                <a:cs typeface="Courier New"/>
                <a:sym typeface="Courier New"/>
              </a:rPr>
              <a:t>&lt;/xs:element&gt;</a:t>
            </a:r>
            <a:endParaRPr b="1" sz="1233">
              <a:latin typeface="Courier New"/>
              <a:ea typeface="Courier New"/>
              <a:cs typeface="Courier New"/>
              <a:sym typeface="Courier New"/>
            </a:endParaRPr>
          </a:p>
          <a:p>
            <a:pPr indent="0" lvl="0" marL="0" rtl="0" algn="just">
              <a:spcBef>
                <a:spcPts val="1200"/>
              </a:spcBef>
              <a:spcAft>
                <a:spcPts val="0"/>
              </a:spcAft>
              <a:buNone/>
            </a:pPr>
            <a:r>
              <a:rPr b="1" lang="es" sz="1233">
                <a:latin typeface="Courier New"/>
                <a:ea typeface="Courier New"/>
                <a:cs typeface="Courier New"/>
                <a:sym typeface="Courier New"/>
              </a:rPr>
              <a:t>&lt;libro&gt;</a:t>
            </a:r>
            <a:endParaRPr sz="1233">
              <a:latin typeface="Courier New"/>
              <a:ea typeface="Courier New"/>
              <a:cs typeface="Courier New"/>
              <a:sym typeface="Courier New"/>
            </a:endParaRPr>
          </a:p>
          <a:p>
            <a:pPr indent="0" lvl="0" marL="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&lt;titulo&gt;</a:t>
            </a:r>
            <a:r>
              <a:rPr lang="es" sz="1233">
                <a:latin typeface="Courier New"/>
                <a:ea typeface="Courier New"/>
                <a:cs typeface="Courier New"/>
                <a:sym typeface="Courier New"/>
              </a:rPr>
              <a:t>El señor de los anillos</a:t>
            </a:r>
            <a:r>
              <a:rPr b="1" lang="es" sz="1233">
                <a:latin typeface="Courier New"/>
                <a:ea typeface="Courier New"/>
                <a:cs typeface="Courier New"/>
                <a:sym typeface="Courier New"/>
              </a:rPr>
              <a:t>&lt;/titulo&gt;</a:t>
            </a:r>
            <a:endParaRPr sz="1233">
              <a:latin typeface="Courier New"/>
              <a:ea typeface="Courier New"/>
              <a:cs typeface="Courier New"/>
              <a:sym typeface="Courier New"/>
            </a:endParaRPr>
          </a:p>
          <a:p>
            <a:pPr indent="0" lvl="0" marL="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&lt;autor&gt;</a:t>
            </a:r>
            <a:r>
              <a:rPr lang="es" sz="1233">
                <a:latin typeface="Courier New"/>
                <a:ea typeface="Courier New"/>
                <a:cs typeface="Courier New"/>
                <a:sym typeface="Courier New"/>
              </a:rPr>
              <a:t>John Ronald Ruelen Tolkien</a:t>
            </a:r>
            <a:r>
              <a:rPr b="1" lang="es" sz="1233">
                <a:latin typeface="Courier New"/>
                <a:ea typeface="Courier New"/>
                <a:cs typeface="Courier New"/>
                <a:sym typeface="Courier New"/>
              </a:rPr>
              <a:t>&lt;/autor&gt;</a:t>
            </a:r>
            <a:endParaRPr sz="1233">
              <a:latin typeface="Courier New"/>
              <a:ea typeface="Courier New"/>
              <a:cs typeface="Courier New"/>
              <a:sym typeface="Courier New"/>
            </a:endParaRPr>
          </a:p>
          <a:p>
            <a:pPr indent="0" lvl="0" marL="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&lt;editorial&gt;</a:t>
            </a:r>
            <a:r>
              <a:rPr lang="es" sz="1233">
                <a:latin typeface="Courier New"/>
                <a:ea typeface="Courier New"/>
                <a:cs typeface="Courier New"/>
                <a:sym typeface="Courier New"/>
              </a:rPr>
              <a:t>Tirant Lo Blanch</a:t>
            </a:r>
            <a:r>
              <a:rPr b="1" lang="es" sz="1233">
                <a:latin typeface="Courier New"/>
                <a:ea typeface="Courier New"/>
                <a:cs typeface="Courier New"/>
                <a:sym typeface="Courier New"/>
              </a:rPr>
              <a:t>&lt;/editorial&gt;</a:t>
            </a:r>
            <a:endParaRPr sz="1233">
              <a:latin typeface="Courier New"/>
              <a:ea typeface="Courier New"/>
              <a:cs typeface="Courier New"/>
              <a:sym typeface="Courier New"/>
            </a:endParaRPr>
          </a:p>
          <a:p>
            <a:pPr indent="0" lvl="0" marL="114300" marR="114300" rtl="0" algn="l">
              <a:spcBef>
                <a:spcPts val="1200"/>
              </a:spcBef>
              <a:spcAft>
                <a:spcPts val="0"/>
              </a:spcAft>
              <a:buNone/>
            </a:pPr>
            <a:r>
              <a:rPr b="1" lang="es" sz="1233">
                <a:latin typeface="Courier New"/>
                <a:ea typeface="Courier New"/>
                <a:cs typeface="Courier New"/>
                <a:sym typeface="Courier New"/>
              </a:rPr>
              <a:t>&lt;/libro&gt;</a:t>
            </a:r>
            <a:endParaRPr sz="2233"/>
          </a:p>
          <a:p>
            <a:pPr indent="0" lvl="0" marL="114300" marR="114300" rtl="0" algn="just">
              <a:lnSpc>
                <a:spcPct val="150000"/>
              </a:lnSpc>
              <a:spcBef>
                <a:spcPts val="0"/>
              </a:spcBef>
              <a:spcAft>
                <a:spcPts val="0"/>
              </a:spcAft>
              <a:buNone/>
            </a:pPr>
            <a:r>
              <a:t/>
            </a:r>
            <a:endParaRPr b="1" sz="1500">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2400"/>
          </a:p>
        </p:txBody>
      </p:sp>
      <p:sp>
        <p:nvSpPr>
          <p:cNvPr id="250" name="Google Shape;250;p36"/>
          <p:cNvSpPr txBox="1"/>
          <p:nvPr/>
        </p:nvSpPr>
        <p:spPr>
          <a:xfrm>
            <a:off x="5532925" y="1002825"/>
            <a:ext cx="3353700" cy="3786600"/>
          </a:xfrm>
          <a:prstGeom prst="rect">
            <a:avLst/>
          </a:prstGeom>
          <a:solidFill>
            <a:srgbClr val="EAD1DC"/>
          </a:solidFill>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800">
                <a:solidFill>
                  <a:schemeClr val="accent3"/>
                </a:solidFill>
              </a:rPr>
              <a:t>En este ejemplo se define el elemento libro, con tres subelementos obligatorios y que deben aparecer exactamente en este orden (1º titulo, 2º autor y 3º editorial) y no aparecen es este orden o uno de ellos no aparece, se produciría un error.</a:t>
            </a:r>
            <a:endParaRPr sz="1800">
              <a:solidFill>
                <a:schemeClr val="accent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56" name="Google Shape;256;p37"/>
          <p:cNvSpPr txBox="1"/>
          <p:nvPr/>
        </p:nvSpPr>
        <p:spPr>
          <a:xfrm>
            <a:off x="311700" y="928525"/>
            <a:ext cx="8454600" cy="1508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all</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rPr lang="es" sz="1900">
                <a:solidFill>
                  <a:schemeClr val="dk2"/>
                </a:solidFill>
                <a:latin typeface="Roboto"/>
                <a:ea typeface="Roboto"/>
                <a:cs typeface="Roboto"/>
                <a:sym typeface="Roboto"/>
              </a:rPr>
              <a:t>Este elemento indica que es obligatorio que aparezcan todos los elementos especificados y pero NO en el orden en que se definen.</a:t>
            </a:r>
            <a:endParaRPr sz="1900">
              <a:solidFill>
                <a:schemeClr val="dk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490250" y="378925"/>
            <a:ext cx="8060400" cy="44205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b="1" sz="2400" u="sng"/>
          </a:p>
          <a:p>
            <a:pPr indent="0" lvl="0" marL="0" rtl="0" algn="just">
              <a:lnSpc>
                <a:spcPct val="150000"/>
              </a:lnSpc>
              <a:spcBef>
                <a:spcPts val="0"/>
              </a:spcBef>
              <a:spcAft>
                <a:spcPts val="0"/>
              </a:spcAft>
              <a:buNone/>
            </a:pPr>
            <a:r>
              <a:rPr lang="es" sz="2400"/>
              <a:t>Dado el siguiente XML y sabiendo que título, autor y editorial tienen que aparecer obligatoriamente pero no en este orden, genera el correspondiente schema.</a:t>
            </a:r>
            <a:endParaRPr sz="2400"/>
          </a:p>
          <a:p>
            <a:pPr indent="0" lvl="0" marL="0" rtl="0" algn="just">
              <a:lnSpc>
                <a:spcPct val="150000"/>
              </a:lnSpc>
              <a:spcBef>
                <a:spcPts val="0"/>
              </a:spcBef>
              <a:spcAft>
                <a:spcPts val="0"/>
              </a:spcAft>
              <a:buNone/>
            </a:pPr>
            <a:r>
              <a:rPr b="1" lang="es" sz="1500">
                <a:latin typeface="Courier New"/>
                <a:ea typeface="Courier New"/>
                <a:cs typeface="Courier New"/>
                <a:sym typeface="Courier New"/>
              </a:rPr>
              <a:t>&lt;libro&gt;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&lt;titulo&gt;</a:t>
            </a:r>
            <a:r>
              <a:rPr lang="es" sz="1500">
                <a:latin typeface="Courier New"/>
                <a:ea typeface="Courier New"/>
                <a:cs typeface="Courier New"/>
                <a:sym typeface="Courier New"/>
              </a:rPr>
              <a:t>El señor de los anillos</a:t>
            </a:r>
            <a:r>
              <a:rPr b="1" lang="es" sz="1500">
                <a:latin typeface="Courier New"/>
                <a:ea typeface="Courier New"/>
                <a:cs typeface="Courier New"/>
                <a:sym typeface="Courier New"/>
              </a:rPr>
              <a:t>&lt;/titulo&gt;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&lt;autor&gt;</a:t>
            </a:r>
            <a:r>
              <a:rPr lang="es" sz="1500">
                <a:latin typeface="Courier New"/>
                <a:ea typeface="Courier New"/>
                <a:cs typeface="Courier New"/>
                <a:sym typeface="Courier New"/>
              </a:rPr>
              <a:t>John Ronald Ruelen Tolkien</a:t>
            </a:r>
            <a:r>
              <a:rPr b="1" lang="es" sz="1500">
                <a:latin typeface="Courier New"/>
                <a:ea typeface="Courier New"/>
                <a:cs typeface="Courier New"/>
                <a:sym typeface="Courier New"/>
              </a:rPr>
              <a:t>&lt;/autor&gt;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&lt;editorial&gt;</a:t>
            </a:r>
            <a:r>
              <a:rPr lang="es" sz="1500">
                <a:latin typeface="Courier New"/>
                <a:ea typeface="Courier New"/>
                <a:cs typeface="Courier New"/>
                <a:sym typeface="Courier New"/>
              </a:rPr>
              <a:t>Tirant Lo Blanch</a:t>
            </a:r>
            <a:r>
              <a:rPr b="1" lang="es" sz="1500">
                <a:latin typeface="Courier New"/>
                <a:ea typeface="Courier New"/>
                <a:cs typeface="Courier New"/>
                <a:sym typeface="Courier New"/>
              </a:rPr>
              <a:t>&lt;/editorial&gt;</a:t>
            </a:r>
            <a:endParaRPr sz="1500">
              <a:latin typeface="Courier New"/>
              <a:ea typeface="Courier New"/>
              <a:cs typeface="Courier New"/>
              <a:sym typeface="Courier New"/>
            </a:endParaRPr>
          </a:p>
          <a:p>
            <a:pPr indent="0" lvl="0" marL="114300" marR="114300" rtl="0" algn="just">
              <a:lnSpc>
                <a:spcPct val="150000"/>
              </a:lnSpc>
              <a:spcBef>
                <a:spcPts val="1200"/>
              </a:spcBef>
              <a:spcAft>
                <a:spcPts val="0"/>
              </a:spcAft>
              <a:buNone/>
            </a:pPr>
            <a:r>
              <a:rPr b="1" lang="es" sz="1500">
                <a:latin typeface="Courier New"/>
                <a:ea typeface="Courier New"/>
                <a:cs typeface="Courier New"/>
                <a:sym typeface="Courier New"/>
              </a:rPr>
              <a:t>&lt;/libro&gt;</a:t>
            </a:r>
            <a:endParaRPr sz="2500"/>
          </a:p>
          <a:p>
            <a:pPr indent="0" lvl="0" marL="0" rtl="0" algn="just">
              <a:lnSpc>
                <a:spcPct val="150000"/>
              </a:lnSpc>
              <a:spcBef>
                <a:spcPts val="0"/>
              </a:spcBef>
              <a:spcAft>
                <a:spcPts val="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490250" y="378925"/>
            <a:ext cx="8060400" cy="44205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sz="2400"/>
          </a:p>
          <a:p>
            <a:pPr indent="0" lvl="0" marL="0" rtl="0" algn="just">
              <a:spcBef>
                <a:spcPts val="0"/>
              </a:spcBef>
              <a:spcAft>
                <a:spcPts val="0"/>
              </a:spcAft>
              <a:buNone/>
            </a:pPr>
            <a:r>
              <a:rPr b="1" lang="es" sz="1455">
                <a:latin typeface="Courier New"/>
                <a:ea typeface="Courier New"/>
                <a:cs typeface="Courier New"/>
                <a:sym typeface="Courier New"/>
              </a:rPr>
              <a:t>&lt;xs:element</a:t>
            </a:r>
            <a:r>
              <a:rPr lang="es" sz="1455">
                <a:latin typeface="Courier New"/>
                <a:ea typeface="Courier New"/>
                <a:cs typeface="Courier New"/>
                <a:sym typeface="Courier New"/>
              </a:rPr>
              <a:t> name="libro"</a:t>
            </a:r>
            <a:r>
              <a:rPr b="1" lang="es" sz="1455">
                <a:latin typeface="Courier New"/>
                <a:ea typeface="Courier New"/>
                <a:cs typeface="Courier New"/>
                <a:sym typeface="Courier New"/>
              </a:rPr>
              <a:t>/&gt;</a:t>
            </a:r>
            <a:endParaRPr sz="1455">
              <a:latin typeface="Courier New"/>
              <a:ea typeface="Courier New"/>
              <a:cs typeface="Courier New"/>
              <a:sym typeface="Courier New"/>
            </a:endParaRPr>
          </a:p>
          <a:p>
            <a:pPr indent="0" lvl="0" marL="114300" marR="114300" rtl="0" algn="l">
              <a:spcBef>
                <a:spcPts val="1200"/>
              </a:spcBef>
              <a:spcAft>
                <a:spcPts val="0"/>
              </a:spcAft>
              <a:buNone/>
            </a:pPr>
            <a:r>
              <a:rPr b="1" lang="es" sz="1455">
                <a:latin typeface="Courier New"/>
                <a:ea typeface="Courier New"/>
                <a:cs typeface="Courier New"/>
                <a:sym typeface="Courier New"/>
              </a:rPr>
              <a:t>&lt;xs:complexType&gt;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&lt;xs:all&gt;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&lt;xs:element</a:t>
            </a:r>
            <a:r>
              <a:rPr lang="es" sz="1455">
                <a:latin typeface="Courier New"/>
                <a:ea typeface="Courier New"/>
                <a:cs typeface="Courier New"/>
                <a:sym typeface="Courier New"/>
              </a:rPr>
              <a:t> name="titulo" type="xs:string" </a:t>
            </a:r>
            <a:r>
              <a:rPr b="1" lang="es" sz="1455">
                <a:latin typeface="Courier New"/>
                <a:ea typeface="Courier New"/>
                <a:cs typeface="Courier New"/>
                <a:sym typeface="Courier New"/>
              </a:rPr>
              <a:t>/&gt;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&lt;xs:element</a:t>
            </a:r>
            <a:r>
              <a:rPr lang="es" sz="1455">
                <a:latin typeface="Courier New"/>
                <a:ea typeface="Courier New"/>
                <a:cs typeface="Courier New"/>
                <a:sym typeface="Courier New"/>
              </a:rPr>
              <a:t> name="autor" type="xs:string" </a:t>
            </a:r>
            <a:r>
              <a:rPr b="1" lang="es" sz="1455">
                <a:latin typeface="Courier New"/>
                <a:ea typeface="Courier New"/>
                <a:cs typeface="Courier New"/>
                <a:sym typeface="Courier New"/>
              </a:rPr>
              <a:t>/&gt;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&lt;xs:element</a:t>
            </a:r>
            <a:r>
              <a:rPr lang="es" sz="1455">
                <a:latin typeface="Courier New"/>
                <a:ea typeface="Courier New"/>
                <a:cs typeface="Courier New"/>
                <a:sym typeface="Courier New"/>
              </a:rPr>
              <a:t> name="editorial" type="xs:string" </a:t>
            </a:r>
            <a:r>
              <a:rPr b="1" lang="es" sz="1455">
                <a:latin typeface="Courier New"/>
                <a:ea typeface="Courier New"/>
                <a:cs typeface="Courier New"/>
                <a:sym typeface="Courier New"/>
              </a:rPr>
              <a:t>/&gt;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&lt;/xs:all&gt;</a:t>
            </a:r>
            <a:endParaRPr sz="1455">
              <a:latin typeface="Courier New"/>
              <a:ea typeface="Courier New"/>
              <a:cs typeface="Courier New"/>
              <a:sym typeface="Courier New"/>
            </a:endParaRPr>
          </a:p>
          <a:p>
            <a:pPr indent="0" lvl="0" marL="114300" marR="114300" rtl="0" algn="l">
              <a:spcBef>
                <a:spcPts val="0"/>
              </a:spcBef>
              <a:spcAft>
                <a:spcPts val="0"/>
              </a:spcAft>
              <a:buNone/>
            </a:pPr>
            <a:r>
              <a:rPr b="1" lang="es" sz="1455">
                <a:latin typeface="Courier New"/>
                <a:ea typeface="Courier New"/>
                <a:cs typeface="Courier New"/>
                <a:sym typeface="Courier New"/>
              </a:rPr>
              <a:t>&lt;/xs:complexType&gt;</a:t>
            </a:r>
            <a:endParaRPr sz="1455">
              <a:latin typeface="Courier New"/>
              <a:ea typeface="Courier New"/>
              <a:cs typeface="Courier New"/>
              <a:sym typeface="Courier New"/>
            </a:endParaRPr>
          </a:p>
          <a:p>
            <a:pPr indent="0" lvl="0" marL="0" rtl="0" algn="just">
              <a:spcBef>
                <a:spcPts val="0"/>
              </a:spcBef>
              <a:spcAft>
                <a:spcPts val="0"/>
              </a:spcAft>
              <a:buNone/>
            </a:pPr>
            <a:r>
              <a:rPr b="1" lang="es" sz="1455">
                <a:latin typeface="Courier New"/>
                <a:ea typeface="Courier New"/>
                <a:cs typeface="Courier New"/>
                <a:sym typeface="Courier New"/>
              </a:rPr>
              <a:t>&lt;/xs:element&gt;</a:t>
            </a:r>
            <a:endParaRPr b="1" sz="1455">
              <a:latin typeface="Courier New"/>
              <a:ea typeface="Courier New"/>
              <a:cs typeface="Courier New"/>
              <a:sym typeface="Courier New"/>
            </a:endParaRPr>
          </a:p>
          <a:p>
            <a:pPr indent="0" lvl="0" marL="0" rtl="0" algn="just">
              <a:spcBef>
                <a:spcPts val="1200"/>
              </a:spcBef>
              <a:spcAft>
                <a:spcPts val="0"/>
              </a:spcAft>
              <a:buNone/>
            </a:pPr>
            <a:r>
              <a:rPr b="1" lang="es" sz="1455">
                <a:latin typeface="Courier New"/>
                <a:ea typeface="Courier New"/>
                <a:cs typeface="Courier New"/>
                <a:sym typeface="Courier New"/>
              </a:rPr>
              <a:t>&lt;libro&gt;</a:t>
            </a:r>
            <a:endParaRPr sz="1455">
              <a:latin typeface="Courier New"/>
              <a:ea typeface="Courier New"/>
              <a:cs typeface="Courier New"/>
              <a:sym typeface="Courier New"/>
            </a:endParaRPr>
          </a:p>
          <a:p>
            <a:pPr indent="0" lvl="0" marL="0" rtl="0" algn="just">
              <a:spcBef>
                <a:spcPts val="120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&lt;titulo&gt;</a:t>
            </a:r>
            <a:r>
              <a:rPr lang="es" sz="1455">
                <a:latin typeface="Courier New"/>
                <a:ea typeface="Courier New"/>
                <a:cs typeface="Courier New"/>
                <a:sym typeface="Courier New"/>
              </a:rPr>
              <a:t>El señor de los anillos</a:t>
            </a:r>
            <a:r>
              <a:rPr b="1" lang="es" sz="1455">
                <a:latin typeface="Courier New"/>
                <a:ea typeface="Courier New"/>
                <a:cs typeface="Courier New"/>
                <a:sym typeface="Courier New"/>
              </a:rPr>
              <a:t>&lt;/titulo&gt;</a:t>
            </a:r>
            <a:endParaRPr sz="1455">
              <a:latin typeface="Courier New"/>
              <a:ea typeface="Courier New"/>
              <a:cs typeface="Courier New"/>
              <a:sym typeface="Courier New"/>
            </a:endParaRPr>
          </a:p>
          <a:p>
            <a:pPr indent="0" lvl="0" marL="0" rtl="0" algn="just">
              <a:spcBef>
                <a:spcPts val="120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&lt;autor&gt;</a:t>
            </a:r>
            <a:r>
              <a:rPr lang="es" sz="1455">
                <a:latin typeface="Courier New"/>
                <a:ea typeface="Courier New"/>
                <a:cs typeface="Courier New"/>
                <a:sym typeface="Courier New"/>
              </a:rPr>
              <a:t>John Ronald Ruelen Tolkien</a:t>
            </a:r>
            <a:r>
              <a:rPr b="1" lang="es" sz="1455">
                <a:latin typeface="Courier New"/>
                <a:ea typeface="Courier New"/>
                <a:cs typeface="Courier New"/>
                <a:sym typeface="Courier New"/>
              </a:rPr>
              <a:t>&lt;/autor&gt;</a:t>
            </a:r>
            <a:endParaRPr sz="1455">
              <a:latin typeface="Courier New"/>
              <a:ea typeface="Courier New"/>
              <a:cs typeface="Courier New"/>
              <a:sym typeface="Courier New"/>
            </a:endParaRPr>
          </a:p>
          <a:p>
            <a:pPr indent="0" lvl="0" marL="0" rtl="0" algn="just">
              <a:spcBef>
                <a:spcPts val="120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&lt;editorial&gt;</a:t>
            </a:r>
            <a:r>
              <a:rPr lang="es" sz="1455">
                <a:latin typeface="Courier New"/>
                <a:ea typeface="Courier New"/>
                <a:cs typeface="Courier New"/>
                <a:sym typeface="Courier New"/>
              </a:rPr>
              <a:t>Tirant Lo Blanch</a:t>
            </a:r>
            <a:r>
              <a:rPr b="1" lang="es" sz="1455">
                <a:latin typeface="Courier New"/>
                <a:ea typeface="Courier New"/>
                <a:cs typeface="Courier New"/>
                <a:sym typeface="Courier New"/>
              </a:rPr>
              <a:t>&lt;/editorial&gt;</a:t>
            </a:r>
            <a:endParaRPr sz="1455">
              <a:latin typeface="Courier New"/>
              <a:ea typeface="Courier New"/>
              <a:cs typeface="Courier New"/>
              <a:sym typeface="Courier New"/>
            </a:endParaRPr>
          </a:p>
          <a:p>
            <a:pPr indent="0" lvl="0" marL="114300" marR="114300" rtl="0" algn="l">
              <a:spcBef>
                <a:spcPts val="1200"/>
              </a:spcBef>
              <a:spcAft>
                <a:spcPts val="0"/>
              </a:spcAft>
              <a:buNone/>
            </a:pPr>
            <a:r>
              <a:rPr b="1" lang="es" sz="1455">
                <a:latin typeface="Courier New"/>
                <a:ea typeface="Courier New"/>
                <a:cs typeface="Courier New"/>
                <a:sym typeface="Courier New"/>
              </a:rPr>
              <a:t>&lt;/libro&gt;</a:t>
            </a:r>
            <a:endParaRPr sz="2455"/>
          </a:p>
          <a:p>
            <a:pPr indent="0" lvl="0" marL="114300" marR="114300" rtl="0" algn="just">
              <a:lnSpc>
                <a:spcPct val="150000"/>
              </a:lnSpc>
              <a:spcBef>
                <a:spcPts val="0"/>
              </a:spcBef>
              <a:spcAft>
                <a:spcPts val="0"/>
              </a:spcAft>
              <a:buNone/>
            </a:pPr>
            <a:r>
              <a:t/>
            </a:r>
            <a:endParaRPr b="1" sz="1722">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2400"/>
          </a:p>
        </p:txBody>
      </p:sp>
      <p:sp>
        <p:nvSpPr>
          <p:cNvPr id="267" name="Google Shape;267;p39"/>
          <p:cNvSpPr txBox="1"/>
          <p:nvPr/>
        </p:nvSpPr>
        <p:spPr>
          <a:xfrm>
            <a:off x="5233625" y="2706425"/>
            <a:ext cx="3448200" cy="1293000"/>
          </a:xfrm>
          <a:prstGeom prst="rect">
            <a:avLst/>
          </a:prstGeom>
          <a:solidFill>
            <a:srgbClr val="EAD1DC"/>
          </a:solidFill>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800">
                <a:solidFill>
                  <a:schemeClr val="accent3"/>
                </a:solidFill>
              </a:rPr>
              <a:t>En este ejemplo se define el elemento libro, con tres subelementos obligatorios.</a:t>
            </a:r>
            <a:endParaRPr sz="1800">
              <a:solidFill>
                <a:schemeClr val="accent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73" name="Google Shape;273;p40"/>
          <p:cNvSpPr txBox="1"/>
          <p:nvPr/>
        </p:nvSpPr>
        <p:spPr>
          <a:xfrm>
            <a:off x="311700" y="928525"/>
            <a:ext cx="8454600" cy="1169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s" sz="1800" u="sng">
                <a:solidFill>
                  <a:schemeClr val="dk2"/>
                </a:solidFill>
                <a:latin typeface="Roboto"/>
                <a:ea typeface="Roboto"/>
                <a:cs typeface="Roboto"/>
                <a:sym typeface="Roboto"/>
              </a:rPr>
              <a:t>Elemento choice</a:t>
            </a:r>
            <a:endParaRPr sz="1800">
              <a:solidFill>
                <a:schemeClr val="dk2"/>
              </a:solidFill>
              <a:latin typeface="Roboto"/>
              <a:ea typeface="Roboto"/>
              <a:cs typeface="Roboto"/>
              <a:sym typeface="Roboto"/>
            </a:endParaRPr>
          </a:p>
          <a:p>
            <a:pPr indent="0" lvl="0" marL="0" rtl="0" algn="just">
              <a:lnSpc>
                <a:spcPct val="100000"/>
              </a:lnSpc>
              <a:spcBef>
                <a:spcPts val="1200"/>
              </a:spcBef>
              <a:spcAft>
                <a:spcPts val="1200"/>
              </a:spcAft>
              <a:buNone/>
            </a:pPr>
            <a:r>
              <a:rPr lang="es" sz="1800">
                <a:solidFill>
                  <a:schemeClr val="dk2"/>
                </a:solidFill>
                <a:latin typeface="Roboto"/>
                <a:ea typeface="Roboto"/>
                <a:cs typeface="Roboto"/>
                <a:sym typeface="Roboto"/>
              </a:rPr>
              <a:t>Este elemento indica que de todos los elementos especificados sólo debe aparecer uno de ellos. Es el equivalente al OR (</a:t>
            </a:r>
            <a:r>
              <a:rPr b="1" lang="es" sz="1800">
                <a:solidFill>
                  <a:schemeClr val="dk2"/>
                </a:solidFill>
                <a:latin typeface="Roboto"/>
                <a:ea typeface="Roboto"/>
                <a:cs typeface="Roboto"/>
                <a:sym typeface="Roboto"/>
              </a:rPr>
              <a:t>es la | en un DTD</a:t>
            </a:r>
            <a:r>
              <a:rPr lang="es" sz="1800">
                <a:solidFill>
                  <a:schemeClr val="dk2"/>
                </a:solidFill>
                <a:latin typeface="Roboto"/>
                <a:ea typeface="Roboto"/>
                <a:cs typeface="Roboto"/>
                <a:sym typeface="Roboto"/>
              </a:rPr>
              <a:t>).</a:t>
            </a:r>
            <a:endParaRPr sz="19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490250" y="378925"/>
            <a:ext cx="8060400" cy="4420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2400" u="sng"/>
              <a:t>Ejemplo</a:t>
            </a:r>
            <a:endParaRPr b="1" sz="2400" u="sng"/>
          </a:p>
          <a:p>
            <a:pPr indent="0" lvl="0" marL="0" rtl="0" algn="just">
              <a:lnSpc>
                <a:spcPct val="150000"/>
              </a:lnSpc>
              <a:spcBef>
                <a:spcPts val="0"/>
              </a:spcBef>
              <a:spcAft>
                <a:spcPts val="0"/>
              </a:spcAft>
              <a:buNone/>
            </a:pPr>
            <a:r>
              <a:rPr lang="es" sz="2400"/>
              <a:t>Dado el siguiente XML y sabiendo que de título, autor y editorial sólo debe aparecer uno de ellos, genera el correspondiente schema.</a:t>
            </a:r>
            <a:endParaRPr sz="2400"/>
          </a:p>
          <a:p>
            <a:pPr indent="0" lvl="0" marL="0" rtl="0" algn="just">
              <a:lnSpc>
                <a:spcPct val="150000"/>
              </a:lnSpc>
              <a:spcBef>
                <a:spcPts val="0"/>
              </a:spcBef>
              <a:spcAft>
                <a:spcPts val="0"/>
              </a:spcAft>
              <a:buNone/>
            </a:pPr>
            <a:r>
              <a:rPr b="1" lang="es" sz="1500">
                <a:latin typeface="Courier New"/>
                <a:ea typeface="Courier New"/>
                <a:cs typeface="Courier New"/>
                <a:sym typeface="Courier New"/>
              </a:rPr>
              <a:t>&lt;libro&gt;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&lt;titulo&gt;</a:t>
            </a:r>
            <a:r>
              <a:rPr lang="es" sz="1500">
                <a:latin typeface="Courier New"/>
                <a:ea typeface="Courier New"/>
                <a:cs typeface="Courier New"/>
                <a:sym typeface="Courier New"/>
              </a:rPr>
              <a:t>El señor de los anillos</a:t>
            </a:r>
            <a:r>
              <a:rPr b="1" lang="es" sz="1500">
                <a:latin typeface="Courier New"/>
                <a:ea typeface="Courier New"/>
                <a:cs typeface="Courier New"/>
                <a:sym typeface="Courier New"/>
              </a:rPr>
              <a:t>&lt;/titulo&gt;</a:t>
            </a:r>
            <a:endParaRPr sz="1500">
              <a:latin typeface="Courier New"/>
              <a:ea typeface="Courier New"/>
              <a:cs typeface="Courier New"/>
              <a:sym typeface="Courier New"/>
            </a:endParaRPr>
          </a:p>
          <a:p>
            <a:pPr indent="0" lvl="0" marL="114300" marR="114300" rtl="0" algn="just">
              <a:lnSpc>
                <a:spcPct val="150000"/>
              </a:lnSpc>
              <a:spcBef>
                <a:spcPts val="1200"/>
              </a:spcBef>
              <a:spcAft>
                <a:spcPts val="0"/>
              </a:spcAft>
              <a:buNone/>
            </a:pPr>
            <a:r>
              <a:rPr b="1" lang="es" sz="1500">
                <a:latin typeface="Courier New"/>
                <a:ea typeface="Courier New"/>
                <a:cs typeface="Courier New"/>
                <a:sym typeface="Courier New"/>
              </a:rPr>
              <a:t>&lt;/libro&gt;</a:t>
            </a:r>
            <a:endParaRPr sz="2500"/>
          </a:p>
          <a:p>
            <a:pPr indent="0" lvl="0" marL="0" rtl="0" algn="just">
              <a:lnSpc>
                <a:spcPct val="150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11. XML Schema</a:t>
            </a:r>
            <a:endParaRPr/>
          </a:p>
        </p:txBody>
      </p:sp>
      <p:sp>
        <p:nvSpPr>
          <p:cNvPr id="98" name="Google Shape;98;p15"/>
          <p:cNvSpPr txBox="1"/>
          <p:nvPr/>
        </p:nvSpPr>
        <p:spPr>
          <a:xfrm>
            <a:off x="311700" y="928525"/>
            <a:ext cx="8454600" cy="41205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800">
                <a:solidFill>
                  <a:schemeClr val="dk2"/>
                </a:solidFill>
                <a:latin typeface="Roboto"/>
                <a:ea typeface="Roboto"/>
                <a:cs typeface="Roboto"/>
                <a:sym typeface="Roboto"/>
              </a:rPr>
              <a:t>Ventajas que aporta XML Schema frente a DTD</a:t>
            </a:r>
            <a:endParaRPr sz="1800">
              <a:solidFill>
                <a:schemeClr val="dk2"/>
              </a:solidFill>
              <a:latin typeface="Roboto"/>
              <a:ea typeface="Roboto"/>
              <a:cs typeface="Roboto"/>
              <a:sym typeface="Roboto"/>
            </a:endParaRPr>
          </a:p>
          <a:p>
            <a:pPr indent="-342900" lvl="0" marL="457200" rtl="0" algn="just">
              <a:lnSpc>
                <a:spcPct val="115000"/>
              </a:lnSpc>
              <a:spcBef>
                <a:spcPts val="120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Estan escritos en XML: </a:t>
            </a:r>
            <a:r>
              <a:rPr lang="es" sz="1800">
                <a:solidFill>
                  <a:schemeClr val="dk2"/>
                </a:solidFill>
                <a:latin typeface="Roboto"/>
                <a:ea typeface="Roboto"/>
                <a:cs typeface="Roboto"/>
                <a:sym typeface="Roboto"/>
              </a:rPr>
              <a:t>Por lo tanto, las mismas bibliotecas que permiten procesar ficheros XML de datos permitirían procesar ficheros XML de reglas.</a:t>
            </a:r>
            <a:endParaRPr sz="1800">
              <a:solidFill>
                <a:schemeClr val="dk2"/>
              </a:solidFill>
              <a:latin typeface="Roboto"/>
              <a:ea typeface="Roboto"/>
              <a:cs typeface="Roboto"/>
              <a:sym typeface="Roboto"/>
            </a:endParaRPr>
          </a:p>
          <a:p>
            <a:pPr indent="-342900" lvl="0" marL="457200" rtl="0" algn="just">
              <a:lnSpc>
                <a:spcPct val="115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Son mucho más potentes: </a:t>
            </a:r>
            <a:r>
              <a:rPr lang="es" sz="1800">
                <a:solidFill>
                  <a:schemeClr val="dk2"/>
                </a:solidFill>
                <a:latin typeface="Roboto"/>
                <a:ea typeface="Roboto"/>
                <a:cs typeface="Roboto"/>
                <a:sym typeface="Roboto"/>
              </a:rPr>
              <a:t>ofrecen soporte a tipos de datos con comprobación de si el contenido de una etiqueta es de tipo integer, date o de otros tipos. También se permite añadir restricciones como indicar valores mínimo y máximo para un número o determinar el patrón que debe seguir una cadena válida</a:t>
            </a:r>
            <a:endParaRPr sz="1800">
              <a:solidFill>
                <a:schemeClr val="dk2"/>
              </a:solidFill>
              <a:latin typeface="Roboto"/>
              <a:ea typeface="Roboto"/>
              <a:cs typeface="Roboto"/>
              <a:sym typeface="Roboto"/>
            </a:endParaRPr>
          </a:p>
          <a:p>
            <a:pPr indent="-342900" lvl="0" marL="457200" rtl="0" algn="just">
              <a:lnSpc>
                <a:spcPct val="115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Ofrecen la posibilidad de usar espacios de nombres: </a:t>
            </a:r>
            <a:r>
              <a:rPr lang="es" sz="1800">
                <a:solidFill>
                  <a:schemeClr val="dk2"/>
                </a:solidFill>
                <a:latin typeface="Roboto"/>
                <a:ea typeface="Roboto"/>
                <a:cs typeface="Roboto"/>
                <a:sym typeface="Roboto"/>
              </a:rPr>
              <a:t>Los espacios de nombres son similares a los paquetes Java: permiten a personas distintas el definir etiquetas con el mismo nombre pudiendo luego distinguir etiquetas iguales en función del espacio de nombres que importemos.</a:t>
            </a:r>
            <a:endParaRPr sz="1800">
              <a:solidFill>
                <a:schemeClr val="dk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490250" y="378925"/>
            <a:ext cx="8060400" cy="44205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sz="2400"/>
          </a:p>
          <a:p>
            <a:pPr indent="0" lvl="0" marL="0" rtl="0" algn="just">
              <a:spcBef>
                <a:spcPts val="0"/>
              </a:spcBef>
              <a:spcAft>
                <a:spcPts val="0"/>
              </a:spcAft>
              <a:buNone/>
            </a:pPr>
            <a:r>
              <a:rPr b="1" lang="es" sz="1433">
                <a:latin typeface="Courier New"/>
                <a:ea typeface="Courier New"/>
                <a:cs typeface="Courier New"/>
                <a:sym typeface="Courier New"/>
              </a:rPr>
              <a:t>&lt;xs:element</a:t>
            </a:r>
            <a:r>
              <a:rPr lang="es" sz="1433">
                <a:latin typeface="Courier New"/>
                <a:ea typeface="Courier New"/>
                <a:cs typeface="Courier New"/>
                <a:sym typeface="Courier New"/>
              </a:rPr>
              <a:t> name="libro" type="tipo_libro"</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b="1" lang="es" sz="1433">
                <a:latin typeface="Courier New"/>
                <a:ea typeface="Courier New"/>
                <a:cs typeface="Courier New"/>
                <a:sym typeface="Courier New"/>
              </a:rPr>
              <a:t>&lt;xs:complexType</a:t>
            </a:r>
            <a:r>
              <a:rPr lang="es" sz="1433">
                <a:latin typeface="Courier New"/>
                <a:ea typeface="Courier New"/>
                <a:cs typeface="Courier New"/>
                <a:sym typeface="Courier New"/>
              </a:rPr>
              <a:t> name="tipo_libro"</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&lt;xs:choice&gt;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&lt;xs:element</a:t>
            </a:r>
            <a:r>
              <a:rPr lang="es" sz="1433">
                <a:latin typeface="Courier New"/>
                <a:ea typeface="Courier New"/>
                <a:cs typeface="Courier New"/>
                <a:sym typeface="Courier New"/>
              </a:rPr>
              <a:t> name="titulo" type="xs:string" </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&lt;xs:element</a:t>
            </a:r>
            <a:r>
              <a:rPr lang="es" sz="1433">
                <a:latin typeface="Courier New"/>
                <a:ea typeface="Courier New"/>
                <a:cs typeface="Courier New"/>
                <a:sym typeface="Courier New"/>
              </a:rPr>
              <a:t> name="autor" type="xs:string" </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&lt;xs:element</a:t>
            </a:r>
            <a:r>
              <a:rPr lang="es" sz="1433">
                <a:latin typeface="Courier New"/>
                <a:ea typeface="Courier New"/>
                <a:cs typeface="Courier New"/>
                <a:sym typeface="Courier New"/>
              </a:rPr>
              <a:t> name="editorial" type="xs:string" </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&lt;/xs:choice&gt;</a:t>
            </a:r>
            <a:endParaRPr sz="1433">
              <a:latin typeface="Courier New"/>
              <a:ea typeface="Courier New"/>
              <a:cs typeface="Courier New"/>
              <a:sym typeface="Courier New"/>
            </a:endParaRPr>
          </a:p>
          <a:p>
            <a:pPr indent="0" lvl="0" marL="0" rtl="0" algn="just">
              <a:spcBef>
                <a:spcPts val="1200"/>
              </a:spcBef>
              <a:spcAft>
                <a:spcPts val="0"/>
              </a:spcAft>
              <a:buNone/>
            </a:pPr>
            <a:r>
              <a:rPr b="1" lang="es" sz="1433">
                <a:latin typeface="Courier New"/>
                <a:ea typeface="Courier New"/>
                <a:cs typeface="Courier New"/>
                <a:sym typeface="Courier New"/>
              </a:rPr>
              <a:t>&lt;/xs:complexType&gt;</a:t>
            </a:r>
            <a:endParaRPr b="1" sz="1433">
              <a:latin typeface="Courier New"/>
              <a:ea typeface="Courier New"/>
              <a:cs typeface="Courier New"/>
              <a:sym typeface="Courier New"/>
            </a:endParaRPr>
          </a:p>
          <a:p>
            <a:pPr indent="0" lvl="0" marL="0" rtl="0" algn="just">
              <a:spcBef>
                <a:spcPts val="1200"/>
              </a:spcBef>
              <a:spcAft>
                <a:spcPts val="0"/>
              </a:spcAft>
              <a:buNone/>
            </a:pPr>
            <a:r>
              <a:rPr b="1" lang="es" sz="1433">
                <a:latin typeface="Courier New"/>
                <a:ea typeface="Courier New"/>
                <a:cs typeface="Courier New"/>
                <a:sym typeface="Courier New"/>
              </a:rPr>
              <a:t>&lt;/xs:element&gt;</a:t>
            </a:r>
            <a:endParaRPr b="1" sz="1433">
              <a:latin typeface="Courier New"/>
              <a:ea typeface="Courier New"/>
              <a:cs typeface="Courier New"/>
              <a:sym typeface="Courier New"/>
            </a:endParaRPr>
          </a:p>
          <a:p>
            <a:pPr indent="0" lvl="0" marL="0" rtl="0" algn="just">
              <a:spcBef>
                <a:spcPts val="1200"/>
              </a:spcBef>
              <a:spcAft>
                <a:spcPts val="0"/>
              </a:spcAft>
              <a:buNone/>
            </a:pPr>
            <a:r>
              <a:rPr b="1" lang="es" sz="1433">
                <a:latin typeface="Courier New"/>
                <a:ea typeface="Courier New"/>
                <a:cs typeface="Courier New"/>
                <a:sym typeface="Courier New"/>
              </a:rPr>
              <a:t>&lt;libro&gt;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&lt;titulo&gt;</a:t>
            </a:r>
            <a:r>
              <a:rPr lang="es" sz="1433">
                <a:latin typeface="Courier New"/>
                <a:ea typeface="Courier New"/>
                <a:cs typeface="Courier New"/>
                <a:sym typeface="Courier New"/>
              </a:rPr>
              <a:t>El señor de los anillos</a:t>
            </a:r>
            <a:r>
              <a:rPr b="1" lang="es" sz="1433">
                <a:latin typeface="Courier New"/>
                <a:ea typeface="Courier New"/>
                <a:cs typeface="Courier New"/>
                <a:sym typeface="Courier New"/>
              </a:rPr>
              <a:t>&lt;/titulo&gt;</a:t>
            </a:r>
            <a:endParaRPr sz="1433">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sz="1433">
                <a:latin typeface="Courier New"/>
                <a:ea typeface="Courier New"/>
                <a:cs typeface="Courier New"/>
                <a:sym typeface="Courier New"/>
              </a:rPr>
              <a:t>&lt;/libro&gt;</a:t>
            </a:r>
            <a:endParaRPr b="1" sz="1788">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t/>
            </a:r>
            <a:endParaRPr b="1" sz="1722">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2400"/>
          </a:p>
        </p:txBody>
      </p:sp>
      <p:sp>
        <p:nvSpPr>
          <p:cNvPr id="284" name="Google Shape;284;p42"/>
          <p:cNvSpPr txBox="1"/>
          <p:nvPr/>
        </p:nvSpPr>
        <p:spPr>
          <a:xfrm>
            <a:off x="5782325" y="1617100"/>
            <a:ext cx="3246900" cy="2124000"/>
          </a:xfrm>
          <a:prstGeom prst="rect">
            <a:avLst/>
          </a:prstGeom>
          <a:solidFill>
            <a:srgbClr val="EAD1DC"/>
          </a:solidFill>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800">
                <a:solidFill>
                  <a:schemeClr val="accent3"/>
                </a:solidFill>
              </a:rPr>
              <a:t>En este ejemplo se define el elemento libro, con tres posibles subelementos. Puede tener o un título o un autor o una editorial.</a:t>
            </a:r>
            <a:endParaRPr sz="1800">
              <a:solidFill>
                <a:schemeClr val="accent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90" name="Google Shape;290;p43"/>
          <p:cNvSpPr txBox="1"/>
          <p:nvPr/>
        </p:nvSpPr>
        <p:spPr>
          <a:xfrm>
            <a:off x="311700" y="928525"/>
            <a:ext cx="8454600" cy="36681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attribute</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Para definir los atributos de un elemento o tipo de elemento utilizamos la siguiente estructura:</a:t>
            </a:r>
            <a:endParaRPr b="1" sz="1900" u="sng">
              <a:solidFill>
                <a:schemeClr val="dk2"/>
              </a:solidFill>
              <a:latin typeface="Roboto"/>
              <a:ea typeface="Roboto"/>
              <a:cs typeface="Roboto"/>
              <a:sym typeface="Roboto"/>
            </a:endParaRPr>
          </a:p>
          <a:p>
            <a:pPr indent="0" lvl="0" marL="114300" marR="114300" rtl="0" algn="ctr">
              <a:lnSpc>
                <a:spcPct val="140000"/>
              </a:lnSpc>
              <a:spcBef>
                <a:spcPts val="1200"/>
              </a:spcBef>
              <a:spcAft>
                <a:spcPts val="0"/>
              </a:spcAft>
              <a:buNone/>
            </a:pPr>
            <a:r>
              <a:rPr b="1" lang="es" sz="1300">
                <a:solidFill>
                  <a:srgbClr val="008000"/>
                </a:solidFill>
                <a:latin typeface="Courier New"/>
                <a:ea typeface="Courier New"/>
                <a:cs typeface="Courier New"/>
                <a:sym typeface="Courier New"/>
              </a:rPr>
              <a:t>&lt;xs:attribute</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name=</a:t>
            </a:r>
            <a:r>
              <a:rPr lang="es" sz="1300">
                <a:solidFill>
                  <a:srgbClr val="BA2121"/>
                </a:solidFill>
                <a:latin typeface="Courier New"/>
                <a:ea typeface="Courier New"/>
                <a:cs typeface="Courier New"/>
                <a:sym typeface="Courier New"/>
              </a:rPr>
              <a:t>"nombre_atributo"</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type=</a:t>
            </a:r>
            <a:r>
              <a:rPr lang="es" sz="1300">
                <a:solidFill>
                  <a:srgbClr val="BA2121"/>
                </a:solidFill>
                <a:latin typeface="Courier New"/>
                <a:ea typeface="Courier New"/>
                <a:cs typeface="Courier New"/>
                <a:sym typeface="Courier New"/>
              </a:rPr>
              <a:t>"tipo_atributo"</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use=</a:t>
            </a:r>
            <a:r>
              <a:rPr lang="es" sz="1300">
                <a:solidFill>
                  <a:srgbClr val="BA2121"/>
                </a:solidFill>
                <a:latin typeface="Courier New"/>
                <a:ea typeface="Courier New"/>
                <a:cs typeface="Courier New"/>
                <a:sym typeface="Courier New"/>
              </a:rPr>
              <a:t>"modificador"</a:t>
            </a:r>
            <a:r>
              <a:rPr lang="es" sz="1300">
                <a:solidFill>
                  <a:srgbClr val="404040"/>
                </a:solidFill>
                <a:latin typeface="Courier New"/>
                <a:ea typeface="Courier New"/>
                <a:cs typeface="Courier New"/>
                <a:sym typeface="Courier New"/>
              </a:rPr>
              <a:t> </a:t>
            </a:r>
            <a:r>
              <a:rPr b="1" lang="es" sz="1300">
                <a:solidFill>
                  <a:srgbClr val="008000"/>
                </a:solidFill>
                <a:latin typeface="Courier New"/>
                <a:ea typeface="Courier New"/>
                <a:cs typeface="Courier New"/>
                <a:sym typeface="Courier New"/>
              </a:rPr>
              <a:t>/&gt;</a:t>
            </a:r>
            <a:endParaRPr sz="1900">
              <a:solidFill>
                <a:schemeClr val="dk2"/>
              </a:solidFill>
              <a:latin typeface="Roboto"/>
              <a:ea typeface="Roboto"/>
              <a:cs typeface="Roboto"/>
              <a:sym typeface="Roboto"/>
            </a:endParaRPr>
          </a:p>
          <a:p>
            <a:pPr indent="0" lvl="0" marL="114300" marR="114300" rtl="0" algn="ctr">
              <a:lnSpc>
                <a:spcPct val="140000"/>
              </a:lnSpc>
              <a:spcBef>
                <a:spcPts val="0"/>
              </a:spcBef>
              <a:spcAft>
                <a:spcPts val="0"/>
              </a:spcAft>
              <a:buNone/>
            </a:pPr>
            <a:r>
              <a:t/>
            </a:r>
            <a:endParaRPr b="1" sz="1900">
              <a:solidFill>
                <a:schemeClr val="dk2"/>
              </a:solidFill>
              <a:latin typeface="Roboto"/>
              <a:ea typeface="Roboto"/>
              <a:cs typeface="Roboto"/>
              <a:sym typeface="Roboto"/>
            </a:endParaRPr>
          </a:p>
          <a:p>
            <a:pPr indent="0" lvl="0" marL="0" rtl="0" algn="just">
              <a:lnSpc>
                <a:spcPct val="150000"/>
              </a:lnSpc>
              <a:spcBef>
                <a:spcPts val="0"/>
              </a:spcBef>
              <a:spcAft>
                <a:spcPts val="1200"/>
              </a:spcAft>
              <a:buNone/>
            </a:pPr>
            <a:r>
              <a:rPr b="1" lang="es" sz="1900">
                <a:solidFill>
                  <a:schemeClr val="dk2"/>
                </a:solidFill>
                <a:latin typeface="Roboto"/>
                <a:ea typeface="Roboto"/>
                <a:cs typeface="Roboto"/>
                <a:sym typeface="Roboto"/>
              </a:rPr>
              <a:t>La localización del atributo no puede ir por sí solo, ya que con esta estructura no sabríamos a qué elemento se refiere.</a:t>
            </a:r>
            <a:r>
              <a:rPr lang="es" sz="1900">
                <a:solidFill>
                  <a:schemeClr val="dk2"/>
                </a:solidFill>
                <a:latin typeface="Roboto"/>
                <a:ea typeface="Roboto"/>
                <a:cs typeface="Roboto"/>
                <a:sym typeface="Roboto"/>
              </a:rPr>
              <a:t> Para ello se pone siempre dentro de una estructura complexType.</a:t>
            </a:r>
            <a:endParaRPr sz="1900">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96" name="Google Shape;296;p44"/>
          <p:cNvSpPr txBox="1"/>
          <p:nvPr/>
        </p:nvSpPr>
        <p:spPr>
          <a:xfrm>
            <a:off x="311700" y="928525"/>
            <a:ext cx="8454600" cy="1350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attribute</a:t>
            </a:r>
            <a:endParaRPr sz="1900">
              <a:solidFill>
                <a:schemeClr val="dk2"/>
              </a:solidFill>
              <a:latin typeface="Roboto"/>
              <a:ea typeface="Roboto"/>
              <a:cs typeface="Roboto"/>
              <a:sym typeface="Roboto"/>
            </a:endParaRPr>
          </a:p>
          <a:p>
            <a:pPr indent="0" lvl="0" marL="114300" marR="114300" rtl="0" algn="ctr">
              <a:lnSpc>
                <a:spcPct val="140000"/>
              </a:lnSpc>
              <a:spcBef>
                <a:spcPts val="1200"/>
              </a:spcBef>
              <a:spcAft>
                <a:spcPts val="0"/>
              </a:spcAft>
              <a:buNone/>
            </a:pPr>
            <a:r>
              <a:rPr b="1" lang="es" sz="1300">
                <a:solidFill>
                  <a:srgbClr val="008000"/>
                </a:solidFill>
                <a:latin typeface="Courier New"/>
                <a:ea typeface="Courier New"/>
                <a:cs typeface="Courier New"/>
                <a:sym typeface="Courier New"/>
              </a:rPr>
              <a:t>&lt;xs:attribute</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name=</a:t>
            </a:r>
            <a:r>
              <a:rPr lang="es" sz="1300">
                <a:solidFill>
                  <a:srgbClr val="BA2121"/>
                </a:solidFill>
                <a:latin typeface="Courier New"/>
                <a:ea typeface="Courier New"/>
                <a:cs typeface="Courier New"/>
                <a:sym typeface="Courier New"/>
              </a:rPr>
              <a:t>"nombre_atributo"</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type=</a:t>
            </a:r>
            <a:r>
              <a:rPr lang="es" sz="1300">
                <a:solidFill>
                  <a:srgbClr val="BA2121"/>
                </a:solidFill>
                <a:latin typeface="Courier New"/>
                <a:ea typeface="Courier New"/>
                <a:cs typeface="Courier New"/>
                <a:sym typeface="Courier New"/>
              </a:rPr>
              <a:t>"tipo_atributo"</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use=</a:t>
            </a:r>
            <a:r>
              <a:rPr lang="es" sz="1300">
                <a:solidFill>
                  <a:srgbClr val="BA2121"/>
                </a:solidFill>
                <a:latin typeface="Courier New"/>
                <a:ea typeface="Courier New"/>
                <a:cs typeface="Courier New"/>
                <a:sym typeface="Courier New"/>
              </a:rPr>
              <a:t>"modificador"</a:t>
            </a:r>
            <a:r>
              <a:rPr lang="es" sz="1300">
                <a:solidFill>
                  <a:srgbClr val="404040"/>
                </a:solidFill>
                <a:latin typeface="Courier New"/>
                <a:ea typeface="Courier New"/>
                <a:cs typeface="Courier New"/>
                <a:sym typeface="Courier New"/>
              </a:rPr>
              <a:t> </a:t>
            </a:r>
            <a:r>
              <a:rPr b="1" lang="es" sz="1300">
                <a:solidFill>
                  <a:srgbClr val="008000"/>
                </a:solidFill>
                <a:latin typeface="Courier New"/>
                <a:ea typeface="Courier New"/>
                <a:cs typeface="Courier New"/>
                <a:sym typeface="Courier New"/>
              </a:rPr>
              <a:t>/&gt;</a:t>
            </a:r>
            <a:endParaRPr sz="1900">
              <a:solidFill>
                <a:schemeClr val="dk2"/>
              </a:solidFill>
              <a:latin typeface="Roboto"/>
              <a:ea typeface="Roboto"/>
              <a:cs typeface="Roboto"/>
              <a:sym typeface="Roboto"/>
            </a:endParaRPr>
          </a:p>
          <a:p>
            <a:pPr indent="0" lvl="0" marL="0" rtl="0" algn="just">
              <a:lnSpc>
                <a:spcPct val="150000"/>
              </a:lnSpc>
              <a:spcBef>
                <a:spcPts val="0"/>
              </a:spcBef>
              <a:spcAft>
                <a:spcPts val="1200"/>
              </a:spcAft>
              <a:buNone/>
            </a:pPr>
            <a:r>
              <a:t/>
            </a:r>
            <a:endParaRPr sz="1900">
              <a:solidFill>
                <a:schemeClr val="dk2"/>
              </a:solidFill>
              <a:latin typeface="Roboto"/>
              <a:ea typeface="Roboto"/>
              <a:cs typeface="Roboto"/>
              <a:sym typeface="Roboto"/>
            </a:endParaRPr>
          </a:p>
        </p:txBody>
      </p:sp>
      <p:sp>
        <p:nvSpPr>
          <p:cNvPr id="297" name="Google Shape;297;p44"/>
          <p:cNvSpPr txBox="1"/>
          <p:nvPr/>
        </p:nvSpPr>
        <p:spPr>
          <a:xfrm>
            <a:off x="5987100" y="2407950"/>
            <a:ext cx="3000000" cy="1662300"/>
          </a:xfrm>
          <a:prstGeom prst="rect">
            <a:avLst/>
          </a:prstGeom>
          <a:solidFill>
            <a:schemeClr val="lt1"/>
          </a:solidFill>
          <a:ln cap="flat" cmpd="sng" w="9525">
            <a:solidFill>
              <a:srgbClr val="00702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600">
                <a:solidFill>
                  <a:srgbClr val="007020"/>
                </a:solidFill>
                <a:latin typeface="Roboto"/>
                <a:ea typeface="Roboto"/>
                <a:cs typeface="Roboto"/>
                <a:sym typeface="Roboto"/>
              </a:rPr>
              <a:t>use: </a:t>
            </a:r>
            <a:r>
              <a:rPr lang="es" sz="1600">
                <a:solidFill>
                  <a:srgbClr val="007020"/>
                </a:solidFill>
                <a:latin typeface="Roboto"/>
                <a:ea typeface="Roboto"/>
                <a:cs typeface="Roboto"/>
                <a:sym typeface="Roboto"/>
              </a:rPr>
              <a:t>Para definir si es un atributo obligatorio u opcional. Para definir un atributo como obligatorio le asignaremos el valor required. Por defecto es opcional.</a:t>
            </a:r>
            <a:endParaRPr sz="1600">
              <a:solidFill>
                <a:srgbClr val="007020"/>
              </a:solidFill>
              <a:latin typeface="Roboto"/>
              <a:ea typeface="Roboto"/>
              <a:cs typeface="Roboto"/>
              <a:sym typeface="Roboto"/>
            </a:endParaRPr>
          </a:p>
        </p:txBody>
      </p:sp>
      <p:sp>
        <p:nvSpPr>
          <p:cNvPr id="298" name="Google Shape;298;p44"/>
          <p:cNvSpPr txBox="1"/>
          <p:nvPr/>
        </p:nvSpPr>
        <p:spPr>
          <a:xfrm>
            <a:off x="98300" y="2360425"/>
            <a:ext cx="2178600" cy="708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700">
                <a:solidFill>
                  <a:schemeClr val="dk1"/>
                </a:solidFill>
                <a:latin typeface="Roboto"/>
                <a:ea typeface="Roboto"/>
                <a:cs typeface="Roboto"/>
                <a:sym typeface="Roboto"/>
              </a:rPr>
              <a:t>name:</a:t>
            </a:r>
            <a:r>
              <a:rPr lang="es" sz="1700">
                <a:solidFill>
                  <a:schemeClr val="dk1"/>
                </a:solidFill>
                <a:latin typeface="Roboto"/>
                <a:ea typeface="Roboto"/>
                <a:cs typeface="Roboto"/>
                <a:sym typeface="Roboto"/>
              </a:rPr>
              <a:t> Es el nombre del atributo.</a:t>
            </a:r>
            <a:endParaRPr sz="1700">
              <a:solidFill>
                <a:schemeClr val="dk1"/>
              </a:solidFill>
            </a:endParaRPr>
          </a:p>
        </p:txBody>
      </p:sp>
      <p:cxnSp>
        <p:nvCxnSpPr>
          <p:cNvPr id="299" name="Google Shape;299;p44"/>
          <p:cNvCxnSpPr>
            <a:stCxn id="298" idx="0"/>
          </p:cNvCxnSpPr>
          <p:nvPr/>
        </p:nvCxnSpPr>
        <p:spPr>
          <a:xfrm flipH="1" rot="10800000">
            <a:off x="1187600" y="1932925"/>
            <a:ext cx="1441500" cy="427500"/>
          </a:xfrm>
          <a:prstGeom prst="straightConnector1">
            <a:avLst/>
          </a:prstGeom>
          <a:noFill/>
          <a:ln cap="flat" cmpd="sng" w="19050">
            <a:solidFill>
              <a:schemeClr val="dk1"/>
            </a:solidFill>
            <a:prstDash val="solid"/>
            <a:round/>
            <a:headEnd len="med" w="med" type="none"/>
            <a:tailEnd len="med" w="med" type="triangle"/>
          </a:ln>
        </p:spPr>
      </p:cxnSp>
      <p:sp>
        <p:nvSpPr>
          <p:cNvPr id="300" name="Google Shape;300;p44"/>
          <p:cNvSpPr txBox="1"/>
          <p:nvPr/>
        </p:nvSpPr>
        <p:spPr>
          <a:xfrm>
            <a:off x="3358025" y="2725100"/>
            <a:ext cx="2178600" cy="6771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600">
                <a:solidFill>
                  <a:schemeClr val="accent3"/>
                </a:solidFill>
                <a:latin typeface="Roboto"/>
                <a:ea typeface="Roboto"/>
                <a:cs typeface="Roboto"/>
                <a:sym typeface="Roboto"/>
              </a:rPr>
              <a:t>type: </a:t>
            </a:r>
            <a:r>
              <a:rPr lang="es" sz="1600">
                <a:solidFill>
                  <a:schemeClr val="accent3"/>
                </a:solidFill>
                <a:latin typeface="Roboto"/>
                <a:ea typeface="Roboto"/>
                <a:cs typeface="Roboto"/>
                <a:sym typeface="Roboto"/>
              </a:rPr>
              <a:t> Es el tipo del atributo.</a:t>
            </a:r>
            <a:endParaRPr sz="1600">
              <a:solidFill>
                <a:schemeClr val="accent3"/>
              </a:solidFill>
              <a:latin typeface="Roboto"/>
              <a:ea typeface="Roboto"/>
              <a:cs typeface="Roboto"/>
              <a:sym typeface="Roboto"/>
            </a:endParaRPr>
          </a:p>
        </p:txBody>
      </p:sp>
      <p:cxnSp>
        <p:nvCxnSpPr>
          <p:cNvPr id="301" name="Google Shape;301;p44"/>
          <p:cNvCxnSpPr>
            <a:stCxn id="300" idx="0"/>
          </p:cNvCxnSpPr>
          <p:nvPr/>
        </p:nvCxnSpPr>
        <p:spPr>
          <a:xfrm flipH="1" rot="10800000">
            <a:off x="4447325" y="1973900"/>
            <a:ext cx="647100" cy="751200"/>
          </a:xfrm>
          <a:prstGeom prst="straightConnector1">
            <a:avLst/>
          </a:prstGeom>
          <a:noFill/>
          <a:ln cap="flat" cmpd="sng" w="19050">
            <a:solidFill>
              <a:schemeClr val="accent3"/>
            </a:solidFill>
            <a:prstDash val="solid"/>
            <a:round/>
            <a:headEnd len="med" w="med" type="none"/>
            <a:tailEnd len="med" w="med" type="triangle"/>
          </a:ln>
        </p:spPr>
      </p:cxnSp>
      <p:cxnSp>
        <p:nvCxnSpPr>
          <p:cNvPr id="302" name="Google Shape;302;p44"/>
          <p:cNvCxnSpPr>
            <a:stCxn id="297" idx="0"/>
          </p:cNvCxnSpPr>
          <p:nvPr/>
        </p:nvCxnSpPr>
        <p:spPr>
          <a:xfrm rot="10800000">
            <a:off x="7485900" y="1851150"/>
            <a:ext cx="1200" cy="556800"/>
          </a:xfrm>
          <a:prstGeom prst="straightConnector1">
            <a:avLst/>
          </a:prstGeom>
          <a:noFill/>
          <a:ln cap="flat" cmpd="sng" w="19050">
            <a:solidFill>
              <a:srgbClr val="007020"/>
            </a:solidFill>
            <a:prstDash val="solid"/>
            <a:round/>
            <a:headEnd len="med" w="med" type="none"/>
            <a:tailEnd len="med" w="med" type="triangle"/>
          </a:ln>
        </p:spPr>
      </p:cxnSp>
      <p:sp>
        <p:nvSpPr>
          <p:cNvPr id="303" name="Google Shape;303;p44"/>
          <p:cNvSpPr/>
          <p:nvPr/>
        </p:nvSpPr>
        <p:spPr>
          <a:xfrm>
            <a:off x="1973850" y="1597100"/>
            <a:ext cx="2309700" cy="286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4"/>
          <p:cNvSpPr/>
          <p:nvPr/>
        </p:nvSpPr>
        <p:spPr>
          <a:xfrm>
            <a:off x="4329425" y="1597100"/>
            <a:ext cx="2026200" cy="2868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4"/>
          <p:cNvSpPr/>
          <p:nvPr/>
        </p:nvSpPr>
        <p:spPr>
          <a:xfrm>
            <a:off x="6401500" y="1569475"/>
            <a:ext cx="1747800" cy="286800"/>
          </a:xfrm>
          <a:prstGeom prst="rect">
            <a:avLst/>
          </a:prstGeom>
          <a:noFill/>
          <a:ln cap="flat" cmpd="sng" w="19050">
            <a:solidFill>
              <a:srgbClr val="0070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311" name="Google Shape;311;p45"/>
          <p:cNvSpPr txBox="1"/>
          <p:nvPr/>
        </p:nvSpPr>
        <p:spPr>
          <a:xfrm>
            <a:off x="311700" y="928525"/>
            <a:ext cx="8454600" cy="36942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600" u="sng">
                <a:solidFill>
                  <a:schemeClr val="dk2"/>
                </a:solidFill>
                <a:latin typeface="Roboto"/>
                <a:ea typeface="Roboto"/>
                <a:cs typeface="Roboto"/>
                <a:sym typeface="Roboto"/>
              </a:rPr>
              <a:t>Elemento attribute</a:t>
            </a:r>
            <a:endParaRPr b="1" sz="16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600">
                <a:solidFill>
                  <a:schemeClr val="dk2"/>
                </a:solidFill>
                <a:latin typeface="Roboto"/>
                <a:ea typeface="Roboto"/>
                <a:cs typeface="Roboto"/>
                <a:sym typeface="Roboto"/>
              </a:rPr>
              <a:t>Hay algunas reglas que es necesario cumplir cuando se definen atributos:</a:t>
            </a:r>
            <a:endParaRPr sz="1600">
              <a:solidFill>
                <a:schemeClr val="dk2"/>
              </a:solidFill>
              <a:latin typeface="Roboto"/>
              <a:ea typeface="Roboto"/>
              <a:cs typeface="Roboto"/>
              <a:sym typeface="Roboto"/>
            </a:endParaRPr>
          </a:p>
          <a:p>
            <a:pPr indent="-330200" lvl="0" marL="457200" rtl="0" algn="just">
              <a:lnSpc>
                <a:spcPct val="150000"/>
              </a:lnSpc>
              <a:spcBef>
                <a:spcPts val="1200"/>
              </a:spcBef>
              <a:spcAft>
                <a:spcPts val="0"/>
              </a:spcAft>
              <a:buClr>
                <a:schemeClr val="dk2"/>
              </a:buClr>
              <a:buSzPts val="1600"/>
              <a:buFont typeface="Roboto"/>
              <a:buChar char="-"/>
            </a:pPr>
            <a:r>
              <a:rPr lang="es" sz="1600">
                <a:solidFill>
                  <a:schemeClr val="dk2"/>
                </a:solidFill>
                <a:latin typeface="Roboto"/>
                <a:ea typeface="Roboto"/>
                <a:cs typeface="Roboto"/>
                <a:sym typeface="Roboto"/>
              </a:rPr>
              <a:t>Tiene que aparecer después de la declaración de la declaración de los subelementos.</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No puede contener hijos.</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Su declaración no impone un orden de uso.</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Su tipo por defecto es anySimpleType (cualquier cadena de caracteres XML válidos).</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Un atributo sólo puede aparecer una vez en un elemento dado.</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A menos que se especifique el atributo será opcional.</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Existen tres atributos para restringir los valores del atributo: use, default y fixed.</a:t>
            </a:r>
            <a:endParaRPr sz="1600">
              <a:solidFill>
                <a:schemeClr val="dk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317" name="Google Shape;317;p46"/>
          <p:cNvSpPr txBox="1"/>
          <p:nvPr/>
        </p:nvSpPr>
        <p:spPr>
          <a:xfrm>
            <a:off x="311700" y="928525"/>
            <a:ext cx="8454600" cy="35403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600" u="sng">
                <a:solidFill>
                  <a:schemeClr val="dk2"/>
                </a:solidFill>
                <a:latin typeface="Roboto"/>
                <a:ea typeface="Roboto"/>
                <a:cs typeface="Roboto"/>
                <a:sym typeface="Roboto"/>
              </a:rPr>
              <a:t>Elemento attribute</a:t>
            </a:r>
            <a:endParaRPr b="1" sz="1600" u="sng">
              <a:solidFill>
                <a:schemeClr val="dk2"/>
              </a:solidFill>
              <a:latin typeface="Roboto"/>
              <a:ea typeface="Roboto"/>
              <a:cs typeface="Roboto"/>
              <a:sym typeface="Roboto"/>
            </a:endParaRPr>
          </a:p>
          <a:p>
            <a:pPr indent="-330200" lvl="0" marL="457200" rtl="0" algn="just">
              <a:lnSpc>
                <a:spcPct val="150000"/>
              </a:lnSpc>
              <a:spcBef>
                <a:spcPts val="1200"/>
              </a:spcBef>
              <a:spcAft>
                <a:spcPts val="0"/>
              </a:spcAft>
              <a:buClr>
                <a:schemeClr val="dk2"/>
              </a:buClr>
              <a:buSzPts val="1600"/>
              <a:buFont typeface="Roboto"/>
              <a:buChar char="-"/>
            </a:pPr>
            <a:r>
              <a:rPr b="1" lang="es" sz="1600">
                <a:solidFill>
                  <a:schemeClr val="dk2"/>
                </a:solidFill>
                <a:latin typeface="Roboto"/>
                <a:ea typeface="Roboto"/>
                <a:cs typeface="Roboto"/>
                <a:sym typeface="Roboto"/>
              </a:rPr>
              <a:t>use: </a:t>
            </a:r>
            <a:r>
              <a:rPr lang="es" sz="1600">
                <a:solidFill>
                  <a:schemeClr val="dk2"/>
                </a:solidFill>
                <a:latin typeface="Roboto"/>
                <a:ea typeface="Roboto"/>
                <a:cs typeface="Roboto"/>
                <a:sym typeface="Roboto"/>
              </a:rPr>
              <a:t>Puede tomar tres valores: </a:t>
            </a:r>
            <a:endParaRPr sz="1600">
              <a:solidFill>
                <a:schemeClr val="dk2"/>
              </a:solidFill>
              <a:latin typeface="Roboto"/>
              <a:ea typeface="Roboto"/>
              <a:cs typeface="Roboto"/>
              <a:sym typeface="Roboto"/>
            </a:endParaRPr>
          </a:p>
          <a:p>
            <a:pPr indent="-330200" lvl="1" marL="914400" rtl="0" algn="just">
              <a:lnSpc>
                <a:spcPct val="150000"/>
              </a:lnSpc>
              <a:spcBef>
                <a:spcPts val="0"/>
              </a:spcBef>
              <a:spcAft>
                <a:spcPts val="0"/>
              </a:spcAft>
              <a:buClr>
                <a:schemeClr val="dk2"/>
              </a:buClr>
              <a:buSzPts val="1600"/>
              <a:buFont typeface="Roboto"/>
              <a:buChar char="-"/>
            </a:pPr>
            <a:r>
              <a:rPr b="1" i="1" lang="es" sz="1600">
                <a:solidFill>
                  <a:schemeClr val="dk2"/>
                </a:solidFill>
                <a:latin typeface="Roboto"/>
                <a:ea typeface="Roboto"/>
                <a:cs typeface="Roboto"/>
                <a:sym typeface="Roboto"/>
              </a:rPr>
              <a:t>required:</a:t>
            </a:r>
            <a:r>
              <a:rPr lang="es" sz="1600">
                <a:solidFill>
                  <a:schemeClr val="dk2"/>
                </a:solidFill>
                <a:latin typeface="Roboto"/>
                <a:ea typeface="Roboto"/>
                <a:cs typeface="Roboto"/>
                <a:sym typeface="Roboto"/>
              </a:rPr>
              <a:t> atributo obligatorio.</a:t>
            </a:r>
            <a:endParaRPr sz="1600">
              <a:solidFill>
                <a:schemeClr val="dk2"/>
              </a:solidFill>
              <a:latin typeface="Roboto"/>
              <a:ea typeface="Roboto"/>
              <a:cs typeface="Roboto"/>
              <a:sym typeface="Roboto"/>
            </a:endParaRPr>
          </a:p>
          <a:p>
            <a:pPr indent="-330200" lvl="1" marL="914400" rtl="0" algn="just">
              <a:lnSpc>
                <a:spcPct val="150000"/>
              </a:lnSpc>
              <a:spcBef>
                <a:spcPts val="0"/>
              </a:spcBef>
              <a:spcAft>
                <a:spcPts val="0"/>
              </a:spcAft>
              <a:buClr>
                <a:schemeClr val="dk2"/>
              </a:buClr>
              <a:buSzPts val="1600"/>
              <a:buFont typeface="Roboto"/>
              <a:buChar char="-"/>
            </a:pPr>
            <a:r>
              <a:rPr b="1" i="1" lang="es" sz="1600">
                <a:solidFill>
                  <a:schemeClr val="dk2"/>
                </a:solidFill>
                <a:latin typeface="Roboto"/>
                <a:ea typeface="Roboto"/>
                <a:cs typeface="Roboto"/>
                <a:sym typeface="Roboto"/>
              </a:rPr>
              <a:t>optional: </a:t>
            </a:r>
            <a:r>
              <a:rPr lang="es" sz="1600">
                <a:solidFill>
                  <a:schemeClr val="dk2"/>
                </a:solidFill>
                <a:latin typeface="Roboto"/>
                <a:ea typeface="Roboto"/>
                <a:cs typeface="Roboto"/>
                <a:sym typeface="Roboto"/>
              </a:rPr>
              <a:t>atributo opcional, puede o no aparecer. Este es el valor por defecto.</a:t>
            </a:r>
            <a:endParaRPr sz="1600">
              <a:solidFill>
                <a:schemeClr val="dk2"/>
              </a:solidFill>
              <a:latin typeface="Roboto"/>
              <a:ea typeface="Roboto"/>
              <a:cs typeface="Roboto"/>
              <a:sym typeface="Roboto"/>
            </a:endParaRPr>
          </a:p>
          <a:p>
            <a:pPr indent="-330200" lvl="1" marL="914400" rtl="0" algn="just">
              <a:lnSpc>
                <a:spcPct val="150000"/>
              </a:lnSpc>
              <a:spcBef>
                <a:spcPts val="0"/>
              </a:spcBef>
              <a:spcAft>
                <a:spcPts val="0"/>
              </a:spcAft>
              <a:buClr>
                <a:schemeClr val="dk2"/>
              </a:buClr>
              <a:buSzPts val="1600"/>
              <a:buFont typeface="Roboto"/>
              <a:buChar char="-"/>
            </a:pPr>
            <a:r>
              <a:rPr b="1" i="1" lang="es" sz="1600">
                <a:solidFill>
                  <a:schemeClr val="dk2"/>
                </a:solidFill>
                <a:latin typeface="Roboto"/>
                <a:ea typeface="Roboto"/>
                <a:cs typeface="Roboto"/>
                <a:sym typeface="Roboto"/>
              </a:rPr>
              <a:t>prohibited:</a:t>
            </a:r>
            <a:r>
              <a:rPr lang="es" sz="1600">
                <a:solidFill>
                  <a:schemeClr val="dk2"/>
                </a:solidFill>
                <a:latin typeface="Roboto"/>
                <a:ea typeface="Roboto"/>
                <a:cs typeface="Roboto"/>
                <a:sym typeface="Roboto"/>
              </a:rPr>
              <a:t> el atributo no puede aparecer en el elemento.</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b="1" lang="es" sz="1600">
                <a:solidFill>
                  <a:schemeClr val="dk2"/>
                </a:solidFill>
                <a:latin typeface="Roboto"/>
                <a:ea typeface="Roboto"/>
                <a:cs typeface="Roboto"/>
                <a:sym typeface="Roboto"/>
              </a:rPr>
              <a:t>default: </a:t>
            </a:r>
            <a:r>
              <a:rPr lang="es" sz="1600">
                <a:solidFill>
                  <a:schemeClr val="dk2"/>
                </a:solidFill>
                <a:latin typeface="Roboto"/>
                <a:ea typeface="Roboto"/>
                <a:cs typeface="Roboto"/>
                <a:sym typeface="Roboto"/>
              </a:rPr>
              <a:t>define el valor por defecto del atributo. Si el atributo no está en el elemento entonces XML emplea este valor.</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b="1" lang="es" sz="1600">
                <a:solidFill>
                  <a:schemeClr val="dk2"/>
                </a:solidFill>
                <a:latin typeface="Roboto"/>
                <a:ea typeface="Roboto"/>
                <a:cs typeface="Roboto"/>
                <a:sym typeface="Roboto"/>
              </a:rPr>
              <a:t>fixed: </a:t>
            </a:r>
            <a:r>
              <a:rPr lang="es" sz="1600">
                <a:solidFill>
                  <a:schemeClr val="dk2"/>
                </a:solidFill>
                <a:latin typeface="Roboto"/>
                <a:ea typeface="Roboto"/>
                <a:cs typeface="Roboto"/>
                <a:sym typeface="Roboto"/>
              </a:rPr>
              <a:t>define un valor fijo para el atributo. El atributo puede aparecer o no en el elemento, pero si aparece sólo puede tomar ese valor.</a:t>
            </a:r>
            <a:endParaRPr sz="1600">
              <a:solidFill>
                <a:schemeClr val="dk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490250" y="526350"/>
            <a:ext cx="80994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400" u="sng"/>
              <a:t>Ejemplo</a:t>
            </a:r>
            <a:endParaRPr b="1" sz="2400" u="sng"/>
          </a:p>
          <a:p>
            <a:pPr indent="0" lvl="0" marL="0" rtl="0" algn="l">
              <a:spcBef>
                <a:spcPts val="0"/>
              </a:spcBef>
              <a:spcAft>
                <a:spcPts val="0"/>
              </a:spcAft>
              <a:buNone/>
            </a:pPr>
            <a:r>
              <a:rPr lang="es" sz="2400"/>
              <a:t>Dado el siguiente XML y DTD, define su Schema.</a:t>
            </a:r>
            <a:endParaRPr sz="2400"/>
          </a:p>
          <a:p>
            <a:pPr indent="0" lvl="0" marL="0" rtl="0" algn="l">
              <a:spcBef>
                <a:spcPts val="0"/>
              </a:spcBef>
              <a:spcAft>
                <a:spcPts val="0"/>
              </a:spcAft>
              <a:buNone/>
            </a:pPr>
            <a:r>
              <a:t/>
            </a:r>
            <a:endParaRPr sz="2400"/>
          </a:p>
        </p:txBody>
      </p:sp>
      <p:pic>
        <p:nvPicPr>
          <p:cNvPr id="323" name="Google Shape;323;p47"/>
          <p:cNvPicPr preferRelativeResize="0"/>
          <p:nvPr/>
        </p:nvPicPr>
        <p:blipFill>
          <a:blip r:embed="rId3">
            <a:alphaModFix/>
          </a:blip>
          <a:stretch>
            <a:fillRect/>
          </a:stretch>
        </p:blipFill>
        <p:spPr>
          <a:xfrm>
            <a:off x="650150" y="2109650"/>
            <a:ext cx="3390900" cy="2628900"/>
          </a:xfrm>
          <a:prstGeom prst="rect">
            <a:avLst/>
          </a:prstGeom>
          <a:noFill/>
          <a:ln>
            <a:noFill/>
          </a:ln>
        </p:spPr>
      </p:pic>
      <p:pic>
        <p:nvPicPr>
          <p:cNvPr id="324" name="Google Shape;324;p47"/>
          <p:cNvPicPr preferRelativeResize="0"/>
          <p:nvPr/>
        </p:nvPicPr>
        <p:blipFill>
          <a:blip r:embed="rId4">
            <a:alphaModFix/>
          </a:blip>
          <a:stretch>
            <a:fillRect/>
          </a:stretch>
        </p:blipFill>
        <p:spPr>
          <a:xfrm>
            <a:off x="4767950" y="2699375"/>
            <a:ext cx="3733800" cy="1181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8"/>
          <p:cNvPicPr preferRelativeResize="0"/>
          <p:nvPr/>
        </p:nvPicPr>
        <p:blipFill>
          <a:blip r:embed="rId3">
            <a:alphaModFix/>
          </a:blip>
          <a:stretch>
            <a:fillRect/>
          </a:stretch>
        </p:blipFill>
        <p:spPr>
          <a:xfrm>
            <a:off x="93600" y="73475"/>
            <a:ext cx="7210425" cy="2286000"/>
          </a:xfrm>
          <a:prstGeom prst="rect">
            <a:avLst/>
          </a:prstGeom>
          <a:noFill/>
          <a:ln>
            <a:noFill/>
          </a:ln>
        </p:spPr>
      </p:pic>
      <p:pic>
        <p:nvPicPr>
          <p:cNvPr id="330" name="Google Shape;330;p48"/>
          <p:cNvPicPr preferRelativeResize="0"/>
          <p:nvPr/>
        </p:nvPicPr>
        <p:blipFill>
          <a:blip r:embed="rId4">
            <a:alphaModFix/>
          </a:blip>
          <a:stretch>
            <a:fillRect/>
          </a:stretch>
        </p:blipFill>
        <p:spPr>
          <a:xfrm>
            <a:off x="3361375" y="1667975"/>
            <a:ext cx="5782625" cy="3475525"/>
          </a:xfrm>
          <a:prstGeom prst="rect">
            <a:avLst/>
          </a:prstGeom>
          <a:noFill/>
          <a:ln>
            <a:noFill/>
          </a:ln>
        </p:spPr>
      </p:pic>
      <p:sp>
        <p:nvSpPr>
          <p:cNvPr id="331" name="Google Shape;331;p48"/>
          <p:cNvSpPr/>
          <p:nvPr/>
        </p:nvSpPr>
        <p:spPr>
          <a:xfrm>
            <a:off x="146950" y="257175"/>
            <a:ext cx="7142100" cy="168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8"/>
          <p:cNvSpPr/>
          <p:nvPr/>
        </p:nvSpPr>
        <p:spPr>
          <a:xfrm>
            <a:off x="3361375" y="1667975"/>
            <a:ext cx="5782500" cy="411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Classroom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a:t>
            </a:r>
            <a:endParaRPr/>
          </a:p>
        </p:txBody>
      </p:sp>
      <p:sp>
        <p:nvSpPr>
          <p:cNvPr id="343" name="Google Shape;343;p50"/>
          <p:cNvSpPr txBox="1"/>
          <p:nvPr/>
        </p:nvSpPr>
        <p:spPr>
          <a:xfrm>
            <a:off x="311700" y="928525"/>
            <a:ext cx="8454600" cy="2624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900">
                <a:solidFill>
                  <a:schemeClr val="dk2"/>
                </a:solidFill>
                <a:latin typeface="Roboto"/>
                <a:ea typeface="Roboto"/>
                <a:cs typeface="Roboto"/>
                <a:sym typeface="Roboto"/>
              </a:rPr>
              <a:t>En XML Schema se ùeden restringir los valores que pueden tomar los elementos y los atributos. A estas restricciones se las denomina facetas.</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b="1" lang="es" sz="1600">
                <a:solidFill>
                  <a:srgbClr val="008000"/>
                </a:solidFill>
                <a:latin typeface="Courier New"/>
                <a:ea typeface="Courier New"/>
                <a:cs typeface="Courier New"/>
                <a:sym typeface="Courier New"/>
              </a:rPr>
              <a:t>&lt;diaSemana&gt;7&lt;/diaSemana&gt;</a:t>
            </a:r>
            <a:endParaRPr sz="16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1200"/>
              </a:spcAft>
              <a:buNone/>
            </a:pPr>
            <a:r>
              <a:rPr lang="es" sz="1900">
                <a:solidFill>
                  <a:schemeClr val="dk2"/>
                </a:solidFill>
                <a:latin typeface="Roboto"/>
                <a:ea typeface="Roboto"/>
                <a:cs typeface="Roboto"/>
                <a:sym typeface="Roboto"/>
              </a:rPr>
              <a:t> </a:t>
            </a:r>
            <a:endParaRPr sz="2600">
              <a:solidFill>
                <a:schemeClr val="dk2"/>
              </a:solidFill>
              <a:latin typeface="Roboto"/>
              <a:ea typeface="Roboto"/>
              <a:cs typeface="Roboto"/>
              <a:sym typeface="Roboto"/>
            </a:endParaRPr>
          </a:p>
        </p:txBody>
      </p:sp>
      <p:sp>
        <p:nvSpPr>
          <p:cNvPr id="344" name="Google Shape;344;p50"/>
          <p:cNvSpPr txBox="1"/>
          <p:nvPr/>
        </p:nvSpPr>
        <p:spPr>
          <a:xfrm>
            <a:off x="4753725" y="2457225"/>
            <a:ext cx="2187900" cy="13545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1200"/>
              </a:spcAft>
              <a:buNone/>
            </a:pPr>
            <a:r>
              <a:rPr i="1" lang="es" sz="1900">
                <a:solidFill>
                  <a:schemeClr val="accent3"/>
                </a:solidFill>
                <a:latin typeface="Roboto"/>
                <a:ea typeface="Roboto"/>
                <a:cs typeface="Roboto"/>
                <a:sym typeface="Roboto"/>
              </a:rPr>
              <a:t>No tiene sentido que sea mayor que 7</a:t>
            </a:r>
            <a:endParaRPr i="1" sz="2600">
              <a:solidFill>
                <a:schemeClr val="accent3"/>
              </a:solidFill>
              <a:latin typeface="Roboto"/>
              <a:ea typeface="Roboto"/>
              <a:cs typeface="Roboto"/>
              <a:sym typeface="Roboto"/>
            </a:endParaRPr>
          </a:p>
        </p:txBody>
      </p:sp>
      <p:cxnSp>
        <p:nvCxnSpPr>
          <p:cNvPr id="345" name="Google Shape;345;p50"/>
          <p:cNvCxnSpPr>
            <a:stCxn id="344" idx="1"/>
          </p:cNvCxnSpPr>
          <p:nvPr/>
        </p:nvCxnSpPr>
        <p:spPr>
          <a:xfrm rot="10800000">
            <a:off x="3455925" y="2873175"/>
            <a:ext cx="1297800" cy="261300"/>
          </a:xfrm>
          <a:prstGeom prst="straightConnector1">
            <a:avLst/>
          </a:prstGeom>
          <a:noFill/>
          <a:ln cap="flat" cmpd="sng" w="19050">
            <a:solidFill>
              <a:schemeClr val="accent3"/>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a:t>
            </a:r>
            <a:endParaRPr/>
          </a:p>
        </p:txBody>
      </p:sp>
      <p:sp>
        <p:nvSpPr>
          <p:cNvPr id="351" name="Google Shape;351;p51"/>
          <p:cNvSpPr txBox="1"/>
          <p:nvPr/>
        </p:nvSpPr>
        <p:spPr>
          <a:xfrm>
            <a:off x="311700" y="928525"/>
            <a:ext cx="8454600" cy="35556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900">
                <a:solidFill>
                  <a:schemeClr val="dk2"/>
                </a:solidFill>
                <a:latin typeface="Roboto"/>
                <a:ea typeface="Roboto"/>
                <a:cs typeface="Roboto"/>
                <a:sym typeface="Roboto"/>
              </a:rPr>
              <a:t>Un tipo simple sirve para definir una serie de restricciones a un elemento o a un atributo. Es muy útil para definir rangos, tipos enumerados, etc.</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b="1" lang="es" sz="1600">
                <a:solidFill>
                  <a:srgbClr val="008000"/>
                </a:solidFill>
                <a:latin typeface="Courier New"/>
                <a:ea typeface="Courier New"/>
                <a:cs typeface="Courier New"/>
                <a:sym typeface="Courier New"/>
              </a:rPr>
              <a:t>&lt;xs:simpleType</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"nombre_del_tipo_simple"</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&lt;xs:restriction base=””&gt; (o extensión)</a:t>
            </a:r>
            <a:endParaRPr sz="16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600">
                <a:solidFill>
                  <a:srgbClr val="404040"/>
                </a:solidFill>
                <a:latin typeface="Courier New"/>
                <a:ea typeface="Courier New"/>
                <a:cs typeface="Courier New"/>
                <a:sym typeface="Courier New"/>
              </a:rPr>
              <a:t>    ... restricciones ...</a:t>
            </a:r>
            <a:endParaRPr sz="16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&lt;/xs:restriction&gt;</a:t>
            </a:r>
            <a:endParaRPr sz="1600">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sz="1600">
                <a:solidFill>
                  <a:srgbClr val="008000"/>
                </a:solidFill>
                <a:latin typeface="Courier New"/>
                <a:ea typeface="Courier New"/>
                <a:cs typeface="Courier New"/>
                <a:sym typeface="Courier New"/>
              </a:rPr>
              <a:t>&lt;/xs:simpleType&gt;</a:t>
            </a:r>
            <a:endParaRPr sz="26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04" name="Google Shape;104;p16"/>
          <p:cNvSpPr txBox="1"/>
          <p:nvPr/>
        </p:nvSpPr>
        <p:spPr>
          <a:xfrm>
            <a:off x="311700" y="928525"/>
            <a:ext cx="8454600" cy="39759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800" u="sng">
                <a:solidFill>
                  <a:schemeClr val="dk2"/>
                </a:solidFill>
                <a:latin typeface="Roboto"/>
                <a:ea typeface="Roboto"/>
                <a:cs typeface="Roboto"/>
                <a:sym typeface="Roboto"/>
              </a:rPr>
              <a:t>Utilización del esquema</a:t>
            </a:r>
            <a:endParaRPr b="1" sz="1800" u="sng">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s" sz="1800">
                <a:solidFill>
                  <a:schemeClr val="dk2"/>
                </a:solidFill>
                <a:latin typeface="Roboto"/>
                <a:ea typeface="Roboto"/>
                <a:cs typeface="Roboto"/>
                <a:sym typeface="Roboto"/>
              </a:rPr>
              <a:t>Para utilizar el esquema desde un documento XML, tenemos que tener en cuenta si está en nuestro sistema de ficheros local o es un esquema público.</a:t>
            </a:r>
            <a:endParaRPr sz="1800">
              <a:solidFill>
                <a:schemeClr val="dk2"/>
              </a:solidFill>
              <a:latin typeface="Roboto"/>
              <a:ea typeface="Roboto"/>
              <a:cs typeface="Roboto"/>
              <a:sym typeface="Roboto"/>
            </a:endParaRPr>
          </a:p>
          <a:p>
            <a:pPr indent="-342900" lvl="0" marL="457200" rtl="0" algn="just">
              <a:lnSpc>
                <a:spcPct val="115000"/>
              </a:lnSpc>
              <a:spcBef>
                <a:spcPts val="1200"/>
              </a:spcBef>
              <a:spcAft>
                <a:spcPts val="0"/>
              </a:spcAft>
              <a:buClr>
                <a:schemeClr val="dk2"/>
              </a:buClr>
              <a:buSzPts val="1800"/>
              <a:buFont typeface="Roboto"/>
              <a:buChar char="-"/>
            </a:pPr>
            <a:r>
              <a:rPr lang="es" sz="1800">
                <a:solidFill>
                  <a:schemeClr val="dk2"/>
                </a:solidFill>
                <a:latin typeface="Roboto"/>
                <a:ea typeface="Roboto"/>
                <a:cs typeface="Roboto"/>
                <a:sym typeface="Roboto"/>
              </a:rPr>
              <a:t>En caso de que el esquema esté en un sitio público la etiqueta del nodo raíz cambia a:</a:t>
            </a:r>
            <a:endParaRPr sz="1800">
              <a:solidFill>
                <a:schemeClr val="dk2"/>
              </a:solidFill>
              <a:latin typeface="Roboto"/>
              <a:ea typeface="Roboto"/>
              <a:cs typeface="Roboto"/>
              <a:sym typeface="Roboto"/>
            </a:endParaRPr>
          </a:p>
          <a:p>
            <a:pPr indent="0" lvl="0" marL="0" rtl="0" algn="l">
              <a:spcBef>
                <a:spcPts val="1200"/>
              </a:spcBef>
              <a:spcAft>
                <a:spcPts val="0"/>
              </a:spcAft>
              <a:buNone/>
            </a:pPr>
            <a:r>
              <a:rPr b="1" lang="es">
                <a:solidFill>
                  <a:srgbClr val="008000"/>
                </a:solidFill>
                <a:highlight>
                  <a:srgbClr val="F8F8F8"/>
                </a:highlight>
                <a:latin typeface="Courier New"/>
                <a:ea typeface="Courier New"/>
                <a:cs typeface="Courier New"/>
                <a:sym typeface="Courier New"/>
              </a:rPr>
              <a:t>&lt;nodo_raiz</a:t>
            </a:r>
            <a:r>
              <a:rPr lang="es">
                <a:solidFill>
                  <a:srgbClr val="404040"/>
                </a:solidFill>
                <a:highlight>
                  <a:srgbClr val="F8F8F8"/>
                </a:highlight>
                <a:latin typeface="Courier New"/>
                <a:ea typeface="Courier New"/>
                <a:cs typeface="Courier New"/>
                <a:sym typeface="Courier New"/>
              </a:rPr>
              <a:t> </a:t>
            </a:r>
            <a:r>
              <a:rPr lang="es">
                <a:solidFill>
                  <a:srgbClr val="7D9029"/>
                </a:solidFill>
                <a:highlight>
                  <a:srgbClr val="F8F8F8"/>
                </a:highlight>
                <a:latin typeface="Courier New"/>
                <a:ea typeface="Courier New"/>
                <a:cs typeface="Courier New"/>
                <a:sym typeface="Courier New"/>
              </a:rPr>
              <a:t>xmlns:xsi=</a:t>
            </a:r>
            <a:r>
              <a:rPr lang="es">
                <a:solidFill>
                  <a:srgbClr val="BA2121"/>
                </a:solidFill>
                <a:highlight>
                  <a:srgbClr val="F8F8F8"/>
                </a:highlight>
                <a:latin typeface="Courier New"/>
                <a:ea typeface="Courier New"/>
                <a:cs typeface="Courier New"/>
                <a:sym typeface="Courier New"/>
              </a:rPr>
              <a:t>"http://www.w3.org/2001/XMLSchema-instance"</a:t>
            </a:r>
            <a:endParaRPr>
              <a:solidFill>
                <a:srgbClr val="404040"/>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rPr lang="es">
                <a:solidFill>
                  <a:srgbClr val="404040"/>
                </a:solidFill>
                <a:highlight>
                  <a:srgbClr val="F8F8F8"/>
                </a:highlight>
                <a:latin typeface="Courier New"/>
                <a:ea typeface="Courier New"/>
                <a:cs typeface="Courier New"/>
                <a:sym typeface="Courier New"/>
              </a:rPr>
              <a:t>  </a:t>
            </a:r>
            <a:r>
              <a:rPr lang="es">
                <a:solidFill>
                  <a:srgbClr val="7D9029"/>
                </a:solidFill>
                <a:highlight>
                  <a:srgbClr val="F8F8F8"/>
                </a:highlight>
                <a:latin typeface="Courier New"/>
                <a:ea typeface="Courier New"/>
                <a:cs typeface="Courier New"/>
                <a:sym typeface="Courier New"/>
              </a:rPr>
              <a:t>xsi:schemaLocation=</a:t>
            </a:r>
            <a:r>
              <a:rPr lang="es">
                <a:solidFill>
                  <a:srgbClr val="BA2121"/>
                </a:solidFill>
                <a:highlight>
                  <a:srgbClr val="F8F8F8"/>
                </a:highlight>
                <a:latin typeface="Courier New"/>
                <a:ea typeface="Courier New"/>
                <a:cs typeface="Courier New"/>
                <a:sym typeface="Courier New"/>
              </a:rPr>
              <a:t>"</a:t>
            </a:r>
            <a:r>
              <a:rPr lang="es" u="sng">
                <a:solidFill>
                  <a:schemeClr val="hlink"/>
                </a:solidFill>
                <a:highlight>
                  <a:srgbClr val="F8F8F8"/>
                </a:highlight>
                <a:latin typeface="Courier New"/>
                <a:ea typeface="Courier New"/>
                <a:cs typeface="Courier New"/>
                <a:sym typeface="Courier New"/>
                <a:hlinkClick r:id="rId3"/>
              </a:rPr>
              <a:t>http://www.miempresa.com/mi_esquema.xsd</a:t>
            </a:r>
            <a:r>
              <a:rPr lang="es">
                <a:solidFill>
                  <a:srgbClr val="BA2121"/>
                </a:solidFill>
                <a:highlight>
                  <a:srgbClr val="F8F8F8"/>
                </a:highlight>
                <a:latin typeface="Courier New"/>
                <a:ea typeface="Courier New"/>
                <a:cs typeface="Courier New"/>
                <a:sym typeface="Courier New"/>
              </a:rPr>
              <a:t>"</a:t>
            </a:r>
            <a:r>
              <a:rPr b="1" lang="es">
                <a:solidFill>
                  <a:srgbClr val="008000"/>
                </a:solidFill>
                <a:highlight>
                  <a:srgbClr val="F8F8F8"/>
                </a:highlight>
                <a:latin typeface="Courier New"/>
                <a:ea typeface="Courier New"/>
                <a:cs typeface="Courier New"/>
                <a:sym typeface="Courier New"/>
              </a:rPr>
              <a:t>&gt;</a:t>
            </a:r>
            <a:endParaRPr b="1">
              <a:solidFill>
                <a:srgbClr val="008000"/>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t/>
            </a:r>
            <a:endParaRPr b="1">
              <a:solidFill>
                <a:srgbClr val="008000"/>
              </a:solidFill>
              <a:highlight>
                <a:srgbClr val="F8F8F8"/>
              </a:highlight>
              <a:latin typeface="Courier New"/>
              <a:ea typeface="Courier New"/>
              <a:cs typeface="Courier New"/>
              <a:sym typeface="Courier New"/>
            </a:endParaRPr>
          </a:p>
          <a:p>
            <a:pPr indent="-342900" lvl="0" marL="457200" rtl="0" algn="just">
              <a:lnSpc>
                <a:spcPct val="115000"/>
              </a:lnSpc>
              <a:spcBef>
                <a:spcPts val="0"/>
              </a:spcBef>
              <a:spcAft>
                <a:spcPts val="0"/>
              </a:spcAft>
              <a:buClr>
                <a:schemeClr val="dk2"/>
              </a:buClr>
              <a:buSzPts val="1800"/>
              <a:buFont typeface="Roboto"/>
              <a:buChar char="-"/>
            </a:pPr>
            <a:r>
              <a:rPr lang="es" sz="1800">
                <a:solidFill>
                  <a:schemeClr val="dk2"/>
                </a:solidFill>
                <a:latin typeface="Roboto"/>
                <a:ea typeface="Roboto"/>
                <a:cs typeface="Roboto"/>
                <a:sym typeface="Roboto"/>
              </a:rPr>
              <a:t>En caso de que el esquema esté en local la etiqueta del nodo raíz cambia a:</a:t>
            </a:r>
            <a:endParaRPr sz="18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b="1" lang="es">
                <a:solidFill>
                  <a:srgbClr val="008000"/>
                </a:solidFill>
                <a:latin typeface="Courier New"/>
                <a:ea typeface="Courier New"/>
                <a:cs typeface="Courier New"/>
                <a:sym typeface="Courier New"/>
              </a:rPr>
              <a:t>&lt;nodo_raiz</a:t>
            </a:r>
            <a:r>
              <a:rPr lang="es">
                <a:solidFill>
                  <a:srgbClr val="404040"/>
                </a:solidFill>
                <a:latin typeface="Courier New"/>
                <a:ea typeface="Courier New"/>
                <a:cs typeface="Courier New"/>
                <a:sym typeface="Courier New"/>
              </a:rPr>
              <a:t> </a:t>
            </a:r>
            <a:r>
              <a:rPr lang="es">
                <a:solidFill>
                  <a:srgbClr val="7D9029"/>
                </a:solidFill>
                <a:latin typeface="Courier New"/>
                <a:ea typeface="Courier New"/>
                <a:cs typeface="Courier New"/>
                <a:sym typeface="Courier New"/>
              </a:rPr>
              <a:t>xmlns:xsi=</a:t>
            </a:r>
            <a:r>
              <a:rPr lang="es">
                <a:solidFill>
                  <a:srgbClr val="BA2121"/>
                </a:solidFill>
                <a:latin typeface="Courier New"/>
                <a:ea typeface="Courier New"/>
                <a:cs typeface="Courier New"/>
                <a:sym typeface="Courier New"/>
              </a:rPr>
              <a:t>"http://www.w3.org/2001/XMLSchema-instance"</a:t>
            </a:r>
            <a:endParaRPr>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lang="es">
                <a:solidFill>
                  <a:srgbClr val="404040"/>
                </a:solidFill>
                <a:latin typeface="Courier New"/>
                <a:ea typeface="Courier New"/>
                <a:cs typeface="Courier New"/>
                <a:sym typeface="Courier New"/>
              </a:rPr>
              <a:t>  </a:t>
            </a:r>
            <a:r>
              <a:rPr lang="es">
                <a:solidFill>
                  <a:srgbClr val="7D9029"/>
                </a:solidFill>
                <a:latin typeface="Courier New"/>
                <a:ea typeface="Courier New"/>
                <a:cs typeface="Courier New"/>
                <a:sym typeface="Courier New"/>
              </a:rPr>
              <a:t>xsi:noNamespaceSchemaLocation=</a:t>
            </a:r>
            <a:r>
              <a:rPr lang="es">
                <a:solidFill>
                  <a:srgbClr val="BA2121"/>
                </a:solidFill>
                <a:latin typeface="Courier New"/>
                <a:ea typeface="Courier New"/>
                <a:cs typeface="Courier New"/>
                <a:sym typeface="Courier New"/>
              </a:rPr>
              <a:t>"mi_esquema.xsd"</a:t>
            </a:r>
            <a:r>
              <a:rPr b="1" lang="es">
                <a:solidFill>
                  <a:srgbClr val="008000"/>
                </a:solidFill>
                <a:latin typeface="Courier New"/>
                <a:ea typeface="Courier New"/>
                <a:cs typeface="Courier New"/>
                <a:sym typeface="Courier New"/>
              </a:rPr>
              <a:t>&gt;</a:t>
            </a:r>
            <a:endParaRPr sz="2300">
              <a:solidFill>
                <a:schemeClr val="dk2"/>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a:t>
            </a:r>
            <a:endParaRPr/>
          </a:p>
        </p:txBody>
      </p:sp>
      <p:sp>
        <p:nvSpPr>
          <p:cNvPr id="357" name="Google Shape;357;p52"/>
          <p:cNvSpPr txBox="1"/>
          <p:nvPr/>
        </p:nvSpPr>
        <p:spPr>
          <a:xfrm>
            <a:off x="311700" y="928525"/>
            <a:ext cx="8454600" cy="2978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900">
                <a:solidFill>
                  <a:schemeClr val="dk2"/>
                </a:solidFill>
                <a:latin typeface="Roboto"/>
                <a:ea typeface="Roboto"/>
                <a:cs typeface="Roboto"/>
                <a:sym typeface="Roboto"/>
              </a:rPr>
              <a:t>XML Schema permite crear tipos derivados a partir de tipos existentes. Existen dos tipos de mecanismos para la creación o derivación de los tipos de datos: </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lang="es" sz="1900">
                <a:solidFill>
                  <a:schemeClr val="dk2"/>
                </a:solidFill>
                <a:latin typeface="Roboto"/>
                <a:ea typeface="Roboto"/>
                <a:cs typeface="Roboto"/>
                <a:sym typeface="Roboto"/>
              </a:rPr>
              <a:t>Por restricción → </a:t>
            </a:r>
            <a:r>
              <a:rPr b="1" lang="es" sz="1600">
                <a:solidFill>
                  <a:srgbClr val="008000"/>
                </a:solidFill>
                <a:latin typeface="Courier New"/>
                <a:ea typeface="Courier New"/>
                <a:cs typeface="Courier New"/>
                <a:sym typeface="Courier New"/>
              </a:rPr>
              <a:t>&lt;xs:restriction base=””&gt; &lt;/xs:restriction&gt;</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lang="es" sz="1900">
                <a:solidFill>
                  <a:schemeClr val="dk2"/>
                </a:solidFill>
                <a:latin typeface="Roboto"/>
                <a:ea typeface="Roboto"/>
                <a:cs typeface="Roboto"/>
                <a:sym typeface="Roboto"/>
              </a:rPr>
              <a:t>Por extensión → </a:t>
            </a:r>
            <a:r>
              <a:rPr b="1" lang="es" sz="1600">
                <a:solidFill>
                  <a:srgbClr val="008000"/>
                </a:solidFill>
                <a:latin typeface="Courier New"/>
                <a:ea typeface="Courier New"/>
                <a:cs typeface="Courier New"/>
                <a:sym typeface="Courier New"/>
              </a:rPr>
              <a:t>&lt;xs:extension base=””&gt; &lt;/xs:extension&gt;</a:t>
            </a:r>
            <a:endParaRPr b="1" sz="1600">
              <a:solidFill>
                <a:srgbClr val="008000"/>
              </a:solidFill>
              <a:latin typeface="Courier New"/>
              <a:ea typeface="Courier New"/>
              <a:cs typeface="Courier New"/>
              <a:sym typeface="Courier New"/>
            </a:endParaRPr>
          </a:p>
          <a:p>
            <a:pPr indent="0" lvl="0" marL="0" rtl="0" algn="just">
              <a:lnSpc>
                <a:spcPct val="150000"/>
              </a:lnSpc>
              <a:spcBef>
                <a:spcPts val="1200"/>
              </a:spcBef>
              <a:spcAft>
                <a:spcPts val="1200"/>
              </a:spcAft>
              <a:buNone/>
            </a:pPr>
            <a:r>
              <a:rPr lang="es" sz="1900">
                <a:solidFill>
                  <a:schemeClr val="dk2"/>
                </a:solidFill>
                <a:latin typeface="Roboto"/>
                <a:ea typeface="Roboto"/>
                <a:cs typeface="Roboto"/>
                <a:sym typeface="Roboto"/>
              </a:rPr>
              <a:t>En ambos casos el atributo base es el tipo del que se está derivando. </a:t>
            </a:r>
            <a:endParaRPr b="1" sz="1600">
              <a:solidFill>
                <a:srgbClr val="008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 - </a:t>
            </a:r>
            <a:r>
              <a:rPr b="1" lang="es"/>
              <a:t>restricción</a:t>
            </a:r>
            <a:endParaRPr b="1"/>
          </a:p>
        </p:txBody>
      </p:sp>
      <p:sp>
        <p:nvSpPr>
          <p:cNvPr id="363" name="Google Shape;363;p53"/>
          <p:cNvSpPr txBox="1"/>
          <p:nvPr/>
        </p:nvSpPr>
        <p:spPr>
          <a:xfrm>
            <a:off x="311700" y="928525"/>
            <a:ext cx="8454600" cy="3270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restriction</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Se utiliza para poner rangos, patrones enumerar posibles valores, etc.</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b="1" sz="1700">
              <a:solidFill>
                <a:srgbClr val="00800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b="1" lang="es" sz="1700">
                <a:solidFill>
                  <a:srgbClr val="008000"/>
                </a:solidFill>
                <a:latin typeface="Courier New"/>
                <a:ea typeface="Courier New"/>
                <a:cs typeface="Courier New"/>
                <a:sym typeface="Courier New"/>
              </a:rPr>
              <a:t>&lt;xs:restriction</a:t>
            </a:r>
            <a:r>
              <a:rPr lang="es" sz="1700">
                <a:solidFill>
                  <a:srgbClr val="404040"/>
                </a:solidFill>
                <a:latin typeface="Courier New"/>
                <a:ea typeface="Courier New"/>
                <a:cs typeface="Courier New"/>
                <a:sym typeface="Courier New"/>
              </a:rPr>
              <a:t> </a:t>
            </a:r>
            <a:r>
              <a:rPr lang="es" sz="1700">
                <a:solidFill>
                  <a:srgbClr val="7D9029"/>
                </a:solidFill>
                <a:latin typeface="Courier New"/>
                <a:ea typeface="Courier New"/>
                <a:cs typeface="Courier New"/>
                <a:sym typeface="Courier New"/>
              </a:rPr>
              <a:t>base=</a:t>
            </a:r>
            <a:r>
              <a:rPr lang="es" sz="1700">
                <a:solidFill>
                  <a:srgbClr val="BA2121"/>
                </a:solidFill>
                <a:latin typeface="Courier New"/>
                <a:ea typeface="Courier New"/>
                <a:cs typeface="Courier New"/>
                <a:sym typeface="Courier New"/>
              </a:rPr>
              <a:t>"xs:string"</a:t>
            </a:r>
            <a:r>
              <a:rPr b="1" lang="es" sz="1700">
                <a:solidFill>
                  <a:srgbClr val="008000"/>
                </a:solidFill>
                <a:latin typeface="Courier New"/>
                <a:ea typeface="Courier New"/>
                <a:cs typeface="Courier New"/>
                <a:sym typeface="Courier New"/>
              </a:rPr>
              <a:t>&gt;</a:t>
            </a:r>
            <a:endParaRPr sz="17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700">
                <a:solidFill>
                  <a:srgbClr val="404040"/>
                </a:solidFill>
                <a:latin typeface="Courier New"/>
                <a:ea typeface="Courier New"/>
                <a:cs typeface="Courier New"/>
                <a:sym typeface="Courier New"/>
              </a:rPr>
              <a:t>  </a:t>
            </a:r>
            <a:r>
              <a:rPr b="1" lang="es" sz="1700">
                <a:solidFill>
                  <a:srgbClr val="008000"/>
                </a:solidFill>
                <a:latin typeface="Courier New"/>
                <a:ea typeface="Courier New"/>
                <a:cs typeface="Courier New"/>
                <a:sym typeface="Courier New"/>
              </a:rPr>
              <a:t>&lt;xs:nombre_restriccion</a:t>
            </a:r>
            <a:r>
              <a:rPr lang="es" sz="1700">
                <a:solidFill>
                  <a:srgbClr val="404040"/>
                </a:solidFill>
                <a:latin typeface="Courier New"/>
                <a:ea typeface="Courier New"/>
                <a:cs typeface="Courier New"/>
                <a:sym typeface="Courier New"/>
              </a:rPr>
              <a:t> </a:t>
            </a:r>
            <a:r>
              <a:rPr lang="es" sz="1700">
                <a:solidFill>
                  <a:srgbClr val="7D9029"/>
                </a:solidFill>
                <a:latin typeface="Courier New"/>
                <a:ea typeface="Courier New"/>
                <a:cs typeface="Courier New"/>
                <a:sym typeface="Courier New"/>
              </a:rPr>
              <a:t>value=</a:t>
            </a:r>
            <a:r>
              <a:rPr lang="es" sz="1700">
                <a:solidFill>
                  <a:srgbClr val="BA2121"/>
                </a:solidFill>
                <a:latin typeface="Courier New"/>
                <a:ea typeface="Courier New"/>
                <a:cs typeface="Courier New"/>
                <a:sym typeface="Courier New"/>
              </a:rPr>
              <a:t>""</a:t>
            </a:r>
            <a:r>
              <a:rPr b="1" lang="es" sz="1700">
                <a:solidFill>
                  <a:srgbClr val="008000"/>
                </a:solidFill>
                <a:latin typeface="Courier New"/>
                <a:ea typeface="Courier New"/>
                <a:cs typeface="Courier New"/>
                <a:sym typeface="Courier New"/>
              </a:rPr>
              <a:t>/&gt;</a:t>
            </a:r>
            <a:endParaRPr sz="1700">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sz="1700">
                <a:solidFill>
                  <a:srgbClr val="008000"/>
                </a:solidFill>
                <a:latin typeface="Courier New"/>
                <a:ea typeface="Courier New"/>
                <a:cs typeface="Courier New"/>
                <a:sym typeface="Courier New"/>
              </a:rPr>
              <a:t>&lt;/xs:restriction&gt;</a:t>
            </a:r>
            <a:endParaRPr sz="1900">
              <a:solidFill>
                <a:schemeClr val="dk2"/>
              </a:solidFill>
              <a:latin typeface="Roboto"/>
              <a:ea typeface="Roboto"/>
              <a:cs typeface="Roboto"/>
              <a:sym typeface="Roboto"/>
            </a:endParaRPr>
          </a:p>
        </p:txBody>
      </p:sp>
      <p:sp>
        <p:nvSpPr>
          <p:cNvPr id="364" name="Google Shape;364;p53"/>
          <p:cNvSpPr txBox="1"/>
          <p:nvPr/>
        </p:nvSpPr>
        <p:spPr>
          <a:xfrm>
            <a:off x="5446550" y="2066400"/>
            <a:ext cx="3000000" cy="1108200"/>
          </a:xfrm>
          <a:prstGeom prst="rect">
            <a:avLst/>
          </a:prstGeom>
          <a:noFill/>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i="1" lang="es" sz="1500">
                <a:solidFill>
                  <a:schemeClr val="accent3"/>
                </a:solidFill>
                <a:latin typeface="Roboto"/>
                <a:ea typeface="Roboto"/>
                <a:cs typeface="Roboto"/>
                <a:sym typeface="Roboto"/>
              </a:rPr>
              <a:t>Tiene el atributo base. Es el tipo predefinido de datos sobre el que se construye la restricción.</a:t>
            </a:r>
            <a:endParaRPr i="1" sz="1500">
              <a:solidFill>
                <a:schemeClr val="accent3"/>
              </a:solidFill>
              <a:latin typeface="Roboto"/>
              <a:ea typeface="Roboto"/>
              <a:cs typeface="Roboto"/>
              <a:sym typeface="Roboto"/>
            </a:endParaRPr>
          </a:p>
        </p:txBody>
      </p:sp>
      <p:sp>
        <p:nvSpPr>
          <p:cNvPr id="365" name="Google Shape;365;p53"/>
          <p:cNvSpPr/>
          <p:nvPr/>
        </p:nvSpPr>
        <p:spPr>
          <a:xfrm>
            <a:off x="2391575" y="2702800"/>
            <a:ext cx="2219700" cy="3603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53"/>
          <p:cNvCxnSpPr>
            <a:stCxn id="364" idx="1"/>
            <a:endCxn id="365" idx="3"/>
          </p:cNvCxnSpPr>
          <p:nvPr/>
        </p:nvCxnSpPr>
        <p:spPr>
          <a:xfrm flipH="1">
            <a:off x="4611350" y="2620500"/>
            <a:ext cx="835200" cy="262500"/>
          </a:xfrm>
          <a:prstGeom prst="straightConnector1">
            <a:avLst/>
          </a:prstGeom>
          <a:noFill/>
          <a:ln cap="flat" cmpd="sng" w="28575">
            <a:solidFill>
              <a:schemeClr val="accent3"/>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90250" y="526350"/>
            <a:ext cx="78393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200" u="sng"/>
              <a:t>Ejemplos de restricciones</a:t>
            </a:r>
            <a:endParaRPr b="1" sz="3200" u="sng"/>
          </a:p>
        </p:txBody>
      </p:sp>
      <p:sp>
        <p:nvSpPr>
          <p:cNvPr id="372" name="Google Shape;372;p54"/>
          <p:cNvSpPr txBox="1"/>
          <p:nvPr/>
        </p:nvSpPr>
        <p:spPr>
          <a:xfrm>
            <a:off x="352200" y="1285875"/>
            <a:ext cx="3743100" cy="184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&lt;xs:element</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"sexo"</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type=</a:t>
            </a:r>
            <a:r>
              <a:rPr lang="es" sz="1200">
                <a:solidFill>
                  <a:srgbClr val="BA2121"/>
                </a:solidFill>
                <a:latin typeface="Courier New"/>
                <a:ea typeface="Courier New"/>
                <a:cs typeface="Courier New"/>
                <a:sym typeface="Courier New"/>
              </a:rPr>
              <a:t>"tipo_sexo"</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&lt;xs:simpleType</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"tipo_sexo"</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base=</a:t>
            </a:r>
            <a:r>
              <a:rPr lang="es" sz="1200">
                <a:solidFill>
                  <a:srgbClr val="BA2121"/>
                </a:solidFill>
                <a:latin typeface="Courier New"/>
                <a:ea typeface="Courier New"/>
                <a:cs typeface="Courier New"/>
                <a:sym typeface="Courier New"/>
              </a:rPr>
              <a:t>"xs:string"</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&lt;xs:enumeration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value=</a:t>
            </a:r>
            <a:r>
              <a:rPr lang="es" sz="1200">
                <a:solidFill>
                  <a:srgbClr val="BA2121"/>
                </a:solidFill>
                <a:latin typeface="Courier New"/>
                <a:ea typeface="Courier New"/>
                <a:cs typeface="Courier New"/>
                <a:sym typeface="Courier New"/>
              </a:rPr>
              <a:t>"mujer"</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&lt;xs:enumeration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value=</a:t>
            </a:r>
            <a:r>
              <a:rPr lang="es" sz="1200">
                <a:solidFill>
                  <a:srgbClr val="BA2121"/>
                </a:solidFill>
                <a:latin typeface="Courier New"/>
                <a:ea typeface="Courier New"/>
                <a:cs typeface="Courier New"/>
                <a:sym typeface="Courier New"/>
              </a:rPr>
              <a:t>"hombre"</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&lt;/xs:restriction&gt;</a:t>
            </a:r>
            <a:endParaRPr sz="12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200">
                <a:solidFill>
                  <a:srgbClr val="008000"/>
                </a:solidFill>
                <a:latin typeface="Courier New"/>
                <a:ea typeface="Courier New"/>
                <a:cs typeface="Courier New"/>
                <a:sym typeface="Courier New"/>
              </a:rPr>
              <a:t>&lt;/xs:simpleType&gt;</a:t>
            </a:r>
            <a:endParaRPr b="1" sz="1200">
              <a:solidFill>
                <a:srgbClr val="008000"/>
              </a:solidFill>
              <a:latin typeface="Courier New"/>
              <a:ea typeface="Courier New"/>
              <a:cs typeface="Courier New"/>
              <a:sym typeface="Courier New"/>
            </a:endParaRPr>
          </a:p>
        </p:txBody>
      </p:sp>
      <p:sp>
        <p:nvSpPr>
          <p:cNvPr id="373" name="Google Shape;373;p54"/>
          <p:cNvSpPr txBox="1"/>
          <p:nvPr/>
        </p:nvSpPr>
        <p:spPr>
          <a:xfrm>
            <a:off x="1985600" y="3505425"/>
            <a:ext cx="4848600" cy="1477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&lt;xs:element</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"codigo_postal"</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type=</a:t>
            </a:r>
            <a:r>
              <a:rPr lang="es" sz="1200">
                <a:solidFill>
                  <a:srgbClr val="BA2121"/>
                </a:solidFill>
                <a:latin typeface="Courier New"/>
                <a:ea typeface="Courier New"/>
                <a:cs typeface="Courier New"/>
                <a:sym typeface="Courier New"/>
              </a:rPr>
              <a:t>"tipo_cp"</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&lt;xs:simpleType</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"tipo_cp"</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base=</a:t>
            </a:r>
            <a:r>
              <a:rPr lang="es" sz="1200">
                <a:solidFill>
                  <a:srgbClr val="BA2121"/>
                </a:solidFill>
                <a:latin typeface="Courier New"/>
                <a:ea typeface="Courier New"/>
                <a:cs typeface="Courier New"/>
                <a:sym typeface="Courier New"/>
              </a:rPr>
              <a:t>"xs:string"</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&lt;xs:length</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value=</a:t>
            </a:r>
            <a:r>
              <a:rPr lang="es" sz="1200">
                <a:solidFill>
                  <a:srgbClr val="BA2121"/>
                </a:solidFill>
                <a:latin typeface="Courier New"/>
                <a:ea typeface="Courier New"/>
                <a:cs typeface="Courier New"/>
                <a:sym typeface="Courier New"/>
              </a:rPr>
              <a:t>"5"</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&lt;/xs:restriction&gt;</a:t>
            </a:r>
            <a:endParaRPr sz="12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200">
                <a:solidFill>
                  <a:srgbClr val="008000"/>
                </a:solidFill>
                <a:latin typeface="Courier New"/>
                <a:ea typeface="Courier New"/>
                <a:cs typeface="Courier New"/>
                <a:sym typeface="Courier New"/>
              </a:rPr>
              <a:t>&lt;/xs:simpleType&gt;</a:t>
            </a:r>
            <a:endParaRPr b="1" sz="1200">
              <a:solidFill>
                <a:srgbClr val="008000"/>
              </a:solidFill>
              <a:latin typeface="Courier New"/>
              <a:ea typeface="Courier New"/>
              <a:cs typeface="Courier New"/>
              <a:sym typeface="Courier New"/>
            </a:endParaRPr>
          </a:p>
        </p:txBody>
      </p:sp>
      <p:sp>
        <p:nvSpPr>
          <p:cNvPr id="374" name="Google Shape;374;p54"/>
          <p:cNvSpPr txBox="1"/>
          <p:nvPr/>
        </p:nvSpPr>
        <p:spPr>
          <a:xfrm>
            <a:off x="4693025" y="1285875"/>
            <a:ext cx="3972300" cy="1662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&lt;xs:element</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"password"</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type=</a:t>
            </a:r>
            <a:r>
              <a:rPr lang="es" sz="1200">
                <a:solidFill>
                  <a:srgbClr val="BA2121"/>
                </a:solidFill>
                <a:latin typeface="Courier New"/>
                <a:ea typeface="Courier New"/>
                <a:cs typeface="Courier New"/>
                <a:sym typeface="Courier New"/>
              </a:rPr>
              <a:t>"tipo_password"</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&lt;xs:simpleType</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"tipo_password"</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base=</a:t>
            </a:r>
            <a:r>
              <a:rPr lang="es" sz="1200">
                <a:solidFill>
                  <a:srgbClr val="BA2121"/>
                </a:solidFill>
                <a:latin typeface="Courier New"/>
                <a:ea typeface="Courier New"/>
                <a:cs typeface="Courier New"/>
                <a:sym typeface="Courier New"/>
              </a:rPr>
              <a:t>"xs:string"</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&lt;xs:pattern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value=</a:t>
            </a:r>
            <a:r>
              <a:rPr lang="es" sz="1200">
                <a:solidFill>
                  <a:srgbClr val="BA2121"/>
                </a:solidFill>
                <a:latin typeface="Courier New"/>
                <a:ea typeface="Courier New"/>
                <a:cs typeface="Courier New"/>
                <a:sym typeface="Courier New"/>
              </a:rPr>
              <a:t>"\d{3}-[A-Z]{2}"</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&lt;/xs:restriction&gt;</a:t>
            </a:r>
            <a:endParaRPr sz="12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200">
                <a:solidFill>
                  <a:srgbClr val="008000"/>
                </a:solidFill>
                <a:latin typeface="Courier New"/>
                <a:ea typeface="Courier New"/>
                <a:cs typeface="Courier New"/>
                <a:sym typeface="Courier New"/>
              </a:rPr>
              <a:t>&lt;/xs:simpleType&gt;</a:t>
            </a:r>
            <a:endParaRPr b="1" sz="1200">
              <a:solidFill>
                <a:srgbClr val="008000"/>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aphicFrame>
        <p:nvGraphicFramePr>
          <p:cNvPr id="379" name="Google Shape;379;p55"/>
          <p:cNvGraphicFramePr/>
          <p:nvPr/>
        </p:nvGraphicFramePr>
        <p:xfrm>
          <a:off x="0" y="-375575"/>
          <a:ext cx="3000000" cy="3000000"/>
        </p:xfrm>
        <a:graphic>
          <a:graphicData uri="http://schemas.openxmlformats.org/drawingml/2006/table">
            <a:tbl>
              <a:tblPr>
                <a:noFill/>
                <a:tableStyleId>{5706179F-AFD8-4004-9194-936C482CAE6F}</a:tableStyleId>
              </a:tblPr>
              <a:tblGrid>
                <a:gridCol w="1116200"/>
                <a:gridCol w="8027800"/>
              </a:tblGrid>
              <a:tr h="368625">
                <a:tc>
                  <a:txBody>
                    <a:bodyPr/>
                    <a:lstStyle/>
                    <a:p>
                      <a:pPr indent="0" lvl="0" marL="0" rtl="0" algn="ctr">
                        <a:spcBef>
                          <a:spcPts val="0"/>
                        </a:spcBef>
                        <a:spcAft>
                          <a:spcPts val="0"/>
                        </a:spcAft>
                        <a:buNone/>
                      </a:pPr>
                      <a:r>
                        <a:rPr b="1" lang="es" sz="1100">
                          <a:solidFill>
                            <a:schemeClr val="lt1"/>
                          </a:solidFill>
                        </a:rPr>
                        <a:t>Faceta</a:t>
                      </a:r>
                      <a:endParaRPr b="1" sz="1100">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s" sz="1100">
                          <a:solidFill>
                            <a:schemeClr val="lt1"/>
                          </a:solidFill>
                        </a:rPr>
                        <a:t>Descripción</a:t>
                      </a:r>
                      <a:endParaRPr b="1" sz="1100">
                        <a:solidFill>
                          <a:schemeClr val="lt1"/>
                        </a:solidFill>
                      </a:endParaRPr>
                    </a:p>
                  </a:txBody>
                  <a:tcPr marT="91425" marB="91425" marR="91425" marL="91425">
                    <a:solidFill>
                      <a:schemeClr val="dk1"/>
                    </a:solidFill>
                  </a:tcPr>
                </a:tc>
              </a:tr>
              <a:tr h="532000">
                <a:tc>
                  <a:txBody>
                    <a:bodyPr/>
                    <a:lstStyle/>
                    <a:p>
                      <a:pPr indent="0" lvl="0" marL="0" rtl="0" algn="ctr">
                        <a:spcBef>
                          <a:spcPts val="0"/>
                        </a:spcBef>
                        <a:spcAft>
                          <a:spcPts val="0"/>
                        </a:spcAft>
                        <a:buNone/>
                      </a:pPr>
                      <a:r>
                        <a:rPr b="1" lang="es" sz="1100">
                          <a:solidFill>
                            <a:schemeClr val="lt1"/>
                          </a:solidFill>
                        </a:rPr>
                        <a:t>minInclusive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mínimo valor que puede tomar el número; por ejemplo, si mininclusive vale 5, el número tiene que ser mayor o igual que 5.</a:t>
                      </a:r>
                      <a:endParaRPr sz="1100"/>
                    </a:p>
                  </a:txBody>
                  <a:tcPr marT="91425" marB="91425" marR="91425" marL="91425">
                    <a:solidFill>
                      <a:schemeClr val="lt1"/>
                    </a:solidFill>
                  </a:tcPr>
                </a:tc>
              </a:tr>
              <a:tr h="388350">
                <a:tc>
                  <a:txBody>
                    <a:bodyPr/>
                    <a:lstStyle/>
                    <a:p>
                      <a:pPr indent="0" lvl="0" marL="0" rtl="0" algn="ctr">
                        <a:spcBef>
                          <a:spcPts val="0"/>
                        </a:spcBef>
                        <a:spcAft>
                          <a:spcPts val="0"/>
                        </a:spcAft>
                        <a:buNone/>
                      </a:pPr>
                      <a:r>
                        <a:rPr b="1" lang="es" sz="1100">
                          <a:solidFill>
                            <a:schemeClr val="lt1"/>
                          </a:solidFill>
                        </a:rPr>
                        <a:t>minExclusive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el número debe ser mayor que este valor; por ejemplo, si minExclusive vale 5, el número debe ser mayor que 5.</a:t>
                      </a:r>
                      <a:endParaRPr sz="1100"/>
                    </a:p>
                  </a:txBody>
                  <a:tcPr marT="91425" marB="91425" marR="91425" marL="91425">
                    <a:solidFill>
                      <a:schemeClr val="lt1"/>
                    </a:solidFill>
                  </a:tcPr>
                </a:tc>
              </a:tr>
              <a:tr h="543050">
                <a:tc>
                  <a:txBody>
                    <a:bodyPr/>
                    <a:lstStyle/>
                    <a:p>
                      <a:pPr indent="0" lvl="0" marL="0" rtl="0" algn="ctr">
                        <a:spcBef>
                          <a:spcPts val="0"/>
                        </a:spcBef>
                        <a:spcAft>
                          <a:spcPts val="0"/>
                        </a:spcAft>
                        <a:buNone/>
                      </a:pPr>
                      <a:r>
                        <a:rPr b="1" lang="es" sz="1100">
                          <a:solidFill>
                            <a:schemeClr val="lt1"/>
                          </a:solidFill>
                        </a:rPr>
                        <a:t>maxInclusive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 máximo valor que puede tomar el número; por ejemplo, si maxinclusive vale 5, el número tiene que ser menor o igual que 5.</a:t>
                      </a:r>
                      <a:endParaRPr sz="1100"/>
                    </a:p>
                  </a:txBody>
                  <a:tcPr marT="91425" marB="91425" marR="91425" marL="91425">
                    <a:solidFill>
                      <a:schemeClr val="lt1"/>
                    </a:solidFill>
                  </a:tcPr>
                </a:tc>
              </a:tr>
              <a:tr h="435650">
                <a:tc>
                  <a:txBody>
                    <a:bodyPr/>
                    <a:lstStyle/>
                    <a:p>
                      <a:pPr indent="0" lvl="0" marL="0" rtl="0" algn="ctr">
                        <a:spcBef>
                          <a:spcPts val="0"/>
                        </a:spcBef>
                        <a:spcAft>
                          <a:spcPts val="0"/>
                        </a:spcAft>
                        <a:buNone/>
                      </a:pPr>
                      <a:r>
                        <a:rPr b="1" lang="es" sz="1100">
                          <a:solidFill>
                            <a:schemeClr val="lt1"/>
                          </a:solidFill>
                        </a:rPr>
                        <a:t>maxExclusive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 el número debe ser menor que este valor; por ejemplo, si maxExclusive vale 5,el número debe ser menor que 5.</a:t>
                      </a:r>
                      <a:endParaRPr sz="1100"/>
                    </a:p>
                  </a:txBody>
                  <a:tcPr marT="91425" marB="91425" marR="91425" marL="91425">
                    <a:solidFill>
                      <a:schemeClr val="lt1"/>
                    </a:solidFill>
                  </a:tcPr>
                </a:tc>
              </a:tr>
              <a:tr h="368625">
                <a:tc>
                  <a:txBody>
                    <a:bodyPr/>
                    <a:lstStyle/>
                    <a:p>
                      <a:pPr indent="0" lvl="0" marL="0" rtl="0" algn="ctr">
                        <a:spcBef>
                          <a:spcPts val="0"/>
                        </a:spcBef>
                        <a:spcAft>
                          <a:spcPts val="0"/>
                        </a:spcAft>
                        <a:buNone/>
                      </a:pPr>
                      <a:r>
                        <a:rPr b="1" lang="es" sz="1100">
                          <a:solidFill>
                            <a:schemeClr val="lt1"/>
                          </a:solidFill>
                        </a:rPr>
                        <a:t>totalDigits</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total de cifras en el número, incluyendo las enteras y las decimales.</a:t>
                      </a:r>
                      <a:endParaRPr sz="1100"/>
                    </a:p>
                  </a:txBody>
                  <a:tcPr marT="91425" marB="91425" marR="91425" marL="91425">
                    <a:solidFill>
                      <a:schemeClr val="lt1"/>
                    </a:solidFill>
                  </a:tcPr>
                </a:tc>
              </a:tr>
              <a:tr h="368625">
                <a:tc>
                  <a:txBody>
                    <a:bodyPr/>
                    <a:lstStyle/>
                    <a:p>
                      <a:pPr indent="0" lvl="0" marL="0" rtl="0" algn="ctr">
                        <a:spcBef>
                          <a:spcPts val="0"/>
                        </a:spcBef>
                        <a:spcAft>
                          <a:spcPts val="0"/>
                        </a:spcAft>
                        <a:buNone/>
                      </a:pPr>
                      <a:r>
                        <a:rPr b="1" lang="es" sz="1100">
                          <a:solidFill>
                            <a:schemeClr val="lt1"/>
                          </a:solidFill>
                        </a:rPr>
                        <a:t>fractionDigits</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número de cifras decimales.</a:t>
                      </a:r>
                      <a:endParaRPr sz="1100"/>
                    </a:p>
                  </a:txBody>
                  <a:tcPr marT="91425" marB="91425" marR="91425" marL="91425">
                    <a:solidFill>
                      <a:schemeClr val="lt1"/>
                    </a:solidFill>
                  </a:tcPr>
                </a:tc>
              </a:tr>
              <a:tr h="704525">
                <a:tc>
                  <a:txBody>
                    <a:bodyPr/>
                    <a:lstStyle/>
                    <a:p>
                      <a:pPr indent="0" lvl="0" marL="0" rtl="0" algn="ctr">
                        <a:spcBef>
                          <a:spcPts val="0"/>
                        </a:spcBef>
                        <a:spcAft>
                          <a:spcPts val="0"/>
                        </a:spcAft>
                        <a:buNone/>
                      </a:pPr>
                      <a:r>
                        <a:rPr b="1" lang="es" sz="1100">
                          <a:solidFill>
                            <a:schemeClr val="lt1"/>
                          </a:solidFill>
                        </a:rPr>
                        <a:t>length:</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número de unidades del valor literal; para la mayoría de los tipos (por ejemplo los tipos “string” y sus derivados, la faceta “length” se refiere a caracteres, pero para listas se refiere al número de elementos en la lista, y para valores binarios se refiere al número de octetos. No se puede aplicar a los tipos “integer”, “float” o “double” (para estos se puede utilizar “totalDigits”).</a:t>
                      </a:r>
                      <a:endParaRPr sz="1100"/>
                    </a:p>
                  </a:txBody>
                  <a:tcPr marT="91425" marB="91425" marR="91425" marL="91425">
                    <a:solidFill>
                      <a:schemeClr val="lt1"/>
                    </a:solidFill>
                  </a:tcPr>
                </a:tc>
              </a:tr>
              <a:tr h="536200">
                <a:tc>
                  <a:txBody>
                    <a:bodyPr/>
                    <a:lstStyle/>
                    <a:p>
                      <a:pPr indent="0" lvl="0" marL="0" rtl="0" algn="ctr">
                        <a:spcBef>
                          <a:spcPts val="0"/>
                        </a:spcBef>
                        <a:spcAft>
                          <a:spcPts val="0"/>
                        </a:spcAft>
                        <a:buNone/>
                      </a:pPr>
                      <a:r>
                        <a:rPr b="1" lang="es" sz="1100">
                          <a:solidFill>
                            <a:schemeClr val="lt1"/>
                          </a:solidFill>
                        </a:rPr>
                        <a:t>minLength y maxLength</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valor mínimo y máximo respectivamente para la faceta “length”.</a:t>
                      </a:r>
                      <a:endParaRPr sz="1100"/>
                    </a:p>
                  </a:txBody>
                  <a:tcPr marT="91425" marB="91425" marR="91425" marL="91425">
                    <a:solidFill>
                      <a:schemeClr val="lt1"/>
                    </a:solidFill>
                  </a:tcPr>
                </a:tc>
              </a:tr>
              <a:tr h="368625">
                <a:tc>
                  <a:txBody>
                    <a:bodyPr/>
                    <a:lstStyle/>
                    <a:p>
                      <a:pPr indent="0" lvl="0" marL="0" rtl="0" algn="ctr">
                        <a:spcBef>
                          <a:spcPts val="0"/>
                        </a:spcBef>
                        <a:spcAft>
                          <a:spcPts val="0"/>
                        </a:spcAft>
                        <a:buNone/>
                      </a:pPr>
                      <a:r>
                        <a:rPr b="1" lang="es" sz="1100">
                          <a:solidFill>
                            <a:schemeClr val="lt1"/>
                          </a:solidFill>
                        </a:rPr>
                        <a:t>pattern</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formato que debe tener el valor, especificado mediante una expresión regular tradicional.</a:t>
                      </a:r>
                      <a:endParaRPr sz="1100"/>
                    </a:p>
                  </a:txBody>
                  <a:tcPr marT="91425" marB="91425" marR="91425" marL="91425">
                    <a:solidFill>
                      <a:schemeClr val="lt1"/>
                    </a:solidFill>
                  </a:tcPr>
                </a:tc>
              </a:tr>
              <a:tr h="536200">
                <a:tc>
                  <a:txBody>
                    <a:bodyPr/>
                    <a:lstStyle/>
                    <a:p>
                      <a:pPr indent="0" lvl="0" marL="0" rtl="0" algn="ctr">
                        <a:spcBef>
                          <a:spcPts val="0"/>
                        </a:spcBef>
                        <a:spcAft>
                          <a:spcPts val="0"/>
                        </a:spcAft>
                        <a:buNone/>
                      </a:pPr>
                      <a:r>
                        <a:rPr b="1" lang="es" sz="1100">
                          <a:solidFill>
                            <a:schemeClr val="lt1"/>
                          </a:solidFill>
                        </a:rPr>
                        <a:t>enumeration</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conjunto de posibles valores que puede tomar el dato</a:t>
                      </a:r>
                      <a:endParaRPr sz="1100"/>
                    </a:p>
                    <a:p>
                      <a:pPr indent="0" lvl="0" marL="0" rtl="0" algn="l">
                        <a:spcBef>
                          <a:spcPts val="0"/>
                        </a:spcBef>
                        <a:spcAft>
                          <a:spcPts val="0"/>
                        </a:spcAft>
                        <a:buNone/>
                      </a:pPr>
                      <a:r>
                        <a:t/>
                      </a:r>
                      <a:endParaRPr sz="1100"/>
                    </a:p>
                  </a:txBody>
                  <a:tcPr marT="91425" marB="91425" marR="91425" marL="91425">
                    <a:solidFill>
                      <a:schemeClr val="lt1"/>
                    </a:solidFill>
                  </a:tcPr>
                </a:tc>
              </a:tr>
              <a:tr h="368625">
                <a:tc>
                  <a:txBody>
                    <a:bodyPr/>
                    <a:lstStyle/>
                    <a:p>
                      <a:pPr indent="0" lvl="0" marL="0" rtl="0" algn="ctr">
                        <a:spcBef>
                          <a:spcPts val="0"/>
                        </a:spcBef>
                        <a:spcAft>
                          <a:spcPts val="0"/>
                        </a:spcAft>
                        <a:buNone/>
                      </a:pPr>
                      <a:r>
                        <a:rPr b="1" lang="es" sz="1100">
                          <a:solidFill>
                            <a:schemeClr val="lt1"/>
                          </a:solidFill>
                        </a:rPr>
                        <a:t>whiteSpace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controla la forma que tendrá el contenido de este dato una vez haya sido procesado</a:t>
                      </a:r>
                      <a:endParaRPr sz="1100"/>
                    </a:p>
                  </a:txBody>
                  <a:tcPr marT="91425" marB="91425" marR="91425" marL="91425">
                    <a:solidFill>
                      <a:schemeClr val="lt1"/>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 - </a:t>
            </a:r>
            <a:r>
              <a:rPr b="1" lang="es"/>
              <a:t>restricción</a:t>
            </a:r>
            <a:endParaRPr/>
          </a:p>
        </p:txBody>
      </p:sp>
      <p:sp>
        <p:nvSpPr>
          <p:cNvPr id="385" name="Google Shape;385;p56"/>
          <p:cNvSpPr txBox="1"/>
          <p:nvPr/>
        </p:nvSpPr>
        <p:spPr>
          <a:xfrm>
            <a:off x="311700" y="928525"/>
            <a:ext cx="8454600" cy="341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restriction</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Puede contener las siguientes restricciones:</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enumeration: </a:t>
            </a:r>
            <a:r>
              <a:rPr lang="es" sz="1900">
                <a:solidFill>
                  <a:schemeClr val="dk2"/>
                </a:solidFill>
                <a:latin typeface="Roboto"/>
                <a:ea typeface="Roboto"/>
                <a:cs typeface="Roboto"/>
                <a:sym typeface="Roboto"/>
              </a:rPr>
              <a:t>Se ponen los valores que puede tomar el elemento.</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maxExclusive, minExclusive: </a:t>
            </a:r>
            <a:r>
              <a:rPr lang="es" sz="1900">
                <a:solidFill>
                  <a:schemeClr val="dk2"/>
                </a:solidFill>
                <a:latin typeface="Roboto"/>
                <a:ea typeface="Roboto"/>
                <a:cs typeface="Roboto"/>
                <a:sym typeface="Roboto"/>
              </a:rPr>
              <a:t>Valores mínimos o máximos que puede tomar el elemento, sin incluir el último valor.</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maxInclusive, minInclusive: </a:t>
            </a:r>
            <a:r>
              <a:rPr lang="es" sz="1900">
                <a:solidFill>
                  <a:schemeClr val="dk2"/>
                </a:solidFill>
                <a:latin typeface="Roboto"/>
                <a:ea typeface="Roboto"/>
                <a:cs typeface="Roboto"/>
                <a:sym typeface="Roboto"/>
              </a:rPr>
              <a:t>Valores mínimos o máximos que puede tomar el elemento, incluyendo el último valor.</a:t>
            </a:r>
            <a:endParaRPr sz="1900">
              <a:solidFill>
                <a:schemeClr val="dk2"/>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 - </a:t>
            </a:r>
            <a:r>
              <a:rPr b="1" lang="es"/>
              <a:t>restricción</a:t>
            </a:r>
            <a:endParaRPr/>
          </a:p>
        </p:txBody>
      </p:sp>
      <p:sp>
        <p:nvSpPr>
          <p:cNvPr id="391" name="Google Shape;391;p57"/>
          <p:cNvSpPr txBox="1"/>
          <p:nvPr/>
        </p:nvSpPr>
        <p:spPr>
          <a:xfrm>
            <a:off x="311700" y="928525"/>
            <a:ext cx="8454600" cy="4000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restriction</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Puede contener las siguientes restricciones:</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pattern: </a:t>
            </a:r>
            <a:r>
              <a:rPr lang="es" sz="1900">
                <a:solidFill>
                  <a:schemeClr val="dk2"/>
                </a:solidFill>
                <a:latin typeface="Roboto"/>
                <a:ea typeface="Roboto"/>
                <a:cs typeface="Roboto"/>
                <a:sym typeface="Roboto"/>
              </a:rPr>
              <a:t>Expresión regular que expresa la restricción.</a:t>
            </a:r>
            <a:endParaRPr sz="1900">
              <a:solidFill>
                <a:schemeClr val="dk2"/>
              </a:solidFill>
              <a:latin typeface="Roboto"/>
              <a:ea typeface="Roboto"/>
              <a:cs typeface="Roboto"/>
              <a:sym typeface="Roboto"/>
            </a:endParaRPr>
          </a:p>
          <a:p>
            <a:pPr indent="0" lvl="0" marL="114300" marR="114300" rtl="0" algn="l">
              <a:lnSpc>
                <a:spcPct val="140000"/>
              </a:lnSpc>
              <a:spcBef>
                <a:spcPts val="1200"/>
              </a:spcBef>
              <a:spcAft>
                <a:spcPts val="0"/>
              </a:spcAft>
              <a:buNone/>
            </a:pPr>
            <a:r>
              <a:rPr b="1" lang="es" sz="1300">
                <a:solidFill>
                  <a:srgbClr val="008000"/>
                </a:solidFill>
                <a:latin typeface="Courier New"/>
                <a:ea typeface="Courier New"/>
                <a:cs typeface="Courier New"/>
                <a:sym typeface="Courier New"/>
              </a:rPr>
              <a:t>&lt;xs:pattern</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value=</a:t>
            </a:r>
            <a:r>
              <a:rPr lang="es" sz="1300">
                <a:solidFill>
                  <a:srgbClr val="BA2121"/>
                </a:solidFill>
                <a:latin typeface="Courier New"/>
                <a:ea typeface="Courier New"/>
                <a:cs typeface="Courier New"/>
                <a:sym typeface="Courier New"/>
              </a:rPr>
              <a:t>"([a-zA-Z0-9])*"</a:t>
            </a:r>
            <a:r>
              <a:rPr b="1" lang="es" sz="1300">
                <a:solidFill>
                  <a:srgbClr val="008000"/>
                </a:solidFill>
                <a:latin typeface="Courier New"/>
                <a:ea typeface="Courier New"/>
                <a:cs typeface="Courier New"/>
                <a:sym typeface="Courier New"/>
              </a:rPr>
              <a:t>/&gt;</a:t>
            </a:r>
            <a:endParaRPr b="1" sz="1300">
              <a:solidFill>
                <a:srgbClr val="00800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300">
                <a:solidFill>
                  <a:srgbClr val="008000"/>
                </a:solidFill>
                <a:latin typeface="Courier New"/>
                <a:ea typeface="Courier New"/>
                <a:cs typeface="Courier New"/>
                <a:sym typeface="Courier New"/>
              </a:rPr>
              <a:t>&lt;xs:pattern</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value=</a:t>
            </a:r>
            <a:r>
              <a:rPr lang="es" sz="1300">
                <a:solidFill>
                  <a:srgbClr val="BA2121"/>
                </a:solidFill>
                <a:latin typeface="Courier New"/>
                <a:ea typeface="Courier New"/>
                <a:cs typeface="Courier New"/>
                <a:sym typeface="Courier New"/>
              </a:rPr>
              <a:t>"\d{2}-\d{4}"</a:t>
            </a:r>
            <a:r>
              <a:rPr b="1" lang="es" sz="1300">
                <a:solidFill>
                  <a:srgbClr val="008000"/>
                </a:solidFill>
                <a:latin typeface="Courier New"/>
                <a:ea typeface="Courier New"/>
                <a:cs typeface="Courier New"/>
                <a:sym typeface="Courier New"/>
              </a:rPr>
              <a:t>/&gt;</a:t>
            </a:r>
            <a:endParaRPr b="1" sz="1300">
              <a:solidFill>
                <a:srgbClr val="008000"/>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t/>
            </a:r>
            <a:endParaRPr sz="1900">
              <a:solidFill>
                <a:schemeClr val="dk2"/>
              </a:solidFill>
              <a:latin typeface="Roboto"/>
              <a:ea typeface="Roboto"/>
              <a:cs typeface="Roboto"/>
              <a:sym typeface="Roboto"/>
            </a:endParaRPr>
          </a:p>
        </p:txBody>
      </p:sp>
      <p:sp>
        <p:nvSpPr>
          <p:cNvPr id="392" name="Google Shape;392;p57"/>
          <p:cNvSpPr txBox="1"/>
          <p:nvPr/>
        </p:nvSpPr>
        <p:spPr>
          <a:xfrm>
            <a:off x="4905975" y="2559325"/>
            <a:ext cx="3000000" cy="9852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i="1" lang="es" sz="1300">
                <a:solidFill>
                  <a:schemeClr val="accent3"/>
                </a:solidFill>
                <a:highlight>
                  <a:srgbClr val="FCFCFC"/>
                </a:highlight>
                <a:latin typeface="Roboto"/>
                <a:ea typeface="Roboto"/>
                <a:cs typeface="Roboto"/>
                <a:sym typeface="Roboto"/>
              </a:rPr>
              <a:t>En este caso decimos que el patrón es de longitud indefinida, y que puede contener letras mayúsculas, minúsculas y números.</a:t>
            </a:r>
            <a:endParaRPr i="1" sz="1500">
              <a:solidFill>
                <a:schemeClr val="accent3"/>
              </a:solidFill>
              <a:latin typeface="Roboto"/>
              <a:ea typeface="Roboto"/>
              <a:cs typeface="Roboto"/>
              <a:sym typeface="Roboto"/>
            </a:endParaRPr>
          </a:p>
        </p:txBody>
      </p:sp>
      <p:cxnSp>
        <p:nvCxnSpPr>
          <p:cNvPr id="393" name="Google Shape;393;p57"/>
          <p:cNvCxnSpPr>
            <a:stCxn id="392" idx="1"/>
          </p:cNvCxnSpPr>
          <p:nvPr/>
        </p:nvCxnSpPr>
        <p:spPr>
          <a:xfrm rot="10800000">
            <a:off x="4176975" y="2946625"/>
            <a:ext cx="729000" cy="105300"/>
          </a:xfrm>
          <a:prstGeom prst="straightConnector1">
            <a:avLst/>
          </a:prstGeom>
          <a:noFill/>
          <a:ln cap="flat" cmpd="sng" w="19050">
            <a:solidFill>
              <a:schemeClr val="accent3"/>
            </a:solidFill>
            <a:prstDash val="solid"/>
            <a:round/>
            <a:headEnd len="med" w="med" type="none"/>
            <a:tailEnd len="med" w="med" type="triangle"/>
          </a:ln>
        </p:spPr>
      </p:cxnSp>
      <p:sp>
        <p:nvSpPr>
          <p:cNvPr id="394" name="Google Shape;394;p57"/>
          <p:cNvSpPr txBox="1"/>
          <p:nvPr/>
        </p:nvSpPr>
        <p:spPr>
          <a:xfrm>
            <a:off x="1520175" y="3825600"/>
            <a:ext cx="3000000" cy="7851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i="1" lang="es" sz="1300">
                <a:solidFill>
                  <a:schemeClr val="accent2"/>
                </a:solidFill>
                <a:highlight>
                  <a:srgbClr val="FCFCFC"/>
                </a:highlight>
                <a:latin typeface="Roboto"/>
                <a:ea typeface="Roboto"/>
                <a:cs typeface="Roboto"/>
                <a:sym typeface="Roboto"/>
              </a:rPr>
              <a:t>En este caso decimos que el patrón es de dos dígitos seguido de un guión y otros 4 dígitos. Por ejemplo, 25-6789.</a:t>
            </a:r>
            <a:endParaRPr i="1" sz="1500">
              <a:solidFill>
                <a:schemeClr val="accent2"/>
              </a:solidFill>
              <a:latin typeface="Roboto"/>
              <a:ea typeface="Roboto"/>
              <a:cs typeface="Roboto"/>
              <a:sym typeface="Roboto"/>
            </a:endParaRPr>
          </a:p>
        </p:txBody>
      </p:sp>
      <p:cxnSp>
        <p:nvCxnSpPr>
          <p:cNvPr id="395" name="Google Shape;395;p57"/>
          <p:cNvCxnSpPr>
            <a:stCxn id="394" idx="0"/>
          </p:cNvCxnSpPr>
          <p:nvPr/>
        </p:nvCxnSpPr>
        <p:spPr>
          <a:xfrm flipH="1" rot="10800000">
            <a:off x="3020175" y="3317100"/>
            <a:ext cx="75900" cy="508500"/>
          </a:xfrm>
          <a:prstGeom prst="straightConnector1">
            <a:avLst/>
          </a:prstGeom>
          <a:noFill/>
          <a:ln cap="flat" cmpd="sng" w="19050">
            <a:solidFill>
              <a:schemeClr val="accent2"/>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 - </a:t>
            </a:r>
            <a:r>
              <a:rPr b="1" lang="es"/>
              <a:t>restricción</a:t>
            </a:r>
            <a:endParaRPr/>
          </a:p>
        </p:txBody>
      </p:sp>
      <p:sp>
        <p:nvSpPr>
          <p:cNvPr id="401" name="Google Shape;401;p58"/>
          <p:cNvSpPr txBox="1"/>
          <p:nvPr/>
        </p:nvSpPr>
        <p:spPr>
          <a:xfrm>
            <a:off x="311700" y="928525"/>
            <a:ext cx="8454600" cy="2539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restriction</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Puede contener las siguientes restricciones:</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length, maxLength, minLength: </a:t>
            </a:r>
            <a:r>
              <a:rPr lang="es" sz="1900">
                <a:solidFill>
                  <a:schemeClr val="dk2"/>
                </a:solidFill>
                <a:latin typeface="Roboto"/>
                <a:ea typeface="Roboto"/>
                <a:cs typeface="Roboto"/>
                <a:sym typeface="Roboto"/>
              </a:rPr>
              <a:t>Longitud de un elemento de tipo texto.</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totalDigits: </a:t>
            </a:r>
            <a:r>
              <a:rPr lang="es" sz="1900">
                <a:solidFill>
                  <a:schemeClr val="dk2"/>
                </a:solidFill>
                <a:latin typeface="Roboto"/>
                <a:ea typeface="Roboto"/>
                <a:cs typeface="Roboto"/>
                <a:sym typeface="Roboto"/>
              </a:rPr>
              <a:t>Número exacto de dígitos permitidos.</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fractionDigits: </a:t>
            </a:r>
            <a:r>
              <a:rPr lang="es" sz="1900">
                <a:solidFill>
                  <a:schemeClr val="dk2"/>
                </a:solidFill>
                <a:latin typeface="Roboto"/>
                <a:ea typeface="Roboto"/>
                <a:cs typeface="Roboto"/>
                <a:sym typeface="Roboto"/>
              </a:rPr>
              <a:t>Número máximo de decimales permitidos.</a:t>
            </a:r>
            <a:endParaRPr sz="1900">
              <a:solidFill>
                <a:schemeClr val="dk2"/>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9"/>
          <p:cNvSpPr txBox="1"/>
          <p:nvPr>
            <p:ph type="title"/>
          </p:nvPr>
        </p:nvSpPr>
        <p:spPr>
          <a:xfrm>
            <a:off x="490250" y="0"/>
            <a:ext cx="8289900" cy="5193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sz="1900" u="sng"/>
              <a:t>Ejemplo</a:t>
            </a:r>
            <a:endParaRPr b="1" sz="1900" u="sng"/>
          </a:p>
          <a:p>
            <a:pPr indent="0" lvl="0" marL="0" rtl="0" algn="just">
              <a:spcBef>
                <a:spcPts val="0"/>
              </a:spcBef>
              <a:spcAft>
                <a:spcPts val="0"/>
              </a:spcAft>
              <a:buNone/>
            </a:pPr>
            <a:r>
              <a:rPr lang="es" sz="1900"/>
              <a:t>Este xsd es válido para el xml que se muestra:</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s" sz="1900"/>
              <a:t>Ahora plantéalo para que sea válido si en vez de poner un número pusiéramos el nombre del día (por ejemplo lo valide para sábado pero no para julio)</a:t>
            </a:r>
            <a:endParaRPr sz="1900"/>
          </a:p>
        </p:txBody>
      </p:sp>
      <p:pic>
        <p:nvPicPr>
          <p:cNvPr id="407" name="Google Shape;407;p59"/>
          <p:cNvPicPr preferRelativeResize="0"/>
          <p:nvPr/>
        </p:nvPicPr>
        <p:blipFill>
          <a:blip r:embed="rId3">
            <a:alphaModFix/>
          </a:blip>
          <a:stretch>
            <a:fillRect/>
          </a:stretch>
        </p:blipFill>
        <p:spPr>
          <a:xfrm>
            <a:off x="2169550" y="771422"/>
            <a:ext cx="4370350" cy="2121000"/>
          </a:xfrm>
          <a:prstGeom prst="rect">
            <a:avLst/>
          </a:prstGeom>
          <a:noFill/>
          <a:ln>
            <a:noFill/>
          </a:ln>
        </p:spPr>
      </p:pic>
      <p:pic>
        <p:nvPicPr>
          <p:cNvPr id="408" name="Google Shape;408;p59"/>
          <p:cNvPicPr preferRelativeResize="0"/>
          <p:nvPr/>
        </p:nvPicPr>
        <p:blipFill>
          <a:blip r:embed="rId4">
            <a:alphaModFix/>
          </a:blip>
          <a:stretch>
            <a:fillRect/>
          </a:stretch>
        </p:blipFill>
        <p:spPr>
          <a:xfrm>
            <a:off x="624550" y="3523850"/>
            <a:ext cx="8027949" cy="313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0"/>
          <p:cNvSpPr txBox="1"/>
          <p:nvPr>
            <p:ph type="title"/>
          </p:nvPr>
        </p:nvSpPr>
        <p:spPr>
          <a:xfrm>
            <a:off x="490250" y="526350"/>
            <a:ext cx="56187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t>Solución</a:t>
            </a:r>
            <a:endParaRPr sz="2400"/>
          </a:p>
        </p:txBody>
      </p:sp>
      <p:pic>
        <p:nvPicPr>
          <p:cNvPr id="414" name="Google Shape;414;p60"/>
          <p:cNvPicPr preferRelativeResize="0"/>
          <p:nvPr/>
        </p:nvPicPr>
        <p:blipFill>
          <a:blip r:embed="rId3">
            <a:alphaModFix/>
          </a:blip>
          <a:stretch>
            <a:fillRect/>
          </a:stretch>
        </p:blipFill>
        <p:spPr>
          <a:xfrm>
            <a:off x="1811913" y="1339675"/>
            <a:ext cx="5419725" cy="2886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txBox="1"/>
          <p:nvPr>
            <p:ph type="title"/>
          </p:nvPr>
        </p:nvSpPr>
        <p:spPr>
          <a:xfrm>
            <a:off x="490250" y="526350"/>
            <a:ext cx="7921200" cy="4090800"/>
          </a:xfrm>
          <a:prstGeom prst="rect">
            <a:avLst/>
          </a:prstGeom>
          <a:solidFill>
            <a:schemeClr val="lt1"/>
          </a:solidFill>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2200" u="sng">
                <a:solidFill>
                  <a:schemeClr val="accent4"/>
                </a:solidFill>
              </a:rPr>
              <a:t>Ejercicio: edad de los trabajadores</a:t>
            </a:r>
            <a:endParaRPr b="1" sz="2200" u="sng">
              <a:solidFill>
                <a:schemeClr val="accent4"/>
              </a:solidFill>
            </a:endParaRPr>
          </a:p>
          <a:p>
            <a:pPr indent="0" lvl="0" marL="0" rtl="0" algn="just">
              <a:lnSpc>
                <a:spcPct val="150000"/>
              </a:lnSpc>
              <a:spcBef>
                <a:spcPts val="0"/>
              </a:spcBef>
              <a:spcAft>
                <a:spcPts val="0"/>
              </a:spcAft>
              <a:buNone/>
            </a:pPr>
            <a:r>
              <a:rPr lang="es" sz="2200">
                <a:solidFill>
                  <a:schemeClr val="accent4"/>
                </a:solidFill>
              </a:rPr>
              <a:t>Se desea crear un esquema que permita validar la edad de un trabajador, que debe tener un valor entero de entre 16 y 65.</a:t>
            </a:r>
            <a:endParaRPr sz="2200">
              <a:solidFill>
                <a:schemeClr val="accent4"/>
              </a:solidFill>
            </a:endParaRPr>
          </a:p>
          <a:p>
            <a:pPr indent="0" lvl="0" marL="0" rtl="0" algn="just">
              <a:lnSpc>
                <a:spcPct val="150000"/>
              </a:lnSpc>
              <a:spcBef>
                <a:spcPts val="0"/>
              </a:spcBef>
              <a:spcAft>
                <a:spcPts val="0"/>
              </a:spcAft>
              <a:buNone/>
            </a:pPr>
            <a:r>
              <a:rPr lang="es" sz="2200">
                <a:solidFill>
                  <a:schemeClr val="accent4"/>
                </a:solidFill>
              </a:rPr>
              <a:t>Por ejemplo, este XML debería validarse:</a:t>
            </a:r>
            <a:endParaRPr sz="2200">
              <a:solidFill>
                <a:schemeClr val="accent4"/>
              </a:solidFill>
            </a:endParaRPr>
          </a:p>
          <a:p>
            <a:pPr indent="0" lvl="0" marL="114300" marR="114300" rtl="0" algn="just">
              <a:lnSpc>
                <a:spcPct val="150000"/>
              </a:lnSpc>
              <a:spcBef>
                <a:spcPts val="0"/>
              </a:spcBef>
              <a:spcAft>
                <a:spcPts val="0"/>
              </a:spcAft>
              <a:buNone/>
            </a:pPr>
            <a:r>
              <a:rPr b="1" lang="es" sz="2200">
                <a:solidFill>
                  <a:srgbClr val="062873"/>
                </a:solidFill>
                <a:latin typeface="Courier New"/>
                <a:ea typeface="Courier New"/>
                <a:cs typeface="Courier New"/>
                <a:sym typeface="Courier New"/>
              </a:rPr>
              <a:t>&lt;edad&gt;</a:t>
            </a:r>
            <a:r>
              <a:rPr lang="es" sz="2200">
                <a:solidFill>
                  <a:srgbClr val="404040"/>
                </a:solidFill>
                <a:latin typeface="Courier New"/>
                <a:ea typeface="Courier New"/>
                <a:cs typeface="Courier New"/>
                <a:sym typeface="Courier New"/>
              </a:rPr>
              <a:t>28</a:t>
            </a:r>
            <a:r>
              <a:rPr b="1" lang="es" sz="2200">
                <a:solidFill>
                  <a:srgbClr val="062873"/>
                </a:solidFill>
                <a:latin typeface="Courier New"/>
                <a:ea typeface="Courier New"/>
                <a:cs typeface="Courier New"/>
                <a:sym typeface="Courier New"/>
              </a:rPr>
              <a:t>&lt;/edad&gt;</a:t>
            </a:r>
            <a:endParaRPr b="1" sz="2200">
              <a:solidFill>
                <a:srgbClr val="062873"/>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2200">
                <a:solidFill>
                  <a:schemeClr val="accent4"/>
                </a:solidFill>
              </a:rPr>
              <a:t>Pero este no debería validarse:</a:t>
            </a:r>
            <a:endParaRPr sz="2200">
              <a:solidFill>
                <a:schemeClr val="accent4"/>
              </a:solidFill>
            </a:endParaRPr>
          </a:p>
          <a:p>
            <a:pPr indent="0" lvl="0" marL="114300" marR="114300" rtl="0" algn="just">
              <a:lnSpc>
                <a:spcPct val="150000"/>
              </a:lnSpc>
              <a:spcBef>
                <a:spcPts val="0"/>
              </a:spcBef>
              <a:spcAft>
                <a:spcPts val="0"/>
              </a:spcAft>
              <a:buNone/>
            </a:pPr>
            <a:r>
              <a:rPr b="1" lang="es" sz="2200">
                <a:solidFill>
                  <a:srgbClr val="062873"/>
                </a:solidFill>
                <a:latin typeface="Courier New"/>
                <a:ea typeface="Courier New"/>
                <a:cs typeface="Courier New"/>
                <a:sym typeface="Courier New"/>
              </a:rPr>
              <a:t>&lt;edad&gt;</a:t>
            </a:r>
            <a:r>
              <a:rPr lang="es" sz="2200">
                <a:solidFill>
                  <a:srgbClr val="404040"/>
                </a:solidFill>
                <a:latin typeface="Courier New"/>
                <a:ea typeface="Courier New"/>
                <a:cs typeface="Courier New"/>
                <a:sym typeface="Courier New"/>
              </a:rPr>
              <a:t>-3</a:t>
            </a:r>
            <a:r>
              <a:rPr b="1" lang="es" sz="2200">
                <a:solidFill>
                  <a:srgbClr val="062873"/>
                </a:solidFill>
                <a:latin typeface="Courier New"/>
                <a:ea typeface="Courier New"/>
                <a:cs typeface="Courier New"/>
                <a:sym typeface="Courier New"/>
              </a:rPr>
              <a:t>&lt;/edad&gt;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10" name="Google Shape;110;p17"/>
          <p:cNvSpPr txBox="1"/>
          <p:nvPr/>
        </p:nvSpPr>
        <p:spPr>
          <a:xfrm>
            <a:off x="311700" y="928525"/>
            <a:ext cx="8454600" cy="1571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800">
                <a:solidFill>
                  <a:schemeClr val="dk2"/>
                </a:solidFill>
                <a:latin typeface="Roboto"/>
                <a:ea typeface="Roboto"/>
                <a:cs typeface="Roboto"/>
                <a:sym typeface="Roboto"/>
              </a:rPr>
              <a:t>Nodo raíz → </a:t>
            </a:r>
            <a:r>
              <a:rPr b="1" lang="es" sz="1800" u="sng">
                <a:solidFill>
                  <a:schemeClr val="dk2"/>
                </a:solidFill>
                <a:latin typeface="Roboto"/>
                <a:ea typeface="Roboto"/>
                <a:cs typeface="Roboto"/>
                <a:sym typeface="Roboto"/>
              </a:rPr>
              <a:t>schema</a:t>
            </a:r>
            <a:endParaRPr b="1" sz="1800" u="sng">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800">
                <a:solidFill>
                  <a:schemeClr val="dk2"/>
                </a:solidFill>
                <a:latin typeface="Roboto"/>
                <a:ea typeface="Roboto"/>
                <a:cs typeface="Roboto"/>
                <a:sym typeface="Roboto"/>
              </a:rPr>
              <a:t>Los esquemas mantienen la estructura y la sintaxis de los documentos XML por lo tanto </a:t>
            </a:r>
            <a:r>
              <a:rPr b="1" lang="es" sz="1800">
                <a:solidFill>
                  <a:schemeClr val="dk2"/>
                </a:solidFill>
                <a:latin typeface="Roboto"/>
                <a:ea typeface="Roboto"/>
                <a:cs typeface="Roboto"/>
                <a:sym typeface="Roboto"/>
              </a:rPr>
              <a:t>deben tener un nodo raíz</a:t>
            </a:r>
            <a:r>
              <a:rPr lang="es" sz="1800">
                <a:solidFill>
                  <a:schemeClr val="dk2"/>
                </a:solidFill>
                <a:latin typeface="Roboto"/>
                <a:ea typeface="Roboto"/>
                <a:cs typeface="Roboto"/>
                <a:sym typeface="Roboto"/>
              </a:rPr>
              <a:t> </a:t>
            </a:r>
            <a:r>
              <a:rPr b="1" lang="es" sz="1800">
                <a:solidFill>
                  <a:schemeClr val="dk2"/>
                </a:solidFill>
                <a:latin typeface="Roboto"/>
                <a:ea typeface="Roboto"/>
                <a:cs typeface="Roboto"/>
                <a:sym typeface="Roboto"/>
              </a:rPr>
              <a:t>y dentro de él contener todo el esquema.</a:t>
            </a:r>
            <a:r>
              <a:rPr lang="es" sz="1800">
                <a:solidFill>
                  <a:schemeClr val="dk2"/>
                </a:solidFill>
                <a:latin typeface="Roboto"/>
                <a:ea typeface="Roboto"/>
                <a:cs typeface="Roboto"/>
                <a:sym typeface="Roboto"/>
              </a:rPr>
              <a:t> Por supuesto debe tener el prólogo (es decir, la definición de la versión XML).</a:t>
            </a:r>
            <a:endParaRPr sz="1800">
              <a:solidFill>
                <a:schemeClr val="dk2"/>
              </a:solidFill>
              <a:latin typeface="Roboto"/>
              <a:ea typeface="Roboto"/>
              <a:cs typeface="Roboto"/>
              <a:sym typeface="Roboto"/>
            </a:endParaRPr>
          </a:p>
        </p:txBody>
      </p:sp>
      <p:sp>
        <p:nvSpPr>
          <p:cNvPr id="111" name="Google Shape;111;p17"/>
          <p:cNvSpPr txBox="1"/>
          <p:nvPr/>
        </p:nvSpPr>
        <p:spPr>
          <a:xfrm>
            <a:off x="1063500" y="2601150"/>
            <a:ext cx="695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062873"/>
                </a:solidFill>
                <a:latin typeface="Courier New"/>
                <a:ea typeface="Courier New"/>
                <a:cs typeface="Courier New"/>
                <a:sym typeface="Courier New"/>
              </a:rPr>
              <a:t>&lt;?xml version="1.0" encoding="UTF-8"?&gt;</a:t>
            </a:r>
            <a:endParaRPr b="1" sz="1500">
              <a:solidFill>
                <a:srgbClr val="062873"/>
              </a:solidFill>
              <a:latin typeface="Courier New"/>
              <a:ea typeface="Courier New"/>
              <a:cs typeface="Courier New"/>
              <a:sym typeface="Courier New"/>
            </a:endParaRPr>
          </a:p>
          <a:p>
            <a:pPr indent="0" lvl="0" marL="0" rtl="0" algn="l">
              <a:spcBef>
                <a:spcPts val="0"/>
              </a:spcBef>
              <a:spcAft>
                <a:spcPts val="0"/>
              </a:spcAft>
              <a:buNone/>
            </a:pPr>
            <a:r>
              <a:rPr b="1" lang="es" sz="1500">
                <a:solidFill>
                  <a:srgbClr val="062873"/>
                </a:solidFill>
                <a:latin typeface="Courier New"/>
                <a:ea typeface="Courier New"/>
                <a:cs typeface="Courier New"/>
                <a:sym typeface="Courier New"/>
              </a:rPr>
              <a:t>&lt;xsd:schema</a:t>
            </a:r>
            <a:r>
              <a:rPr lang="es" sz="1500">
                <a:solidFill>
                  <a:srgbClr val="404040"/>
                </a:solidFill>
                <a:latin typeface="Courier New"/>
                <a:ea typeface="Courier New"/>
                <a:cs typeface="Courier New"/>
                <a:sym typeface="Courier New"/>
              </a:rPr>
              <a:t> </a:t>
            </a:r>
            <a:r>
              <a:rPr lang="es" sz="1500">
                <a:solidFill>
                  <a:srgbClr val="4070A0"/>
                </a:solidFill>
                <a:latin typeface="Courier New"/>
                <a:ea typeface="Courier New"/>
                <a:cs typeface="Courier New"/>
                <a:sym typeface="Courier New"/>
              </a:rPr>
              <a:t>xmlns:xsd="http://www.w3.org/2001/XMLSchema"</a:t>
            </a:r>
            <a:r>
              <a:rPr b="1" lang="es" sz="1500">
                <a:solidFill>
                  <a:srgbClr val="062873"/>
                </a:solidFill>
                <a:latin typeface="Courier New"/>
                <a:ea typeface="Courier New"/>
                <a:cs typeface="Courier New"/>
                <a:sym typeface="Courier New"/>
              </a:rPr>
              <a:t>&gt;</a:t>
            </a:r>
            <a:endParaRPr sz="15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404040"/>
                </a:solidFill>
                <a:latin typeface="Courier New"/>
                <a:ea typeface="Courier New"/>
                <a:cs typeface="Courier New"/>
                <a:sym typeface="Courier New"/>
              </a:rPr>
              <a:t>   </a:t>
            </a:r>
            <a:r>
              <a:rPr b="1" lang="es" sz="1500">
                <a:solidFill>
                  <a:srgbClr val="062873"/>
                </a:solidFill>
                <a:latin typeface="Courier New"/>
                <a:ea typeface="Courier New"/>
                <a:cs typeface="Courier New"/>
                <a:sym typeface="Courier New"/>
              </a:rPr>
              <a:t>…</a:t>
            </a:r>
            <a:endParaRPr sz="15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500">
                <a:solidFill>
                  <a:srgbClr val="062873"/>
                </a:solidFill>
                <a:latin typeface="Courier New"/>
                <a:ea typeface="Courier New"/>
                <a:cs typeface="Courier New"/>
                <a:sym typeface="Courier New"/>
              </a:rPr>
              <a:t>&lt;/xsd:schema&gt;</a:t>
            </a:r>
            <a:endParaRPr b="1" sz="1500">
              <a:solidFill>
                <a:srgbClr val="062873"/>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2"/>
          <p:cNvSpPr txBox="1"/>
          <p:nvPr>
            <p:ph type="title"/>
          </p:nvPr>
        </p:nvSpPr>
        <p:spPr>
          <a:xfrm>
            <a:off x="490250" y="526350"/>
            <a:ext cx="7921200" cy="4090800"/>
          </a:xfrm>
          <a:prstGeom prst="rect">
            <a:avLst/>
          </a:prstGeom>
          <a:solidFill>
            <a:schemeClr val="lt1"/>
          </a:solidFill>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2200" u="sng">
                <a:solidFill>
                  <a:schemeClr val="accent4"/>
                </a:solidFill>
              </a:rPr>
              <a:t>Ejercicio: edad de los trabajadores</a:t>
            </a:r>
            <a:endParaRPr b="1" sz="2200" u="sng">
              <a:solidFill>
                <a:schemeClr val="accent4"/>
              </a:solidFill>
            </a:endParaRPr>
          </a:p>
          <a:p>
            <a:pPr indent="0" lvl="0" marL="114300" marR="114300" rtl="0" algn="just">
              <a:lnSpc>
                <a:spcPct val="150000"/>
              </a:lnSpc>
              <a:spcBef>
                <a:spcPts val="0"/>
              </a:spcBef>
              <a:spcAft>
                <a:spcPts val="0"/>
              </a:spcAft>
              <a:buNone/>
            </a:pPr>
            <a:r>
              <a:rPr b="1" lang="es" sz="1288">
                <a:solidFill>
                  <a:srgbClr val="062873"/>
                </a:solidFill>
                <a:latin typeface="Courier New"/>
                <a:ea typeface="Courier New"/>
                <a:cs typeface="Courier New"/>
                <a:sym typeface="Courier New"/>
              </a:rPr>
              <a:t>&lt;xsd:schema</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xmlns:xsd="http://www.w3.org/2001/XMLSchema"</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&lt;xsd:element</a:t>
            </a: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name="edad"</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&lt;xsd:simpleType&gt;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&lt;xsd:restriction</a:t>
            </a: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base="xsd:integer"</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&lt;xsd:minInclusive</a:t>
            </a: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value="16"</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&lt;xsd:maxInclusive</a:t>
            </a: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value="65"</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&lt;/xsd:restriction&gt;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&lt;/xsd:simpleType&gt;</a:t>
            </a:r>
            <a:endParaRPr sz="1288">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288">
                <a:solidFill>
                  <a:srgbClr val="062873"/>
                </a:solidFill>
                <a:latin typeface="Courier New"/>
                <a:ea typeface="Courier New"/>
                <a:cs typeface="Courier New"/>
                <a:sym typeface="Courier New"/>
              </a:rPr>
              <a:t>&lt;/xsd:schema&gt;</a:t>
            </a:r>
            <a:endParaRPr sz="2588"/>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490250" y="526350"/>
            <a:ext cx="7921200" cy="2086500"/>
          </a:xfrm>
          <a:prstGeom prst="rect">
            <a:avLst/>
          </a:prstGeom>
          <a:solidFill>
            <a:schemeClr val="lt1"/>
          </a:solidFill>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200" u="sng">
                <a:solidFill>
                  <a:schemeClr val="accent4"/>
                </a:solidFill>
              </a:rPr>
              <a:t>Ejercicio: peso de productos</a:t>
            </a:r>
            <a:endParaRPr b="1" sz="2200" u="sng">
              <a:solidFill>
                <a:schemeClr val="accent4"/>
              </a:solidFill>
            </a:endParaRPr>
          </a:p>
          <a:p>
            <a:pPr indent="0" lvl="0" marL="0" rtl="0" algn="just">
              <a:lnSpc>
                <a:spcPct val="150000"/>
              </a:lnSpc>
              <a:spcBef>
                <a:spcPts val="0"/>
              </a:spcBef>
              <a:spcAft>
                <a:spcPts val="0"/>
              </a:spcAft>
              <a:buNone/>
            </a:pPr>
            <a:r>
              <a:rPr lang="es" sz="2200">
                <a:solidFill>
                  <a:schemeClr val="accent4"/>
                </a:solidFill>
              </a:rPr>
              <a:t>Se desea crear un esquema que permita validar un elemento peso, que puede tener un valor de entre 0 y 1000 pero aceptando valores con decimales, como por ejemplo 28.88</a:t>
            </a:r>
            <a:endParaRPr sz="2200">
              <a:solidFill>
                <a:schemeClr val="accent4"/>
              </a:solidFill>
            </a:endParaRPr>
          </a:p>
          <a:p>
            <a:pPr indent="0" lvl="0" marL="114300" marR="114300" rtl="0" algn="just">
              <a:lnSpc>
                <a:spcPct val="150000"/>
              </a:lnSpc>
              <a:spcBef>
                <a:spcPts val="0"/>
              </a:spcBef>
              <a:spcAft>
                <a:spcPts val="0"/>
              </a:spcAft>
              <a:buNone/>
            </a:pPr>
            <a:r>
              <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4"/>
          <p:cNvSpPr txBox="1"/>
          <p:nvPr>
            <p:ph type="title"/>
          </p:nvPr>
        </p:nvSpPr>
        <p:spPr>
          <a:xfrm>
            <a:off x="490250" y="526350"/>
            <a:ext cx="7921200" cy="4011000"/>
          </a:xfrm>
          <a:prstGeom prst="rect">
            <a:avLst/>
          </a:prstGeom>
          <a:solidFill>
            <a:schemeClr val="lt1"/>
          </a:solidFill>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200" u="sng">
                <a:solidFill>
                  <a:schemeClr val="accent4"/>
                </a:solidFill>
              </a:rPr>
              <a:t>Ejercicio: peso de productos</a:t>
            </a:r>
            <a:endParaRPr b="1" sz="2200" u="sng">
              <a:solidFill>
                <a:schemeClr val="accent4"/>
              </a:solidFill>
            </a:endParaRPr>
          </a:p>
          <a:p>
            <a:pPr indent="0" lvl="0" marL="0" rtl="0" algn="just">
              <a:lnSpc>
                <a:spcPct val="150000"/>
              </a:lnSpc>
              <a:spcBef>
                <a:spcPts val="0"/>
              </a:spcBef>
              <a:spcAft>
                <a:spcPts val="0"/>
              </a:spcAft>
              <a:buNone/>
            </a:pPr>
            <a:r>
              <a:rPr b="1" lang="es" sz="1611">
                <a:solidFill>
                  <a:srgbClr val="062873"/>
                </a:solidFill>
                <a:latin typeface="Courier New"/>
                <a:ea typeface="Courier New"/>
                <a:cs typeface="Courier New"/>
                <a:sym typeface="Courier New"/>
              </a:rPr>
              <a:t>&lt;xsd:schema</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xmlns:xsd="http://www.w3.org/2001/XMLSchema"</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&lt;xsd:element</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name="peso"</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type="tipoPeso"</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&lt;xsd:simpleType</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name="tipoPeso"</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&lt;xsd:restriction</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base="xsd:decimal"</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&lt;xsd:minInclusive</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value="0"</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&lt;xsd:maxInclusive</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value="1000"</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&lt;/xsd:restriction&gt;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&lt;/xsd:simpleType&gt;</a:t>
            </a:r>
            <a:endParaRPr sz="1611">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611">
                <a:solidFill>
                  <a:srgbClr val="062873"/>
                </a:solidFill>
                <a:latin typeface="Courier New"/>
                <a:ea typeface="Courier New"/>
                <a:cs typeface="Courier New"/>
                <a:sym typeface="Courier New"/>
              </a:rPr>
              <a:t>&lt;/xsd:schema&gt;</a:t>
            </a:r>
            <a:endParaRPr sz="2911">
              <a:solidFill>
                <a:schemeClr val="accent4"/>
              </a:solidFill>
            </a:endParaRPr>
          </a:p>
          <a:p>
            <a:pPr indent="0" lvl="0" marL="114300" marR="114300" rtl="0" algn="just">
              <a:lnSpc>
                <a:spcPct val="150000"/>
              </a:lnSpc>
              <a:spcBef>
                <a:spcPts val="0"/>
              </a:spcBef>
              <a:spcAft>
                <a:spcPts val="0"/>
              </a:spcAft>
              <a:buNone/>
            </a:pPr>
            <a:r>
              <a:t/>
            </a:r>
            <a:endParaRPr sz="22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5"/>
          <p:cNvSpPr txBox="1"/>
          <p:nvPr>
            <p:ph type="title"/>
          </p:nvPr>
        </p:nvSpPr>
        <p:spPr>
          <a:xfrm>
            <a:off x="490250" y="526350"/>
            <a:ext cx="7921200" cy="2086500"/>
          </a:xfrm>
          <a:prstGeom prst="rect">
            <a:avLst/>
          </a:prstGeom>
          <a:solidFill>
            <a:schemeClr val="lt1"/>
          </a:solidFill>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2200" u="sng">
                <a:solidFill>
                  <a:schemeClr val="accent4"/>
                </a:solidFill>
              </a:rPr>
              <a:t>Ejercicio: pagos validados</a:t>
            </a:r>
            <a:endParaRPr b="1" sz="2200" u="sng">
              <a:solidFill>
                <a:schemeClr val="accent4"/>
              </a:solidFill>
            </a:endParaRPr>
          </a:p>
          <a:p>
            <a:pPr indent="0" lvl="0" marL="0" rtl="0" algn="just">
              <a:lnSpc>
                <a:spcPct val="150000"/>
              </a:lnSpc>
              <a:spcBef>
                <a:spcPts val="0"/>
              </a:spcBef>
              <a:spcAft>
                <a:spcPts val="0"/>
              </a:spcAft>
              <a:buNone/>
            </a:pPr>
            <a:r>
              <a:rPr lang="es" sz="2200">
                <a:solidFill>
                  <a:schemeClr val="accent4"/>
                </a:solidFill>
              </a:rPr>
              <a:t>Crear un esquema que permita validar un elemento pago en el cual puede haber cantidades enteras de entre 0 y 3000 euros.</a:t>
            </a:r>
            <a:endParaRPr sz="2200">
              <a:solidFill>
                <a:schemeClr val="accent4"/>
              </a:solidFill>
            </a:endParaRPr>
          </a:p>
          <a:p>
            <a:pPr indent="0" lvl="0" marL="114300" marR="114300" rtl="0" algn="just">
              <a:lnSpc>
                <a:spcPct val="150000"/>
              </a:lnSpc>
              <a:spcBef>
                <a:spcPts val="0"/>
              </a:spcBef>
              <a:spcAft>
                <a:spcPts val="0"/>
              </a:spcAft>
              <a:buNone/>
            </a:pPr>
            <a:r>
              <a:t/>
            </a:r>
            <a:endParaRPr sz="22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6"/>
          <p:cNvSpPr txBox="1"/>
          <p:nvPr>
            <p:ph type="title"/>
          </p:nvPr>
        </p:nvSpPr>
        <p:spPr>
          <a:xfrm>
            <a:off x="490250" y="526350"/>
            <a:ext cx="7921200" cy="4068300"/>
          </a:xfrm>
          <a:prstGeom prst="rect">
            <a:avLst/>
          </a:prstGeom>
          <a:solidFill>
            <a:schemeClr val="lt1"/>
          </a:solidFill>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200" u="sng">
                <a:solidFill>
                  <a:schemeClr val="accent4"/>
                </a:solidFill>
              </a:rPr>
              <a:t>Ejercicio: pagos validados</a:t>
            </a:r>
            <a:endParaRPr b="1" sz="2200" u="sng">
              <a:solidFill>
                <a:schemeClr val="accent4"/>
              </a:solidFill>
            </a:endParaRPr>
          </a:p>
          <a:p>
            <a:pPr indent="0" lvl="0" marL="0" rtl="0" algn="just">
              <a:lnSpc>
                <a:spcPct val="150000"/>
              </a:lnSpc>
              <a:spcBef>
                <a:spcPts val="0"/>
              </a:spcBef>
              <a:spcAft>
                <a:spcPts val="0"/>
              </a:spcAft>
              <a:buNone/>
            </a:pPr>
            <a:r>
              <a:rPr b="1" lang="es" sz="1511">
                <a:solidFill>
                  <a:srgbClr val="062873"/>
                </a:solidFill>
                <a:latin typeface="Courier New"/>
                <a:ea typeface="Courier New"/>
                <a:cs typeface="Courier New"/>
                <a:sym typeface="Courier New"/>
              </a:rPr>
              <a:t>&lt;xsd:schema</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xmlns:xsd="http://www.w3.org/2001/XMLSchema"</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&lt;xsd:element</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name="pago"</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type="tipoPago"</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&lt;xsd:simpleType</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name="tipoPago"</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&lt;xsd:restriction</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base="xsd:integer"</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&lt;xsd:minInclusive</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value="0"</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&lt;xsd:maxInclusive</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value="3000"</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&lt;/xsd:restriction&gt;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&lt;/xsd:simpleType&gt;</a:t>
            </a:r>
            <a:endParaRPr sz="1511">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511">
                <a:solidFill>
                  <a:srgbClr val="062873"/>
                </a:solidFill>
                <a:latin typeface="Courier New"/>
                <a:ea typeface="Courier New"/>
                <a:cs typeface="Courier New"/>
                <a:sym typeface="Courier New"/>
              </a:rPr>
              <a:t>&lt;/xsd:schema&gt;</a:t>
            </a:r>
            <a:endParaRPr sz="2811">
              <a:solidFill>
                <a:schemeClr val="accent4"/>
              </a:solidFill>
            </a:endParaRPr>
          </a:p>
          <a:p>
            <a:pPr indent="0" lvl="0" marL="114300" marR="114300" rtl="0" algn="just">
              <a:lnSpc>
                <a:spcPct val="150000"/>
              </a:lnSpc>
              <a:spcBef>
                <a:spcPts val="0"/>
              </a:spcBef>
              <a:spcAft>
                <a:spcPts val="0"/>
              </a:spcAft>
              <a:buNone/>
            </a:pPr>
            <a:r>
              <a:t/>
            </a:r>
            <a:endParaRPr sz="2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7"/>
          <p:cNvSpPr txBox="1"/>
          <p:nvPr>
            <p:ph type="title"/>
          </p:nvPr>
        </p:nvSpPr>
        <p:spPr>
          <a:xfrm>
            <a:off x="490250" y="150"/>
            <a:ext cx="8319900" cy="5143500"/>
          </a:xfrm>
          <a:prstGeom prst="rect">
            <a:avLst/>
          </a:prstGeom>
          <a:no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b="1" lang="es" sz="1900" u="sng"/>
              <a:t>Caso final 01- Classroom</a:t>
            </a:r>
            <a:endParaRPr b="1" sz="1900" u="sng"/>
          </a:p>
          <a:p>
            <a:pPr indent="0" lvl="0" marL="0" rtl="0" algn="just">
              <a:lnSpc>
                <a:spcPct val="115000"/>
              </a:lnSpc>
              <a:spcBef>
                <a:spcPts val="0"/>
              </a:spcBef>
              <a:spcAft>
                <a:spcPts val="0"/>
              </a:spcAft>
              <a:buSzPts val="990"/>
              <a:buNone/>
            </a:pPr>
            <a:r>
              <a:rPr lang="es" sz="1900"/>
              <a:t>Validar un documento XML utilizando para ello XML Schema que contiene un registro de temperaturas con la siguiente estructura:</a:t>
            </a:r>
            <a:endParaRPr sz="1900"/>
          </a:p>
          <a:p>
            <a:pPr indent="-349250" lvl="0" marL="457200" rtl="0" algn="just">
              <a:lnSpc>
                <a:spcPct val="115000"/>
              </a:lnSpc>
              <a:spcBef>
                <a:spcPts val="0"/>
              </a:spcBef>
              <a:spcAft>
                <a:spcPts val="0"/>
              </a:spcAft>
              <a:buSzPts val="1900"/>
              <a:buChar char="-"/>
            </a:pPr>
            <a:r>
              <a:rPr lang="es" sz="1900"/>
              <a:t>El elemento principal contiene un registro de temperaturas con el nombre de la provincia, la fecha de registro, la temperatura mínima y máxima y una relación de incidencias.</a:t>
            </a:r>
            <a:endParaRPr sz="1900"/>
          </a:p>
          <a:p>
            <a:pPr indent="-349250" lvl="0" marL="457200" rtl="0" algn="just">
              <a:lnSpc>
                <a:spcPct val="115000"/>
              </a:lnSpc>
              <a:spcBef>
                <a:spcPts val="0"/>
              </a:spcBef>
              <a:spcAft>
                <a:spcPts val="0"/>
              </a:spcAft>
              <a:buSzPts val="1900"/>
              <a:buChar char="-"/>
            </a:pPr>
            <a:r>
              <a:rPr lang="es" sz="1900"/>
              <a:t>La fecha de registro debe ser una fecha válida.</a:t>
            </a:r>
            <a:endParaRPr sz="1900"/>
          </a:p>
          <a:p>
            <a:pPr indent="-349250" lvl="0" marL="457200" rtl="0" algn="just">
              <a:lnSpc>
                <a:spcPct val="115000"/>
              </a:lnSpc>
              <a:spcBef>
                <a:spcPts val="0"/>
              </a:spcBef>
              <a:spcAft>
                <a:spcPts val="0"/>
              </a:spcAft>
              <a:buSzPts val="1900"/>
              <a:buChar char="-"/>
            </a:pPr>
            <a:r>
              <a:rPr lang="es" sz="1900"/>
              <a:t>La temperatura mínima no debe ser inferior a -50ºC.</a:t>
            </a:r>
            <a:endParaRPr sz="1900"/>
          </a:p>
          <a:p>
            <a:pPr indent="-349250" lvl="0" marL="457200" rtl="0" algn="just">
              <a:lnSpc>
                <a:spcPct val="115000"/>
              </a:lnSpc>
              <a:spcBef>
                <a:spcPts val="0"/>
              </a:spcBef>
              <a:spcAft>
                <a:spcPts val="0"/>
              </a:spcAft>
              <a:buSzPts val="1900"/>
              <a:buChar char="-"/>
            </a:pPr>
            <a:r>
              <a:rPr lang="es" sz="1900"/>
              <a:t>La máxima no debe ser superior a 50ºC.</a:t>
            </a:r>
            <a:endParaRPr sz="1900"/>
          </a:p>
          <a:p>
            <a:pPr indent="-349250" lvl="0" marL="457200" rtl="0" algn="just">
              <a:lnSpc>
                <a:spcPct val="115000"/>
              </a:lnSpc>
              <a:spcBef>
                <a:spcPts val="0"/>
              </a:spcBef>
              <a:spcAft>
                <a:spcPts val="0"/>
              </a:spcAft>
              <a:buSzPts val="1900"/>
              <a:buChar char="-"/>
            </a:pPr>
            <a:r>
              <a:rPr lang="es" sz="1900"/>
              <a:t>El número de incidencias no tiene límite.</a:t>
            </a:r>
            <a:endParaRPr sz="1900"/>
          </a:p>
          <a:p>
            <a:pPr indent="-349250" lvl="0" marL="457200" rtl="0" algn="just">
              <a:lnSpc>
                <a:spcPct val="115000"/>
              </a:lnSpc>
              <a:spcBef>
                <a:spcPts val="0"/>
              </a:spcBef>
              <a:spcAft>
                <a:spcPts val="0"/>
              </a:spcAft>
              <a:buSzPts val="1900"/>
              <a:buChar char="-"/>
            </a:pPr>
            <a:r>
              <a:rPr lang="es" sz="1900"/>
              <a:t>Las incidencias tienen un nombre que puede ser “frío”, “nieve”, “lluvia” o “calor”.</a:t>
            </a:r>
            <a:endParaRPr sz="1900"/>
          </a:p>
          <a:p>
            <a:pPr indent="-349250" lvl="0" marL="457200" rtl="0" algn="just">
              <a:lnSpc>
                <a:spcPct val="115000"/>
              </a:lnSpc>
              <a:spcBef>
                <a:spcPts val="0"/>
              </a:spcBef>
              <a:spcAft>
                <a:spcPts val="0"/>
              </a:spcAft>
              <a:buSzPts val="1900"/>
              <a:buChar char="-"/>
            </a:pPr>
            <a:r>
              <a:rPr lang="es" sz="1900"/>
              <a:t>Las incidencias tienen una severidad que puede ser “alta”, “media” o “baja”.  </a:t>
            </a:r>
            <a:endParaRPr sz="1900"/>
          </a:p>
          <a:p>
            <a:pPr indent="0" lvl="0" marL="114300" marR="114300" rtl="0" algn="just">
              <a:lnSpc>
                <a:spcPct val="115000"/>
              </a:lnSpc>
              <a:spcBef>
                <a:spcPts val="0"/>
              </a:spcBef>
              <a:spcAft>
                <a:spcPts val="0"/>
              </a:spcAft>
              <a:buSzPts val="990"/>
              <a:buNone/>
            </a:pPr>
            <a:r>
              <a:t/>
            </a:r>
            <a:endParaRPr sz="19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ph type="title"/>
          </p:nvPr>
        </p:nvSpPr>
        <p:spPr>
          <a:xfrm>
            <a:off x="490250" y="526350"/>
            <a:ext cx="8079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s" sz="1400"/>
              <a:t>﻿&lt;?xml version="1.0" encoding="UTF-8"?&gt;</a:t>
            </a:r>
            <a:endParaRPr sz="1400"/>
          </a:p>
          <a:p>
            <a:pPr indent="0" lvl="0" marL="0" rtl="0" algn="l">
              <a:spcBef>
                <a:spcPts val="0"/>
              </a:spcBef>
              <a:spcAft>
                <a:spcPts val="0"/>
              </a:spcAft>
              <a:buSzPts val="990"/>
              <a:buNone/>
            </a:pPr>
            <a:r>
              <a:rPr lang="es" sz="1400"/>
              <a:t>&lt;registro_temperatura&gt;</a:t>
            </a:r>
            <a:endParaRPr sz="1400"/>
          </a:p>
          <a:p>
            <a:pPr indent="0" lvl="0" marL="0" rtl="0" algn="l">
              <a:spcBef>
                <a:spcPts val="0"/>
              </a:spcBef>
              <a:spcAft>
                <a:spcPts val="0"/>
              </a:spcAft>
              <a:buSzPts val="990"/>
              <a:buNone/>
            </a:pPr>
            <a:r>
              <a:rPr lang="es" sz="1400"/>
              <a:t>  &lt;provincia&gt;Zamora&lt;/provincia&gt;</a:t>
            </a:r>
            <a:endParaRPr sz="1400"/>
          </a:p>
          <a:p>
            <a:pPr indent="0" lvl="0" marL="0" rtl="0" algn="l">
              <a:spcBef>
                <a:spcPts val="0"/>
              </a:spcBef>
              <a:spcAft>
                <a:spcPts val="0"/>
              </a:spcAft>
              <a:buSzPts val="990"/>
              <a:buNone/>
            </a:pPr>
            <a:r>
              <a:rPr lang="es" sz="1400"/>
              <a:t>  &lt;fecha&gt;2022-01-07&lt;/fecha&gt;</a:t>
            </a:r>
            <a:endParaRPr sz="1400"/>
          </a:p>
          <a:p>
            <a:pPr indent="0" lvl="0" marL="0" rtl="0" algn="l">
              <a:spcBef>
                <a:spcPts val="0"/>
              </a:spcBef>
              <a:spcAft>
                <a:spcPts val="0"/>
              </a:spcAft>
              <a:buSzPts val="990"/>
              <a:buNone/>
            </a:pPr>
            <a:r>
              <a:rPr lang="es" sz="1400"/>
              <a:t>  &lt;temperatura_minima&gt;-5&lt;/temperatura_minima&gt;</a:t>
            </a:r>
            <a:endParaRPr sz="1400"/>
          </a:p>
          <a:p>
            <a:pPr indent="0" lvl="0" marL="0" rtl="0" algn="l">
              <a:spcBef>
                <a:spcPts val="0"/>
              </a:spcBef>
              <a:spcAft>
                <a:spcPts val="0"/>
              </a:spcAft>
              <a:buSzPts val="990"/>
              <a:buNone/>
            </a:pPr>
            <a:r>
              <a:rPr lang="es" sz="1400"/>
              <a:t>  &lt;temperatura_maxima&gt;4&lt;/temperatura_maxima&gt;</a:t>
            </a:r>
            <a:endParaRPr sz="1400"/>
          </a:p>
          <a:p>
            <a:pPr indent="0" lvl="0" marL="0" rtl="0" algn="l">
              <a:spcBef>
                <a:spcPts val="0"/>
              </a:spcBef>
              <a:spcAft>
                <a:spcPts val="0"/>
              </a:spcAft>
              <a:buSzPts val="990"/>
              <a:buNone/>
            </a:pPr>
            <a:r>
              <a:rPr lang="es" sz="1400"/>
              <a:t>  &lt;incidencias&gt;</a:t>
            </a:r>
            <a:endParaRPr sz="1400"/>
          </a:p>
          <a:p>
            <a:pPr indent="0" lvl="0" marL="0" rtl="0" algn="l">
              <a:spcBef>
                <a:spcPts val="0"/>
              </a:spcBef>
              <a:spcAft>
                <a:spcPts val="0"/>
              </a:spcAft>
              <a:buSzPts val="990"/>
              <a:buNone/>
            </a:pPr>
            <a:r>
              <a:rPr lang="es" sz="1400"/>
              <a:t>   &lt;incidencia&gt;</a:t>
            </a:r>
            <a:endParaRPr sz="1400"/>
          </a:p>
          <a:p>
            <a:pPr indent="0" lvl="0" marL="0" rtl="0" algn="l">
              <a:spcBef>
                <a:spcPts val="0"/>
              </a:spcBef>
              <a:spcAft>
                <a:spcPts val="0"/>
              </a:spcAft>
              <a:buSzPts val="990"/>
              <a:buNone/>
            </a:pPr>
            <a:r>
              <a:rPr lang="es" sz="1400"/>
              <a:t>      &lt;nombre&gt;frio&lt;/nombre&gt;</a:t>
            </a:r>
            <a:endParaRPr sz="1400"/>
          </a:p>
          <a:p>
            <a:pPr indent="0" lvl="0" marL="0" rtl="0" algn="l">
              <a:spcBef>
                <a:spcPts val="0"/>
              </a:spcBef>
              <a:spcAft>
                <a:spcPts val="0"/>
              </a:spcAft>
              <a:buSzPts val="990"/>
              <a:buNone/>
            </a:pPr>
            <a:r>
              <a:rPr lang="es" sz="1400"/>
              <a:t>      &lt;severidad&gt;alta&lt;/severidad&gt;</a:t>
            </a:r>
            <a:endParaRPr sz="1400"/>
          </a:p>
          <a:p>
            <a:pPr indent="0" lvl="0" marL="0" rtl="0" algn="l">
              <a:spcBef>
                <a:spcPts val="0"/>
              </a:spcBef>
              <a:spcAft>
                <a:spcPts val="0"/>
              </a:spcAft>
              <a:buSzPts val="990"/>
              <a:buNone/>
            </a:pPr>
            <a:r>
              <a:rPr lang="es" sz="1400"/>
              <a:t>   &lt;/incidencia&gt; </a:t>
            </a:r>
            <a:endParaRPr sz="1400"/>
          </a:p>
          <a:p>
            <a:pPr indent="0" lvl="0" marL="0" rtl="0" algn="l">
              <a:spcBef>
                <a:spcPts val="0"/>
              </a:spcBef>
              <a:spcAft>
                <a:spcPts val="0"/>
              </a:spcAft>
              <a:buSzPts val="990"/>
              <a:buNone/>
            </a:pPr>
            <a:r>
              <a:rPr lang="es" sz="1400"/>
              <a:t>   &lt;incidencia&gt;</a:t>
            </a:r>
            <a:endParaRPr sz="1400"/>
          </a:p>
          <a:p>
            <a:pPr indent="0" lvl="0" marL="0" rtl="0" algn="l">
              <a:spcBef>
                <a:spcPts val="0"/>
              </a:spcBef>
              <a:spcAft>
                <a:spcPts val="0"/>
              </a:spcAft>
              <a:buSzPts val="990"/>
              <a:buNone/>
            </a:pPr>
            <a:r>
              <a:rPr lang="es" sz="1400"/>
              <a:t>      &lt;nombre&gt;nieve&lt;/nombre&gt;</a:t>
            </a:r>
            <a:endParaRPr sz="1400"/>
          </a:p>
          <a:p>
            <a:pPr indent="0" lvl="0" marL="0" rtl="0" algn="l">
              <a:spcBef>
                <a:spcPts val="0"/>
              </a:spcBef>
              <a:spcAft>
                <a:spcPts val="0"/>
              </a:spcAft>
              <a:buSzPts val="990"/>
              <a:buNone/>
            </a:pPr>
            <a:r>
              <a:rPr lang="es" sz="1400"/>
              <a:t>      &lt;severidad&gt;alta&lt;/severidad&gt;</a:t>
            </a:r>
            <a:endParaRPr sz="1400"/>
          </a:p>
          <a:p>
            <a:pPr indent="0" lvl="0" marL="0" rtl="0" algn="l">
              <a:spcBef>
                <a:spcPts val="0"/>
              </a:spcBef>
              <a:spcAft>
                <a:spcPts val="0"/>
              </a:spcAft>
              <a:buSzPts val="990"/>
              <a:buNone/>
            </a:pPr>
            <a:r>
              <a:rPr lang="es" sz="1400"/>
              <a:t>   &lt;/incidencia&gt; </a:t>
            </a:r>
            <a:endParaRPr sz="1400"/>
          </a:p>
          <a:p>
            <a:pPr indent="0" lvl="0" marL="0" rtl="0" algn="l">
              <a:spcBef>
                <a:spcPts val="0"/>
              </a:spcBef>
              <a:spcAft>
                <a:spcPts val="0"/>
              </a:spcAft>
              <a:buSzPts val="990"/>
              <a:buNone/>
            </a:pPr>
            <a:r>
              <a:rPr lang="es" sz="1400"/>
              <a:t>   &lt;incidencia&gt;</a:t>
            </a:r>
            <a:endParaRPr sz="1400"/>
          </a:p>
          <a:p>
            <a:pPr indent="0" lvl="0" marL="0" rtl="0" algn="l">
              <a:spcBef>
                <a:spcPts val="0"/>
              </a:spcBef>
              <a:spcAft>
                <a:spcPts val="0"/>
              </a:spcAft>
              <a:buSzPts val="990"/>
              <a:buNone/>
            </a:pPr>
            <a:r>
              <a:rPr lang="es" sz="1400"/>
              <a:t>      &lt;nombre&gt;lluvia&lt;/nombre&gt;</a:t>
            </a:r>
            <a:endParaRPr sz="1400"/>
          </a:p>
          <a:p>
            <a:pPr indent="0" lvl="0" marL="0" rtl="0" algn="l">
              <a:spcBef>
                <a:spcPts val="0"/>
              </a:spcBef>
              <a:spcAft>
                <a:spcPts val="0"/>
              </a:spcAft>
              <a:buSzPts val="990"/>
              <a:buNone/>
            </a:pPr>
            <a:r>
              <a:rPr lang="es" sz="1400"/>
              <a:t>      &lt;severidad&gt;media&lt;/severidad&gt;</a:t>
            </a:r>
            <a:endParaRPr sz="1400"/>
          </a:p>
          <a:p>
            <a:pPr indent="0" lvl="0" marL="0" rtl="0" algn="l">
              <a:spcBef>
                <a:spcPts val="0"/>
              </a:spcBef>
              <a:spcAft>
                <a:spcPts val="0"/>
              </a:spcAft>
              <a:buSzPts val="990"/>
              <a:buNone/>
            </a:pPr>
            <a:r>
              <a:rPr lang="es" sz="1400"/>
              <a:t>   &lt;/incidencia&gt;</a:t>
            </a:r>
            <a:endParaRPr sz="1400"/>
          </a:p>
          <a:p>
            <a:pPr indent="0" lvl="0" marL="0" rtl="0" algn="l">
              <a:spcBef>
                <a:spcPts val="0"/>
              </a:spcBef>
              <a:spcAft>
                <a:spcPts val="0"/>
              </a:spcAft>
              <a:buSzPts val="990"/>
              <a:buNone/>
            </a:pPr>
            <a:r>
              <a:rPr lang="es" sz="1400"/>
              <a:t>  &lt;/incidencias&gt;</a:t>
            </a:r>
            <a:endParaRPr sz="1400"/>
          </a:p>
          <a:p>
            <a:pPr indent="0" lvl="0" marL="0" rtl="0" algn="l">
              <a:spcBef>
                <a:spcPts val="0"/>
              </a:spcBef>
              <a:spcAft>
                <a:spcPts val="0"/>
              </a:spcAft>
              <a:buSzPts val="990"/>
              <a:buNone/>
            </a:pPr>
            <a:r>
              <a:rPr lang="es" sz="1400"/>
              <a:t>&lt;/registro_temperatura&gt;</a:t>
            </a:r>
            <a:endParaRPr sz="1400"/>
          </a:p>
          <a:p>
            <a:pPr indent="0" lvl="0" marL="0" rtl="0" algn="l">
              <a:spcBef>
                <a:spcPts val="0"/>
              </a:spcBef>
              <a:spcAft>
                <a:spcPts val="0"/>
              </a:spcAft>
              <a:buSzPts val="990"/>
              <a:buNone/>
            </a:pPr>
            <a:r>
              <a:t/>
            </a:r>
            <a:endParaRPr sz="1400"/>
          </a:p>
          <a:p>
            <a:pPr indent="0" lvl="0" marL="0" rtl="0" algn="l">
              <a:spcBef>
                <a:spcPts val="0"/>
              </a:spcBef>
              <a:spcAft>
                <a:spcPts val="0"/>
              </a:spcAft>
              <a:buSzPts val="990"/>
              <a:buNone/>
            </a:pPr>
            <a:r>
              <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9"/>
          <p:cNvSpPr txBox="1"/>
          <p:nvPr>
            <p:ph type="title"/>
          </p:nvPr>
        </p:nvSpPr>
        <p:spPr>
          <a:xfrm>
            <a:off x="490250" y="150"/>
            <a:ext cx="8319900" cy="5143500"/>
          </a:xfrm>
          <a:prstGeom prst="rect">
            <a:avLst/>
          </a:prstGeom>
          <a:noFill/>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990"/>
              <a:buNone/>
            </a:pPr>
            <a:r>
              <a:rPr b="1" lang="es" sz="2000" u="sng"/>
              <a:t>Caso final 02 </a:t>
            </a:r>
            <a:r>
              <a:rPr b="1" lang="es" sz="1900" u="sng"/>
              <a:t>- Classroom</a:t>
            </a:r>
            <a:endParaRPr b="1" sz="2000" u="sng"/>
          </a:p>
          <a:p>
            <a:pPr indent="0" lvl="0" marL="0" marR="114300" rtl="0" algn="just">
              <a:lnSpc>
                <a:spcPct val="150000"/>
              </a:lnSpc>
              <a:spcBef>
                <a:spcPts val="0"/>
              </a:spcBef>
              <a:spcAft>
                <a:spcPts val="0"/>
              </a:spcAft>
              <a:buSzPts val="990"/>
              <a:buNone/>
            </a:pPr>
            <a:r>
              <a:rPr lang="es" sz="2000"/>
              <a:t>Crea un validador para un documento XML con XML Schema que almacena los expedientes académicos de un conjunto de estudiantes. La estructura del documento XML es la siguiente:</a:t>
            </a:r>
            <a:endParaRPr sz="2000"/>
          </a:p>
          <a:p>
            <a:pPr indent="-355600" lvl="0" marL="457200" marR="114300" rtl="0" algn="just">
              <a:lnSpc>
                <a:spcPct val="150000"/>
              </a:lnSpc>
              <a:spcBef>
                <a:spcPts val="0"/>
              </a:spcBef>
              <a:spcAft>
                <a:spcPts val="0"/>
              </a:spcAft>
              <a:buSzPts val="2000"/>
              <a:buChar char="-"/>
            </a:pPr>
            <a:r>
              <a:rPr lang="es" sz="2000"/>
              <a:t>Un documento contiene un conjunto de expedientes.</a:t>
            </a:r>
            <a:endParaRPr sz="2000"/>
          </a:p>
          <a:p>
            <a:pPr indent="-355600" lvl="0" marL="457200" marR="114300" rtl="0" algn="just">
              <a:lnSpc>
                <a:spcPct val="150000"/>
              </a:lnSpc>
              <a:spcBef>
                <a:spcPts val="0"/>
              </a:spcBef>
              <a:spcAft>
                <a:spcPts val="0"/>
              </a:spcAft>
              <a:buSzPts val="2000"/>
              <a:buChar char="-"/>
            </a:pPr>
            <a:r>
              <a:rPr lang="es" sz="2000"/>
              <a:t>Cada expediente contiene el nombre de la titulación, el nombre del estudiante y un conjunto de módulos por cada estudiante.</a:t>
            </a:r>
            <a:endParaRPr sz="2000"/>
          </a:p>
          <a:p>
            <a:pPr indent="-355600" lvl="0" marL="457200" marR="114300" rtl="0" algn="just">
              <a:lnSpc>
                <a:spcPct val="150000"/>
              </a:lnSpc>
              <a:spcBef>
                <a:spcPts val="0"/>
              </a:spcBef>
              <a:spcAft>
                <a:spcPts val="0"/>
              </a:spcAft>
              <a:buSzPts val="2000"/>
              <a:buChar char="-"/>
            </a:pPr>
            <a:r>
              <a:rPr lang="es" sz="2000"/>
              <a:t>Cada módulo tiene un atributo con el nombre, otro atributo que indica si el módulo ya ha sido aprobado y un tercer atributo que informa del curso al que pertenece el módulo y que puede tomar los valores “Primero” y “Segundo”. </a:t>
            </a:r>
            <a:endParaRPr sz="2000"/>
          </a:p>
          <a:p>
            <a:pPr indent="0" lvl="0" marL="0" marR="114300" rtl="0" algn="just">
              <a:lnSpc>
                <a:spcPct val="150000"/>
              </a:lnSpc>
              <a:spcBef>
                <a:spcPts val="0"/>
              </a:spcBef>
              <a:spcAft>
                <a:spcPts val="0"/>
              </a:spcAft>
              <a:buNone/>
            </a:pPr>
            <a:r>
              <a:t/>
            </a:r>
            <a:endParaRPr sz="2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0"/>
          <p:cNvSpPr txBox="1"/>
          <p:nvPr>
            <p:ph type="title"/>
          </p:nvPr>
        </p:nvSpPr>
        <p:spPr>
          <a:xfrm>
            <a:off x="490250" y="526350"/>
            <a:ext cx="806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700"/>
              <a:t>&lt;?xml version="1.0" encoding="UTF-8"?&gt;</a:t>
            </a:r>
            <a:endParaRPr sz="700"/>
          </a:p>
          <a:p>
            <a:pPr indent="0" lvl="0" marL="0" rtl="0" algn="l">
              <a:spcBef>
                <a:spcPts val="0"/>
              </a:spcBef>
              <a:spcAft>
                <a:spcPts val="0"/>
              </a:spcAft>
              <a:buNone/>
            </a:pPr>
            <a:r>
              <a:rPr lang="es" sz="700"/>
              <a:t>&lt;expedientes&gt;</a:t>
            </a:r>
            <a:endParaRPr sz="700"/>
          </a:p>
          <a:p>
            <a:pPr indent="0" lvl="0" marL="0" rtl="0" algn="l">
              <a:spcBef>
                <a:spcPts val="0"/>
              </a:spcBef>
              <a:spcAft>
                <a:spcPts val="0"/>
              </a:spcAft>
              <a:buNone/>
            </a:pPr>
            <a:r>
              <a:rPr lang="es" sz="700"/>
              <a:t>  &lt;expediente&gt;</a:t>
            </a:r>
            <a:endParaRPr sz="700"/>
          </a:p>
          <a:p>
            <a:pPr indent="0" lvl="0" marL="0" rtl="0" algn="l">
              <a:spcBef>
                <a:spcPts val="0"/>
              </a:spcBef>
              <a:spcAft>
                <a:spcPts val="0"/>
              </a:spcAft>
              <a:buNone/>
            </a:pPr>
            <a:r>
              <a:rPr lang="es" sz="700"/>
              <a:t>    &lt;titulacion&gt;DAW&lt;/titulacion&gt;</a:t>
            </a:r>
            <a:endParaRPr sz="700"/>
          </a:p>
          <a:p>
            <a:pPr indent="0" lvl="0" marL="0" rtl="0" algn="l">
              <a:spcBef>
                <a:spcPts val="0"/>
              </a:spcBef>
              <a:spcAft>
                <a:spcPts val="0"/>
              </a:spcAft>
              <a:buNone/>
            </a:pPr>
            <a:r>
              <a:rPr lang="es" sz="700"/>
              <a:t>    &lt;estudiante&gt;Ainhoa Garante Lizarraga&lt;/estudiante&gt;  </a:t>
            </a:r>
            <a:endParaRPr sz="700"/>
          </a:p>
          <a:p>
            <a:pPr indent="0" lvl="0" marL="0" rtl="0" algn="l">
              <a:spcBef>
                <a:spcPts val="0"/>
              </a:spcBef>
              <a:spcAft>
                <a:spcPts val="0"/>
              </a:spcAft>
              <a:buNone/>
            </a:pPr>
            <a:r>
              <a:rPr lang="es" sz="700"/>
              <a:t>    &lt;modulos&gt;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&lt;nombre&gt;Sistemas Informáticos&lt;/nombre&gt; </a:t>
            </a:r>
            <a:endParaRPr sz="700"/>
          </a:p>
          <a:p>
            <a:pPr indent="0" lvl="0" marL="0" rtl="0" algn="l">
              <a:spcBef>
                <a:spcPts val="0"/>
              </a:spcBef>
              <a:spcAft>
                <a:spcPts val="0"/>
              </a:spcAft>
              <a:buNone/>
            </a:pPr>
            <a:r>
              <a:rPr lang="es" sz="700"/>
              <a:t>         &lt;aprobado&gt;true&lt;/aprobado&gt;</a:t>
            </a:r>
            <a:endParaRPr sz="700"/>
          </a:p>
          <a:p>
            <a:pPr indent="0" lvl="0" marL="0" rtl="0" algn="l">
              <a:spcBef>
                <a:spcPts val="0"/>
              </a:spcBef>
              <a:spcAft>
                <a:spcPts val="0"/>
              </a:spcAft>
              <a:buNone/>
            </a:pPr>
            <a:r>
              <a:rPr lang="es" sz="700"/>
              <a:t>         &lt;curso&gt;Primero&lt;/curso&gt;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&lt;nombre&gt;Lenguaje de marcas y sistemas de gestion de la informacion&lt;/nombre&gt; </a:t>
            </a:r>
            <a:endParaRPr sz="700"/>
          </a:p>
          <a:p>
            <a:pPr indent="0" lvl="0" marL="0" rtl="0" algn="l">
              <a:spcBef>
                <a:spcPts val="0"/>
              </a:spcBef>
              <a:spcAft>
                <a:spcPts val="0"/>
              </a:spcAft>
              <a:buNone/>
            </a:pPr>
            <a:r>
              <a:rPr lang="es" sz="700"/>
              <a:t>         &lt;aprobado&gt;true&lt;/aprobado&gt;</a:t>
            </a:r>
            <a:endParaRPr sz="700"/>
          </a:p>
          <a:p>
            <a:pPr indent="0" lvl="0" marL="0" rtl="0" algn="l">
              <a:spcBef>
                <a:spcPts val="0"/>
              </a:spcBef>
              <a:spcAft>
                <a:spcPts val="0"/>
              </a:spcAft>
              <a:buNone/>
            </a:pPr>
            <a:r>
              <a:rPr lang="es" sz="700"/>
              <a:t>         &lt;curso&gt;Primero&lt;/curso&gt;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&lt;nombre&gt;Programacion&lt;/nombre&gt; </a:t>
            </a:r>
            <a:endParaRPr sz="700"/>
          </a:p>
          <a:p>
            <a:pPr indent="0" lvl="0" marL="0" rtl="0" algn="l">
              <a:spcBef>
                <a:spcPts val="0"/>
              </a:spcBef>
              <a:spcAft>
                <a:spcPts val="0"/>
              </a:spcAft>
              <a:buNone/>
            </a:pPr>
            <a:r>
              <a:rPr lang="es" sz="700"/>
              <a:t>         &lt;aprobado&gt;false&lt;/aprobado&gt;</a:t>
            </a:r>
            <a:endParaRPr sz="700"/>
          </a:p>
          <a:p>
            <a:pPr indent="0" lvl="0" marL="0" rtl="0" algn="l">
              <a:spcBef>
                <a:spcPts val="0"/>
              </a:spcBef>
              <a:spcAft>
                <a:spcPts val="0"/>
              </a:spcAft>
              <a:buNone/>
            </a:pPr>
            <a:r>
              <a:rPr lang="es" sz="700"/>
              <a:t>         &lt;curso&gt;Segundo&lt;/curso&gt;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&lt;/modulos&gt;</a:t>
            </a:r>
            <a:endParaRPr sz="700"/>
          </a:p>
          <a:p>
            <a:pPr indent="0" lvl="0" marL="0" rtl="0" algn="l">
              <a:spcBef>
                <a:spcPts val="0"/>
              </a:spcBef>
              <a:spcAft>
                <a:spcPts val="0"/>
              </a:spcAft>
              <a:buNone/>
            </a:pPr>
            <a:r>
              <a:rPr lang="es" sz="700"/>
              <a:t>  &lt;/expediente&gt;</a:t>
            </a:r>
            <a:endParaRPr sz="700"/>
          </a:p>
          <a:p>
            <a:pPr indent="0" lvl="0" marL="0" rtl="0" algn="l">
              <a:spcBef>
                <a:spcPts val="0"/>
              </a:spcBef>
              <a:spcAft>
                <a:spcPts val="0"/>
              </a:spcAft>
              <a:buNone/>
            </a:pPr>
            <a:r>
              <a:rPr lang="es" sz="700"/>
              <a:t>  &lt;expediente&gt;</a:t>
            </a:r>
            <a:endParaRPr sz="700"/>
          </a:p>
          <a:p>
            <a:pPr indent="0" lvl="0" marL="0" rtl="0" algn="l">
              <a:spcBef>
                <a:spcPts val="0"/>
              </a:spcBef>
              <a:spcAft>
                <a:spcPts val="0"/>
              </a:spcAft>
              <a:buNone/>
            </a:pPr>
            <a:r>
              <a:rPr lang="es" sz="700"/>
              <a:t>    &lt;titulacion&gt;DAW&lt;/titulacion&gt;</a:t>
            </a:r>
            <a:endParaRPr sz="700"/>
          </a:p>
          <a:p>
            <a:pPr indent="0" lvl="0" marL="0" rtl="0" algn="l">
              <a:spcBef>
                <a:spcPts val="0"/>
              </a:spcBef>
              <a:spcAft>
                <a:spcPts val="0"/>
              </a:spcAft>
              <a:buNone/>
            </a:pPr>
            <a:r>
              <a:rPr lang="es" sz="700"/>
              <a:t>    &lt;estudiante&gt;Fernando Soler Puig&lt;/estudiante&gt;  </a:t>
            </a:r>
            <a:endParaRPr sz="700"/>
          </a:p>
          <a:p>
            <a:pPr indent="0" lvl="0" marL="0" rtl="0" algn="l">
              <a:spcBef>
                <a:spcPts val="0"/>
              </a:spcBef>
              <a:spcAft>
                <a:spcPts val="0"/>
              </a:spcAft>
              <a:buNone/>
            </a:pPr>
            <a:r>
              <a:rPr lang="es" sz="700"/>
              <a:t>    &lt;modulos&gt;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&lt;nombre&gt;Programacion&lt;/nombre&gt; </a:t>
            </a:r>
            <a:endParaRPr sz="700"/>
          </a:p>
          <a:p>
            <a:pPr indent="0" lvl="0" marL="0" rtl="0" algn="l">
              <a:spcBef>
                <a:spcPts val="0"/>
              </a:spcBef>
              <a:spcAft>
                <a:spcPts val="0"/>
              </a:spcAft>
              <a:buNone/>
            </a:pPr>
            <a:r>
              <a:rPr lang="es" sz="700"/>
              <a:t>         &lt;aprobado&gt;true&lt;/aprobado&gt;</a:t>
            </a:r>
            <a:endParaRPr sz="700"/>
          </a:p>
          <a:p>
            <a:pPr indent="0" lvl="0" marL="0" rtl="0" algn="l">
              <a:spcBef>
                <a:spcPts val="0"/>
              </a:spcBef>
              <a:spcAft>
                <a:spcPts val="0"/>
              </a:spcAft>
              <a:buNone/>
            </a:pPr>
            <a:r>
              <a:rPr lang="es" sz="700"/>
              <a:t>         &lt;curso&gt;Primero&lt;/curso&gt;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&lt;nombre&gt;Entornos de desarrollo&lt;/nombre&gt; </a:t>
            </a:r>
            <a:endParaRPr sz="700"/>
          </a:p>
          <a:p>
            <a:pPr indent="0" lvl="0" marL="0" rtl="0" algn="l">
              <a:spcBef>
                <a:spcPts val="0"/>
              </a:spcBef>
              <a:spcAft>
                <a:spcPts val="0"/>
              </a:spcAft>
              <a:buNone/>
            </a:pPr>
            <a:r>
              <a:rPr lang="es" sz="700"/>
              <a:t>         &lt;aprobado&gt;false&lt;/aprobado&gt;</a:t>
            </a:r>
            <a:endParaRPr sz="700"/>
          </a:p>
          <a:p>
            <a:pPr indent="0" lvl="0" marL="0" rtl="0" algn="l">
              <a:spcBef>
                <a:spcPts val="0"/>
              </a:spcBef>
              <a:spcAft>
                <a:spcPts val="0"/>
              </a:spcAft>
              <a:buNone/>
            </a:pPr>
            <a:r>
              <a:rPr lang="es" sz="700"/>
              <a:t>         &lt;curso&gt;Segundo&lt;/curso&gt;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&lt;nombre&gt;Diseño de interfaces Web&lt;/nombre&gt; </a:t>
            </a:r>
            <a:endParaRPr sz="700"/>
          </a:p>
          <a:p>
            <a:pPr indent="0" lvl="0" marL="0" rtl="0" algn="l">
              <a:spcBef>
                <a:spcPts val="0"/>
              </a:spcBef>
              <a:spcAft>
                <a:spcPts val="0"/>
              </a:spcAft>
              <a:buNone/>
            </a:pPr>
            <a:r>
              <a:rPr lang="es" sz="700"/>
              <a:t>         &lt;aprobado&gt;false&lt;/aprobado&gt;</a:t>
            </a:r>
            <a:endParaRPr sz="700"/>
          </a:p>
          <a:p>
            <a:pPr indent="0" lvl="0" marL="0" rtl="0" algn="l">
              <a:spcBef>
                <a:spcPts val="0"/>
              </a:spcBef>
              <a:spcAft>
                <a:spcPts val="0"/>
              </a:spcAft>
              <a:buNone/>
            </a:pPr>
            <a:r>
              <a:rPr lang="es" sz="700"/>
              <a:t>         &lt;curso&gt;Segundo&lt;/curso&gt;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&lt;/modulos&gt;</a:t>
            </a:r>
            <a:endParaRPr sz="700"/>
          </a:p>
          <a:p>
            <a:pPr indent="0" lvl="0" marL="0" rtl="0" algn="l">
              <a:spcBef>
                <a:spcPts val="0"/>
              </a:spcBef>
              <a:spcAft>
                <a:spcPts val="0"/>
              </a:spcAft>
              <a:buNone/>
            </a:pPr>
            <a:r>
              <a:rPr lang="es" sz="700"/>
              <a:t>  &lt;/expediente&gt;</a:t>
            </a:r>
            <a:endParaRPr sz="700"/>
          </a:p>
          <a:p>
            <a:pPr indent="0" lvl="0" marL="0" rtl="0" algn="l">
              <a:spcBef>
                <a:spcPts val="0"/>
              </a:spcBef>
              <a:spcAft>
                <a:spcPts val="0"/>
              </a:spcAft>
              <a:buNone/>
            </a:pPr>
            <a:r>
              <a:rPr lang="es" sz="700"/>
              <a:t>&lt;/expedientes&gt;</a:t>
            </a:r>
            <a:endParaRPr sz="700"/>
          </a:p>
          <a:p>
            <a:pPr indent="0" lvl="0" marL="0" rtl="0" algn="l">
              <a:spcBef>
                <a:spcPts val="0"/>
              </a:spcBef>
              <a:spcAft>
                <a:spcPts val="0"/>
              </a:spcAft>
              <a:buSzPts val="990"/>
              <a:buNone/>
            </a:pPr>
            <a:r>
              <a:t/>
            </a:r>
            <a:endParaRPr sz="700"/>
          </a:p>
          <a:p>
            <a:pPr indent="0" lvl="0" marL="0" rtl="0" algn="l">
              <a:spcBef>
                <a:spcPts val="0"/>
              </a:spcBef>
              <a:spcAft>
                <a:spcPts val="0"/>
              </a:spcAft>
              <a:buSzPts val="990"/>
              <a:buNone/>
            </a:pPr>
            <a:r>
              <a:t/>
            </a:r>
            <a:endParaRPr sz="7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1"/>
          <p:cNvSpPr txBox="1"/>
          <p:nvPr>
            <p:ph type="title"/>
          </p:nvPr>
        </p:nvSpPr>
        <p:spPr>
          <a:xfrm>
            <a:off x="190875" y="0"/>
            <a:ext cx="8739900" cy="51435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990"/>
              <a:buNone/>
            </a:pPr>
            <a:r>
              <a:rPr b="1" lang="es" sz="1600" u="sng"/>
              <a:t>Caso final 03 </a:t>
            </a:r>
            <a:r>
              <a:rPr b="1" lang="es" sz="1510" u="sng"/>
              <a:t>- Classroom</a:t>
            </a:r>
            <a:endParaRPr b="1" sz="1600" u="sng"/>
          </a:p>
          <a:p>
            <a:pPr indent="-330200" lvl="0" marL="457200" rtl="0" algn="just">
              <a:lnSpc>
                <a:spcPct val="115000"/>
              </a:lnSpc>
              <a:spcBef>
                <a:spcPts val="0"/>
              </a:spcBef>
              <a:spcAft>
                <a:spcPts val="0"/>
              </a:spcAft>
              <a:buSzPts val="1600"/>
              <a:buAutoNum type="arabicPeriod"/>
            </a:pPr>
            <a:r>
              <a:rPr lang="es" sz="1600"/>
              <a:t>Construye una DTD que permita almacenar pedidos de clientes, con las siguientes características:</a:t>
            </a:r>
            <a:endParaRPr sz="1600"/>
          </a:p>
          <a:p>
            <a:pPr indent="-330200" lvl="0" marL="914400" rtl="0" algn="just">
              <a:lnSpc>
                <a:spcPct val="115000"/>
              </a:lnSpc>
              <a:spcBef>
                <a:spcPts val="0"/>
              </a:spcBef>
              <a:spcAft>
                <a:spcPts val="0"/>
              </a:spcAft>
              <a:buSzPts val="1600"/>
              <a:buChar char="-"/>
            </a:pPr>
            <a:r>
              <a:rPr lang="es" sz="1600"/>
              <a:t>Los pedidos tendrán los campos: empresa o cliente que realiza el pedido (uno u otro pero no dos en el mismo pedido), productos solicitados (al menos uno), fecha, y opcionalmente un elemento llamado factura.</a:t>
            </a:r>
            <a:endParaRPr sz="1600"/>
          </a:p>
          <a:p>
            <a:pPr indent="-330200" lvl="0" marL="914400" rtl="0" algn="just">
              <a:lnSpc>
                <a:spcPct val="115000"/>
              </a:lnSpc>
              <a:spcBef>
                <a:spcPts val="0"/>
              </a:spcBef>
              <a:spcAft>
                <a:spcPts val="0"/>
              </a:spcAft>
              <a:buSzPts val="1600"/>
              <a:buChar char="-"/>
            </a:pPr>
            <a:r>
              <a:rPr lang="es" sz="1600"/>
              <a:t>El elemento empresa tendrá en su interior un número que solo puede contener valores entre 0000 y 9999.</a:t>
            </a:r>
            <a:endParaRPr sz="1600"/>
          </a:p>
          <a:p>
            <a:pPr indent="-330200" lvl="0" marL="914400" rtl="0" algn="just">
              <a:lnSpc>
                <a:spcPct val="115000"/>
              </a:lnSpc>
              <a:spcBef>
                <a:spcPts val="0"/>
              </a:spcBef>
              <a:spcAft>
                <a:spcPts val="0"/>
              </a:spcAft>
              <a:buSzPts val="1600"/>
              <a:buChar char="-"/>
            </a:pPr>
            <a:r>
              <a:rPr lang="es" sz="1600"/>
              <a:t>El elemento cliente tendrá en su interior  un atributo obligatorio llamado NIF como identificador único y un elemento llamado MOTE de tipo textual.</a:t>
            </a:r>
            <a:endParaRPr sz="1600"/>
          </a:p>
          <a:p>
            <a:pPr indent="-330200" lvl="0" marL="914400" rtl="0" algn="just">
              <a:lnSpc>
                <a:spcPct val="115000"/>
              </a:lnSpc>
              <a:spcBef>
                <a:spcPts val="0"/>
              </a:spcBef>
              <a:spcAft>
                <a:spcPts val="0"/>
              </a:spcAft>
              <a:buSzPts val="1600"/>
              <a:buChar char="-"/>
            </a:pPr>
            <a:r>
              <a:rPr lang="es" sz="1600"/>
              <a:t>El elemento factura se compone a su vez de los elementos emisor de tipo PCDATA, total (al menos 1) y fecha_fact de tipo PCDATA. Además tendrá dos atributos obligatorios: uno llamado numfactura que será identificador único y obligatorio y otro llamado cliente_factura, que será opcional.</a:t>
            </a:r>
            <a:endParaRPr sz="1600"/>
          </a:p>
          <a:p>
            <a:pPr indent="-330200" lvl="0" marL="457200" rtl="0" algn="just">
              <a:lnSpc>
                <a:spcPct val="115000"/>
              </a:lnSpc>
              <a:spcBef>
                <a:spcPts val="0"/>
              </a:spcBef>
              <a:spcAft>
                <a:spcPts val="0"/>
              </a:spcAft>
              <a:buSzPts val="1600"/>
              <a:buAutoNum type="arabicPeriod"/>
            </a:pPr>
            <a:r>
              <a:rPr lang="es" sz="1600"/>
              <a:t>Construye un Schema equivalente a la DTD creada.</a:t>
            </a:r>
            <a:endParaRPr sz="1600"/>
          </a:p>
          <a:p>
            <a:pPr indent="-330200" lvl="0" marL="457200" rtl="0" algn="just">
              <a:lnSpc>
                <a:spcPct val="115000"/>
              </a:lnSpc>
              <a:spcBef>
                <a:spcPts val="0"/>
              </a:spcBef>
              <a:spcAft>
                <a:spcPts val="0"/>
              </a:spcAft>
              <a:buSzPts val="1600"/>
              <a:buAutoNum type="arabicPeriod"/>
            </a:pPr>
            <a:r>
              <a:rPr lang="es" sz="1600"/>
              <a:t>Construye un XML que valide tanto tu DTD como tu XSD.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17" name="Google Shape;117;p18"/>
          <p:cNvSpPr txBox="1"/>
          <p:nvPr/>
        </p:nvSpPr>
        <p:spPr>
          <a:xfrm>
            <a:off x="311700" y="928525"/>
            <a:ext cx="84546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b="1" lang="es" sz="1800">
                <a:solidFill>
                  <a:schemeClr val="dk2"/>
                </a:solidFill>
                <a:latin typeface="Roboto"/>
                <a:ea typeface="Roboto"/>
                <a:cs typeface="Roboto"/>
                <a:sym typeface="Roboto"/>
              </a:rPr>
              <a:t>Nodo raíz → </a:t>
            </a:r>
            <a:r>
              <a:rPr b="1" lang="es" sz="1800" u="sng">
                <a:solidFill>
                  <a:schemeClr val="dk2"/>
                </a:solidFill>
                <a:latin typeface="Roboto"/>
                <a:ea typeface="Roboto"/>
                <a:cs typeface="Roboto"/>
                <a:sym typeface="Roboto"/>
              </a:rPr>
              <a:t>schema</a:t>
            </a:r>
            <a:endParaRPr sz="1800">
              <a:solidFill>
                <a:schemeClr val="dk2"/>
              </a:solidFill>
              <a:latin typeface="Roboto"/>
              <a:ea typeface="Roboto"/>
              <a:cs typeface="Roboto"/>
              <a:sym typeface="Roboto"/>
            </a:endParaRPr>
          </a:p>
        </p:txBody>
      </p:sp>
      <p:sp>
        <p:nvSpPr>
          <p:cNvPr id="118" name="Google Shape;118;p18"/>
          <p:cNvSpPr txBox="1"/>
          <p:nvPr/>
        </p:nvSpPr>
        <p:spPr>
          <a:xfrm>
            <a:off x="360025" y="1609200"/>
            <a:ext cx="695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062873"/>
                </a:solidFill>
                <a:latin typeface="Courier New"/>
                <a:ea typeface="Courier New"/>
                <a:cs typeface="Courier New"/>
                <a:sym typeface="Courier New"/>
              </a:rPr>
              <a:t>&lt;?xml version="1.0" encoding="UTF-8"?&gt;</a:t>
            </a:r>
            <a:endParaRPr b="1" sz="1500">
              <a:solidFill>
                <a:srgbClr val="062873"/>
              </a:solidFill>
              <a:latin typeface="Courier New"/>
              <a:ea typeface="Courier New"/>
              <a:cs typeface="Courier New"/>
              <a:sym typeface="Courier New"/>
            </a:endParaRPr>
          </a:p>
          <a:p>
            <a:pPr indent="0" lvl="0" marL="0" rtl="0" algn="l">
              <a:spcBef>
                <a:spcPts val="0"/>
              </a:spcBef>
              <a:spcAft>
                <a:spcPts val="0"/>
              </a:spcAft>
              <a:buNone/>
            </a:pPr>
            <a:r>
              <a:rPr b="1" lang="es" sz="1500">
                <a:solidFill>
                  <a:srgbClr val="062873"/>
                </a:solidFill>
                <a:latin typeface="Courier New"/>
                <a:ea typeface="Courier New"/>
                <a:cs typeface="Courier New"/>
                <a:sym typeface="Courier New"/>
              </a:rPr>
              <a:t>&lt;xs:schema</a:t>
            </a:r>
            <a:r>
              <a:rPr lang="es" sz="1500">
                <a:solidFill>
                  <a:srgbClr val="404040"/>
                </a:solidFill>
                <a:latin typeface="Courier New"/>
                <a:ea typeface="Courier New"/>
                <a:cs typeface="Courier New"/>
                <a:sym typeface="Courier New"/>
              </a:rPr>
              <a:t> </a:t>
            </a:r>
            <a:r>
              <a:rPr lang="es" sz="1500">
                <a:solidFill>
                  <a:srgbClr val="4070A0"/>
                </a:solidFill>
                <a:latin typeface="Courier New"/>
                <a:ea typeface="Courier New"/>
                <a:cs typeface="Courier New"/>
                <a:sym typeface="Courier New"/>
              </a:rPr>
              <a:t>xmlns:xs="http://www.w3.org/2001/XMLSchema"</a:t>
            </a:r>
            <a:r>
              <a:rPr b="1" lang="es" sz="1500">
                <a:solidFill>
                  <a:srgbClr val="062873"/>
                </a:solidFill>
                <a:latin typeface="Courier New"/>
                <a:ea typeface="Courier New"/>
                <a:cs typeface="Courier New"/>
                <a:sym typeface="Courier New"/>
              </a:rPr>
              <a:t>&gt;</a:t>
            </a:r>
            <a:endParaRPr sz="15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404040"/>
                </a:solidFill>
                <a:latin typeface="Courier New"/>
                <a:ea typeface="Courier New"/>
                <a:cs typeface="Courier New"/>
                <a:sym typeface="Courier New"/>
              </a:rPr>
              <a:t>   </a:t>
            </a:r>
            <a:r>
              <a:rPr b="1" lang="es" sz="1500">
                <a:solidFill>
                  <a:srgbClr val="062873"/>
                </a:solidFill>
                <a:latin typeface="Courier New"/>
                <a:ea typeface="Courier New"/>
                <a:cs typeface="Courier New"/>
                <a:sym typeface="Courier New"/>
              </a:rPr>
              <a:t>…</a:t>
            </a:r>
            <a:endParaRPr sz="15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500">
                <a:solidFill>
                  <a:srgbClr val="062873"/>
                </a:solidFill>
                <a:latin typeface="Courier New"/>
                <a:ea typeface="Courier New"/>
                <a:cs typeface="Courier New"/>
                <a:sym typeface="Courier New"/>
              </a:rPr>
              <a:t>&lt;/xs:schema&gt;</a:t>
            </a:r>
            <a:endParaRPr b="1" sz="1500">
              <a:solidFill>
                <a:srgbClr val="062873"/>
              </a:solidFill>
              <a:latin typeface="Courier New"/>
              <a:ea typeface="Courier New"/>
              <a:cs typeface="Courier New"/>
              <a:sym typeface="Courier New"/>
            </a:endParaRPr>
          </a:p>
        </p:txBody>
      </p:sp>
      <p:sp>
        <p:nvSpPr>
          <p:cNvPr id="119" name="Google Shape;119;p18"/>
          <p:cNvSpPr txBox="1"/>
          <p:nvPr/>
        </p:nvSpPr>
        <p:spPr>
          <a:xfrm>
            <a:off x="6144000" y="2458350"/>
            <a:ext cx="3000000" cy="16932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s">
                <a:solidFill>
                  <a:schemeClr val="accent3"/>
                </a:solidFill>
                <a:latin typeface="Roboto"/>
                <a:ea typeface="Roboto"/>
                <a:cs typeface="Roboto"/>
                <a:sym typeface="Roboto"/>
              </a:rPr>
              <a:t>Hace referencia a una URL que contiene la definición de todos los elementos y atributos que se pueden utilizar en un esquema. </a:t>
            </a:r>
            <a:r>
              <a:rPr b="1" i="1" lang="es">
                <a:solidFill>
                  <a:schemeClr val="accent3"/>
                </a:solidFill>
                <a:latin typeface="Roboto"/>
                <a:ea typeface="Roboto"/>
                <a:cs typeface="Roboto"/>
                <a:sym typeface="Roboto"/>
              </a:rPr>
              <a:t>Eso no quiere decir que para programar en XML se necesite estar conectado a Internet.</a:t>
            </a:r>
            <a:endParaRPr b="1" i="1">
              <a:solidFill>
                <a:schemeClr val="accent3"/>
              </a:solidFill>
              <a:latin typeface="Roboto"/>
              <a:ea typeface="Roboto"/>
              <a:cs typeface="Roboto"/>
              <a:sym typeface="Roboto"/>
            </a:endParaRPr>
          </a:p>
        </p:txBody>
      </p:sp>
      <p:cxnSp>
        <p:nvCxnSpPr>
          <p:cNvPr id="120" name="Google Shape;120;p18"/>
          <p:cNvCxnSpPr/>
          <p:nvPr/>
        </p:nvCxnSpPr>
        <p:spPr>
          <a:xfrm rot="10800000">
            <a:off x="5268450" y="2204300"/>
            <a:ext cx="867000" cy="264600"/>
          </a:xfrm>
          <a:prstGeom prst="straightConnector1">
            <a:avLst/>
          </a:prstGeom>
          <a:noFill/>
          <a:ln cap="flat" cmpd="sng" w="19050">
            <a:solidFill>
              <a:schemeClr val="accent3"/>
            </a:solidFill>
            <a:prstDash val="solid"/>
            <a:round/>
            <a:headEnd len="med" w="med" type="none"/>
            <a:tailEnd len="med" w="med" type="triangle"/>
          </a:ln>
        </p:spPr>
      </p:cxnSp>
      <p:sp>
        <p:nvSpPr>
          <p:cNvPr id="121" name="Google Shape;121;p18"/>
          <p:cNvSpPr/>
          <p:nvPr/>
        </p:nvSpPr>
        <p:spPr>
          <a:xfrm>
            <a:off x="2783800" y="1954550"/>
            <a:ext cx="3901800" cy="205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1104850" y="2840075"/>
            <a:ext cx="4391400" cy="12621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s">
                <a:solidFill>
                  <a:schemeClr val="accent2"/>
                </a:solidFill>
                <a:latin typeface="Roboto"/>
                <a:ea typeface="Roboto"/>
                <a:cs typeface="Roboto"/>
                <a:sym typeface="Roboto"/>
              </a:rPr>
              <a:t>Utiliza un atributo xmlns que significa XML namespace para crear un espacio de nombres de XML vinculado a un prefijo que en este caso es xsd, pero que puede ser cualquier cosa ya que sólo hace la función de variable (también se usa xs).</a:t>
            </a:r>
            <a:endParaRPr b="1" i="1">
              <a:solidFill>
                <a:schemeClr val="accent2"/>
              </a:solidFill>
              <a:latin typeface="Roboto"/>
              <a:ea typeface="Roboto"/>
              <a:cs typeface="Roboto"/>
              <a:sym typeface="Roboto"/>
            </a:endParaRPr>
          </a:p>
        </p:txBody>
      </p:sp>
      <p:cxnSp>
        <p:nvCxnSpPr>
          <p:cNvPr id="123" name="Google Shape;123;p18"/>
          <p:cNvCxnSpPr>
            <a:stCxn id="122" idx="0"/>
            <a:endCxn id="124" idx="2"/>
          </p:cNvCxnSpPr>
          <p:nvPr/>
        </p:nvCxnSpPr>
        <p:spPr>
          <a:xfrm rot="10800000">
            <a:off x="2210950" y="2160275"/>
            <a:ext cx="1089600" cy="679800"/>
          </a:xfrm>
          <a:prstGeom prst="straightConnector1">
            <a:avLst/>
          </a:prstGeom>
          <a:noFill/>
          <a:ln cap="flat" cmpd="sng" w="19050">
            <a:solidFill>
              <a:schemeClr val="accent2"/>
            </a:solidFill>
            <a:prstDash val="solid"/>
            <a:round/>
            <a:headEnd len="med" w="med" type="none"/>
            <a:tailEnd len="med" w="med" type="triangle"/>
          </a:ln>
        </p:spPr>
      </p:cxnSp>
      <p:sp>
        <p:nvSpPr>
          <p:cNvPr id="124" name="Google Shape;124;p18"/>
          <p:cNvSpPr/>
          <p:nvPr/>
        </p:nvSpPr>
        <p:spPr>
          <a:xfrm>
            <a:off x="1638100" y="1954550"/>
            <a:ext cx="1145700" cy="205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2"/>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000"/>
              <a:t>¿Y qué pasa con las etiquetas vacías que solo tienen atributos?</a:t>
            </a:r>
            <a:endParaRPr sz="30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15. Etiquetas vacías con atributos</a:t>
            </a:r>
            <a:endParaRPr/>
          </a:p>
        </p:txBody>
      </p:sp>
      <p:sp>
        <p:nvSpPr>
          <p:cNvPr id="480" name="Google Shape;480;p73"/>
          <p:cNvSpPr txBox="1"/>
          <p:nvPr/>
        </p:nvSpPr>
        <p:spPr>
          <a:xfrm>
            <a:off x="311700" y="1182400"/>
            <a:ext cx="8454600" cy="1354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a:solidFill>
                  <a:srgbClr val="008000"/>
                </a:solidFill>
                <a:latin typeface="Courier New"/>
                <a:ea typeface="Courier New"/>
                <a:cs typeface="Courier New"/>
                <a:sym typeface="Courier New"/>
              </a:rPr>
              <a:t>&lt;xs:complexType&gt;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 atributos ...</a:t>
            </a:r>
            <a:endParaRPr>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a:solidFill>
                  <a:srgbClr val="008000"/>
                </a:solidFill>
                <a:latin typeface="Courier New"/>
                <a:ea typeface="Courier New"/>
                <a:cs typeface="Courier New"/>
                <a:sym typeface="Courier New"/>
              </a:rPr>
              <a:t>&lt;/xs:complexType&gt;</a:t>
            </a:r>
            <a:endParaRPr sz="2400">
              <a:solidFill>
                <a:schemeClr val="dk2"/>
              </a:solidFill>
              <a:latin typeface="Roboto"/>
              <a:ea typeface="Roboto"/>
              <a:cs typeface="Roboto"/>
              <a:sym typeface="Roboto"/>
            </a:endParaRPr>
          </a:p>
        </p:txBody>
      </p:sp>
      <p:sp>
        <p:nvSpPr>
          <p:cNvPr id="481" name="Google Shape;481;p73"/>
          <p:cNvSpPr txBox="1"/>
          <p:nvPr>
            <p:ph idx="1" type="body"/>
          </p:nvPr>
        </p:nvSpPr>
        <p:spPr>
          <a:xfrm>
            <a:off x="3847350" y="2154825"/>
            <a:ext cx="4397700" cy="1535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0"/>
              </a:spcBef>
              <a:spcAft>
                <a:spcPts val="1200"/>
              </a:spcAft>
              <a:buNone/>
            </a:pPr>
            <a:r>
              <a:rPr lang="es"/>
              <a:t>Cuando la etiqueta solo contiene atributos, basta con indicar que es de tipo complejo y poner sus atributos dentro de la etiqueta “Complex Type” </a:t>
            </a:r>
            <a:endParaRPr/>
          </a:p>
        </p:txBody>
      </p:sp>
      <p:cxnSp>
        <p:nvCxnSpPr>
          <p:cNvPr id="482" name="Google Shape;482;p73"/>
          <p:cNvCxnSpPr>
            <a:stCxn id="481" idx="1"/>
          </p:cNvCxnSpPr>
          <p:nvPr/>
        </p:nvCxnSpPr>
        <p:spPr>
          <a:xfrm rot="10800000">
            <a:off x="2524350" y="2030625"/>
            <a:ext cx="1323000" cy="8919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15. Etiquetas vacías con atributos</a:t>
            </a:r>
            <a:endParaRPr/>
          </a:p>
        </p:txBody>
      </p:sp>
      <p:sp>
        <p:nvSpPr>
          <p:cNvPr id="488" name="Google Shape;488;p74"/>
          <p:cNvSpPr txBox="1"/>
          <p:nvPr>
            <p:ph idx="1" type="body"/>
          </p:nvPr>
        </p:nvSpPr>
        <p:spPr>
          <a:xfrm>
            <a:off x="311700" y="1100175"/>
            <a:ext cx="8246400" cy="4644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1200"/>
              </a:spcAft>
              <a:buNone/>
            </a:pPr>
            <a:r>
              <a:rPr lang="es"/>
              <a:t>Por ejemplo: </a:t>
            </a:r>
            <a:endParaRPr/>
          </a:p>
        </p:txBody>
      </p:sp>
      <p:sp>
        <p:nvSpPr>
          <p:cNvPr id="489" name="Google Shape;489;p74"/>
          <p:cNvSpPr txBox="1"/>
          <p:nvPr/>
        </p:nvSpPr>
        <p:spPr>
          <a:xfrm>
            <a:off x="174600" y="1517275"/>
            <a:ext cx="8520600" cy="1200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a:solidFill>
                  <a:schemeClr val="dk1"/>
                </a:solidFill>
                <a:latin typeface="Courier New"/>
                <a:ea typeface="Courier New"/>
                <a:cs typeface="Courier New"/>
                <a:sym typeface="Courier New"/>
              </a:rPr>
              <a:t>&lt;libro titulo=”</a:t>
            </a:r>
            <a:r>
              <a:rPr lang="es">
                <a:solidFill>
                  <a:schemeClr val="dk1"/>
                </a:solidFill>
                <a:latin typeface="Courier New"/>
                <a:ea typeface="Courier New"/>
                <a:cs typeface="Courier New"/>
                <a:sym typeface="Courier New"/>
              </a:rPr>
              <a:t>El señor de los anillos</a:t>
            </a:r>
            <a:r>
              <a:rPr b="1" lang="es">
                <a:solidFill>
                  <a:schemeClr val="dk1"/>
                </a:solidFill>
                <a:latin typeface="Courier New"/>
                <a:ea typeface="Courier New"/>
                <a:cs typeface="Courier New"/>
                <a:sym typeface="Courier New"/>
              </a:rPr>
              <a:t>” autor=”</a:t>
            </a:r>
            <a:r>
              <a:rPr lang="es">
                <a:solidFill>
                  <a:schemeClr val="dk1"/>
                </a:solidFill>
                <a:latin typeface="Courier New"/>
                <a:ea typeface="Courier New"/>
                <a:cs typeface="Courier New"/>
                <a:sym typeface="Courier New"/>
              </a:rPr>
              <a:t>John Ronald Ruelen Tolkien</a:t>
            </a:r>
            <a:r>
              <a:rPr b="1" lang="es">
                <a:solidFill>
                  <a:schemeClr val="dk1"/>
                </a:solidFill>
                <a:latin typeface="Courier New"/>
                <a:ea typeface="Courier New"/>
                <a:cs typeface="Courier New"/>
                <a:sym typeface="Courier New"/>
              </a:rPr>
              <a:t>” editorial=”</a:t>
            </a:r>
            <a:r>
              <a:rPr lang="es">
                <a:solidFill>
                  <a:schemeClr val="dk1"/>
                </a:solidFill>
                <a:latin typeface="Courier New"/>
                <a:ea typeface="Courier New"/>
                <a:cs typeface="Courier New"/>
                <a:sym typeface="Courier New"/>
              </a:rPr>
              <a:t>Tirant Lo Blanch</a:t>
            </a:r>
            <a:r>
              <a:rPr b="1" lang="es">
                <a:solidFill>
                  <a:schemeClr val="dk1"/>
                </a:solidFill>
                <a:latin typeface="Courier New"/>
                <a:ea typeface="Courier New"/>
                <a:cs typeface="Courier New"/>
                <a:sym typeface="Courier New"/>
              </a:rPr>
              <a:t>” /&gt;</a:t>
            </a:r>
            <a:endParaRPr>
              <a:solidFill>
                <a:schemeClr val="dk1"/>
              </a:solidFill>
              <a:latin typeface="Roboto"/>
              <a:ea typeface="Roboto"/>
              <a:cs typeface="Roboto"/>
              <a:sym typeface="Roboto"/>
            </a:endParaRPr>
          </a:p>
          <a:p>
            <a:pPr indent="0" lvl="0" marL="0" rtl="0" algn="just">
              <a:lnSpc>
                <a:spcPct val="150000"/>
              </a:lnSpc>
              <a:spcBef>
                <a:spcPts val="1200"/>
              </a:spcBef>
              <a:spcAft>
                <a:spcPts val="0"/>
              </a:spcAft>
              <a:buNone/>
            </a:pPr>
            <a:r>
              <a:t/>
            </a:r>
            <a:endParaRPr>
              <a:solidFill>
                <a:schemeClr val="dk1"/>
              </a:solidFill>
              <a:latin typeface="Roboto"/>
              <a:ea typeface="Roboto"/>
              <a:cs typeface="Roboto"/>
              <a:sym typeface="Roboto"/>
            </a:endParaRPr>
          </a:p>
        </p:txBody>
      </p:sp>
      <p:sp>
        <p:nvSpPr>
          <p:cNvPr id="490" name="Google Shape;490;p74"/>
          <p:cNvSpPr txBox="1"/>
          <p:nvPr/>
        </p:nvSpPr>
        <p:spPr>
          <a:xfrm>
            <a:off x="311700" y="2571750"/>
            <a:ext cx="8454600" cy="2570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s">
                <a:solidFill>
                  <a:srgbClr val="008000"/>
                </a:solidFill>
                <a:latin typeface="Courier New"/>
                <a:ea typeface="Courier New"/>
                <a:cs typeface="Courier New"/>
                <a:sym typeface="Courier New"/>
              </a:rPr>
              <a:t>&lt;xs:element name=”</a:t>
            </a:r>
            <a:r>
              <a:rPr lang="es">
                <a:solidFill>
                  <a:srgbClr val="008000"/>
                </a:solidFill>
                <a:latin typeface="Courier New"/>
                <a:ea typeface="Courier New"/>
                <a:cs typeface="Courier New"/>
                <a:sym typeface="Courier New"/>
              </a:rPr>
              <a:t>libro</a:t>
            </a:r>
            <a:r>
              <a:rPr b="1" lang="es">
                <a:solidFill>
                  <a:srgbClr val="008000"/>
                </a:solidFill>
                <a:latin typeface="Courier New"/>
                <a:ea typeface="Courier New"/>
                <a:cs typeface="Courier New"/>
                <a:sym typeface="Courier New"/>
              </a:rPr>
              <a:t>”&gt;</a:t>
            </a:r>
            <a:endParaRPr b="1">
              <a:solidFill>
                <a:srgbClr val="008000"/>
              </a:solidFill>
              <a:latin typeface="Courier New"/>
              <a:ea typeface="Courier New"/>
              <a:cs typeface="Courier New"/>
              <a:sym typeface="Courier New"/>
            </a:endParaRPr>
          </a:p>
          <a:p>
            <a:pPr indent="457200" lvl="0" marL="0" rtl="0" algn="just">
              <a:lnSpc>
                <a:spcPct val="100000"/>
              </a:lnSpc>
              <a:spcBef>
                <a:spcPts val="1200"/>
              </a:spcBef>
              <a:spcAft>
                <a:spcPts val="0"/>
              </a:spcAft>
              <a:buNone/>
            </a:pPr>
            <a:r>
              <a:rPr b="1" lang="es">
                <a:solidFill>
                  <a:srgbClr val="008000"/>
                </a:solidFill>
                <a:latin typeface="Courier New"/>
                <a:ea typeface="Courier New"/>
                <a:cs typeface="Courier New"/>
                <a:sym typeface="Courier New"/>
              </a:rPr>
              <a:t>&lt;xs:complexType&gt;</a:t>
            </a:r>
            <a:endParaRPr>
              <a:solidFill>
                <a:srgbClr val="404040"/>
              </a:solidFill>
              <a:latin typeface="Courier New"/>
              <a:ea typeface="Courier New"/>
              <a:cs typeface="Courier New"/>
              <a:sym typeface="Courier New"/>
            </a:endParaRPr>
          </a:p>
          <a:p>
            <a:pPr indent="0" lvl="0" marL="0" rtl="0" algn="just">
              <a:lnSpc>
                <a:spcPct val="100000"/>
              </a:lnSpc>
              <a:spcBef>
                <a:spcPts val="1200"/>
              </a:spcBef>
              <a:spcAft>
                <a:spcPts val="0"/>
              </a:spcAft>
              <a:buNone/>
            </a:pPr>
            <a:r>
              <a:rPr lang="es">
                <a:solidFill>
                  <a:srgbClr val="404040"/>
                </a:solidFill>
                <a:latin typeface="Courier New"/>
                <a:ea typeface="Courier New"/>
                <a:cs typeface="Courier New"/>
                <a:sym typeface="Courier New"/>
              </a:rPr>
              <a:t>		&lt;xs:attribute name=”titulo” type=”xs:string” /&gt;</a:t>
            </a:r>
            <a:endParaRPr>
              <a:solidFill>
                <a:srgbClr val="404040"/>
              </a:solidFill>
              <a:latin typeface="Courier New"/>
              <a:ea typeface="Courier New"/>
              <a:cs typeface="Courier New"/>
              <a:sym typeface="Courier New"/>
            </a:endParaRPr>
          </a:p>
          <a:p>
            <a:pPr indent="457200" lvl="0" marL="457200" rtl="0" algn="just">
              <a:lnSpc>
                <a:spcPct val="100000"/>
              </a:lnSpc>
              <a:spcBef>
                <a:spcPts val="1200"/>
              </a:spcBef>
              <a:spcAft>
                <a:spcPts val="0"/>
              </a:spcAft>
              <a:buNone/>
            </a:pPr>
            <a:r>
              <a:rPr lang="es">
                <a:solidFill>
                  <a:srgbClr val="404040"/>
                </a:solidFill>
                <a:latin typeface="Courier New"/>
                <a:ea typeface="Courier New"/>
                <a:cs typeface="Courier New"/>
                <a:sym typeface="Courier New"/>
              </a:rPr>
              <a:t>&lt;xs:attribute name=”autor” type=”xs:string” /&gt;</a:t>
            </a:r>
            <a:endParaRPr>
              <a:solidFill>
                <a:srgbClr val="404040"/>
              </a:solidFill>
              <a:latin typeface="Courier New"/>
              <a:ea typeface="Courier New"/>
              <a:cs typeface="Courier New"/>
              <a:sym typeface="Courier New"/>
            </a:endParaRPr>
          </a:p>
          <a:p>
            <a:pPr indent="457200" lvl="0" marL="45720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&lt;xs:attribute name=”editorial” type=”xs:string” /&gt;</a:t>
            </a:r>
            <a:endParaRPr>
              <a:solidFill>
                <a:srgbClr val="404040"/>
              </a:solidFill>
              <a:latin typeface="Courier New"/>
              <a:ea typeface="Courier New"/>
              <a:cs typeface="Courier New"/>
              <a:sym typeface="Courier New"/>
            </a:endParaRPr>
          </a:p>
          <a:p>
            <a:pPr indent="342900" lvl="0" marL="114300" marR="114300" rtl="0" algn="l">
              <a:lnSpc>
                <a:spcPct val="100000"/>
              </a:lnSpc>
              <a:spcBef>
                <a:spcPts val="1200"/>
              </a:spcBef>
              <a:spcAft>
                <a:spcPts val="0"/>
              </a:spcAft>
              <a:buNone/>
            </a:pPr>
            <a:r>
              <a:rPr b="1" lang="es">
                <a:solidFill>
                  <a:srgbClr val="008000"/>
                </a:solidFill>
                <a:latin typeface="Courier New"/>
                <a:ea typeface="Courier New"/>
                <a:cs typeface="Courier New"/>
                <a:sym typeface="Courier New"/>
              </a:rPr>
              <a:t>&lt;/xs:complexType&gt;</a:t>
            </a:r>
            <a:endParaRPr b="1">
              <a:solidFill>
                <a:srgbClr val="008000"/>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b="1" lang="es">
                <a:solidFill>
                  <a:srgbClr val="008000"/>
                </a:solidFill>
                <a:latin typeface="Courier New"/>
                <a:ea typeface="Courier New"/>
                <a:cs typeface="Courier New"/>
                <a:sym typeface="Courier New"/>
              </a:rPr>
              <a:t>&lt;/xs:element&gt;</a:t>
            </a:r>
            <a:endParaRPr b="1">
              <a:solidFill>
                <a:srgbClr val="008000"/>
              </a:solidFill>
              <a:latin typeface="Courier New"/>
              <a:ea typeface="Courier New"/>
              <a:cs typeface="Courier New"/>
              <a:sym typeface="Courier New"/>
            </a:endParaRPr>
          </a:p>
        </p:txBody>
      </p:sp>
      <p:sp>
        <p:nvSpPr>
          <p:cNvPr id="491" name="Google Shape;491;p74"/>
          <p:cNvSpPr/>
          <p:nvPr/>
        </p:nvSpPr>
        <p:spPr>
          <a:xfrm>
            <a:off x="1625200" y="2215500"/>
            <a:ext cx="406200" cy="464400"/>
          </a:xfrm>
          <a:prstGeom prst="downArrow">
            <a:avLst>
              <a:gd fmla="val 50000" name="adj1"/>
              <a:gd fmla="val 50000" name="adj2"/>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15. Etiquetas vacías con atributos</a:t>
            </a:r>
            <a:endParaRPr/>
          </a:p>
        </p:txBody>
      </p:sp>
      <p:sp>
        <p:nvSpPr>
          <p:cNvPr id="497" name="Google Shape;497;p75"/>
          <p:cNvSpPr txBox="1"/>
          <p:nvPr/>
        </p:nvSpPr>
        <p:spPr>
          <a:xfrm>
            <a:off x="311700" y="1182400"/>
            <a:ext cx="8454600" cy="3263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a:solidFill>
                  <a:srgbClr val="008000"/>
                </a:solidFill>
                <a:latin typeface="Courier New"/>
                <a:ea typeface="Courier New"/>
                <a:cs typeface="Courier New"/>
                <a:sym typeface="Courier New"/>
              </a:rPr>
              <a:t>&lt;xs:complexType&gt;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&lt;xs:attribute name=””&gt;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&lt;xs:SimpleType&gt;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a:t>
            </a:r>
            <a:r>
              <a:rPr lang="es">
                <a:solidFill>
                  <a:srgbClr val="404040"/>
                </a:solidFill>
                <a:latin typeface="Courier New"/>
                <a:ea typeface="Courier New"/>
                <a:cs typeface="Courier New"/>
                <a:sym typeface="Courier New"/>
              </a:rPr>
              <a:t>&lt;/xs:SimpleType&gt;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&lt;/xs:attribute&gt;</a:t>
            </a:r>
            <a:endParaRPr>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a:solidFill>
                  <a:srgbClr val="008000"/>
                </a:solidFill>
                <a:latin typeface="Courier New"/>
                <a:ea typeface="Courier New"/>
                <a:cs typeface="Courier New"/>
                <a:sym typeface="Courier New"/>
              </a:rPr>
              <a:t>&lt;/xs:complexType&gt;</a:t>
            </a:r>
            <a:endParaRPr sz="2400">
              <a:solidFill>
                <a:schemeClr val="dk2"/>
              </a:solidFill>
              <a:latin typeface="Roboto"/>
              <a:ea typeface="Roboto"/>
              <a:cs typeface="Roboto"/>
              <a:sym typeface="Roboto"/>
            </a:endParaRPr>
          </a:p>
        </p:txBody>
      </p:sp>
      <p:sp>
        <p:nvSpPr>
          <p:cNvPr id="498" name="Google Shape;498;p75"/>
          <p:cNvSpPr txBox="1"/>
          <p:nvPr>
            <p:ph idx="1" type="body"/>
          </p:nvPr>
        </p:nvSpPr>
        <p:spPr>
          <a:xfrm>
            <a:off x="3847350" y="2154825"/>
            <a:ext cx="4397700" cy="1535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0"/>
              </a:spcBef>
              <a:spcAft>
                <a:spcPts val="1200"/>
              </a:spcAft>
              <a:buNone/>
            </a:pPr>
            <a:r>
              <a:rPr lang="es"/>
              <a:t>Si por el contrario el atributo tiene algún tipo de restricción, entonces el atributo se convierte en un elemento de tipo “Simple Type”</a:t>
            </a:r>
            <a:r>
              <a:rPr lang="es"/>
              <a:t> </a:t>
            </a:r>
            <a:endParaRPr/>
          </a:p>
        </p:txBody>
      </p:sp>
      <p:cxnSp>
        <p:nvCxnSpPr>
          <p:cNvPr id="499" name="Google Shape;499;p75"/>
          <p:cNvCxnSpPr>
            <a:stCxn id="498" idx="1"/>
          </p:cNvCxnSpPr>
          <p:nvPr/>
        </p:nvCxnSpPr>
        <p:spPr>
          <a:xfrm rot="10800000">
            <a:off x="2809350" y="2627925"/>
            <a:ext cx="1038000" cy="2946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15. Etiquetas vacías con atributos</a:t>
            </a:r>
            <a:endParaRPr/>
          </a:p>
        </p:txBody>
      </p:sp>
      <p:sp>
        <p:nvSpPr>
          <p:cNvPr id="505" name="Google Shape;505;p76"/>
          <p:cNvSpPr txBox="1"/>
          <p:nvPr>
            <p:ph idx="1" type="body"/>
          </p:nvPr>
        </p:nvSpPr>
        <p:spPr>
          <a:xfrm>
            <a:off x="311700" y="1100175"/>
            <a:ext cx="8246400" cy="4644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1200"/>
              </a:spcAft>
              <a:buNone/>
            </a:pPr>
            <a:r>
              <a:rPr lang="es"/>
              <a:t>Por ejemplo: </a:t>
            </a:r>
            <a:endParaRPr/>
          </a:p>
        </p:txBody>
      </p:sp>
      <p:sp>
        <p:nvSpPr>
          <p:cNvPr id="506" name="Google Shape;506;p76"/>
          <p:cNvSpPr txBox="1"/>
          <p:nvPr/>
        </p:nvSpPr>
        <p:spPr>
          <a:xfrm>
            <a:off x="0" y="2329850"/>
            <a:ext cx="8520600" cy="877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a:solidFill>
                  <a:schemeClr val="dk1"/>
                </a:solidFill>
                <a:latin typeface="Courier New"/>
                <a:ea typeface="Courier New"/>
                <a:cs typeface="Courier New"/>
                <a:sym typeface="Courier New"/>
              </a:rPr>
              <a:t>&lt;estacion nombre=”</a:t>
            </a:r>
            <a:r>
              <a:rPr lang="es">
                <a:solidFill>
                  <a:schemeClr val="dk1"/>
                </a:solidFill>
                <a:latin typeface="Courier New"/>
                <a:ea typeface="Courier New"/>
                <a:cs typeface="Courier New"/>
                <a:sym typeface="Courier New"/>
              </a:rPr>
              <a:t>Primavera</a:t>
            </a:r>
            <a:r>
              <a:rPr b="1" lang="es">
                <a:solidFill>
                  <a:schemeClr val="dk1"/>
                </a:solidFill>
                <a:latin typeface="Courier New"/>
                <a:ea typeface="Courier New"/>
                <a:cs typeface="Courier New"/>
                <a:sym typeface="Courier New"/>
              </a:rPr>
              <a:t>” /&gt;</a:t>
            </a:r>
            <a:endParaRPr>
              <a:solidFill>
                <a:schemeClr val="dk1"/>
              </a:solidFill>
              <a:latin typeface="Roboto"/>
              <a:ea typeface="Roboto"/>
              <a:cs typeface="Roboto"/>
              <a:sym typeface="Roboto"/>
            </a:endParaRPr>
          </a:p>
          <a:p>
            <a:pPr indent="0" lvl="0" marL="0" rtl="0" algn="just">
              <a:lnSpc>
                <a:spcPct val="150000"/>
              </a:lnSpc>
              <a:spcBef>
                <a:spcPts val="1200"/>
              </a:spcBef>
              <a:spcAft>
                <a:spcPts val="0"/>
              </a:spcAft>
              <a:buNone/>
            </a:pPr>
            <a:r>
              <a:t/>
            </a:r>
            <a:endParaRPr>
              <a:solidFill>
                <a:schemeClr val="dk1"/>
              </a:solidFill>
              <a:latin typeface="Roboto"/>
              <a:ea typeface="Roboto"/>
              <a:cs typeface="Roboto"/>
              <a:sym typeface="Roboto"/>
            </a:endParaRPr>
          </a:p>
        </p:txBody>
      </p:sp>
      <p:sp>
        <p:nvSpPr>
          <p:cNvPr id="507" name="Google Shape;507;p76"/>
          <p:cNvSpPr txBox="1"/>
          <p:nvPr/>
        </p:nvSpPr>
        <p:spPr>
          <a:xfrm>
            <a:off x="3993900" y="905425"/>
            <a:ext cx="5150100" cy="39711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s" sz="900">
                <a:solidFill>
                  <a:srgbClr val="008000"/>
                </a:solidFill>
                <a:latin typeface="Courier New"/>
                <a:ea typeface="Courier New"/>
                <a:cs typeface="Courier New"/>
                <a:sym typeface="Courier New"/>
              </a:rPr>
              <a:t>&lt;xs:element name=”</a:t>
            </a:r>
            <a:r>
              <a:rPr lang="es" sz="900">
                <a:solidFill>
                  <a:srgbClr val="008000"/>
                </a:solidFill>
                <a:latin typeface="Courier New"/>
                <a:ea typeface="Courier New"/>
                <a:cs typeface="Courier New"/>
                <a:sym typeface="Courier New"/>
              </a:rPr>
              <a:t>estacion</a:t>
            </a:r>
            <a:r>
              <a:rPr b="1" lang="es" sz="900">
                <a:solidFill>
                  <a:srgbClr val="008000"/>
                </a:solidFill>
                <a:latin typeface="Courier New"/>
                <a:ea typeface="Courier New"/>
                <a:cs typeface="Courier New"/>
                <a:sym typeface="Courier New"/>
              </a:rPr>
              <a:t>”&gt;</a:t>
            </a:r>
            <a:endParaRPr b="1" sz="900">
              <a:solidFill>
                <a:srgbClr val="008000"/>
              </a:solidFill>
              <a:latin typeface="Courier New"/>
              <a:ea typeface="Courier New"/>
              <a:cs typeface="Courier New"/>
              <a:sym typeface="Courier New"/>
            </a:endParaRPr>
          </a:p>
          <a:p>
            <a:pPr indent="457200" lvl="0" marL="0" rtl="0" algn="just">
              <a:lnSpc>
                <a:spcPct val="100000"/>
              </a:lnSpc>
              <a:spcBef>
                <a:spcPts val="1200"/>
              </a:spcBef>
              <a:spcAft>
                <a:spcPts val="0"/>
              </a:spcAft>
              <a:buNone/>
            </a:pPr>
            <a:r>
              <a:rPr b="1" lang="es" sz="900">
                <a:solidFill>
                  <a:srgbClr val="008000"/>
                </a:solidFill>
                <a:latin typeface="Courier New"/>
                <a:ea typeface="Courier New"/>
                <a:cs typeface="Courier New"/>
                <a:sym typeface="Courier New"/>
              </a:rPr>
              <a:t>&lt;xs:complexType&gt;</a:t>
            </a:r>
            <a:endParaRPr sz="900">
              <a:solidFill>
                <a:srgbClr val="404040"/>
              </a:solidFill>
              <a:latin typeface="Courier New"/>
              <a:ea typeface="Courier New"/>
              <a:cs typeface="Courier New"/>
              <a:sym typeface="Courier New"/>
            </a:endParaRPr>
          </a:p>
          <a:p>
            <a:pPr indent="0" lvl="0" marL="0" rtl="0" algn="just">
              <a:lnSpc>
                <a:spcPct val="100000"/>
              </a:lnSpc>
              <a:spcBef>
                <a:spcPts val="1200"/>
              </a:spcBef>
              <a:spcAft>
                <a:spcPts val="0"/>
              </a:spcAft>
              <a:buNone/>
            </a:pPr>
            <a:r>
              <a:rPr lang="es" sz="900">
                <a:solidFill>
                  <a:srgbClr val="404040"/>
                </a:solidFill>
                <a:latin typeface="Courier New"/>
                <a:ea typeface="Courier New"/>
                <a:cs typeface="Courier New"/>
                <a:sym typeface="Courier New"/>
              </a:rPr>
              <a:t>		&lt;xs:attribute name=”nombre”&gt;</a:t>
            </a:r>
            <a:endParaRPr sz="900">
              <a:solidFill>
                <a:srgbClr val="404040"/>
              </a:solidFill>
              <a:latin typeface="Courier New"/>
              <a:ea typeface="Courier New"/>
              <a:cs typeface="Courier New"/>
              <a:sym typeface="Courier New"/>
            </a:endParaRPr>
          </a:p>
          <a:p>
            <a:pPr indent="0" lvl="0" marL="0" rtl="0" algn="just">
              <a:lnSpc>
                <a:spcPct val="100000"/>
              </a:lnSpc>
              <a:spcBef>
                <a:spcPts val="1200"/>
              </a:spcBef>
              <a:spcAft>
                <a:spcPts val="0"/>
              </a:spcAft>
              <a:buNone/>
            </a:pPr>
            <a:r>
              <a:rPr lang="es" sz="900">
                <a:solidFill>
                  <a:srgbClr val="404040"/>
                </a:solidFill>
                <a:latin typeface="Courier New"/>
                <a:ea typeface="Courier New"/>
                <a:cs typeface="Courier New"/>
                <a:sym typeface="Courier New"/>
              </a:rPr>
              <a:t>			&lt;xs:SimpleType&gt;</a:t>
            </a:r>
            <a:endParaRPr sz="900">
              <a:solidFill>
                <a:srgbClr val="404040"/>
              </a:solidFill>
              <a:latin typeface="Courier New"/>
              <a:ea typeface="Courier New"/>
              <a:cs typeface="Courier New"/>
              <a:sym typeface="Courier New"/>
            </a:endParaRPr>
          </a:p>
          <a:p>
            <a:pPr indent="0" lvl="0" marL="0" rtl="0" algn="just">
              <a:lnSpc>
                <a:spcPct val="100000"/>
              </a:lnSpc>
              <a:spcBef>
                <a:spcPts val="1200"/>
              </a:spcBef>
              <a:spcAft>
                <a:spcPts val="0"/>
              </a:spcAft>
              <a:buNone/>
            </a:pPr>
            <a:r>
              <a:rPr lang="es" sz="900">
                <a:solidFill>
                  <a:srgbClr val="404040"/>
                </a:solidFill>
                <a:latin typeface="Courier New"/>
                <a:ea typeface="Courier New"/>
                <a:cs typeface="Courier New"/>
                <a:sym typeface="Courier New"/>
              </a:rPr>
              <a:t>			&lt;xs:restriction base=”xs:string”&gt;</a:t>
            </a:r>
            <a:endParaRPr sz="900">
              <a:solidFill>
                <a:srgbClr val="404040"/>
              </a:solidFill>
              <a:latin typeface="Courier New"/>
              <a:ea typeface="Courier New"/>
              <a:cs typeface="Courier New"/>
              <a:sym typeface="Courier New"/>
            </a:endParaRPr>
          </a:p>
          <a:p>
            <a:pPr indent="0" lvl="0" marL="0" rtl="0" algn="just">
              <a:lnSpc>
                <a:spcPct val="100000"/>
              </a:lnSpc>
              <a:spcBef>
                <a:spcPts val="1200"/>
              </a:spcBef>
              <a:spcAft>
                <a:spcPts val="0"/>
              </a:spcAft>
              <a:buNone/>
            </a:pPr>
            <a:r>
              <a:rPr lang="es" sz="900">
                <a:solidFill>
                  <a:srgbClr val="404040"/>
                </a:solidFill>
                <a:latin typeface="Courier New"/>
                <a:ea typeface="Courier New"/>
                <a:cs typeface="Courier New"/>
                <a:sym typeface="Courier New"/>
              </a:rPr>
              <a:t>				&lt;xs:enumeration value=”Primavera” /&gt;</a:t>
            </a:r>
            <a:endParaRPr sz="900">
              <a:solidFill>
                <a:srgbClr val="404040"/>
              </a:solidFill>
              <a:latin typeface="Courier New"/>
              <a:ea typeface="Courier New"/>
              <a:cs typeface="Courier New"/>
              <a:sym typeface="Courier New"/>
            </a:endParaRPr>
          </a:p>
          <a:p>
            <a:pPr indent="0" lvl="0" marL="1828800" rtl="0" algn="just">
              <a:spcBef>
                <a:spcPts val="1200"/>
              </a:spcBef>
              <a:spcAft>
                <a:spcPts val="0"/>
              </a:spcAft>
              <a:buNone/>
            </a:pPr>
            <a:r>
              <a:rPr lang="es" sz="900">
                <a:solidFill>
                  <a:srgbClr val="404040"/>
                </a:solidFill>
                <a:latin typeface="Courier New"/>
                <a:ea typeface="Courier New"/>
                <a:cs typeface="Courier New"/>
                <a:sym typeface="Courier New"/>
              </a:rPr>
              <a:t>&lt;xs:enumeration value=”Verano” /&gt;</a:t>
            </a:r>
            <a:endParaRPr sz="900">
              <a:solidFill>
                <a:srgbClr val="404040"/>
              </a:solidFill>
              <a:latin typeface="Courier New"/>
              <a:ea typeface="Courier New"/>
              <a:cs typeface="Courier New"/>
              <a:sym typeface="Courier New"/>
            </a:endParaRPr>
          </a:p>
          <a:p>
            <a:pPr indent="0" lvl="0" marL="1828800" rtl="0" algn="just">
              <a:spcBef>
                <a:spcPts val="1200"/>
              </a:spcBef>
              <a:spcAft>
                <a:spcPts val="0"/>
              </a:spcAft>
              <a:buNone/>
            </a:pPr>
            <a:r>
              <a:rPr lang="es" sz="900">
                <a:solidFill>
                  <a:srgbClr val="404040"/>
                </a:solidFill>
                <a:latin typeface="Courier New"/>
                <a:ea typeface="Courier New"/>
                <a:cs typeface="Courier New"/>
                <a:sym typeface="Courier New"/>
              </a:rPr>
              <a:t>&lt;xs:enumeration value=”Otoño” /&gt;</a:t>
            </a:r>
            <a:endParaRPr sz="900">
              <a:solidFill>
                <a:srgbClr val="404040"/>
              </a:solidFill>
              <a:latin typeface="Courier New"/>
              <a:ea typeface="Courier New"/>
              <a:cs typeface="Courier New"/>
              <a:sym typeface="Courier New"/>
            </a:endParaRPr>
          </a:p>
          <a:p>
            <a:pPr indent="0" lvl="0" marL="1828800" rtl="0" algn="just">
              <a:spcBef>
                <a:spcPts val="1200"/>
              </a:spcBef>
              <a:spcAft>
                <a:spcPts val="0"/>
              </a:spcAft>
              <a:buNone/>
            </a:pPr>
            <a:r>
              <a:rPr lang="es" sz="900">
                <a:solidFill>
                  <a:srgbClr val="404040"/>
                </a:solidFill>
                <a:latin typeface="Courier New"/>
                <a:ea typeface="Courier New"/>
                <a:cs typeface="Courier New"/>
                <a:sym typeface="Courier New"/>
              </a:rPr>
              <a:t>&lt;xs:enumeration value=”Invierno” /&gt;</a:t>
            </a:r>
            <a:endParaRPr sz="900">
              <a:solidFill>
                <a:srgbClr val="404040"/>
              </a:solidFill>
              <a:latin typeface="Courier New"/>
              <a:ea typeface="Courier New"/>
              <a:cs typeface="Courier New"/>
              <a:sym typeface="Courier New"/>
            </a:endParaRPr>
          </a:p>
          <a:p>
            <a:pPr indent="457200" lvl="0" marL="914400" rtl="0" algn="just">
              <a:lnSpc>
                <a:spcPct val="100000"/>
              </a:lnSpc>
              <a:spcBef>
                <a:spcPts val="1200"/>
              </a:spcBef>
              <a:spcAft>
                <a:spcPts val="0"/>
              </a:spcAft>
              <a:buNone/>
            </a:pPr>
            <a:r>
              <a:rPr lang="es" sz="900">
                <a:solidFill>
                  <a:srgbClr val="404040"/>
                </a:solidFill>
                <a:latin typeface="Courier New"/>
                <a:ea typeface="Courier New"/>
                <a:cs typeface="Courier New"/>
                <a:sym typeface="Courier New"/>
              </a:rPr>
              <a:t>&lt;/xs:restriction&gt;</a:t>
            </a:r>
            <a:endParaRPr sz="900">
              <a:solidFill>
                <a:srgbClr val="404040"/>
              </a:solidFill>
              <a:latin typeface="Courier New"/>
              <a:ea typeface="Courier New"/>
              <a:cs typeface="Courier New"/>
              <a:sym typeface="Courier New"/>
            </a:endParaRPr>
          </a:p>
          <a:p>
            <a:pPr indent="457200" lvl="0" marL="914400" rtl="0" algn="just">
              <a:lnSpc>
                <a:spcPct val="100000"/>
              </a:lnSpc>
              <a:spcBef>
                <a:spcPts val="1200"/>
              </a:spcBef>
              <a:spcAft>
                <a:spcPts val="0"/>
              </a:spcAft>
              <a:buNone/>
            </a:pPr>
            <a:r>
              <a:rPr lang="es" sz="900">
                <a:solidFill>
                  <a:srgbClr val="404040"/>
                </a:solidFill>
                <a:latin typeface="Courier New"/>
                <a:ea typeface="Courier New"/>
                <a:cs typeface="Courier New"/>
                <a:sym typeface="Courier New"/>
              </a:rPr>
              <a:t>&lt;/xs:SimpleType&gt;</a:t>
            </a:r>
            <a:endParaRPr sz="900">
              <a:solidFill>
                <a:srgbClr val="404040"/>
              </a:solidFill>
              <a:latin typeface="Courier New"/>
              <a:ea typeface="Courier New"/>
              <a:cs typeface="Courier New"/>
              <a:sym typeface="Courier New"/>
            </a:endParaRPr>
          </a:p>
          <a:p>
            <a:pPr indent="457200" lvl="0" marL="457200" rtl="0" algn="just">
              <a:lnSpc>
                <a:spcPct val="100000"/>
              </a:lnSpc>
              <a:spcBef>
                <a:spcPts val="1200"/>
              </a:spcBef>
              <a:spcAft>
                <a:spcPts val="0"/>
              </a:spcAft>
              <a:buNone/>
            </a:pPr>
            <a:r>
              <a:rPr lang="es" sz="900">
                <a:solidFill>
                  <a:srgbClr val="404040"/>
                </a:solidFill>
                <a:latin typeface="Courier New"/>
                <a:ea typeface="Courier New"/>
                <a:cs typeface="Courier New"/>
                <a:sym typeface="Courier New"/>
              </a:rPr>
              <a:t>&lt;/xs:attribute&gt;</a:t>
            </a:r>
            <a:endParaRPr sz="900">
              <a:solidFill>
                <a:srgbClr val="404040"/>
              </a:solidFill>
              <a:latin typeface="Courier New"/>
              <a:ea typeface="Courier New"/>
              <a:cs typeface="Courier New"/>
              <a:sym typeface="Courier New"/>
            </a:endParaRPr>
          </a:p>
          <a:p>
            <a:pPr indent="342900" lvl="0" marL="114300" marR="114300" rtl="0" algn="l">
              <a:lnSpc>
                <a:spcPct val="100000"/>
              </a:lnSpc>
              <a:spcBef>
                <a:spcPts val="1200"/>
              </a:spcBef>
              <a:spcAft>
                <a:spcPts val="0"/>
              </a:spcAft>
              <a:buNone/>
            </a:pPr>
            <a:r>
              <a:rPr b="1" lang="es" sz="900">
                <a:solidFill>
                  <a:srgbClr val="008000"/>
                </a:solidFill>
                <a:latin typeface="Courier New"/>
                <a:ea typeface="Courier New"/>
                <a:cs typeface="Courier New"/>
                <a:sym typeface="Courier New"/>
              </a:rPr>
              <a:t>&lt;/xs:complexType&gt;</a:t>
            </a:r>
            <a:endParaRPr b="1" sz="900">
              <a:solidFill>
                <a:srgbClr val="008000"/>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b="1" lang="es" sz="900">
                <a:solidFill>
                  <a:srgbClr val="008000"/>
                </a:solidFill>
                <a:latin typeface="Courier New"/>
                <a:ea typeface="Courier New"/>
                <a:cs typeface="Courier New"/>
                <a:sym typeface="Courier New"/>
              </a:rPr>
              <a:t>&lt;/xs:element&gt;</a:t>
            </a:r>
            <a:endParaRPr b="1" sz="900">
              <a:solidFill>
                <a:srgbClr val="008000"/>
              </a:solidFill>
              <a:latin typeface="Courier New"/>
              <a:ea typeface="Courier New"/>
              <a:cs typeface="Courier New"/>
              <a:sym typeface="Courier New"/>
            </a:endParaRPr>
          </a:p>
        </p:txBody>
      </p:sp>
      <p:sp>
        <p:nvSpPr>
          <p:cNvPr id="508" name="Google Shape;508;p76"/>
          <p:cNvSpPr/>
          <p:nvPr/>
        </p:nvSpPr>
        <p:spPr>
          <a:xfrm rot="-5400000">
            <a:off x="3688525" y="2207150"/>
            <a:ext cx="406200" cy="729300"/>
          </a:xfrm>
          <a:prstGeom prst="downArrow">
            <a:avLst>
              <a:gd fmla="val 50000" name="adj1"/>
              <a:gd fmla="val 50000" name="adj2"/>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7"/>
          <p:cNvSpPr/>
          <p:nvPr/>
        </p:nvSpPr>
        <p:spPr>
          <a:xfrm>
            <a:off x="490250" y="524425"/>
            <a:ext cx="8119800" cy="197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7"/>
          <p:cNvSpPr txBox="1"/>
          <p:nvPr>
            <p:ph type="title"/>
          </p:nvPr>
        </p:nvSpPr>
        <p:spPr>
          <a:xfrm>
            <a:off x="490250" y="150"/>
            <a:ext cx="7955400" cy="5143500"/>
          </a:xfrm>
          <a:prstGeom prst="rect">
            <a:avLst/>
          </a:prstGeom>
        </p:spPr>
        <p:txBody>
          <a:bodyPr anchorCtr="0" anchor="ctr" bIns="91425" lIns="91425" spcFirstLastPara="1" rIns="91425" wrap="square" tIns="91425">
            <a:normAutofit fontScale="90000"/>
          </a:bodyPr>
          <a:lstStyle/>
          <a:p>
            <a:pPr indent="0" lvl="0" marL="0" rtl="0" algn="just">
              <a:lnSpc>
                <a:spcPct val="115000"/>
              </a:lnSpc>
              <a:spcBef>
                <a:spcPts val="0"/>
              </a:spcBef>
              <a:spcAft>
                <a:spcPts val="0"/>
              </a:spcAft>
              <a:buNone/>
            </a:pPr>
            <a:r>
              <a:rPr b="1" lang="es" sz="1600" u="sng"/>
              <a:t>Ejemplo</a:t>
            </a:r>
            <a:endParaRPr b="1" sz="1600" u="sng"/>
          </a:p>
          <a:p>
            <a:pPr indent="0" lvl="0" marL="0" rtl="0" algn="just">
              <a:lnSpc>
                <a:spcPct val="115000"/>
              </a:lnSpc>
              <a:spcBef>
                <a:spcPts val="0"/>
              </a:spcBef>
              <a:spcAft>
                <a:spcPts val="0"/>
              </a:spcAft>
              <a:buNone/>
            </a:pPr>
            <a:r>
              <a:rPr lang="es" sz="1600"/>
              <a:t>Dado el siguiente xml:</a:t>
            </a:r>
            <a:endParaRPr sz="1600"/>
          </a:p>
          <a:p>
            <a:pPr indent="0" lvl="0" marL="0" rtl="0" algn="just">
              <a:lnSpc>
                <a:spcPct val="115000"/>
              </a:lnSpc>
              <a:spcBef>
                <a:spcPts val="0"/>
              </a:spcBef>
              <a:spcAft>
                <a:spcPts val="0"/>
              </a:spcAft>
              <a:buNone/>
            </a:pPr>
            <a:r>
              <a:rPr b="1" lang="es" sz="1400">
                <a:solidFill>
                  <a:schemeClr val="dk1"/>
                </a:solidFill>
                <a:latin typeface="Courier New"/>
                <a:ea typeface="Courier New"/>
                <a:cs typeface="Courier New"/>
                <a:sym typeface="Courier New"/>
              </a:rPr>
              <a:t>&lt;?xml version="1.0" encoding="UTF-8"?&gt;</a:t>
            </a:r>
            <a:endParaRPr b="1" sz="1400">
              <a:solidFill>
                <a:schemeClr val="dk1"/>
              </a:solidFill>
              <a:latin typeface="Courier New"/>
              <a:ea typeface="Courier New"/>
              <a:cs typeface="Courier New"/>
              <a:sym typeface="Courier New"/>
            </a:endParaRPr>
          </a:p>
          <a:p>
            <a:pPr indent="0" lvl="0" marL="0" rtl="0" algn="just">
              <a:lnSpc>
                <a:spcPct val="115000"/>
              </a:lnSpc>
              <a:spcBef>
                <a:spcPts val="1200"/>
              </a:spcBef>
              <a:spcAft>
                <a:spcPts val="0"/>
              </a:spcAft>
              <a:buNone/>
            </a:pPr>
            <a:r>
              <a:rPr b="1" lang="es" sz="1400">
                <a:solidFill>
                  <a:schemeClr val="dk1"/>
                </a:solidFill>
                <a:latin typeface="Courier New"/>
                <a:ea typeface="Courier New"/>
                <a:cs typeface="Courier New"/>
                <a:sym typeface="Courier New"/>
              </a:rPr>
              <a:t>&lt;netflix&gt;</a:t>
            </a:r>
            <a:endParaRPr b="1" sz="1400">
              <a:solidFill>
                <a:schemeClr val="dk1"/>
              </a:solidFill>
              <a:latin typeface="Courier New"/>
              <a:ea typeface="Courier New"/>
              <a:cs typeface="Courier New"/>
              <a:sym typeface="Courier New"/>
            </a:endParaRPr>
          </a:p>
          <a:p>
            <a:pPr indent="0" lvl="0" marL="0" rtl="0" algn="just">
              <a:lnSpc>
                <a:spcPct val="115000"/>
              </a:lnSpc>
              <a:spcBef>
                <a:spcPts val="1200"/>
              </a:spcBef>
              <a:spcAft>
                <a:spcPts val="0"/>
              </a:spcAft>
              <a:buNone/>
            </a:pPr>
            <a:r>
              <a:rPr b="1" lang="es" sz="1400">
                <a:solidFill>
                  <a:schemeClr val="dk1"/>
                </a:solidFill>
                <a:latin typeface="Courier New"/>
                <a:ea typeface="Courier New"/>
                <a:cs typeface="Courier New"/>
                <a:sym typeface="Courier New"/>
              </a:rPr>
              <a:t>  &lt;serie nombre="elite" genero="suspense" temporadas="4" anio_inicio="2018" /&gt;</a:t>
            </a:r>
            <a:endParaRPr b="1" sz="1400">
              <a:solidFill>
                <a:schemeClr val="dk1"/>
              </a:solidFill>
              <a:latin typeface="Courier New"/>
              <a:ea typeface="Courier New"/>
              <a:cs typeface="Courier New"/>
              <a:sym typeface="Courier New"/>
            </a:endParaRPr>
          </a:p>
          <a:p>
            <a:pPr indent="0" lvl="0" marL="0" rtl="0" algn="just">
              <a:lnSpc>
                <a:spcPct val="115000"/>
              </a:lnSpc>
              <a:spcBef>
                <a:spcPts val="1200"/>
              </a:spcBef>
              <a:spcAft>
                <a:spcPts val="0"/>
              </a:spcAft>
              <a:buNone/>
            </a:pPr>
            <a:r>
              <a:rPr b="1" lang="es" sz="1400">
                <a:solidFill>
                  <a:schemeClr val="dk1"/>
                </a:solidFill>
                <a:latin typeface="Courier New"/>
                <a:ea typeface="Courier New"/>
                <a:cs typeface="Courier New"/>
                <a:sym typeface="Courier New"/>
              </a:rPr>
              <a:t>  &lt;serie nombre="stranger things" genero="ficcion" temporadas="3" estado="emision" /&gt;</a:t>
            </a:r>
            <a:endParaRPr b="1" sz="1400">
              <a:solidFill>
                <a:schemeClr val="dk1"/>
              </a:solidFill>
              <a:latin typeface="Courier New"/>
              <a:ea typeface="Courier New"/>
              <a:cs typeface="Courier New"/>
              <a:sym typeface="Courier New"/>
            </a:endParaRPr>
          </a:p>
          <a:p>
            <a:pPr indent="0" lvl="0" marL="0" rtl="0" algn="just">
              <a:lnSpc>
                <a:spcPct val="115000"/>
              </a:lnSpc>
              <a:spcBef>
                <a:spcPts val="1200"/>
              </a:spcBef>
              <a:spcAft>
                <a:spcPts val="0"/>
              </a:spcAft>
              <a:buNone/>
            </a:pPr>
            <a:r>
              <a:rPr b="1" lang="es" sz="1400">
                <a:solidFill>
                  <a:schemeClr val="dk1"/>
                </a:solidFill>
                <a:latin typeface="Courier New"/>
                <a:ea typeface="Courier New"/>
                <a:cs typeface="Courier New"/>
                <a:sym typeface="Courier New"/>
              </a:rPr>
              <a:t>&lt;/netflix&gt;</a:t>
            </a:r>
            <a:endParaRPr b="1" sz="1400">
              <a:solidFill>
                <a:schemeClr val="dk1"/>
              </a:solidFill>
              <a:latin typeface="Courier New"/>
              <a:ea typeface="Courier New"/>
              <a:cs typeface="Courier New"/>
              <a:sym typeface="Courier New"/>
            </a:endParaRPr>
          </a:p>
          <a:p>
            <a:pPr indent="0" lvl="0" marL="0" rtl="0" algn="just">
              <a:lnSpc>
                <a:spcPct val="115000"/>
              </a:lnSpc>
              <a:spcBef>
                <a:spcPts val="1200"/>
              </a:spcBef>
              <a:spcAft>
                <a:spcPts val="0"/>
              </a:spcAft>
              <a:buNone/>
            </a:pPr>
            <a:r>
              <a:rPr lang="es" sz="1600"/>
              <a:t>Genera su correspondiente xsd sabiendo que:</a:t>
            </a:r>
            <a:endParaRPr sz="1600"/>
          </a:p>
          <a:p>
            <a:pPr indent="-320040" lvl="0" marL="457200" rtl="0" algn="just">
              <a:lnSpc>
                <a:spcPct val="115000"/>
              </a:lnSpc>
              <a:spcBef>
                <a:spcPts val="0"/>
              </a:spcBef>
              <a:spcAft>
                <a:spcPts val="0"/>
              </a:spcAft>
              <a:buSzPct val="100000"/>
              <a:buChar char="-"/>
            </a:pPr>
            <a:r>
              <a:rPr lang="es" sz="1600"/>
              <a:t>el atributo nombre es una cadena de caracteres cualesquiera y obligatorio.</a:t>
            </a:r>
            <a:endParaRPr sz="1600"/>
          </a:p>
          <a:p>
            <a:pPr indent="-320040" lvl="0" marL="457200" rtl="0" algn="just">
              <a:lnSpc>
                <a:spcPct val="115000"/>
              </a:lnSpc>
              <a:spcBef>
                <a:spcPts val="0"/>
              </a:spcBef>
              <a:spcAft>
                <a:spcPts val="0"/>
              </a:spcAft>
              <a:buSzPct val="100000"/>
              <a:buChar char="-"/>
            </a:pPr>
            <a:r>
              <a:rPr lang="es" sz="1600"/>
              <a:t>el atributo genero es opcional y solo puede contener “suspense”, “ficcion”, “comedia” o “variado”.</a:t>
            </a:r>
            <a:endParaRPr sz="1600"/>
          </a:p>
          <a:p>
            <a:pPr indent="-320040" lvl="0" marL="457200" rtl="0" algn="just">
              <a:lnSpc>
                <a:spcPct val="115000"/>
              </a:lnSpc>
              <a:spcBef>
                <a:spcPts val="0"/>
              </a:spcBef>
              <a:spcAft>
                <a:spcPts val="0"/>
              </a:spcAft>
              <a:buSzPct val="100000"/>
              <a:buChar char="-"/>
            </a:pPr>
            <a:r>
              <a:rPr lang="es" sz="1600"/>
              <a:t>el atributo temporadas es obligatorio y solo puede contener un número y no puede ser negativo.</a:t>
            </a:r>
            <a:endParaRPr sz="1600"/>
          </a:p>
          <a:p>
            <a:pPr indent="-320040" lvl="0" marL="457200" rtl="0" algn="just">
              <a:lnSpc>
                <a:spcPct val="115000"/>
              </a:lnSpc>
              <a:spcBef>
                <a:spcPts val="0"/>
              </a:spcBef>
              <a:spcAft>
                <a:spcPts val="0"/>
              </a:spcAft>
              <a:buSzPct val="100000"/>
              <a:buChar char="-"/>
            </a:pPr>
            <a:r>
              <a:rPr lang="es" sz="1600"/>
              <a:t>el </a:t>
            </a:r>
            <a:r>
              <a:rPr lang="es" sz="1600"/>
              <a:t>atributo</a:t>
            </a:r>
            <a:r>
              <a:rPr lang="es" sz="1600"/>
              <a:t> anio_inicio solo puede ser un número y no puede ser menor de 0 ni mayor que el año actual. Además es optativo.</a:t>
            </a:r>
            <a:endParaRPr sz="1600"/>
          </a:p>
          <a:p>
            <a:pPr indent="-320040" lvl="0" marL="457200" rtl="0" algn="just">
              <a:lnSpc>
                <a:spcPct val="115000"/>
              </a:lnSpc>
              <a:spcBef>
                <a:spcPts val="0"/>
              </a:spcBef>
              <a:spcAft>
                <a:spcPts val="0"/>
              </a:spcAft>
              <a:buSzPct val="100000"/>
              <a:buChar char="-"/>
            </a:pPr>
            <a:r>
              <a:rPr lang="es" sz="1600"/>
              <a:t>el atributo estado es opcional y solo puede contener los valores “emision”, “finalizada” o “cancelada”.</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30" name="Google Shape;130;p19"/>
          <p:cNvSpPr txBox="1"/>
          <p:nvPr/>
        </p:nvSpPr>
        <p:spPr>
          <a:xfrm>
            <a:off x="311700" y="928525"/>
            <a:ext cx="8454600" cy="1252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800">
                <a:solidFill>
                  <a:schemeClr val="accent3"/>
                </a:solidFill>
                <a:latin typeface="Roboto"/>
                <a:ea typeface="Roboto"/>
                <a:cs typeface="Roboto"/>
                <a:sym typeface="Roboto"/>
              </a:rPr>
              <a:t>Nodo raíz → </a:t>
            </a:r>
            <a:r>
              <a:rPr b="1" lang="es" sz="1800" u="sng">
                <a:solidFill>
                  <a:schemeClr val="accent3"/>
                </a:solidFill>
                <a:latin typeface="Roboto"/>
                <a:ea typeface="Roboto"/>
                <a:cs typeface="Roboto"/>
                <a:sym typeface="Roboto"/>
              </a:rPr>
              <a:t>schema</a:t>
            </a:r>
            <a:endParaRPr b="1" sz="1800" u="sng">
              <a:solidFill>
                <a:schemeClr val="accent3"/>
              </a:solidFill>
              <a:latin typeface="Roboto"/>
              <a:ea typeface="Roboto"/>
              <a:cs typeface="Roboto"/>
              <a:sym typeface="Roboto"/>
            </a:endParaRPr>
          </a:p>
          <a:p>
            <a:pPr indent="0" lvl="0" marL="0" rtl="0" algn="just">
              <a:lnSpc>
                <a:spcPct val="115000"/>
              </a:lnSpc>
              <a:spcBef>
                <a:spcPts val="1200"/>
              </a:spcBef>
              <a:spcAft>
                <a:spcPts val="1200"/>
              </a:spcAft>
              <a:buNone/>
            </a:pPr>
            <a:r>
              <a:rPr i="1" lang="es" sz="1800">
                <a:solidFill>
                  <a:schemeClr val="accent3"/>
                </a:solidFill>
                <a:latin typeface="Roboto"/>
                <a:ea typeface="Roboto"/>
                <a:cs typeface="Roboto"/>
                <a:sym typeface="Roboto"/>
              </a:rPr>
              <a:t>Por ejemplo, supongamos que deseamos tener ficheros XML con un solo elemento llamado &lt;cantidad&gt; que debe tener dentro un número.</a:t>
            </a:r>
            <a:endParaRPr i="1" sz="1800">
              <a:solidFill>
                <a:schemeClr val="accent3"/>
              </a:solidFill>
              <a:latin typeface="Roboto"/>
              <a:ea typeface="Roboto"/>
              <a:cs typeface="Roboto"/>
              <a:sym typeface="Roboto"/>
            </a:endParaRPr>
          </a:p>
        </p:txBody>
      </p:sp>
      <p:graphicFrame>
        <p:nvGraphicFramePr>
          <p:cNvPr id="131" name="Google Shape;131;p19"/>
          <p:cNvGraphicFramePr/>
          <p:nvPr/>
        </p:nvGraphicFramePr>
        <p:xfrm>
          <a:off x="575750" y="2249525"/>
          <a:ext cx="3000000" cy="3000000"/>
        </p:xfrm>
        <a:graphic>
          <a:graphicData uri="http://schemas.openxmlformats.org/drawingml/2006/table">
            <a:tbl>
              <a:tblPr>
                <a:noFill/>
                <a:tableStyleId>{5706179F-AFD8-4004-9194-936C482CAE6F}</a:tableStyleId>
              </a:tblPr>
              <a:tblGrid>
                <a:gridCol w="2780000"/>
                <a:gridCol w="5410550"/>
              </a:tblGrid>
              <a:tr h="648250">
                <a:tc>
                  <a:txBody>
                    <a:bodyPr/>
                    <a:lstStyle/>
                    <a:p>
                      <a:pPr indent="0" lvl="0" marL="0" rtl="0" algn="ctr">
                        <a:spcBef>
                          <a:spcPts val="0"/>
                        </a:spcBef>
                        <a:spcAft>
                          <a:spcPts val="0"/>
                        </a:spcAft>
                        <a:buNone/>
                      </a:pPr>
                      <a:r>
                        <a:rPr b="1" lang="es" sz="1800">
                          <a:solidFill>
                            <a:schemeClr val="lt1"/>
                          </a:solidFill>
                        </a:rPr>
                        <a:t>XML</a:t>
                      </a:r>
                      <a:endParaRPr b="1" sz="1800">
                        <a:solidFill>
                          <a:schemeClr val="lt1"/>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b="1" lang="es" sz="1800">
                          <a:solidFill>
                            <a:schemeClr val="lt1"/>
                          </a:solidFill>
                        </a:rPr>
                        <a:t>XML Schema</a:t>
                      </a:r>
                      <a:endParaRPr b="1" sz="1800">
                        <a:solidFill>
                          <a:schemeClr val="lt1"/>
                        </a:solidFill>
                      </a:endParaRPr>
                    </a:p>
                  </a:txBody>
                  <a:tcPr marT="91425" marB="91425" marR="91425" marL="91425" anchor="ctr">
                    <a:solidFill>
                      <a:schemeClr val="dk1"/>
                    </a:solidFill>
                  </a:tcPr>
                </a:tc>
              </a:tr>
              <a:tr h="1421200">
                <a:tc>
                  <a:txBody>
                    <a:bodyPr/>
                    <a:lstStyle/>
                    <a:p>
                      <a:pPr indent="0" lvl="0" marL="114300" marR="114300" rtl="0" algn="just">
                        <a:lnSpc>
                          <a:spcPct val="140000"/>
                        </a:lnSpc>
                        <a:spcBef>
                          <a:spcPts val="0"/>
                        </a:spcBef>
                        <a:spcAft>
                          <a:spcPts val="0"/>
                        </a:spcAft>
                        <a:buNone/>
                      </a:pPr>
                      <a:r>
                        <a:rPr b="1" lang="es" sz="1300">
                          <a:solidFill>
                            <a:srgbClr val="062873"/>
                          </a:solidFill>
                          <a:latin typeface="Courier New"/>
                          <a:ea typeface="Courier New"/>
                          <a:cs typeface="Courier New"/>
                          <a:sym typeface="Courier New"/>
                        </a:rPr>
                        <a:t>&lt;cantidad&gt;</a:t>
                      </a:r>
                      <a:r>
                        <a:rPr lang="es" sz="1300">
                          <a:solidFill>
                            <a:srgbClr val="404040"/>
                          </a:solidFill>
                          <a:latin typeface="Courier New"/>
                          <a:ea typeface="Courier New"/>
                          <a:cs typeface="Courier New"/>
                          <a:sym typeface="Courier New"/>
                        </a:rPr>
                        <a:t>20</a:t>
                      </a:r>
                      <a:r>
                        <a:rPr b="1" lang="es" sz="1300">
                          <a:solidFill>
                            <a:srgbClr val="062873"/>
                          </a:solidFill>
                          <a:latin typeface="Courier New"/>
                          <a:ea typeface="Courier New"/>
                          <a:cs typeface="Courier New"/>
                          <a:sym typeface="Courier New"/>
                        </a:rPr>
                        <a:t>&lt;/cantidad&gt;</a:t>
                      </a:r>
                      <a:endParaRPr sz="1300"/>
                    </a:p>
                  </a:txBody>
                  <a:tcPr marT="91425" marB="91425" marR="91425" marL="91425">
                    <a:solidFill>
                      <a:schemeClr val="lt1"/>
                    </a:solidFill>
                  </a:tcPr>
                </a:tc>
                <a:tc>
                  <a:txBody>
                    <a:bodyPr/>
                    <a:lstStyle/>
                    <a:p>
                      <a:pPr indent="0" lvl="0" marL="0" rtl="0" algn="just">
                        <a:spcBef>
                          <a:spcPts val="0"/>
                        </a:spcBef>
                        <a:spcAft>
                          <a:spcPts val="0"/>
                        </a:spcAft>
                        <a:buNone/>
                      </a:pPr>
                      <a:r>
                        <a:rPr b="1" lang="es" sz="1300">
                          <a:solidFill>
                            <a:srgbClr val="062873"/>
                          </a:solidFill>
                          <a:latin typeface="Courier New"/>
                          <a:ea typeface="Courier New"/>
                          <a:cs typeface="Courier New"/>
                          <a:sym typeface="Courier New"/>
                        </a:rPr>
                        <a:t>&lt;xs:schema</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xmlns:xsd="http://www.w3.org/2001/XMLSchema"</a:t>
                      </a:r>
                      <a:r>
                        <a:rPr b="1" lang="es" sz="1300">
                          <a:solidFill>
                            <a:srgbClr val="062873"/>
                          </a:solidFill>
                          <a:latin typeface="Courier New"/>
                          <a:ea typeface="Courier New"/>
                          <a:cs typeface="Courier New"/>
                          <a:sym typeface="Courier New"/>
                        </a:rPr>
                        <a:t>&gt;</a:t>
                      </a:r>
                      <a:endParaRPr sz="13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300">
                          <a:solidFill>
                            <a:srgbClr val="404040"/>
                          </a:solidFill>
                          <a:latin typeface="Courier New"/>
                          <a:ea typeface="Courier New"/>
                          <a:cs typeface="Courier New"/>
                          <a:sym typeface="Courier New"/>
                        </a:rPr>
                        <a:t>   </a:t>
                      </a:r>
                      <a:r>
                        <a:rPr b="1" lang="es" sz="1300">
                          <a:solidFill>
                            <a:srgbClr val="062873"/>
                          </a:solidFill>
                          <a:latin typeface="Courier New"/>
                          <a:ea typeface="Courier New"/>
                          <a:cs typeface="Courier New"/>
                          <a:sym typeface="Courier New"/>
                        </a:rPr>
                        <a:t>&lt;xs:element</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name="cantidad"</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type="xs:integer"</a:t>
                      </a:r>
                      <a:r>
                        <a:rPr b="1" lang="es" sz="1300">
                          <a:solidFill>
                            <a:srgbClr val="062873"/>
                          </a:solidFill>
                          <a:latin typeface="Courier New"/>
                          <a:ea typeface="Courier New"/>
                          <a:cs typeface="Courier New"/>
                          <a:sym typeface="Courier New"/>
                        </a:rPr>
                        <a:t>/&gt;</a:t>
                      </a:r>
                      <a:endParaRPr sz="1300">
                        <a:solidFill>
                          <a:srgbClr val="404040"/>
                        </a:solidFill>
                        <a:latin typeface="Courier New"/>
                        <a:ea typeface="Courier New"/>
                        <a:cs typeface="Courier New"/>
                        <a:sym typeface="Courier New"/>
                      </a:endParaRPr>
                    </a:p>
                    <a:p>
                      <a:pPr indent="0" lvl="0" marL="114300" marR="114300" rtl="0" algn="just">
                        <a:lnSpc>
                          <a:spcPct val="140000"/>
                        </a:lnSpc>
                        <a:spcBef>
                          <a:spcPts val="0"/>
                        </a:spcBef>
                        <a:spcAft>
                          <a:spcPts val="0"/>
                        </a:spcAft>
                        <a:buNone/>
                      </a:pPr>
                      <a:r>
                        <a:rPr b="1" lang="es" sz="1300">
                          <a:solidFill>
                            <a:srgbClr val="062873"/>
                          </a:solidFill>
                          <a:latin typeface="Courier New"/>
                          <a:ea typeface="Courier New"/>
                          <a:cs typeface="Courier New"/>
                          <a:sym typeface="Courier New"/>
                        </a:rPr>
                        <a:t>&lt;/xs:schema&gt;</a:t>
                      </a:r>
                      <a:endParaRPr sz="1300"/>
                    </a:p>
                  </a:txBody>
                  <a:tcPr marT="91425" marB="91425" marR="91425" marL="91425">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37" name="Google Shape;137;p20"/>
          <p:cNvSpPr txBox="1"/>
          <p:nvPr/>
        </p:nvSpPr>
        <p:spPr>
          <a:xfrm>
            <a:off x="311700" y="928525"/>
            <a:ext cx="84546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b="1" lang="es" sz="1800">
                <a:solidFill>
                  <a:schemeClr val="accent3"/>
                </a:solidFill>
                <a:latin typeface="Roboto"/>
                <a:ea typeface="Roboto"/>
                <a:cs typeface="Roboto"/>
                <a:sym typeface="Roboto"/>
              </a:rPr>
              <a:t>¿Qué contiene este fichero?</a:t>
            </a:r>
            <a:endParaRPr sz="1800">
              <a:solidFill>
                <a:schemeClr val="accent3"/>
              </a:solidFill>
              <a:latin typeface="Roboto"/>
              <a:ea typeface="Roboto"/>
              <a:cs typeface="Roboto"/>
              <a:sym typeface="Roboto"/>
            </a:endParaRPr>
          </a:p>
        </p:txBody>
      </p:sp>
      <p:graphicFrame>
        <p:nvGraphicFramePr>
          <p:cNvPr id="138" name="Google Shape;138;p20"/>
          <p:cNvGraphicFramePr/>
          <p:nvPr/>
        </p:nvGraphicFramePr>
        <p:xfrm>
          <a:off x="1758775" y="3454575"/>
          <a:ext cx="3000000" cy="3000000"/>
        </p:xfrm>
        <a:graphic>
          <a:graphicData uri="http://schemas.openxmlformats.org/drawingml/2006/table">
            <a:tbl>
              <a:tblPr>
                <a:noFill/>
                <a:tableStyleId>{5706179F-AFD8-4004-9194-936C482CAE6F}</a:tableStyleId>
              </a:tblPr>
              <a:tblGrid>
                <a:gridCol w="6273925"/>
              </a:tblGrid>
              <a:tr h="1041450">
                <a:tc>
                  <a:txBody>
                    <a:bodyPr/>
                    <a:lstStyle/>
                    <a:p>
                      <a:pPr indent="0" lvl="0" marL="0" rtl="0" algn="just">
                        <a:spcBef>
                          <a:spcPts val="0"/>
                        </a:spcBef>
                        <a:spcAft>
                          <a:spcPts val="0"/>
                        </a:spcAft>
                        <a:buNone/>
                      </a:pPr>
                      <a:r>
                        <a:rPr b="1" lang="es" sz="1300">
                          <a:solidFill>
                            <a:srgbClr val="062873"/>
                          </a:solidFill>
                          <a:latin typeface="Courier New"/>
                          <a:ea typeface="Courier New"/>
                          <a:cs typeface="Courier New"/>
                          <a:sym typeface="Courier New"/>
                        </a:rPr>
                        <a:t>&lt;xs:schema</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xmlns:xs="http://www.w3.org/2001/XMLSchema"</a:t>
                      </a:r>
                      <a:r>
                        <a:rPr b="1" lang="es" sz="1300">
                          <a:solidFill>
                            <a:srgbClr val="062873"/>
                          </a:solidFill>
                          <a:latin typeface="Courier New"/>
                          <a:ea typeface="Courier New"/>
                          <a:cs typeface="Courier New"/>
                          <a:sym typeface="Courier New"/>
                        </a:rPr>
                        <a:t>&gt;</a:t>
                      </a:r>
                      <a:endParaRPr sz="13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300">
                          <a:solidFill>
                            <a:srgbClr val="404040"/>
                          </a:solidFill>
                          <a:latin typeface="Courier New"/>
                          <a:ea typeface="Courier New"/>
                          <a:cs typeface="Courier New"/>
                          <a:sym typeface="Courier New"/>
                        </a:rPr>
                        <a:t>   </a:t>
                      </a:r>
                      <a:r>
                        <a:rPr b="1" lang="es" sz="1300">
                          <a:solidFill>
                            <a:srgbClr val="062873"/>
                          </a:solidFill>
                          <a:latin typeface="Courier New"/>
                          <a:ea typeface="Courier New"/>
                          <a:cs typeface="Courier New"/>
                          <a:sym typeface="Courier New"/>
                        </a:rPr>
                        <a:t>&lt;xs:element</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name="cantidad"</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type="xsd:integer"</a:t>
                      </a:r>
                      <a:r>
                        <a:rPr b="1" lang="es" sz="1300">
                          <a:solidFill>
                            <a:srgbClr val="062873"/>
                          </a:solidFill>
                          <a:latin typeface="Courier New"/>
                          <a:ea typeface="Courier New"/>
                          <a:cs typeface="Courier New"/>
                          <a:sym typeface="Courier New"/>
                        </a:rPr>
                        <a:t>/&gt;</a:t>
                      </a:r>
                      <a:endParaRPr sz="1300">
                        <a:solidFill>
                          <a:srgbClr val="404040"/>
                        </a:solidFill>
                        <a:latin typeface="Courier New"/>
                        <a:ea typeface="Courier New"/>
                        <a:cs typeface="Courier New"/>
                        <a:sym typeface="Courier New"/>
                      </a:endParaRPr>
                    </a:p>
                    <a:p>
                      <a:pPr indent="0" lvl="0" marL="114300" marR="114300" rtl="0" algn="just">
                        <a:lnSpc>
                          <a:spcPct val="140000"/>
                        </a:lnSpc>
                        <a:spcBef>
                          <a:spcPts val="0"/>
                        </a:spcBef>
                        <a:spcAft>
                          <a:spcPts val="0"/>
                        </a:spcAft>
                        <a:buNone/>
                      </a:pPr>
                      <a:r>
                        <a:rPr b="1" lang="es" sz="1300">
                          <a:solidFill>
                            <a:srgbClr val="062873"/>
                          </a:solidFill>
                          <a:latin typeface="Courier New"/>
                          <a:ea typeface="Courier New"/>
                          <a:cs typeface="Courier New"/>
                          <a:sym typeface="Courier New"/>
                        </a:rPr>
                        <a:t>&lt;/xs:schema&gt;</a:t>
                      </a:r>
                      <a:endParaRPr sz="1300"/>
                    </a:p>
                  </a:txBody>
                  <a:tcPr marT="91425" marB="91425" marR="91425" marL="91425">
                    <a:solidFill>
                      <a:schemeClr val="lt1"/>
                    </a:solidFill>
                  </a:tcPr>
                </a:tc>
              </a:tr>
            </a:tbl>
          </a:graphicData>
        </a:graphic>
      </p:graphicFrame>
      <p:sp>
        <p:nvSpPr>
          <p:cNvPr id="139" name="Google Shape;139;p20"/>
          <p:cNvSpPr txBox="1"/>
          <p:nvPr/>
        </p:nvSpPr>
        <p:spPr>
          <a:xfrm>
            <a:off x="543675" y="1390225"/>
            <a:ext cx="8288700" cy="2134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accent3"/>
              </a:buClr>
              <a:buSzPts val="1400"/>
              <a:buFont typeface="Roboto"/>
              <a:buAutoNum type="arabicPeriod"/>
            </a:pPr>
            <a:r>
              <a:rPr b="1" lang="es">
                <a:solidFill>
                  <a:schemeClr val="accent3"/>
                </a:solidFill>
                <a:latin typeface="Roboto"/>
                <a:ea typeface="Roboto"/>
                <a:cs typeface="Roboto"/>
                <a:sym typeface="Roboto"/>
              </a:rPr>
              <a:t>Se indica que este fichero va a usar unas etiquetas ya definidas en un espacio de nombres (o XML Namespace, de ahí xmlns).</a:t>
            </a:r>
            <a:r>
              <a:rPr lang="es">
                <a:solidFill>
                  <a:schemeClr val="accent3"/>
                </a:solidFill>
                <a:latin typeface="Roboto"/>
                <a:ea typeface="Roboto"/>
                <a:cs typeface="Roboto"/>
                <a:sym typeface="Roboto"/>
              </a:rPr>
              <a:t> Esa definición se hace en el espacio de nombres que aparece en la URL. Nuestro validador no descargará nada, esa URL es oficial y todos los validadores la conocen. </a:t>
            </a:r>
            <a:r>
              <a:rPr b="1" lang="es">
                <a:solidFill>
                  <a:schemeClr val="accent3"/>
                </a:solidFill>
                <a:latin typeface="Roboto"/>
                <a:ea typeface="Roboto"/>
                <a:cs typeface="Roboto"/>
                <a:sym typeface="Roboto"/>
              </a:rPr>
              <a:t>Las etiquetas de ese espacio de nombres van a usar un prefijo que en este caso será xs.</a:t>
            </a:r>
            <a:r>
              <a:rPr lang="es">
                <a:solidFill>
                  <a:schemeClr val="accent3"/>
                </a:solidFill>
                <a:latin typeface="Roboto"/>
                <a:ea typeface="Roboto"/>
                <a:cs typeface="Roboto"/>
                <a:sym typeface="Roboto"/>
              </a:rPr>
              <a:t> Nótese que el prefijo puede ser como queramos (podría ser «abcd» o «zztop»), pero la costumbre es usar xsd ó xs.</a:t>
            </a:r>
            <a:endParaRPr>
              <a:solidFill>
                <a:schemeClr val="accent3"/>
              </a:solidFill>
              <a:latin typeface="Roboto"/>
              <a:ea typeface="Roboto"/>
              <a:cs typeface="Roboto"/>
              <a:sym typeface="Roboto"/>
            </a:endParaRPr>
          </a:p>
          <a:p>
            <a:pPr indent="-317500" lvl="0" marL="457200" rtl="0" algn="just">
              <a:lnSpc>
                <a:spcPct val="115000"/>
              </a:lnSpc>
              <a:spcBef>
                <a:spcPts val="0"/>
              </a:spcBef>
              <a:spcAft>
                <a:spcPts val="0"/>
              </a:spcAft>
              <a:buClr>
                <a:schemeClr val="accent2"/>
              </a:buClr>
              <a:buSzPts val="1400"/>
              <a:buFont typeface="Roboto"/>
              <a:buAutoNum type="arabicPeriod"/>
            </a:pPr>
            <a:r>
              <a:rPr lang="es">
                <a:solidFill>
                  <a:schemeClr val="accent2"/>
                </a:solidFill>
                <a:latin typeface="Roboto"/>
                <a:ea typeface="Roboto"/>
                <a:cs typeface="Roboto"/>
                <a:sym typeface="Roboto"/>
              </a:rPr>
              <a:t>Se indica que habrá un solo elemento y que el tipo de ese elemento es </a:t>
            </a:r>
            <a:r>
              <a:rPr b="1" lang="es">
                <a:solidFill>
                  <a:schemeClr val="accent2"/>
                </a:solidFill>
                <a:latin typeface="Roboto"/>
                <a:ea typeface="Roboto"/>
                <a:cs typeface="Roboto"/>
                <a:sym typeface="Roboto"/>
              </a:rPr>
              <a:t>&lt;xsd:integer&gt;.</a:t>
            </a:r>
            <a:r>
              <a:rPr lang="es">
                <a:solidFill>
                  <a:schemeClr val="accent2"/>
                </a:solidFill>
                <a:latin typeface="Roboto"/>
                <a:ea typeface="Roboto"/>
                <a:cs typeface="Roboto"/>
                <a:sym typeface="Roboto"/>
              </a:rPr>
              <a:t> Es decir, un entero básico.</a:t>
            </a:r>
            <a:endParaRPr>
              <a:solidFill>
                <a:schemeClr val="accent2"/>
              </a:solidFill>
              <a:latin typeface="Roboto"/>
              <a:ea typeface="Roboto"/>
              <a:cs typeface="Roboto"/>
              <a:sym typeface="Roboto"/>
            </a:endParaRPr>
          </a:p>
        </p:txBody>
      </p:sp>
      <p:sp>
        <p:nvSpPr>
          <p:cNvPr id="140" name="Google Shape;140;p20"/>
          <p:cNvSpPr/>
          <p:nvPr/>
        </p:nvSpPr>
        <p:spPr>
          <a:xfrm>
            <a:off x="2864700" y="3525025"/>
            <a:ext cx="1048200" cy="205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4996550" y="3747475"/>
            <a:ext cx="1822200" cy="205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47" name="Google Shape;147;p21"/>
          <p:cNvSpPr txBox="1"/>
          <p:nvPr/>
        </p:nvSpPr>
        <p:spPr>
          <a:xfrm>
            <a:off x="311700" y="928525"/>
            <a:ext cx="8454600" cy="2978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Declaración de elementos</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Existen tres tipos de elementos a definir en un esquema:</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Elementos estándar: </a:t>
            </a:r>
            <a:r>
              <a:rPr lang="es" sz="1900">
                <a:solidFill>
                  <a:schemeClr val="dk2"/>
                </a:solidFill>
                <a:latin typeface="Roboto"/>
                <a:ea typeface="Roboto"/>
                <a:cs typeface="Roboto"/>
                <a:sym typeface="Roboto"/>
              </a:rPr>
              <a:t>Sin hijos y sin restricciones ni atributos.</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Elementos simples:</a:t>
            </a:r>
            <a:r>
              <a:rPr lang="es" sz="1900">
                <a:solidFill>
                  <a:schemeClr val="dk2"/>
                </a:solidFill>
                <a:latin typeface="Roboto"/>
                <a:ea typeface="Roboto"/>
                <a:cs typeface="Roboto"/>
                <a:sym typeface="Roboto"/>
              </a:rPr>
              <a:t> Elementos sin hijos pero con restricciones y sin atributos. </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Elementos complejos:</a:t>
            </a:r>
            <a:r>
              <a:rPr lang="es" sz="1900">
                <a:solidFill>
                  <a:schemeClr val="dk2"/>
                </a:solidFill>
                <a:latin typeface="Roboto"/>
                <a:ea typeface="Roboto"/>
                <a:cs typeface="Roboto"/>
                <a:sym typeface="Roboto"/>
              </a:rPr>
              <a:t> Elementos con hijos y/o atributos.</a:t>
            </a:r>
            <a:endParaRPr sz="19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