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4" r:id="rId3"/>
    <p:sldId id="263" r:id="rId4"/>
    <p:sldId id="274" r:id="rId5"/>
    <p:sldId id="273" r:id="rId6"/>
    <p:sldId id="271" r:id="rId7"/>
    <p:sldId id="270" r:id="rId8"/>
    <p:sldId id="277" r:id="rId9"/>
    <p:sldId id="276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6FD-091C-4A7F-BB1D-907C4309D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/>
              <a:t>Framework</a:t>
            </a:r>
            <a:r>
              <a:rPr lang="es-MX" dirty="0"/>
              <a:t> para sistemas embebidos con aplicaciones residenciales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66F2-BA01-4D9C-92FF-947B89B3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864" y="5202238"/>
            <a:ext cx="9144000" cy="1655762"/>
          </a:xfrm>
        </p:spPr>
        <p:txBody>
          <a:bodyPr/>
          <a:lstStyle/>
          <a:p>
            <a:r>
              <a:rPr lang="es-MX" dirty="0"/>
              <a:t>Tesista: Ing. César Rodríguez Esqueda</a:t>
            </a:r>
          </a:p>
          <a:p>
            <a:r>
              <a:rPr lang="es-MX" dirty="0"/>
              <a:t>Asesor: </a:t>
            </a:r>
            <a:r>
              <a:rPr lang="es-MX" dirty="0" err="1"/>
              <a:t>Msc</a:t>
            </a:r>
            <a:r>
              <a:rPr lang="es-MX" dirty="0"/>
              <a:t>. Claudia Prieto Reséndiz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5470-E9E5-4086-8E4E-90CB05C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21" y="1050413"/>
            <a:ext cx="8825659" cy="706964"/>
          </a:xfrm>
        </p:spPr>
        <p:txBody>
          <a:bodyPr/>
          <a:lstStyle/>
          <a:p>
            <a:r>
              <a:rPr lang="es-MX" dirty="0"/>
              <a:t>Configuración Periféricos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E263F-B375-4780-A457-4DD49BC9984F}"/>
              </a:ext>
            </a:extLst>
          </p:cNvPr>
          <p:cNvGrpSpPr/>
          <p:nvPr/>
        </p:nvGrpSpPr>
        <p:grpSpPr>
          <a:xfrm>
            <a:off x="1504287" y="2295525"/>
            <a:ext cx="2438400" cy="4832092"/>
            <a:chOff x="1246834" y="2295525"/>
            <a:chExt cx="2438400" cy="48320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1D3255-D1CD-4D0A-8496-FF0119F9D65C}"/>
                </a:ext>
              </a:extLst>
            </p:cNvPr>
            <p:cNvSpPr txBox="1"/>
            <p:nvPr/>
          </p:nvSpPr>
          <p:spPr>
            <a:xfrm>
              <a:off x="1246834" y="2295525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ATMEGA4809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856395-E5FC-4E1C-91F2-9B24D534ADAC}"/>
                </a:ext>
              </a:extLst>
            </p:cNvPr>
            <p:cNvSpPr txBox="1"/>
            <p:nvPr/>
          </p:nvSpPr>
          <p:spPr>
            <a:xfrm>
              <a:off x="1246834" y="2664857"/>
              <a:ext cx="24384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GPIOs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LED: PORT B, Pin 5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TX: PORTC, Pin 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RX: PORT C, Pin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Pot: PORT D, Pin 0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ADC: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ADC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Divide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4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Channel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0 (PORT D, Pin 0)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UART: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UART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Baud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Rate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9600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 Data Bits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 Stop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Parity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E7CEA2-31A8-4363-8B8F-95FC3A6ECB0E}"/>
              </a:ext>
            </a:extLst>
          </p:cNvPr>
          <p:cNvGrpSpPr/>
          <p:nvPr/>
        </p:nvGrpSpPr>
        <p:grpSpPr>
          <a:xfrm>
            <a:off x="6654814" y="2295525"/>
            <a:ext cx="3776448" cy="4801315"/>
            <a:chOff x="5305408" y="2295525"/>
            <a:chExt cx="2808781" cy="4801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F3287B-3BBA-4397-86A1-15BF55EAF973}"/>
                </a:ext>
              </a:extLst>
            </p:cNvPr>
            <p:cNvSpPr txBox="1"/>
            <p:nvPr/>
          </p:nvSpPr>
          <p:spPr>
            <a:xfrm>
              <a:off x="5305409" y="229552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RT1064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C824EC-E42F-4EA8-AA23-26227D95EF4E}"/>
                </a:ext>
              </a:extLst>
            </p:cNvPr>
            <p:cNvSpPr txBox="1"/>
            <p:nvPr/>
          </p:nvSpPr>
          <p:spPr>
            <a:xfrm>
              <a:off x="5305408" y="2664857"/>
              <a:ext cx="2808781" cy="44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GPIOs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LED: PORT 1, Pin 9  (GPIO_AD_B0_09)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TX: PORT 1, Pin 12  (GPIO_AD_B0_12)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RX: PORT 1, Pin  13 (GPIO_AD_B0_13)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Pot: PORT 1, Pin 26 (GPIO_AD_B1_10)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ADC: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ADC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Divide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4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Channel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15 (PORT 1, Pin 26)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UART: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UART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Baud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Rate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9600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 Data Bits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 Stop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Parity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45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B68C-33A0-4A65-9287-C7335F9C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Iniciar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400F-BDA8-441A-BDB7-79EEE7F0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070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MX" dirty="0"/>
              <a:t>Crear una cuenta de </a:t>
            </a:r>
            <a:r>
              <a:rPr lang="es-MX" dirty="0" err="1"/>
              <a:t>Bitbucket</a:t>
            </a:r>
            <a:r>
              <a:rPr lang="es-MX" dirty="0"/>
              <a:t> y compartir su correo para poder darles acceso al repositorio de las pruebas.</a:t>
            </a:r>
          </a:p>
          <a:p>
            <a:pPr>
              <a:buFont typeface="+mj-lt"/>
              <a:buAutoNum type="arabicPeriod"/>
            </a:pPr>
            <a:r>
              <a:rPr lang="es-MX" dirty="0"/>
              <a:t>Descargar una copia local del repositorio (IDE sugerido: </a:t>
            </a:r>
            <a:r>
              <a:rPr lang="es-MX" dirty="0" err="1"/>
              <a:t>Sourcetree</a:t>
            </a:r>
            <a:r>
              <a:rPr lang="es-MX" dirty="0"/>
              <a:t>). Este ya contiene el auto generador de código y los proyectos para ambos microcontroladores (Con y sin </a:t>
            </a:r>
            <a:r>
              <a:rPr lang="es-MX" dirty="0" err="1"/>
              <a:t>framework</a:t>
            </a:r>
            <a:r>
              <a:rPr lang="es-MX" dirty="0"/>
              <a:t>), solo es necesario crear la aplicación dentro del </a:t>
            </a:r>
            <a:r>
              <a:rPr lang="es-MX" dirty="0" err="1"/>
              <a:t>main.c</a:t>
            </a:r>
            <a:endParaRPr lang="es-MX" dirty="0"/>
          </a:p>
          <a:p>
            <a:pPr>
              <a:buFont typeface="+mj-lt"/>
              <a:buAutoNum type="arabicPeriod"/>
            </a:pPr>
            <a:r>
              <a:rPr lang="es-MX" dirty="0"/>
              <a:t>Crear un Branch para poder comenzar a desarrollar.</a:t>
            </a:r>
          </a:p>
          <a:p>
            <a:pPr>
              <a:buFont typeface="+mj-lt"/>
              <a:buAutoNum type="arabicPeriod"/>
            </a:pPr>
            <a:r>
              <a:rPr lang="es-MX" dirty="0"/>
              <a:t>Capturar la información necesaria en el documento “</a:t>
            </a:r>
            <a:r>
              <a:rPr lang="es-MX" dirty="0" err="1"/>
              <a:t>Feedback</a:t>
            </a:r>
            <a:r>
              <a:rPr lang="es-MX" dirty="0"/>
              <a:t>_ Developers.docx”</a:t>
            </a:r>
          </a:p>
          <a:p>
            <a:pPr>
              <a:buFont typeface="+mj-lt"/>
              <a:buAutoNum type="arabicPeriod"/>
            </a:pPr>
            <a:endParaRPr lang="es-MX" dirty="0"/>
          </a:p>
          <a:p>
            <a:pPr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27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FB92B-608F-4C31-B6CE-BEB0B48C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s-MX" b="1" dirty="0"/>
              <a:t>Retos del </a:t>
            </a:r>
            <a:r>
              <a:rPr lang="es-MX" b="1" i="1" dirty="0"/>
              <a:t>Software</a:t>
            </a:r>
            <a:r>
              <a:rPr lang="es-MX" b="1" dirty="0"/>
              <a:t> Embebido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1C35-6777-4BC8-90B9-5D19ADDA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Al momento de trabajar con software embebido, los desarrolladores se enfrentan a diferentes retos, entre ellos:</a:t>
            </a:r>
          </a:p>
          <a:p>
            <a:r>
              <a:rPr lang="es-MX">
                <a:solidFill>
                  <a:schemeClr val="bg1"/>
                </a:solidFill>
              </a:rPr>
              <a:t> El gran número de requerimientos que deben de cumplir.</a:t>
            </a:r>
          </a:p>
          <a:p>
            <a:r>
              <a:rPr lang="es-MX">
                <a:solidFill>
                  <a:schemeClr val="bg1"/>
                </a:solidFill>
              </a:rPr>
              <a:t> Lograr un comportamiento predecible y sin errores en su </a:t>
            </a:r>
            <a:r>
              <a:rPr lang="es-MX" i="1">
                <a:solidFill>
                  <a:schemeClr val="bg1"/>
                </a:solidFill>
              </a:rPr>
              <a:t>software</a:t>
            </a:r>
            <a:r>
              <a:rPr lang="es-MX">
                <a:solidFill>
                  <a:schemeClr val="bg1"/>
                </a:solidFill>
              </a:rPr>
              <a:t>.</a:t>
            </a:r>
          </a:p>
          <a:p>
            <a:r>
              <a:rPr lang="es-MX">
                <a:solidFill>
                  <a:schemeClr val="bg1"/>
                </a:solidFill>
              </a:rPr>
              <a:t> Soportar el reúso y la reconfiguración de </a:t>
            </a:r>
            <a:r>
              <a:rPr lang="es-MX" i="1">
                <a:solidFill>
                  <a:schemeClr val="bg1"/>
                </a:solidFill>
              </a:rPr>
              <a:t>software</a:t>
            </a:r>
            <a:r>
              <a:rPr lang="es-MX">
                <a:solidFill>
                  <a:schemeClr val="bg1"/>
                </a:solidFill>
              </a:rPr>
              <a:t>.</a:t>
            </a:r>
          </a:p>
          <a:p>
            <a:r>
              <a:rPr lang="es-MX">
                <a:solidFill>
                  <a:schemeClr val="bg1"/>
                </a:solidFill>
              </a:rPr>
              <a:t> Tiempos reducidos de desarrollo</a:t>
            </a:r>
          </a:p>
        </p:txBody>
      </p:sp>
      <p:pic>
        <p:nvPicPr>
          <p:cNvPr id="3074" name="Picture 2" descr="Resultado de imagen para software embebido">
            <a:extLst>
              <a:ext uri="{FF2B5EF4-FFF2-40B4-BE49-F238E27FC236}">
                <a16:creationId xmlns:a16="http://schemas.microsoft.com/office/drawing/2014/main" id="{222D07B9-903F-471B-B3E8-97DB6FB42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r="20440" b="1"/>
          <a:stretch/>
        </p:blipFill>
        <p:spPr bwMode="auto">
          <a:xfrm>
            <a:off x="6172200" y="645106"/>
            <a:ext cx="5371343" cy="55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3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0A4FC-7FC7-4A25-9D7F-61BED5B9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s-MX" b="1"/>
              <a:t>Solución Propuesta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1D56-F145-460C-B05A-9D5C8D86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Auto generador de código:  Permite producir código en un lenguaje a partir de un esquema expresado en otro lenguaje.</a:t>
            </a:r>
          </a:p>
          <a:p>
            <a:pPr marL="0" indent="0">
              <a:buNone/>
            </a:pPr>
            <a:endParaRPr lang="es-MX">
              <a:solidFill>
                <a:schemeClr val="bg1"/>
              </a:solidFill>
            </a:endParaRPr>
          </a:p>
          <a:p>
            <a:r>
              <a:rPr lang="es-MX" i="1">
                <a:solidFill>
                  <a:schemeClr val="bg1"/>
                </a:solidFill>
              </a:rPr>
              <a:t>Framework</a:t>
            </a:r>
            <a:r>
              <a:rPr lang="es-MX">
                <a:solidFill>
                  <a:schemeClr val="bg1"/>
                </a:solidFill>
              </a:rPr>
              <a:t>: es una herramienta que permite el reuso de arquitecturas y componentes de </a:t>
            </a:r>
            <a:r>
              <a:rPr lang="es-MX" i="1">
                <a:solidFill>
                  <a:schemeClr val="bg1"/>
                </a:solidFill>
              </a:rPr>
              <a:t>software enfocados en una determinada aplicación</a:t>
            </a:r>
          </a:p>
          <a:p>
            <a:endParaRPr lang="es-MX">
              <a:solidFill>
                <a:schemeClr val="bg1"/>
              </a:solidFill>
            </a:endParaRPr>
          </a:p>
          <a:p>
            <a:endParaRPr lang="es-MX">
              <a:solidFill>
                <a:schemeClr val="bg1"/>
              </a:solidFill>
            </a:endParaRPr>
          </a:p>
          <a:p>
            <a:endParaRPr lang="es-MX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 descr="Resultado de imagen para software">
            <a:extLst>
              <a:ext uri="{FF2B5EF4-FFF2-40B4-BE49-F238E27FC236}">
                <a16:creationId xmlns:a16="http://schemas.microsoft.com/office/drawing/2014/main" id="{BA96794C-0D99-42D1-8F71-C94CEF7E5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49" b="2"/>
          <a:stretch/>
        </p:blipFill>
        <p:spPr bwMode="auto">
          <a:xfrm>
            <a:off x="6172200" y="645106"/>
            <a:ext cx="5371343" cy="55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4926A-D0AC-41F3-BDA7-13534316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/>
              <a:t>Arquitectura</a:t>
            </a:r>
            <a:endParaRPr lang="en-US" sz="3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FF19B9-AB48-454A-A8D2-EF2342AC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9" y="384432"/>
            <a:ext cx="6613708" cy="64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F9CB-6849-4D79-9218-AFC6160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/>
              <a:t>Periféricos Soportados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14CE-92AE-472C-8736-5CA0E853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78928" cy="3449170"/>
          </a:xfrm>
        </p:spPr>
        <p:txBody>
          <a:bodyPr>
            <a:normAutofit/>
          </a:bodyPr>
          <a:lstStyle/>
          <a:p>
            <a:r>
              <a:rPr lang="es-MX" dirty="0"/>
              <a:t>Los periféricos seleccionados para esta fase del </a:t>
            </a:r>
            <a:r>
              <a:rPr lang="es-MX" i="1" dirty="0" err="1"/>
              <a:t>framework</a:t>
            </a:r>
            <a:r>
              <a:rPr lang="es-MX" dirty="0"/>
              <a:t> son: </a:t>
            </a:r>
          </a:p>
          <a:p>
            <a:pPr lvl="1"/>
            <a:r>
              <a:rPr lang="es-MX" dirty="0"/>
              <a:t>GPIO</a:t>
            </a:r>
          </a:p>
          <a:p>
            <a:pPr lvl="1"/>
            <a:r>
              <a:rPr lang="es-MX" dirty="0"/>
              <a:t>ADC</a:t>
            </a:r>
          </a:p>
          <a:p>
            <a:pPr lvl="1"/>
            <a:r>
              <a:rPr lang="es-MX" dirty="0"/>
              <a:t>UART</a:t>
            </a:r>
          </a:p>
        </p:txBody>
      </p:sp>
      <p:pic>
        <p:nvPicPr>
          <p:cNvPr id="5124" name="Picture 4" descr="Resultado de imagen para microcontroller peripherals">
            <a:extLst>
              <a:ext uri="{FF2B5EF4-FFF2-40B4-BE49-F238E27FC236}">
                <a16:creationId xmlns:a16="http://schemas.microsoft.com/office/drawing/2014/main" id="{618D96A4-B0D5-4F30-ABAE-A828E1C4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3" y="2603500"/>
            <a:ext cx="4769223" cy="34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018C-AE48-47EE-8D7A-74B3067E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ATMEGA4809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A637-480C-466F-9B56-DDCA6213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2050" name="Picture 2" descr="Resultado de imagen para ATmega4809 Xplained Pro">
            <a:extLst>
              <a:ext uri="{FF2B5EF4-FFF2-40B4-BE49-F238E27FC236}">
                <a16:creationId xmlns:a16="http://schemas.microsoft.com/office/drawing/2014/main" id="{7EBE72CE-1AA0-4CFA-858F-C39EAE8E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27" y="2940424"/>
            <a:ext cx="5231748" cy="32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30F81-323D-4032-897C-FF30D4EF149E}"/>
              </a:ext>
            </a:extLst>
          </p:cNvPr>
          <p:cNvSpPr txBox="1">
            <a:spLocks/>
          </p:cNvSpPr>
          <p:nvPr/>
        </p:nvSpPr>
        <p:spPr>
          <a:xfrm>
            <a:off x="626736" y="2612465"/>
            <a:ext cx="575907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Microchip</a:t>
            </a:r>
          </a:p>
          <a:p>
            <a:r>
              <a:rPr lang="es-MX" dirty="0"/>
              <a:t>8 Bits</a:t>
            </a:r>
          </a:p>
          <a:p>
            <a:r>
              <a:rPr lang="es-MX" dirty="0"/>
              <a:t>AVR Serie 0</a:t>
            </a:r>
          </a:p>
          <a:p>
            <a:r>
              <a:rPr lang="es-MX" dirty="0"/>
              <a:t>Tarjeta de Desarrollo: ATmega4809 </a:t>
            </a:r>
            <a:r>
              <a:rPr lang="es-MX" dirty="0" err="1"/>
              <a:t>Xplained</a:t>
            </a:r>
            <a:r>
              <a:rPr lang="es-MX" dirty="0"/>
              <a:t> Pro</a:t>
            </a:r>
          </a:p>
          <a:p>
            <a:r>
              <a:rPr lang="es-MX" dirty="0"/>
              <a:t>IDE: Atmel Studio</a:t>
            </a:r>
          </a:p>
          <a:p>
            <a:r>
              <a:rPr lang="es-MX" dirty="0"/>
              <a:t>Drivers: </a:t>
            </a:r>
            <a:r>
              <a:rPr lang="es-MX" dirty="0" err="1"/>
              <a:t>Advanced</a:t>
            </a:r>
            <a:r>
              <a:rPr lang="es-MX" dirty="0"/>
              <a:t> Software Framework (ASF)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E979-3A42-4E51-97DD-786FB4F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MIMXRT1064DVL6A</a:t>
            </a:r>
            <a:endParaRPr lang="en-US" dirty="0"/>
          </a:p>
        </p:txBody>
      </p:sp>
      <p:pic>
        <p:nvPicPr>
          <p:cNvPr id="1026" name="Picture 2" descr="Resultado de imagen para MIMXRT1064 evk">
            <a:extLst>
              <a:ext uri="{FF2B5EF4-FFF2-40B4-BE49-F238E27FC236}">
                <a16:creationId xmlns:a16="http://schemas.microsoft.com/office/drawing/2014/main" id="{30569B31-E9C4-4C03-8EEE-395025C65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37" y="2401401"/>
            <a:ext cx="5205065" cy="410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F430D0-71DA-42CA-8FA1-40815F6A047C}"/>
              </a:ext>
            </a:extLst>
          </p:cNvPr>
          <p:cNvSpPr txBox="1">
            <a:spLocks/>
          </p:cNvSpPr>
          <p:nvPr/>
        </p:nvSpPr>
        <p:spPr>
          <a:xfrm>
            <a:off x="626737" y="2612465"/>
            <a:ext cx="4941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NXP</a:t>
            </a:r>
          </a:p>
          <a:p>
            <a:r>
              <a:rPr lang="es-MX" dirty="0"/>
              <a:t>32 Bits</a:t>
            </a:r>
          </a:p>
          <a:p>
            <a:r>
              <a:rPr lang="es-MX" dirty="0"/>
              <a:t>ARM </a:t>
            </a:r>
            <a:r>
              <a:rPr lang="es-MX" dirty="0" err="1"/>
              <a:t>Cortex</a:t>
            </a:r>
            <a:r>
              <a:rPr lang="es-MX" dirty="0"/>
              <a:t> M-7</a:t>
            </a:r>
          </a:p>
          <a:p>
            <a:r>
              <a:rPr lang="es-MX" dirty="0"/>
              <a:t>Tarjeta de Desarrollo: RT1064 EVK</a:t>
            </a:r>
          </a:p>
          <a:p>
            <a:r>
              <a:rPr lang="es-MX" dirty="0"/>
              <a:t>Drivers: </a:t>
            </a:r>
            <a:r>
              <a:rPr lang="es-MX" dirty="0" err="1"/>
              <a:t>MCUXpresso</a:t>
            </a:r>
            <a:r>
              <a:rPr lang="es-MX" dirty="0"/>
              <a:t> SDK</a:t>
            </a:r>
          </a:p>
          <a:p>
            <a:r>
              <a:rPr lang="es-MX" dirty="0"/>
              <a:t>IDE: </a:t>
            </a:r>
            <a:r>
              <a:rPr lang="es-MX" dirty="0" err="1"/>
              <a:t>MCUXpresso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BF7E-2F63-4622-9157-C0FF2FAD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E55F-679C-46A1-894D-85FE3074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22" y="2479212"/>
            <a:ext cx="6027081" cy="3930466"/>
          </a:xfrm>
        </p:spPr>
        <p:txBody>
          <a:bodyPr>
            <a:normAutofit/>
          </a:bodyPr>
          <a:lstStyle/>
          <a:p>
            <a:r>
              <a:rPr lang="es-MX" dirty="0"/>
              <a:t>Desarrollar 1 programa para:</a:t>
            </a:r>
          </a:p>
          <a:p>
            <a:pPr lvl="1"/>
            <a:r>
              <a:rPr lang="es-MX" dirty="0"/>
              <a:t>ATMEGA4809 Sin Utilizar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ATMEGA4809 Utilizando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MIMXRT064 Sin Utilizar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MIMXRT064 Utilizando el </a:t>
            </a:r>
            <a:r>
              <a:rPr lang="es-MX" dirty="0" err="1"/>
              <a:t>framework</a:t>
            </a:r>
            <a:endParaRPr lang="es-MX" dirty="0"/>
          </a:p>
          <a:p>
            <a:r>
              <a:rPr lang="es-MX" dirty="0"/>
              <a:t>La aplicación debe utilizar ADC (Potenciómetro), GPIO (LED) y UART (Puerto de tarjeta de desarrollo).</a:t>
            </a:r>
          </a:p>
          <a:p>
            <a:r>
              <a:rPr lang="es-MX" dirty="0"/>
              <a:t>Los proyectos que utilicen el </a:t>
            </a:r>
            <a:r>
              <a:rPr lang="es-MX" dirty="0" err="1"/>
              <a:t>framework</a:t>
            </a:r>
            <a:r>
              <a:rPr lang="es-MX" dirty="0"/>
              <a:t> deben utilizar archivos que hayan sido obtenidos del auto generador de código.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1C4AC-2FDD-43B4-A31A-E16DCD52ABBD}"/>
              </a:ext>
            </a:extLst>
          </p:cNvPr>
          <p:cNvGrpSpPr/>
          <p:nvPr/>
        </p:nvGrpSpPr>
        <p:grpSpPr>
          <a:xfrm>
            <a:off x="7295107" y="2797243"/>
            <a:ext cx="3848471" cy="3062797"/>
            <a:chOff x="7097697" y="2479212"/>
            <a:chExt cx="3848471" cy="3062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D72602-9400-4E7E-93EA-812BDA60DAAD}"/>
                </a:ext>
              </a:extLst>
            </p:cNvPr>
            <p:cNvSpPr/>
            <p:nvPr/>
          </p:nvSpPr>
          <p:spPr>
            <a:xfrm>
              <a:off x="7097697" y="3294992"/>
              <a:ext cx="612560" cy="4793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Pot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1EB266-C92C-42F2-96E7-C63AAC72047D}"/>
                </a:ext>
              </a:extLst>
            </p:cNvPr>
            <p:cNvSpPr/>
            <p:nvPr/>
          </p:nvSpPr>
          <p:spPr>
            <a:xfrm>
              <a:off x="8300622" y="2479212"/>
              <a:ext cx="2645546" cy="306279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/>
                <a:t>Tarjeta Desarrollo</a:t>
              </a:r>
              <a:endParaRPr lang="en-US" sz="20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7B7766-5AE8-4F70-BB26-3C3CE8257581}"/>
                </a:ext>
              </a:extLst>
            </p:cNvPr>
            <p:cNvSpPr/>
            <p:nvPr/>
          </p:nvSpPr>
          <p:spPr>
            <a:xfrm>
              <a:off x="9166398" y="5071492"/>
              <a:ext cx="852256" cy="4705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LED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7F826A-A9E4-4F28-8438-02FDFCCCCB1F}"/>
                </a:ext>
              </a:extLst>
            </p:cNvPr>
            <p:cNvSpPr/>
            <p:nvPr/>
          </p:nvSpPr>
          <p:spPr>
            <a:xfrm>
              <a:off x="10093912" y="2878584"/>
              <a:ext cx="852256" cy="4705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COM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7F015-3B12-4AB0-B8EC-583CB547BB20}"/>
                </a:ext>
              </a:extLst>
            </p:cNvPr>
            <p:cNvSpPr txBox="1"/>
            <p:nvPr/>
          </p:nvSpPr>
          <p:spPr>
            <a:xfrm>
              <a:off x="9204438" y="448950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GPIO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3509E-E3AF-4566-8577-70D1346E58D6}"/>
                </a:ext>
              </a:extLst>
            </p:cNvPr>
            <p:cNvSpPr txBox="1"/>
            <p:nvPr/>
          </p:nvSpPr>
          <p:spPr>
            <a:xfrm>
              <a:off x="9021325" y="292344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UART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C13114-DFEB-4580-B7FB-970059C1341C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39" y="3032429"/>
              <a:ext cx="328473" cy="57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576666-404D-434E-A73A-080B323BDCC1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9592526" y="4858840"/>
              <a:ext cx="0" cy="21265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6CE90-D755-4FE5-9253-6F68D0B97F64}"/>
                </a:ext>
              </a:extLst>
            </p:cNvPr>
            <p:cNvSpPr txBox="1"/>
            <p:nvPr/>
          </p:nvSpPr>
          <p:spPr>
            <a:xfrm>
              <a:off x="8285397" y="3349101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5D64DF-12E6-43DF-84E7-CD34F5AE61F3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7710257" y="3533767"/>
              <a:ext cx="575140" cy="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3F5658-830D-42E2-900A-15E3B04660CE}"/>
              </a:ext>
            </a:extLst>
          </p:cNvPr>
          <p:cNvCxnSpPr>
            <a:cxnSpLocks/>
          </p:cNvCxnSpPr>
          <p:nvPr/>
        </p:nvCxnSpPr>
        <p:spPr>
          <a:xfrm flipH="1" flipV="1">
            <a:off x="9909056" y="3483499"/>
            <a:ext cx="37465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48FD-41F3-47FA-AD80-4F84D7BF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s-MX"/>
              <a:t>Prueba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7E6-6377-4B90-973E-869433E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 fontScale="92500" lnSpcReduction="10000"/>
          </a:bodyPr>
          <a:lstStyle/>
          <a:p>
            <a:r>
              <a:rPr lang="es-MX" dirty="0"/>
              <a:t>La aplicación debe seguir la maquina de estados mostrada en la figura:</a:t>
            </a:r>
          </a:p>
          <a:p>
            <a:pPr lvl="1"/>
            <a:r>
              <a:rPr lang="es-MX" dirty="0"/>
              <a:t>HW_INIT: Inicio de periféricos</a:t>
            </a:r>
          </a:p>
          <a:p>
            <a:pPr lvl="1"/>
            <a:r>
              <a:rPr lang="es-MX" dirty="0" err="1"/>
              <a:t>Wait</a:t>
            </a:r>
            <a:r>
              <a:rPr lang="es-MX" dirty="0"/>
              <a:t>: Leer datos del puerto serie. Al recibir un ´0´(48), cambiar de estado.</a:t>
            </a:r>
          </a:p>
          <a:p>
            <a:pPr lvl="1"/>
            <a:r>
              <a:rPr lang="es-MX" dirty="0" err="1"/>
              <a:t>Measure</a:t>
            </a:r>
            <a:r>
              <a:rPr lang="es-MX" dirty="0"/>
              <a:t> </a:t>
            </a:r>
            <a:r>
              <a:rPr lang="es-MX" dirty="0" err="1"/>
              <a:t>Voltage</a:t>
            </a:r>
            <a:r>
              <a:rPr lang="es-MX" dirty="0"/>
              <a:t>: Realizar una medición de ADC, calcular el voltaje correspondiente y enviar el voltaje calculado por el puerto serie.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lvl="1"/>
            <a:r>
              <a:rPr lang="es-MX" dirty="0" err="1"/>
              <a:t>Update</a:t>
            </a:r>
            <a:r>
              <a:rPr lang="es-MX" dirty="0"/>
              <a:t> LED: Si el voltaje medido es menor a 2.5 V, el LED debe encenderse. De lo contrario debe apagarse</a:t>
            </a:r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7BDF1-0CD9-4AC0-9992-EDE9876E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09" y="4655780"/>
            <a:ext cx="4682401" cy="56188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DA4FEEA-D9E0-4A01-868E-46C1FC68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21" y="2705070"/>
            <a:ext cx="3382137" cy="341630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75295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602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Framework para sistemas embebidos con aplicaciones residenciales</vt:lpstr>
      <vt:lpstr>Retos del Software Embebido</vt:lpstr>
      <vt:lpstr>Solución Propuesta</vt:lpstr>
      <vt:lpstr>Arquitectura</vt:lpstr>
      <vt:lpstr>Periféricos Soportados</vt:lpstr>
      <vt:lpstr>ATMEGA4809</vt:lpstr>
      <vt:lpstr>MIMXRT1064DVL6A</vt:lpstr>
      <vt:lpstr>Prueba</vt:lpstr>
      <vt:lpstr>Prueba </vt:lpstr>
      <vt:lpstr>Configuración Periféricos</vt:lpstr>
      <vt:lpstr>Para Iniciar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para sistemas embebidos con aplicaciones residenciales</dc:title>
  <dc:creator>cesar rodriguez</dc:creator>
  <cp:lastModifiedBy>cesar rodriguez</cp:lastModifiedBy>
  <cp:revision>2</cp:revision>
  <dcterms:created xsi:type="dcterms:W3CDTF">2020-09-16T19:23:55Z</dcterms:created>
  <dcterms:modified xsi:type="dcterms:W3CDTF">2020-09-16T19:31:52Z</dcterms:modified>
</cp:coreProperties>
</file>