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</p:sldIdLst>
  <p:sldSz cy="5143500" cx="9144000"/>
  <p:notesSz cx="6858000" cy="9144000"/>
  <p:embeddedFontLst>
    <p:embeddedFont>
      <p:font typeface="Ubuntu Mono"/>
      <p:regular r:id="rId128"/>
      <p:bold r:id="rId129"/>
      <p:italic r:id="rId130"/>
      <p:boldItalic r:id="rId1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43AEC2-1643-44C3-B790-D1D76B2247C3}">
  <a:tblStyle styleId="{EC43AEC2-1643-44C3-B790-D1D76B2247C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font" Target="fonts/UbuntuMono-bold.fntdata"/><Relationship Id="rId128" Type="http://schemas.openxmlformats.org/officeDocument/2006/relationships/font" Target="fonts/UbuntuMono-regular.fntdata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1" Type="http://schemas.openxmlformats.org/officeDocument/2006/relationships/font" Target="fonts/UbuntuMono-boldItalic.fntdata"/><Relationship Id="rId130" Type="http://schemas.openxmlformats.org/officeDocument/2006/relationships/font" Target="fonts/UbuntuMono-italic.fntdata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1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1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1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1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1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1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1280ff3bc7_0_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1280ff3bc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281501d9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g1281501d9c_0_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1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:notes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Concepts</a:t>
            </a:r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7:notes"/>
          <p:cNvSpPr txBox="1"/>
          <p:nvPr/>
        </p:nvSpPr>
        <p:spPr>
          <a:xfrm>
            <a:off x="388476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2014 Mentor Graphics Corporation </a:t>
            </a:r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7:notes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Mentor Embedded Linux Training</a:t>
            </a:r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7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1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14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1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1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1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179517e05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g179517e05a_0_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179517e05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g179517e05a_0_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79517e05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g179517e05a_0_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179517e05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g179517e05a_0_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179517e05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g179517e05a_0_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9:notes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Concepts</a:t>
            </a:r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9:notes"/>
          <p:cNvSpPr txBox="1"/>
          <p:nvPr/>
        </p:nvSpPr>
        <p:spPr>
          <a:xfrm>
            <a:off x="388476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2014 Mentor Graphics Corporation </a:t>
            </a:r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19:notes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Mentor Embedded Linux Training</a:t>
            </a:r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9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79517e05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g179517e05a_0_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179517e05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g179517e05a_0_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179517e05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g179517e05a_0_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9:notes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Concepts</a:t>
            </a:r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9:notes"/>
          <p:cNvSpPr txBox="1"/>
          <p:nvPr/>
        </p:nvSpPr>
        <p:spPr>
          <a:xfrm>
            <a:off x="388476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2014 Mentor Graphics Corporation </a:t>
            </a:r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9:notes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Mentor Embedded Linux Training</a:t>
            </a:r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9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1:notes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Concepts</a:t>
            </a:r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31:notes"/>
          <p:cNvSpPr txBox="1"/>
          <p:nvPr/>
        </p:nvSpPr>
        <p:spPr>
          <a:xfrm>
            <a:off x="388476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2014 Mentor Graphics Corporation </a:t>
            </a:r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31:notes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Mentor Embedded Linux Training</a:t>
            </a:r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31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9364246b_0_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9364246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3:notes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Concepts</a:t>
            </a:r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33:notes"/>
          <p:cNvSpPr txBox="1"/>
          <p:nvPr/>
        </p:nvSpPr>
        <p:spPr>
          <a:xfrm>
            <a:off x="388476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2014 Mentor Graphics Corporation </a:t>
            </a:r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33:notes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Mentor Embedded Linux Training</a:t>
            </a:r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33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6:notes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Concepts</a:t>
            </a:r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36:notes"/>
          <p:cNvSpPr txBox="1"/>
          <p:nvPr/>
        </p:nvSpPr>
        <p:spPr>
          <a:xfrm>
            <a:off x="388476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2014 Mentor Graphics Corporation </a:t>
            </a:r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36:notes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Mentor Embedded Linux Training</a:t>
            </a:r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36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8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8:notes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Concepts</a:t>
            </a:r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38:notes"/>
          <p:cNvSpPr txBox="1"/>
          <p:nvPr/>
        </p:nvSpPr>
        <p:spPr>
          <a:xfrm>
            <a:off x="388476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2014 Mentor Graphics Corporation </a:t>
            </a:r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38:notes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Mentor Embedded Linux Training</a:t>
            </a:r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38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0:notes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Concepts</a:t>
            </a:r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40:notes"/>
          <p:cNvSpPr txBox="1"/>
          <p:nvPr/>
        </p:nvSpPr>
        <p:spPr>
          <a:xfrm>
            <a:off x="388476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2014 Mentor Graphics Corporation </a:t>
            </a:r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40:notes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Mentor Embedded Linux Training</a:t>
            </a:r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40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3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Fetch: where and how to download source code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Packages: each recipe by default produce 4 packages: binary package, doc package, dev package (.h, .so, .a), debug package (binary contain symbolic for debugging)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Setscene: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3:notes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Concepts</a:t>
            </a:r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43:notes"/>
          <p:cNvSpPr txBox="1"/>
          <p:nvPr/>
        </p:nvSpPr>
        <p:spPr>
          <a:xfrm>
            <a:off x="388476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2014 Mentor Graphics Corporation </a:t>
            </a:r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43:notes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Mentor Embedded Linux Training</a:t>
            </a:r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43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5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Fetch: where and how to download source code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Packages: each recipe by default produce 4 packages: binary package, doc package, dev package (.h, .so, .a), debug package (binary contain symbolic for debugging)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package_qa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collections of "sanity" checks including cross-compile badness such as cross-binaries linked to host libs, valid paths in .pc/.la files, other common errors, etc. See insane.bbclass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5:notes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Concepts</a:t>
            </a:r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45:notes"/>
          <p:cNvSpPr txBox="1"/>
          <p:nvPr/>
        </p:nvSpPr>
        <p:spPr>
          <a:xfrm>
            <a:off x="388476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2014 Mentor Graphics Corporation </a:t>
            </a:r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45:notes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Mentor Embedded Linux Training</a:t>
            </a:r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45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0" name="Google Shape;420;p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8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Fetch: where and how to download source code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Packages: each recipe by default produce 4 packages: binary package, doc package, dev package (.h, .so, .a), debug package (binary contain symbolic for debugging)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Setscene: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8:notes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Concepts</a:t>
            </a:r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Google Shape;439;p48:notes"/>
          <p:cNvSpPr txBox="1"/>
          <p:nvPr/>
        </p:nvSpPr>
        <p:spPr>
          <a:xfrm>
            <a:off x="388476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2014 Mentor Graphics Corporation </a:t>
            </a:r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0" name="Google Shape;440;p48:notes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Mentor Embedded Linux Training</a:t>
            </a:r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48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Google Shape;442;p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966ecb86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966ecb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7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8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8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944a489c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944a48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9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9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1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10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1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1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10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1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10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1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1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1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1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1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1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1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1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1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1281501d9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g1281501d9c_0_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281501d9c_0_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281501d9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1281501d9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g1281501d9c_0_5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2838598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g12838598e0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281501d9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g1281501d9c_0_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2838598e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g12838598e0_0_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1283859f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g1283859f8a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1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1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1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240315" y="1551669"/>
            <a:ext cx="6786300" cy="17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429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685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0287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240320" y="3306641"/>
            <a:ext cx="67986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Noto Sans Symbols"/>
              <a:buNone/>
              <a:defRPr b="0" i="0" sz="2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Noto Sans Symbols"/>
              <a:buNone/>
              <a:defRPr b="0" i="0" sz="2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Noto Sans Symbols"/>
              <a:buNone/>
              <a:defRPr b="0" i="0" sz="2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Noto Sans Symbols"/>
              <a:buNone/>
              <a:defRPr b="0" i="0" sz="2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539353" y="4660106"/>
            <a:ext cx="2081100" cy="14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01278" y="205978"/>
            <a:ext cx="7985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429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685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0287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701278" y="1200150"/>
            <a:ext cx="7985400" cy="31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Noto Sans Symbols"/>
              <a:buChar char="▪"/>
              <a:defRPr b="0" i="0" sz="2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/>
              <a:buChar char="•"/>
              <a:defRPr b="0" i="0" sz="2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Courier New"/>
              <a:buChar char="o"/>
              <a:defRPr b="0" i="0" sz="2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Noto Sans Symbols"/>
              <a:buChar char="❖"/>
              <a:defRPr b="0" i="0" sz="2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Noto Sans Symbols"/>
              <a:buChar char="➢"/>
              <a:defRPr b="0" i="0" sz="2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7119937" y="4583906"/>
            <a:ext cx="105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224337" y="458390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172450" y="4583906"/>
            <a:ext cx="514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274" y="4684323"/>
            <a:ext cx="1946700" cy="1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/>
          <p:nvPr/>
        </p:nvSpPr>
        <p:spPr>
          <a:xfrm>
            <a:off x="539353" y="4660106"/>
            <a:ext cx="2081100" cy="14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701278" y="205978"/>
            <a:ext cx="7985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429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685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0287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457200" y="1200151"/>
            <a:ext cx="4038600" cy="31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37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4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326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1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4154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7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1117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1116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3792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7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3792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7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3792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7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3792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7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2" type="body"/>
          </p:nvPr>
        </p:nvSpPr>
        <p:spPr>
          <a:xfrm>
            <a:off x="4648200" y="1200151"/>
            <a:ext cx="4038600" cy="31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37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4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326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1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4154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7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1117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1116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3792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7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3792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7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3792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7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3792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7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7119937" y="4583906"/>
            <a:ext cx="105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458390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172450" y="4583906"/>
            <a:ext cx="514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274" y="4684323"/>
            <a:ext cx="1946700" cy="1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 Title">
  <p:cSld name="Sub 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539353" y="4660106"/>
            <a:ext cx="2081100" cy="14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3640" y="4601766"/>
            <a:ext cx="2113500" cy="2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01278" y="1200150"/>
            <a:ext cx="7985400" cy="30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Noto Sans Symbols"/>
              <a:buNone/>
              <a:defRPr b="0" i="0" sz="4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/>
              <a:buChar char="•"/>
              <a:defRPr b="0" i="0" sz="2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Courier New"/>
              <a:buChar char="o"/>
              <a:defRPr b="0" i="0" sz="2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Noto Sans Symbols"/>
              <a:buChar char="❖"/>
              <a:defRPr b="0" i="0" sz="2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Noto Sans Symbols"/>
              <a:buChar char="➢"/>
              <a:defRPr b="0" i="0" sz="2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119937" y="4583906"/>
            <a:ext cx="105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224337" y="458390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172450" y="4583906"/>
            <a:ext cx="514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" name="Google Shape;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/>
          <p:nvPr/>
        </p:nvSpPr>
        <p:spPr>
          <a:xfrm>
            <a:off x="539353" y="4660106"/>
            <a:ext cx="2081100" cy="14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Google Shape;4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274" y="4684323"/>
            <a:ext cx="1946700" cy="1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and Title ">
  <p:cSld name="Photo and Title 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1318288" y="205978"/>
            <a:ext cx="7368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429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685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0287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3274" y="4684323"/>
            <a:ext cx="1946700" cy="1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429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685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0287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AND_BODY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88560"/>
            <a:ext cx="8229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300"/>
              </a:spcBef>
              <a:spcAft>
                <a:spcPts val="0"/>
              </a:spcAft>
              <a:buSzPts val="11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300"/>
              </a:spcBef>
              <a:spcAft>
                <a:spcPts val="0"/>
              </a:spcAft>
              <a:buSzPts val="11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300"/>
              </a:spcBef>
              <a:spcAft>
                <a:spcPts val="0"/>
              </a:spcAft>
              <a:buSzPts val="11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300"/>
              </a:spcBef>
              <a:spcAft>
                <a:spcPts val="0"/>
              </a:spcAft>
              <a:buSzPts val="11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01278" y="205978"/>
            <a:ext cx="7985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429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685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0287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01278" y="1200150"/>
            <a:ext cx="7985400" cy="3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119937" y="4583906"/>
            <a:ext cx="105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58390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172450" y="4583906"/>
            <a:ext cx="514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3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5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5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5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Relationship Id="rId3" Type="http://schemas.openxmlformats.org/officeDocument/2006/relationships/hyperlink" Target="https://training.linuxfoundation.org/" TargetMode="External"/><Relationship Id="rId4" Type="http://schemas.openxmlformats.org/officeDocument/2006/relationships/hyperlink" Target="http://bit.ly/eldyocto" TargetMode="External"/><Relationship Id="rId5" Type="http://schemas.openxmlformats.org/officeDocument/2006/relationships/hyperlink" Target="http://bit.ly/eldypdd16" TargetMode="Externa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9.xml"/><Relationship Id="rId3" Type="http://schemas.openxmlformats.org/officeDocument/2006/relationships/hyperlink" Target="https://wiki.yoctoproject.org/wiki/Working_Behind_a_Network_Prox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0.xml"/><Relationship Id="rId3" Type="http://schemas.openxmlformats.org/officeDocument/2006/relationships/hyperlink" Target="mailto:yocto@yoctoproject.org" TargetMode="External"/><Relationship Id="rId4" Type="http://schemas.openxmlformats.org/officeDocument/2006/relationships/hyperlink" Target="http://git.yoctoproject.org/" TargetMode="External"/><Relationship Id="rId5" Type="http://schemas.openxmlformats.org/officeDocument/2006/relationships/hyperlink" Target="http://git.openembedded.org/" TargetMode="External"/><Relationship Id="rId6" Type="http://schemas.openxmlformats.org/officeDocument/2006/relationships/hyperlink" Target="http://bugzilla.yoctoproject.org/" TargetMode="Externa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16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3.xml"/><Relationship Id="rId3" Type="http://schemas.openxmlformats.org/officeDocument/2006/relationships/hyperlink" Target="https://github.com/openembedded/bitbake/tree/master/contrib/vim" TargetMode="Externa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12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21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8.xml"/><Relationship Id="rId3" Type="http://schemas.openxmlformats.org/officeDocument/2006/relationships/hyperlink" Target="http://linaro.co/uart-seeed" TargetMode="External"/><Relationship Id="rId4" Type="http://schemas.openxmlformats.org/officeDocument/2006/relationships/hyperlink" Target="http://usb2serialcables.com/" TargetMode="External"/><Relationship Id="rId5" Type="http://schemas.openxmlformats.org/officeDocument/2006/relationships/image" Target="../media/image14.jp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9.xml"/><Relationship Id="rId3" Type="http://schemas.openxmlformats.org/officeDocument/2006/relationships/hyperlink" Target="https://github.com/96boards/documentation/wiki/Dragonboard-410c-OpenEmbedded-and-Yocto" TargetMode="External"/><Relationship Id="rId4" Type="http://schemas.openxmlformats.org/officeDocument/2006/relationships/hyperlink" Target="http://builds.96boards.org/releases/dragonboard410c/linaro/rescue/latest/dragonboard410c_bootloader_emmc_linux-46.zi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0.xml"/><Relationship Id="rId3" Type="http://schemas.openxmlformats.org/officeDocument/2006/relationships/hyperlink" Target="https://github.com/96boards/documentation/wiki/Dragonboard-410c-GPT" TargetMode="Externa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1.xml"/><Relationship Id="rId3" Type="http://schemas.openxmlformats.org/officeDocument/2006/relationships/hyperlink" Target="https://developer.qualcomm.com/hardware/dragonboard-410c/tools" TargetMode="External"/><Relationship Id="rId4" Type="http://schemas.openxmlformats.org/officeDocument/2006/relationships/hyperlink" Target="https://developer.qualcomm.com/download/db410c/linux-board-support-package-v1.2.zip" TargetMode="Externa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8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2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000" y="2736210"/>
            <a:ext cx="1943400" cy="2187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/>
          <p:nvPr/>
        </p:nvSpPr>
        <p:spPr>
          <a:xfrm>
            <a:off x="699600" y="1229925"/>
            <a:ext cx="7720200" cy="20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Creating a Custom Embedded Linux Distribution for Any Embedded Device Using the Yocto Project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1"/>
          <p:cNvSpPr txBox="1"/>
          <p:nvPr/>
        </p:nvSpPr>
        <p:spPr>
          <a:xfrm>
            <a:off x="5146475" y="3346700"/>
            <a:ext cx="3706500" cy="15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Behan Webster</a:t>
            </a:r>
            <a:endParaRPr b="1" sz="2400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Jan-Simon M</a:t>
            </a:r>
            <a:r>
              <a:rPr b="1" lang="en-US" sz="24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öller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The Linux Foundation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Oct 10</a:t>
            </a:r>
            <a:r>
              <a:rPr b="1" i="0" lang="en-US" sz="24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, 2016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1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1"/>
          <p:cNvSpPr/>
          <p:nvPr/>
        </p:nvSpPr>
        <p:spPr>
          <a:xfrm>
            <a:off x="270000" y="164425"/>
            <a:ext cx="85830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Yocto Project Developer Day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 to Yocto Project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inux_Foundation_logo.png" id="69" name="Google Shape;6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9900" y="4180386"/>
            <a:ext cx="2446373" cy="7437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octo-project-transp.png" id="70" name="Google Shape;70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1650" y="333797"/>
            <a:ext cx="1961333" cy="7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>
            <a:off x="0" y="4571910"/>
            <a:ext cx="9143700" cy="57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Yocto is based on OpenEmbedded-core</a:t>
            </a:r>
            <a:endParaRPr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85800"/>
            <a:ext cx="9143700" cy="44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/>
          <p:nvPr/>
        </p:nvSpPr>
        <p:spPr>
          <a:xfrm>
            <a:off x="3066840" y="2297700"/>
            <a:ext cx="3463200" cy="1918800"/>
          </a:xfrm>
          <a:prstGeom prst="rect">
            <a:avLst/>
          </a:prstGeom>
          <a:solidFill>
            <a:srgbClr val="FFFFFF">
              <a:alpha val="46666"/>
            </a:srgbClr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Metadata describing approximately </a:t>
            </a:r>
            <a:r>
              <a:rPr b="1" lang="en-US" sz="180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1600</a:t>
            </a:r>
            <a:r>
              <a:rPr b="1" lang="en-US" sz="1800" strike="noStrik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"core" recipes used for building boot images.  Includes support for graphics, Qt, networking, kernel recipes, tools, much more.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110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Application Code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110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4" name="Google Shape;974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360" y="1084050"/>
            <a:ext cx="7924200" cy="3600000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75" name="Google Shape;975;p110"/>
          <p:cNvSpPr/>
          <p:nvPr/>
        </p:nvSpPr>
        <p:spPr>
          <a:xfrm>
            <a:off x="515880" y="1317870"/>
            <a:ext cx="66543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main(</a:t>
            </a:r>
            <a:r>
              <a:rPr lang="en-US" sz="18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argc, </a:t>
            </a:r>
            <a:r>
              <a:rPr lang="en-US" sz="18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**argv) {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printf(</a:t>
            </a:r>
            <a:r>
              <a:rPr lang="en-US" sz="18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</a:t>
            </a:r>
            <a:r>
              <a:rPr lang="en-US" sz="1800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8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8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110"/>
          <p:cNvSpPr/>
          <p:nvPr/>
        </p:nvSpPr>
        <p:spPr>
          <a:xfrm>
            <a:off x="374760" y="737910"/>
            <a:ext cx="8345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1" lang="en-US" sz="1800" strike="noStrike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 vi /scratch/sandbox/meta-ypdd/recipes-core/hello/files/hello.c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11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Add Application Recipe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111"/>
          <p:cNvSpPr txBox="1"/>
          <p:nvPr/>
        </p:nvSpPr>
        <p:spPr>
          <a:xfrm>
            <a:off x="457200" y="870475"/>
            <a:ext cx="84399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2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Noto Sans Symbols"/>
              <a:buChar char="➢"/>
            </a:pPr>
            <a:r>
              <a:rPr b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 hello world recipe</a:t>
            </a:r>
            <a:endParaRPr b="1" sz="2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2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400"/>
              <a:buFont typeface="Noto Sans Symbols"/>
              <a:buChar char="➢"/>
            </a:pPr>
            <a:r>
              <a:rPr b="1" lang="en-US" sz="27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directory to hold the recipe and associated files</a:t>
            </a:r>
            <a:endParaRPr b="1" sz="2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lang="en-US" sz="2500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mkdir -p ${HOME}/yocto/build/meta-ypdd/\</a:t>
            </a:r>
            <a:endParaRPr b="1" sz="26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recipes-core/hello</a:t>
            </a:r>
            <a:endParaRPr b="1" sz="25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24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Noto Sans Symbols"/>
              <a:buChar char="−"/>
            </a:pPr>
            <a:r>
              <a:rPr b="1" i="0" lang="en-US" sz="2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(We actually did this already in the previous step)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hello_1.0.bb </a:t>
            </a:r>
            <a:r>
              <a:rPr b="1" lang="en-US" sz="2200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(next slide)</a:t>
            </a:r>
            <a:endParaRPr b="1" sz="2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n-US" sz="2500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 vi ${HOME}/yocto/build/meta-ypdd/\</a:t>
            </a:r>
            <a:endParaRPr b="1" sz="25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recipes-core/hello/hello_1.0.bb</a:t>
            </a:r>
            <a:endParaRPr b="1" sz="25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111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12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Application Recipe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112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0" name="Google Shape;990;p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480" y="1159900"/>
            <a:ext cx="7941300" cy="3607500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91" name="Google Shape;991;p112"/>
          <p:cNvSpPr/>
          <p:nvPr/>
        </p:nvSpPr>
        <p:spPr>
          <a:xfrm>
            <a:off x="474475" y="1284010"/>
            <a:ext cx="6551700" cy="3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33B7D6"/>
                </a:solidFill>
                <a:latin typeface="Courier New"/>
                <a:ea typeface="Courier New"/>
                <a:cs typeface="Courier New"/>
                <a:sym typeface="Courier New"/>
              </a:rPr>
              <a:t>DESCRIPTION </a:t>
            </a:r>
            <a:r>
              <a:rPr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 example"</a:t>
            </a:r>
            <a:endParaRPr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33B7D6"/>
                </a:solidFill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r>
              <a:rPr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"MIT"</a:t>
            </a:r>
            <a:endParaRPr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LIC_FILES_CHKSUM = </a:t>
            </a:r>
            <a:r>
              <a:rPr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"file:</a:t>
            </a:r>
            <a:r>
              <a:rPr lang="en-US" sz="1200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//${COREBASE}</a:t>
            </a:r>
            <a:r>
              <a:rPr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/meta/COPYING.MIT;md5=3da9cfbcb788c80a0384361b4de20420"</a:t>
            </a:r>
            <a:endParaRPr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33B7D6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200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${WORKDIR}</a:t>
            </a:r>
            <a:r>
              <a:rPr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33B7D6"/>
                </a:solidFill>
                <a:latin typeface="Courier New"/>
                <a:ea typeface="Courier New"/>
                <a:cs typeface="Courier New"/>
                <a:sym typeface="Courier New"/>
              </a:rPr>
              <a:t>SRC_URI</a:t>
            </a:r>
            <a:r>
              <a:rPr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"file://hello.c"</a:t>
            </a:r>
            <a:endParaRPr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do_compile() </a:t>
            </a:r>
            <a:r>
              <a:rPr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${CC} ${CFLAGS} ${LDFLAGS}</a:t>
            </a:r>
            <a:r>
              <a:rPr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hello.c -o hello</a:t>
            </a:r>
            <a:endParaRPr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do_install() </a:t>
            </a:r>
            <a:r>
              <a:rPr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install -d -m 0755 ${D}/</a:t>
            </a:r>
            <a:r>
              <a:rPr lang="en-US" sz="1200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${bindir}</a:t>
            </a:r>
            <a:endParaRPr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install -m 0755 hello ${D}/</a:t>
            </a:r>
            <a:r>
              <a:rPr lang="en-US" sz="1200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${bindir}</a:t>
            </a:r>
            <a:r>
              <a:rPr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/hello</a:t>
            </a:r>
            <a:endParaRPr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112"/>
          <p:cNvSpPr/>
          <p:nvPr/>
        </p:nvSpPr>
        <p:spPr>
          <a:xfrm>
            <a:off x="189720" y="750600"/>
            <a:ext cx="89442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n-US" sz="1800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 vi </a:t>
            </a:r>
            <a:r>
              <a:rPr b="1" lang="en-US" sz="1600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${HOME}/yocto/build</a:t>
            </a:r>
            <a:r>
              <a:rPr b="1" lang="en-US" sz="1800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/meta-ypdd/recipes-core/hello/hello_1.0.bb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13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Add Application to the Image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113"/>
          <p:cNvSpPr txBox="1"/>
          <p:nvPr/>
        </p:nvSpPr>
        <p:spPr>
          <a:xfrm>
            <a:off x="457200" y="870480"/>
            <a:ext cx="82293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Modify image recipe to add hello world application to your image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See example on next slide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113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114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Add hello to Image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114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6" name="Google Shape;1006;p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360" y="1084050"/>
            <a:ext cx="7924200" cy="3600000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7" name="Google Shape;1007;p114"/>
          <p:cNvSpPr/>
          <p:nvPr/>
        </p:nvSpPr>
        <p:spPr>
          <a:xfrm>
            <a:off x="515880" y="1317870"/>
            <a:ext cx="6654300" cy="25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2DAEBB"/>
                </a:solidFill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"A core image for YPDD"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2DAEBB"/>
                </a:solidFill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"MIT"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# Core files for basic console boot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2DAEBB"/>
                </a:solidFill>
                <a:latin typeface="Courier New"/>
                <a:ea typeface="Courier New"/>
                <a:cs typeface="Courier New"/>
                <a:sym typeface="Courier New"/>
              </a:rPr>
              <a:t>IMAGE_INSTALL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"packagegroup-core-boot"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# Add our desired extra files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2DAEBB"/>
                </a:solidFill>
                <a:latin typeface="Courier New"/>
                <a:ea typeface="Courier New"/>
                <a:cs typeface="Courier New"/>
                <a:sym typeface="Courier New"/>
              </a:rPr>
              <a:t>IMAGE_INSTALL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-US" sz="18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"psplash dropbear </a:t>
            </a:r>
            <a:r>
              <a:rPr b="1" lang="en-US" sz="1800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en-US" sz="18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inherit 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core-image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2DAEBB"/>
                </a:solidFill>
                <a:latin typeface="Courier New"/>
                <a:ea typeface="Courier New"/>
                <a:cs typeface="Courier New"/>
                <a:sym typeface="Courier New"/>
              </a:rPr>
              <a:t>IMAGE_ROOTFS_SIZE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?= "8192"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114"/>
          <p:cNvSpPr/>
          <p:nvPr/>
        </p:nvSpPr>
        <p:spPr>
          <a:xfrm>
            <a:off x="515880" y="737910"/>
            <a:ext cx="8188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sz="1700" strike="noStrike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 vi ${HOME}/yocto/build/meta-ypdd/recipes-core/images/ypdd-image.bb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9" name="Google Shape;1009;p114"/>
          <p:cNvCxnSpPr/>
          <p:nvPr/>
        </p:nvCxnSpPr>
        <p:spPr>
          <a:xfrm>
            <a:off x="5397510" y="3572030"/>
            <a:ext cx="738300" cy="0"/>
          </a:xfrm>
          <a:prstGeom prst="straightConnector1">
            <a:avLst/>
          </a:prstGeom>
          <a:noFill/>
          <a:ln cap="flat" cmpd="sng" w="38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0" name="Google Shape;1010;p114"/>
          <p:cNvSpPr/>
          <p:nvPr/>
        </p:nvSpPr>
        <p:spPr>
          <a:xfrm>
            <a:off x="5964876" y="4303150"/>
            <a:ext cx="2937600" cy="617100"/>
          </a:xfrm>
          <a:prstGeom prst="wedgeRoundRectCallout">
            <a:avLst>
              <a:gd fmla="val -44890" name="adj1"/>
              <a:gd fmla="val -150304" name="adj2"/>
              <a:gd fmla="val 16667" name="adj3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Add the package '</a:t>
            </a:r>
            <a:r>
              <a:rPr b="1" lang="en-US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r>
              <a:rPr b="1" lang="en-US" sz="18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br>
              <a:rPr b="1" lang="en-US" sz="18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8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to your image recipe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15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Build and Test Application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Google Shape;1016;p115"/>
          <p:cNvSpPr txBox="1"/>
          <p:nvPr/>
        </p:nvSpPr>
        <p:spPr>
          <a:xfrm>
            <a:off x="457200" y="870480"/>
            <a:ext cx="82293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63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500"/>
              <a:buFont typeface="Noto Sans Symbols"/>
              <a:buChar char="➢"/>
            </a:pPr>
            <a:r>
              <a:rPr b="1" lang="en-US" sz="25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Now (re)build your image recipe</a:t>
            </a:r>
            <a:endParaRPr b="1" sz="25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lang="en-US" sz="2500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bitbake ypdd-image</a:t>
            </a:r>
            <a:endParaRPr b="1" sz="25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44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1476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hello_1.0.bb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 be processed because it is in your custom layer, and referenced in your image recipe.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b="1" lang="en-US" sz="25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Boot your image using </a:t>
            </a:r>
            <a:r>
              <a:rPr b="1" lang="en-US" sz="2300" strike="noStrike">
                <a:solidFill>
                  <a:srgbClr val="FF6633"/>
                </a:solidFill>
                <a:latin typeface="Arial"/>
                <a:ea typeface="Arial"/>
                <a:cs typeface="Arial"/>
                <a:sym typeface="Arial"/>
              </a:rPr>
              <a:t>runqemu</a:t>
            </a:r>
            <a:r>
              <a:rPr b="1" lang="en-US" sz="25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as before:</a:t>
            </a:r>
            <a:endParaRPr b="1" sz="25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$ runqemu qemuarm tmp/deploy/images/\</a:t>
            </a:r>
            <a:endParaRPr b="1" sz="25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qemuarm/ypdd-image-qemuarm.ext4 nographic</a:t>
            </a:r>
            <a:endParaRPr b="1" sz="25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b="1" lang="en-US" sz="2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should be able to type "</a:t>
            </a:r>
            <a:r>
              <a:rPr b="1" lang="en-US" sz="2300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r>
              <a:rPr b="1" lang="en-US" sz="2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 at the command line and see "Hello World"</a:t>
            </a:r>
            <a:endParaRPr b="1" sz="25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7" name="Google Shape;1017;p115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116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3" name="Google Shape;1023;p116"/>
          <p:cNvSpPr/>
          <p:nvPr/>
        </p:nvSpPr>
        <p:spPr>
          <a:xfrm>
            <a:off x="1397095" y="449585"/>
            <a:ext cx="6349800" cy="28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It’s </a:t>
            </a:r>
            <a:r>
              <a:rPr b="1" i="1" lang="en-US" sz="40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1" i="1" lang="en-US" sz="4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 </a:t>
            </a:r>
            <a:r>
              <a:rPr b="1" i="1" lang="en-US" sz="400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i="1" lang="en-US" sz="4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mbedded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Linux </a:t>
            </a:r>
            <a:r>
              <a:rPr b="1" i="1" lang="en-US" sz="40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i="1" lang="en-US" sz="4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istribution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</a:t>
            </a:r>
            <a:r>
              <a:rPr b="1" i="1" lang="en-US" sz="40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1" lang="en-US" sz="4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reates a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1" lang="en-US" sz="4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ustom </a:t>
            </a:r>
            <a:r>
              <a:rPr b="1" i="1" lang="en-US" sz="40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i="1" lang="en-US" sz="4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 </a:t>
            </a:r>
            <a:r>
              <a:rPr b="1" i="1" lang="en-US" sz="400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i="1" lang="en-US" sz="4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1" i="1" lang="en-US" sz="4000"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1" i="1" lang="en-US" sz="4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116"/>
          <p:cNvSpPr/>
          <p:nvPr/>
        </p:nvSpPr>
        <p:spPr>
          <a:xfrm>
            <a:off x="6515850" y="2549875"/>
            <a:ext cx="201000" cy="199800"/>
          </a:xfrm>
          <a:prstGeom prst="ellipse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inux_Foundation_logo.png" id="1025" name="Google Shape;1025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125" y="3907027"/>
            <a:ext cx="2877074" cy="8746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octo-project-transp.png" id="1026" name="Google Shape;1026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100" y="3880537"/>
            <a:ext cx="2446386" cy="9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17"/>
          <p:cNvSpPr txBox="1"/>
          <p:nvPr>
            <p:ph type="title"/>
          </p:nvPr>
        </p:nvSpPr>
        <p:spPr>
          <a:xfrm>
            <a:off x="701275" y="205975"/>
            <a:ext cx="7985400" cy="10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Embedded Linux Development with Yocto Project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Training from The Linux Foundation</a:t>
            </a:r>
            <a:endParaRPr sz="2400"/>
          </a:p>
        </p:txBody>
      </p:sp>
      <p:sp>
        <p:nvSpPr>
          <p:cNvPr id="1032" name="Google Shape;1032;p117"/>
          <p:cNvSpPr txBox="1"/>
          <p:nvPr>
            <p:ph idx="1" type="body"/>
          </p:nvPr>
        </p:nvSpPr>
        <p:spPr>
          <a:xfrm>
            <a:off x="701275" y="1291375"/>
            <a:ext cx="7985400" cy="310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9850" lvl="0" marL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Want to learn how to use Yocto Project like a Pro?</a:t>
            </a:r>
            <a:endParaRPr/>
          </a:p>
          <a:p>
            <a:pPr indent="-69850" lvl="0" marL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https://training.linuxfoundation.org/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69850" lvl="0" marL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Embedded Linux Platform Development with Yocto Project</a:t>
            </a:r>
            <a:endParaRPr/>
          </a:p>
          <a:p>
            <a:pPr indent="-69850" lvl="0" marL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http://bit.ly/eldyocto</a:t>
            </a:r>
            <a:endParaRPr baseline="30000" sz="4850"/>
          </a:p>
          <a:p>
            <a:pPr indent="-69850" lvl="0" marL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3150"/>
              <a:t>(Attendees today get a 20% discount off the yocto course)</a:t>
            </a:r>
            <a:endParaRPr/>
          </a:p>
          <a:p>
            <a:pPr indent="-69850" lvl="0" marL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Embedded Linux Development</a:t>
            </a:r>
            <a:endParaRPr/>
          </a:p>
          <a:p>
            <a:pPr indent="-69850" lvl="0" marL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http://bit.ly/eldypdd16</a:t>
            </a:r>
            <a:endParaRPr sz="265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18"/>
          <p:cNvSpPr txBox="1"/>
          <p:nvPr/>
        </p:nvSpPr>
        <p:spPr>
          <a:xfrm>
            <a:off x="723960" y="857250"/>
            <a:ext cx="77721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cap="none" strike="noStrike">
                <a:solidFill>
                  <a:srgbClr val="35548C"/>
                </a:solidFill>
                <a:latin typeface="Calibri"/>
                <a:ea typeface="Calibri"/>
                <a:cs typeface="Calibri"/>
                <a:sym typeface="Calibri"/>
              </a:rPr>
              <a:t>TIPS HINTS AND OTHER RESOURCES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118"/>
          <p:cNvSpPr txBox="1"/>
          <p:nvPr/>
        </p:nvSpPr>
        <p:spPr>
          <a:xfrm>
            <a:off x="723960" y="3143340"/>
            <a:ext cx="77721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The following slides contain reference material that will help you climb the Yocto Project learning curve</a:t>
            </a:r>
            <a:endParaRPr b="1" sz="25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118"/>
          <p:cNvSpPr txBox="1"/>
          <p:nvPr/>
        </p:nvSpPr>
        <p:spPr>
          <a:xfrm>
            <a:off x="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19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Common Gotchas When Getting Started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119"/>
          <p:cNvSpPr txBox="1"/>
          <p:nvPr/>
        </p:nvSpPr>
        <p:spPr>
          <a:xfrm>
            <a:off x="457200" y="870480"/>
            <a:ext cx="8229300" cy="3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2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400"/>
              <a:buFont typeface="Noto Sans Symbols"/>
              <a:buChar char="➢"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Working behind a network proxy? Please follow this guide: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7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−"/>
            </a:pPr>
            <a:r>
              <a:rPr b="1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https://wiki.yoctoproject.org/wiki/Working_Behind_a_Network_Proxy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2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400"/>
              <a:buFont typeface="Noto Sans Symbols"/>
              <a:buChar char="➢"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not try to re-use the same shell environment when moving between copies of the build system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2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400"/>
              <a:buFont typeface="Noto Sans Symbols"/>
              <a:buChar char="➢"/>
            </a:pPr>
            <a:r>
              <a:rPr b="1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oe-init-build-env </a:t>
            </a: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script appends to your $PATH, it's results are cumulative and can cause unpredictable build errors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2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400"/>
              <a:buFont typeface="Noto Sans Symbols"/>
              <a:buChar char="➢"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not try to share sstate-cache between hosts running different Linux distros even if they say it works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119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Intro to OpenEmbedded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457200" y="925290"/>
            <a:ext cx="81381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7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400"/>
              <a:buFont typeface="Noto Sans Symbols"/>
              <a:buChar char="➢"/>
            </a:pPr>
            <a:r>
              <a:rPr b="1" lang="en-US" sz="3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OpenEmbedded Project co-maintains OE-core build system:</a:t>
            </a:r>
            <a:endParaRPr b="1" sz="3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54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076"/>
              <a:buFont typeface="Noto Sans Symbols"/>
              <a:buChar char="◆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bitbake build tool and scripts</a:t>
            </a:r>
            <a:endParaRPr b="0" i="0" sz="3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54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076"/>
              <a:buFont typeface="Noto Sans Symbols"/>
              <a:buChar char="◆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Metadata and configuration</a:t>
            </a:r>
            <a:endParaRPr b="0" i="0" sz="3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780" lvl="0" marL="343080" marR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000"/>
              <a:buFont typeface="Noto Sans Symbols"/>
              <a:buChar char="➢"/>
            </a:pPr>
            <a:r>
              <a:rPr b="1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Provides a central point for new metadata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298540" lvl="1" marL="74304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076"/>
              <a:buFont typeface="Noto Sans Symbols"/>
              <a:buChar char="◆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(see the OE Layer index)</a:t>
            </a:r>
            <a:endParaRPr b="1" sz="3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120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Project Resources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120"/>
          <p:cNvSpPr txBox="1"/>
          <p:nvPr/>
        </p:nvSpPr>
        <p:spPr>
          <a:xfrm>
            <a:off x="457200" y="870480"/>
            <a:ext cx="82293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5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200"/>
              <a:buFont typeface="Noto Sans Symbols"/>
              <a:buChar char="➢"/>
            </a:pPr>
            <a:r>
              <a:rPr b="1" lang="en-US" sz="2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Yocto Project is an open source project, and aims to deliver an open standard for the embedded Linux community and industry</a:t>
            </a:r>
            <a:endParaRPr b="1" sz="2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5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200"/>
              <a:buFont typeface="Noto Sans Symbols"/>
              <a:buChar char="➢"/>
            </a:pPr>
            <a:r>
              <a:rPr b="1" lang="en-US" sz="2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Development is done in the open through public mailing lists: openembedded-core@lists.openembedded.org, poky@yoctoproject.org, and </a:t>
            </a:r>
            <a:r>
              <a:rPr b="1" lang="en-US" sz="22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yocto@yoctoproject.org</a:t>
            </a:r>
            <a:r>
              <a:rPr b="1" lang="en-US" sz="2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5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200"/>
              <a:buFont typeface="Noto Sans Symbols"/>
              <a:buChar char="➢"/>
            </a:pPr>
            <a:r>
              <a:rPr b="1" lang="en-US" sz="2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public code repositories:</a:t>
            </a:r>
            <a:endParaRPr b="1" sz="2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5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200"/>
              <a:buFont typeface="Noto Sans Symbols"/>
              <a:buChar char="➢"/>
            </a:pPr>
            <a:r>
              <a:rPr b="1" lang="en-US" sz="22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http://git.yoctoproject.org</a:t>
            </a:r>
            <a:r>
              <a:rPr b="1" lang="en-US" sz="2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and</a:t>
            </a:r>
            <a:endParaRPr b="1" sz="2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5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200"/>
              <a:buFont typeface="Noto Sans Symbols"/>
              <a:buChar char="➢"/>
            </a:pPr>
            <a:r>
              <a:rPr b="1" lang="en-US" sz="22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http://git.openembedded.org</a:t>
            </a:r>
            <a:r>
              <a:rPr b="1" lang="en-US" sz="2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1" sz="2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5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200"/>
              <a:buFont typeface="Noto Sans Symbols"/>
              <a:buChar char="➢"/>
            </a:pPr>
            <a:r>
              <a:rPr b="1" lang="en-US" sz="2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Bug reports and feature requests</a:t>
            </a:r>
            <a:endParaRPr b="1" sz="2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5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200"/>
              <a:buFont typeface="Noto Sans Symbols"/>
              <a:buChar char="➢"/>
            </a:pPr>
            <a:r>
              <a:rPr b="1" lang="en-US" sz="22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http://bugzilla.yoctoproject.org</a:t>
            </a:r>
            <a:r>
              <a:rPr b="1" lang="en-US" sz="2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120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121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Tip: ack-grep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121"/>
          <p:cNvSpPr txBox="1"/>
          <p:nvPr/>
        </p:nvSpPr>
        <p:spPr>
          <a:xfrm>
            <a:off x="457200" y="870480"/>
            <a:ext cx="82293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Much faster than grep for the relevant use cases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Designed for code search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Searches only relevant files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1876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Knows about many types: C, asm, perl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1876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 default, skips .git, .svn, etc.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1876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be taught arbitrary types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Perfect for searching metadata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121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122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Tip: ack-grep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p122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7" name="Google Shape;1067;p122"/>
          <p:cNvPicPr preferRelativeResize="0"/>
          <p:nvPr/>
        </p:nvPicPr>
        <p:blipFill rotWithShape="1">
          <a:blip r:embed="rId3">
            <a:alphaModFix/>
          </a:blip>
          <a:srcRect b="13197" l="7011" r="6989" t="5695"/>
          <a:stretch/>
        </p:blipFill>
        <p:spPr>
          <a:xfrm>
            <a:off x="539640" y="754380"/>
            <a:ext cx="7863600" cy="384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8" name="Google Shape;1068;p122"/>
          <p:cNvSpPr/>
          <p:nvPr/>
        </p:nvSpPr>
        <p:spPr>
          <a:xfrm>
            <a:off x="525240" y="1133460"/>
            <a:ext cx="2979600" cy="209400"/>
          </a:xfrm>
          <a:prstGeom prst="roundRect">
            <a:avLst>
              <a:gd fmla="val 16667" name="adj"/>
            </a:avLst>
          </a:prstGeom>
          <a:noFill/>
          <a:ln cap="flat" cmpd="sng" w="31675">
            <a:solidFill>
              <a:srgbClr val="E46C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122"/>
          <p:cNvSpPr/>
          <p:nvPr/>
        </p:nvSpPr>
        <p:spPr>
          <a:xfrm>
            <a:off x="4487040" y="1324080"/>
            <a:ext cx="3810000" cy="361800"/>
          </a:xfrm>
          <a:prstGeom prst="roundRect">
            <a:avLst>
              <a:gd fmla="val 16667" name="adj"/>
            </a:avLst>
          </a:prstGeom>
          <a:solidFill>
            <a:srgbClr val="8EB4E3"/>
          </a:soli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alias bback='ack-grep --type bitbake'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122"/>
          <p:cNvSpPr/>
          <p:nvPr/>
        </p:nvSpPr>
        <p:spPr>
          <a:xfrm rot="10800000">
            <a:off x="2990280" y="1228710"/>
            <a:ext cx="1489200" cy="27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flat" cmpd="sng" w="25550">
            <a:solidFill>
              <a:srgbClr val="4F81BD"/>
            </a:solidFill>
            <a:prstDash val="solid"/>
            <a:round/>
            <a:headEnd len="sm" w="sm" type="none"/>
            <a:tailEnd len="med" w="med" type="stealth"/>
          </a:ln>
        </p:spPr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123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TIP: VIM Syntax Highlighting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123"/>
          <p:cNvSpPr txBox="1"/>
          <p:nvPr/>
        </p:nvSpPr>
        <p:spPr>
          <a:xfrm>
            <a:off x="457200" y="870480"/>
            <a:ext cx="8412600" cy="3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5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1800"/>
              <a:buFont typeface="Noto Sans Symbols"/>
              <a:buChar char="➢"/>
            </a:pPr>
            <a:r>
              <a:rPr b="1" lang="en-US" sz="18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https://github.com/openembedded/bitbake/tree/master/contrib/vim</a:t>
            </a:r>
            <a:endParaRPr b="1" sz="1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5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200"/>
              <a:buFont typeface="Noto Sans Symbols"/>
              <a:buChar char="➢"/>
            </a:pPr>
            <a:r>
              <a:rPr b="1" lang="en-US" sz="17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Install files from the above repo in ~/.vim/</a:t>
            </a:r>
            <a:endParaRPr b="1" sz="1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5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200"/>
              <a:buFont typeface="Noto Sans Symbols"/>
              <a:buChar char="➢"/>
            </a:pPr>
            <a:r>
              <a:rPr b="1" lang="en-US" sz="17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"syntax on" in ~/.vimrc</a:t>
            </a:r>
            <a:endParaRPr b="1" sz="1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tree ~/.vim/</a:t>
            </a:r>
            <a:endParaRPr b="1" sz="1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/Users/chris/.vim/</a:t>
            </a:r>
            <a:endParaRPr b="1" sz="1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├── ftdetect</a:t>
            </a:r>
            <a:endParaRPr b="1" sz="1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│   └── bitbake.vim</a:t>
            </a:r>
            <a:endParaRPr b="1" sz="1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├── ftplugin</a:t>
            </a:r>
            <a:endParaRPr b="1" sz="1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│   └── bitbake.vim</a:t>
            </a:r>
            <a:endParaRPr b="1" sz="1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├── plugin</a:t>
            </a:r>
            <a:endParaRPr b="1" sz="1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│   └── newbb.vim</a:t>
            </a:r>
            <a:endParaRPr b="1" sz="1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└── syntax</a:t>
            </a:r>
            <a:endParaRPr b="1" sz="1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└── bitbake.vim</a:t>
            </a:r>
            <a:endParaRPr b="1" sz="1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123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124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TIP: VIM Syntax Highlighting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124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4" name="Google Shape;1084;p124"/>
          <p:cNvPicPr preferRelativeResize="0"/>
          <p:nvPr/>
        </p:nvPicPr>
        <p:blipFill rotWithShape="1">
          <a:blip r:embed="rId3">
            <a:alphaModFix/>
          </a:blip>
          <a:srcRect b="13204" l="7000" r="6999" t="4452"/>
          <a:stretch/>
        </p:blipFill>
        <p:spPr>
          <a:xfrm>
            <a:off x="640080" y="836730"/>
            <a:ext cx="7863600" cy="38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125"/>
          <p:cNvSpPr txBox="1"/>
          <p:nvPr/>
        </p:nvSpPr>
        <p:spPr>
          <a:xfrm>
            <a:off x="723960" y="857250"/>
            <a:ext cx="77721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5548C"/>
                </a:solidFill>
                <a:latin typeface="Calibri"/>
                <a:ea typeface="Calibri"/>
                <a:cs typeface="Calibri"/>
                <a:sym typeface="Calibri"/>
              </a:rPr>
              <a:t>Demo: 	yocto for the </a:t>
            </a:r>
            <a:endParaRPr b="1" sz="4000">
              <a:solidFill>
                <a:srgbClr val="3554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5548C"/>
                </a:solidFill>
                <a:latin typeface="Calibri"/>
                <a:ea typeface="Calibri"/>
                <a:cs typeface="Calibri"/>
                <a:sym typeface="Calibri"/>
              </a:rPr>
              <a:t>dragonboard 410c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125"/>
          <p:cNvSpPr txBox="1"/>
          <p:nvPr/>
        </p:nvSpPr>
        <p:spPr>
          <a:xfrm>
            <a:off x="723960" y="3143340"/>
            <a:ext cx="77721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The following </a:t>
            </a:r>
            <a:r>
              <a:rPr b="1" lang="en-US" sz="24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section introduces the dragonboard as example hardware. Beaglebone and Minnow are supported in a similar manner.</a:t>
            </a:r>
            <a:endParaRPr b="1" sz="25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125"/>
          <p:cNvSpPr txBox="1"/>
          <p:nvPr/>
        </p:nvSpPr>
        <p:spPr>
          <a:xfrm>
            <a:off x="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126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4088EF"/>
                </a:solidFill>
              </a:rPr>
              <a:t>dragonboard</a:t>
            </a: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 in one Slide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p126"/>
          <p:cNvSpPr txBox="1"/>
          <p:nvPr/>
        </p:nvSpPr>
        <p:spPr>
          <a:xfrm>
            <a:off x="457200" y="870475"/>
            <a:ext cx="8321100" cy="3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The dragonboard uses a 3rd-party repository.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500"/>
              <a:buFont typeface="Noto Sans Symbols"/>
              <a:buAutoNum type="arabicPeriod"/>
            </a:pPr>
            <a:r>
              <a:rPr b="1" lang="en-US" sz="2500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Download repo tool</a:t>
            </a:r>
            <a:r>
              <a:rPr b="1" lang="en-US" sz="25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25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mkdir -p ${HOME}/bin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$ curl https://storage.googleapis.com/git-repo-downloads/repo &gt; ${HOME}/bin/repo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$ chmod a+x ${HOME}/bin/repo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$ export PATH=${HOME}/bin:${PATH}</a:t>
            </a:r>
            <a:endParaRPr b="0"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500"/>
              <a:buFont typeface="Noto Sans Symbols"/>
              <a:buAutoNum type="arabicPeriod"/>
            </a:pPr>
            <a:r>
              <a:rPr b="1" lang="en-US" sz="2500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Download the repositories with repo</a:t>
            </a:r>
            <a:r>
              <a:rPr b="1" lang="en-US" sz="25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25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$ mkdir oe-qcom &amp;&amp; cd oe-qcom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$ repo init -u https://github.com/96boards/oe-rpb-manifest.git -b jethro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$ repo sync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$ source setup-environment             # SELECT the dragonboard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500"/>
              <a:buFont typeface="Noto Sans Symbols"/>
              <a:buAutoNum type="arabicPeriod"/>
            </a:pPr>
            <a:r>
              <a:rPr b="1" lang="en-US" sz="2500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Build the image</a:t>
            </a:r>
            <a:r>
              <a:rPr b="1" lang="en-US" sz="25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25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bitbake core-image-minimal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500"/>
              <a:buFont typeface="Noto Sans Symbols"/>
              <a:buAutoNum type="arabicPeriod"/>
            </a:pPr>
            <a:r>
              <a:rPr b="1" lang="en-US" sz="25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Profit!!!	(well… actually there is more work to do...) </a:t>
            </a:r>
            <a:endParaRPr b="1" sz="25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p126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27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4088EF"/>
                </a:solidFill>
              </a:rPr>
              <a:t>the dragonboard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127"/>
          <p:cNvSpPr txBox="1"/>
          <p:nvPr/>
        </p:nvSpPr>
        <p:spPr>
          <a:xfrm>
            <a:off x="457200" y="870475"/>
            <a:ext cx="8321100" cy="3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127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www.96boards.org/wp-content/uploads/2015/04/DragonBoard-UpdatedImages-front.png" id="1106" name="Google Shape;1106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000" y="1247350"/>
            <a:ext cx="4762500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127"/>
          <p:cNvSpPr/>
          <p:nvPr/>
        </p:nvSpPr>
        <p:spPr>
          <a:xfrm>
            <a:off x="79750" y="966900"/>
            <a:ext cx="2110800" cy="857400"/>
          </a:xfrm>
          <a:prstGeom prst="wedgeRoundRectCallout">
            <a:avLst>
              <a:gd fmla="val 86179" name="adj1"/>
              <a:gd fmla="val 1278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Low Speed Expansion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(attach usb-serial daughterboard here)</a:t>
            </a:r>
            <a:endParaRPr/>
          </a:p>
        </p:txBody>
      </p:sp>
      <p:sp>
        <p:nvSpPr>
          <p:cNvPr id="1108" name="Google Shape;1108;p127"/>
          <p:cNvSpPr/>
          <p:nvPr/>
        </p:nvSpPr>
        <p:spPr>
          <a:xfrm>
            <a:off x="79750" y="3508750"/>
            <a:ext cx="2110800" cy="677700"/>
          </a:xfrm>
          <a:prstGeom prst="wedgeRoundRectCallout">
            <a:avLst>
              <a:gd fmla="val 74198" name="adj1"/>
              <a:gd fmla="val 1030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SD-Card slot</a:t>
            </a:r>
            <a:endParaRPr/>
          </a:p>
        </p:txBody>
      </p:sp>
      <p:sp>
        <p:nvSpPr>
          <p:cNvPr id="1109" name="Google Shape;1109;p127"/>
          <p:cNvSpPr/>
          <p:nvPr/>
        </p:nvSpPr>
        <p:spPr>
          <a:xfrm>
            <a:off x="5053800" y="4575325"/>
            <a:ext cx="1903800" cy="518100"/>
          </a:xfrm>
          <a:prstGeom prst="wedgeRoundRectCallout">
            <a:avLst>
              <a:gd fmla="val -65113" name="adj1"/>
              <a:gd fmla="val -8655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micro-usb (fastboot)</a:t>
            </a:r>
            <a:endParaRPr/>
          </a:p>
        </p:txBody>
      </p:sp>
      <p:sp>
        <p:nvSpPr>
          <p:cNvPr id="1110" name="Google Shape;1110;p127"/>
          <p:cNvSpPr/>
          <p:nvPr/>
        </p:nvSpPr>
        <p:spPr>
          <a:xfrm>
            <a:off x="7047375" y="352375"/>
            <a:ext cx="1993500" cy="518100"/>
          </a:xfrm>
          <a:prstGeom prst="wedgeRoundRectCallout">
            <a:avLst>
              <a:gd fmla="val -74501" name="adj1"/>
              <a:gd fmla="val 13594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Power connector</a:t>
            </a:r>
            <a:endParaRPr/>
          </a:p>
        </p:txBody>
      </p:sp>
      <p:sp>
        <p:nvSpPr>
          <p:cNvPr id="1111" name="Google Shape;1111;p127"/>
          <p:cNvSpPr/>
          <p:nvPr/>
        </p:nvSpPr>
        <p:spPr>
          <a:xfrm>
            <a:off x="7177025" y="3588550"/>
            <a:ext cx="1903800" cy="518100"/>
          </a:xfrm>
          <a:prstGeom prst="wedgeRoundRectCallout">
            <a:avLst>
              <a:gd fmla="val -115505" name="adj1"/>
              <a:gd fmla="val -9564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fastboot switch during power-on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128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4088EF"/>
                </a:solidFill>
              </a:rPr>
              <a:t>serial port options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128"/>
          <p:cNvSpPr txBox="1"/>
          <p:nvPr/>
        </p:nvSpPr>
        <p:spPr>
          <a:xfrm>
            <a:off x="457200" y="870475"/>
            <a:ext cx="8321100" cy="3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500"/>
              <a:buFont typeface="Noto Sans Symbols"/>
              <a:buAutoNum type="arabicPeriod"/>
            </a:pPr>
            <a:r>
              <a:rPr b="1" lang="en-US" sz="2500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96Boards UART Serial Adapter</a:t>
            </a:r>
            <a:endParaRPr b="1" sz="2500">
              <a:solidFill>
                <a:srgbClr val="FF66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19" lvl="1" marL="73152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500"/>
              <a:buFont typeface="Calibri"/>
              <a:buChar char="◆"/>
            </a:pPr>
            <a:r>
              <a:rPr b="1" lang="en-US" sz="2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http://linaro.co/uart-seeed</a:t>
            </a:r>
            <a:endParaRPr b="1" sz="2500">
              <a:solidFill>
                <a:srgbClr val="FF66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19" lvl="1" marL="73152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500"/>
              <a:buFont typeface="Calibri"/>
              <a:buChar char="◆"/>
            </a:pPr>
            <a:r>
              <a:rPr b="1" lang="en-US" sz="2500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ships from china (seeed)</a:t>
            </a:r>
            <a:endParaRPr b="1" sz="2500">
              <a:solidFill>
                <a:srgbClr val="FF66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FF66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500"/>
              <a:buFont typeface="Noto Sans Symbols"/>
              <a:buAutoNum type="arabicPeriod"/>
            </a:pPr>
            <a:r>
              <a:rPr b="1" lang="en-US" sz="2500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1.8V (!!) serial cable  (can be hard to get)</a:t>
            </a:r>
            <a:endParaRPr b="1" sz="2500">
              <a:solidFill>
                <a:srgbClr val="FF66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19" lvl="1" marL="73152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500"/>
              <a:buFont typeface="Calibri"/>
              <a:buChar char="◆"/>
            </a:pPr>
            <a:r>
              <a:rPr b="1" lang="en-US" sz="2500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e.g. FTDI TTL-232RG-VREG1V8</a:t>
            </a:r>
            <a:endParaRPr b="1" sz="2500">
              <a:solidFill>
                <a:srgbClr val="FF66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19" lvl="1" marL="73152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500"/>
              <a:buFont typeface="Calibri"/>
              <a:buChar char="◆"/>
            </a:pPr>
            <a:r>
              <a:rPr b="1" lang="en-US" sz="2500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e.g. </a:t>
            </a:r>
            <a:r>
              <a:rPr b="1" lang="en-US" sz="25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http://usb2serialcables.com/</a:t>
            </a:r>
            <a:endParaRPr b="1" sz="2500">
              <a:solidFill>
                <a:srgbClr val="FF66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500"/>
              <a:buFont typeface="Noto Sans Symbols"/>
              <a:buAutoNum type="arabicPeriod"/>
            </a:pPr>
            <a:r>
              <a:rPr b="1" lang="en-US" sz="2500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Level converter + usual 3.3V or 5V usb-serial cable</a:t>
            </a:r>
            <a:endParaRPr b="1" sz="2500">
              <a:solidFill>
                <a:srgbClr val="FF66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19" lvl="1" marL="73152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500"/>
              <a:buFont typeface="Calibri"/>
              <a:buChar char="◆"/>
            </a:pPr>
            <a:r>
              <a:rPr b="1" lang="en-US" sz="2500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SparkFun Voltage-Level Translator Breakout - TXB0104</a:t>
            </a:r>
            <a:endParaRPr b="1" sz="2500">
              <a:solidFill>
                <a:srgbClr val="FF66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Google Shape;1118;p128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www.96boards.org/wp-content/uploads/2015/06/96boards-uarts-seed4-crop.jpg" id="1119" name="Google Shape;1119;p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0200" y="870475"/>
            <a:ext cx="3534649" cy="13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29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4088EF"/>
                </a:solidFill>
              </a:rPr>
              <a:t>eMMC installation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Google Shape;1125;p129"/>
          <p:cNvSpPr txBox="1"/>
          <p:nvPr/>
        </p:nvSpPr>
        <p:spPr>
          <a:xfrm>
            <a:off x="457200" y="870475"/>
            <a:ext cx="8321100" cy="3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3080" lvl="0" marL="34308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lang="en-US"/>
              <a:t>See: 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https://github.com/96boards/documentation/wiki/Dragonboard-410c-OpenEmbedded-and-Yocto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‘fastboot’  (apt-get install android-tools-fastboot) &amp; put board in fastboot mode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bootloader package: </a:t>
            </a: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http://builds.96boards.org/releases/dragonboard410c/linaro/rescue/latest/dragonboard410c_bootloader_emmc_linux-46.zip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Unzip, then call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./flashall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inside the folder.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will wipe (!) the emmc and deploy a new partition layout and bootloader files.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Flash the build results from tmp-eglibc/deploy/images/dragonboard-410c: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cd tmp-eglibc/deploy/images/dragonboard-410c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 [gunzip image-dragonboard-410c.ext4.gz]</a:t>
            </a:r>
            <a:b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 fastboot flash rootfs core-image-minimal-dragonboard-410c.ext4</a:t>
            </a:r>
            <a:b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 fastboot flash boot boot-dragonboard-410c.img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126" name="Google Shape;1126;p129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2050" y="553850"/>
            <a:ext cx="3512100" cy="23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What is Bitbake?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343075" y="925304"/>
            <a:ext cx="4147200" cy="3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Bitbake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1876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Powerful and flexible build engine (Python)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1876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Reads metada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ta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1876"/>
              <a:buFont typeface="Noto Sans Symbols"/>
              <a:buChar char="◆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etermines dependencies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1876"/>
              <a:buFont typeface="Noto Sans Symbols"/>
              <a:buChar char="◆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chedules tasks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4477850" y="2921600"/>
            <a:ext cx="4471800" cy="1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Metadata</a:t>
            </a:r>
            <a:r>
              <a:rPr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a structured collection of "recipes" which tell BitBake what to build, organized in layers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30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4088EF"/>
                </a:solidFill>
              </a:rPr>
              <a:t>SD-card installation (I)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130"/>
          <p:cNvSpPr txBox="1"/>
          <p:nvPr/>
        </p:nvSpPr>
        <p:spPr>
          <a:xfrm>
            <a:off x="457200" y="870475"/>
            <a:ext cx="8321100" cy="3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3080" lvl="0" marL="34308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lang="en-US"/>
              <a:t>See: 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https://github.com/96boards/documentation/wiki/Dragonboard-410c-GPT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 (new. use at own risk)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b="1" lang="en-US" sz="2400">
                <a:solidFill>
                  <a:schemeClr val="dk1"/>
                </a:solidFill>
              </a:rPr>
              <a:t>Recompile the patched bootloader: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get compiler 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clone --depth 1 \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git://codeaurora.org/platform/prebuilts/gcc/linux-x86/arm/arm-eabi-4.8.git \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-b LA.BR.1.1.3.c4-01000-8x16.0 lk_gcc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get LK source code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clone --depth 1 \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https://git.linaro.org/landing-teams/working/qualcomm/lk.git \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-b release/LA.BR.1.1.2-02210-8x16.0+sdboot lk_sdboot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build bootloader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 lk_sdboot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make msm8916 EMMC_BOOT=1 TOOLCHAIN_PREFIX="`pwd`/../lk_gcc/bin/arm-eabi-"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 -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133" name="Google Shape;1133;p130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131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4088EF"/>
                </a:solidFill>
              </a:rPr>
              <a:t>SD-card installation (II)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Google Shape;1139;p131"/>
          <p:cNvSpPr txBox="1"/>
          <p:nvPr/>
        </p:nvSpPr>
        <p:spPr>
          <a:xfrm>
            <a:off x="457200" y="870475"/>
            <a:ext cx="8321100" cy="3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3080" lvl="0" marL="34308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b="1" lang="en-US" sz="2100">
                <a:solidFill>
                  <a:schemeClr val="dk1"/>
                </a:solidFill>
              </a:rPr>
              <a:t>Download the proprietary bootloader</a:t>
            </a:r>
            <a:r>
              <a:rPr b="1" lang="en-US" sz="1700">
                <a:solidFill>
                  <a:schemeClr val="dk1"/>
                </a:solidFill>
              </a:rPr>
              <a:t> </a:t>
            </a:r>
            <a:r>
              <a:rPr b="1" lang="en-US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https://developer.qualcomm.com/hardware/dragonboard-410c/tools</a:t>
            </a: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e.g.: </a:t>
            </a:r>
            <a:r>
              <a:rPr b="1" lang="en-US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https://developer.qualcomm.com/download/db410c/linux-board-support-package-v1.2.zip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3080" lvl="0" marL="34308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100">
                <a:solidFill>
                  <a:schemeClr val="dk1"/>
                </a:solidFill>
              </a:rPr>
              <a:t>Create the SD-card (partition layout and bootloader)</a:t>
            </a:r>
            <a:br>
              <a:rPr b="1" lang="en-US" sz="1700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clone https://git.linaro.org/people/nicolas.dechesne/db-boot-tools.git</a:t>
            </a:r>
            <a:b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 db-boot-tools</a:t>
            </a:r>
            <a:b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./mksdcard.sh -o /dev/sdX -p dragonboard410c/linux.txt \</a:t>
            </a:r>
            <a:b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-i ../lk_sdboot/build-msm8916/ \</a:t>
            </a:r>
            <a:b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-i &lt;path to QCOM firmware files&gt;/bootloaders-ubuntu/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3080" lvl="0" marL="34308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boot arguments to use the SD-card instead of eMMC: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abootimg -u boot-XXX.img -c \</a:t>
            </a:r>
            <a:b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"cmdline=root=/dev/mmcblk1p9 rw rootwait console=ttyMSM0,115200n8"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140" name="Google Shape;1140;p131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32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4088EF"/>
                </a:solidFill>
              </a:rPr>
              <a:t>SD-card installation (III)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p132"/>
          <p:cNvSpPr txBox="1"/>
          <p:nvPr/>
        </p:nvSpPr>
        <p:spPr>
          <a:xfrm>
            <a:off x="457200" y="870475"/>
            <a:ext cx="8321100" cy="3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3080" lvl="0" marL="34308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b="1" lang="en-US" sz="1700">
                <a:solidFill>
                  <a:schemeClr val="dk1"/>
                </a:solidFill>
              </a:rPr>
              <a:t> </a:t>
            </a:r>
            <a:r>
              <a:rPr b="1" lang="en-US" sz="2100">
                <a:solidFill>
                  <a:schemeClr val="dk1"/>
                </a:solidFill>
              </a:rPr>
              <a:t>Write the images to the SD-card:</a:t>
            </a:r>
            <a:br>
              <a:rPr b="1" lang="en-US" sz="1700">
                <a:solidFill>
                  <a:schemeClr val="dk1"/>
                </a:solidFill>
              </a:rPr>
            </a:b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dd if=boot-XXX.img of=/dev/sdX8</a:t>
            </a:r>
            <a:b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dd if=core-image-minimal-dragonboard-*.rootfs.ext4 of=/dev/sdX9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3080" lvl="0" marL="343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lang="en-US" sz="2100">
                <a:solidFill>
                  <a:schemeClr val="dk1"/>
                </a:solidFill>
              </a:rPr>
              <a:t>replace /dev/sdX with the SD-card device</a:t>
            </a:r>
            <a:endParaRPr sz="2100">
              <a:solidFill>
                <a:schemeClr val="dk1"/>
              </a:solidFill>
            </a:endParaRPr>
          </a:p>
          <a:p>
            <a:pPr indent="-343080" lvl="0" marL="343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b="1" lang="en-US" sz="1700">
                <a:solidFill>
                  <a:schemeClr val="dk1"/>
                </a:solidFill>
              </a:rPr>
              <a:t>If you insert the SD card into the DragonBoard 410c and set the switch S6-2 (on the back) to ON, you should now be able to boot from SD card.</a:t>
            </a:r>
            <a:br>
              <a:rPr b="1" lang="en-US" sz="1700">
                <a:solidFill>
                  <a:schemeClr val="dk1"/>
                </a:solidFill>
              </a:rPr>
            </a:br>
            <a:r>
              <a:rPr b="1" lang="en-US" sz="17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147" name="Google Shape;1147;p132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/>
        </p:nvSpPr>
        <p:spPr>
          <a:xfrm>
            <a:off x="457200" y="870480"/>
            <a:ext cx="82293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Poky is a reference distribution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Poky has its own git repo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1876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git clone git://git.yoctoproject.org/poky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Primary Poky layers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1876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oe-core (poky/meta)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1876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meta-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poky (poky/meta-poky)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1876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meta-yocto-bsp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Poky is the starting point for building things with the </a:t>
            </a: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octo </a:t>
            </a: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roject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5669280" y="3566130"/>
            <a:ext cx="3200400" cy="326700"/>
          </a:xfrm>
          <a:prstGeom prst="rect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meta (oe-core)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5920200" y="3234840"/>
            <a:ext cx="2698800" cy="326700"/>
          </a:xfrm>
          <a:prstGeom prst="rect">
            <a:avLst/>
          </a:prstGeom>
          <a:gradFill>
            <a:gsLst>
              <a:gs pos="0">
                <a:srgbClr val="E46C0A"/>
              </a:gs>
              <a:gs pos="100000">
                <a:srgbClr val="FAC090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meta-</a:t>
            </a: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poky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6083280" y="2899230"/>
            <a:ext cx="2372700" cy="326700"/>
          </a:xfrm>
          <a:prstGeom prst="rect">
            <a:avLst/>
          </a:prstGeom>
          <a:gradFill>
            <a:gsLst>
              <a:gs pos="0">
                <a:srgbClr val="77933C"/>
              </a:gs>
              <a:gs pos="100000">
                <a:srgbClr val="C3D69B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meta-yocto-bsp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6376680" y="2567940"/>
            <a:ext cx="1785300" cy="326700"/>
          </a:xfrm>
          <a:prstGeom prst="rect">
            <a:avLst/>
          </a:prstGeom>
          <a:gradFill>
            <a:gsLst>
              <a:gs pos="0">
                <a:srgbClr val="953735"/>
              </a:gs>
              <a:gs pos="100000">
                <a:srgbClr val="D99694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Other layers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OK, so what is Poky?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Poky in Detail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457200" y="870480"/>
            <a:ext cx="82293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Noto Sans Symbols"/>
              <a:buChar char="➢"/>
            </a:pPr>
            <a:r>
              <a:rPr b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Contains core components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1742"/>
              <a:buFont typeface="Noto Sans Symbols"/>
              <a:buChar char="◆"/>
            </a:pPr>
            <a:r>
              <a:rPr b="0" i="0" lang="en-US" sz="26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Bitbake tool: A python-based build engine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1742"/>
              <a:buFont typeface="Noto Sans Symbols"/>
              <a:buChar char="◆"/>
            </a:pPr>
            <a:r>
              <a:rPr b="0" i="0" lang="en-US" sz="2600" u="none" cap="none" strike="noStrik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Build scripts (infrastructure)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1742"/>
              <a:buFont typeface="Noto Sans Symbols"/>
              <a:buChar char="◆"/>
            </a:pPr>
            <a:r>
              <a:rPr b="0" i="0" lang="en-US" sz="2600" u="none" cap="none" strike="noStrike">
                <a:solidFill>
                  <a:srgbClr val="9966CC"/>
                </a:solidFill>
                <a:latin typeface="Calibri"/>
                <a:ea typeface="Calibri"/>
                <a:cs typeface="Calibri"/>
                <a:sym typeface="Calibri"/>
              </a:rPr>
              <a:t>Foundation package recipes (</a:t>
            </a:r>
            <a:r>
              <a:rPr b="1" i="0" lang="en-US" sz="2600" u="none" cap="none" strike="noStrike">
                <a:solidFill>
                  <a:srgbClr val="9966CC"/>
                </a:solidFill>
                <a:latin typeface="Calibri"/>
                <a:ea typeface="Calibri"/>
                <a:cs typeface="Calibri"/>
                <a:sym typeface="Calibri"/>
              </a:rPr>
              <a:t>oe-core</a:t>
            </a:r>
            <a:r>
              <a:rPr b="0" i="0" lang="en-US" sz="2600" u="none" cap="none" strike="noStrike">
                <a:solidFill>
                  <a:srgbClr val="9966CC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1742"/>
              <a:buFont typeface="Noto Sans Symbols"/>
              <a:buChar char="◆"/>
            </a:pPr>
            <a:r>
              <a:rPr lang="en-US" sz="2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eta-</a:t>
            </a:r>
            <a:r>
              <a:rPr lang="en-US" sz="2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poky</a:t>
            </a: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Contains distribution policy)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1742"/>
              <a:buFont typeface="Noto Sans Symbols"/>
              <a:buChar char="◆"/>
            </a:pPr>
            <a:r>
              <a:rPr b="0" i="0" lang="en-US" sz="2600" u="none" cap="none" strike="noStrike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Reference BSPs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1742"/>
              <a:buFont typeface="Noto Sans Symbols"/>
              <a:buChar char="◆"/>
            </a:pPr>
            <a:r>
              <a:rPr b="0" i="0" lang="en-US" sz="2600" u="none" cap="none" strike="noStrik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Yocto Project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									</a:t>
            </a:r>
            <a:r>
              <a:rPr b="0" i="0" lang="en-US" sz="2600" u="none" cap="none" strike="noStrik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documentation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400" y="2981750"/>
            <a:ext cx="3596900" cy="21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Putting It All Together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457200" y="870480"/>
            <a:ext cx="82293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7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Yocto Project</a:t>
            </a:r>
            <a:r>
              <a:rPr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a large collaboration</a:t>
            </a:r>
            <a:endParaRPr b="1" sz="3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7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OpenEmbedded</a:t>
            </a:r>
            <a:r>
              <a:rPr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the build system</a:t>
            </a:r>
            <a:endParaRPr b="1" sz="3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7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Bitbake</a:t>
            </a:r>
            <a:r>
              <a:rPr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the built tool</a:t>
            </a:r>
            <a:endParaRPr b="1" sz="3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7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Poky</a:t>
            </a:r>
            <a:r>
              <a:rPr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the Yocto Project's reference distribution</a:t>
            </a:r>
            <a:endParaRPr b="1" sz="3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0" marL="731520" marR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000"/>
              <a:buFont typeface="Noto Sans Symbols"/>
              <a:buChar char="➢"/>
            </a:pPr>
            <a:r>
              <a:rPr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Poky contains a version of bitbake and oe-core from which you can start your project</a:t>
            </a:r>
            <a:endParaRPr b="1" sz="2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Build System Workflow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0" y="4571910"/>
            <a:ext cx="9143700" cy="57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78475"/>
            <a:ext cx="8229300" cy="34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723960" y="857250"/>
            <a:ext cx="77721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cap="none" strike="noStrike">
                <a:solidFill>
                  <a:srgbClr val="35548C"/>
                </a:solidFill>
                <a:latin typeface="Calibri"/>
                <a:ea typeface="Calibri"/>
                <a:cs typeface="Calibri"/>
                <a:sym typeface="Calibri"/>
              </a:rPr>
              <a:t>BITBAKE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723960" y="3143340"/>
            <a:ext cx="77721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This section will introduce the concept of the bitbake build tool and how it can be used to build recipes</a:t>
            </a:r>
            <a:endParaRPr b="1" sz="2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7"/>
          <p:cNvSpPr txBox="1"/>
          <p:nvPr/>
        </p:nvSpPr>
        <p:spPr>
          <a:xfrm>
            <a:off x="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Metadata and bitbake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237960" y="697680"/>
            <a:ext cx="8905800" cy="3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00"/>
              <a:buFont typeface="Noto Sans Symbols"/>
              <a:buChar char="➢"/>
            </a:pPr>
            <a:r>
              <a:rPr b="1"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 common form of metadata: </a:t>
            </a:r>
            <a:r>
              <a:rPr b="1" lang="en-US" sz="2600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The Recipe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00"/>
              <a:buFont typeface="Noto Sans Symbols"/>
              <a:buChar char="➢"/>
            </a:pPr>
            <a:r>
              <a:rPr b="1"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1"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Recipe</a:t>
            </a:r>
            <a:r>
              <a:rPr b="1"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provides a “list of ingredients” and “cooking instructions”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00"/>
              <a:buFont typeface="Noto Sans Symbols"/>
              <a:buChar char="➢"/>
            </a:pPr>
            <a:r>
              <a:rPr b="1"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Defines settings and a set of tasks used by bitbake to build binary packages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8"/>
          <p:cNvSpPr/>
          <p:nvPr/>
        </p:nvSpPr>
        <p:spPr>
          <a:xfrm>
            <a:off x="685800" y="2951130"/>
            <a:ext cx="3276300" cy="2030100"/>
          </a:xfrm>
          <a:prstGeom prst="snip1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8"/>
          <p:cNvSpPr/>
          <p:nvPr/>
        </p:nvSpPr>
        <p:spPr>
          <a:xfrm>
            <a:off x="990720" y="2990280"/>
            <a:ext cx="1066200" cy="1031400"/>
          </a:xfrm>
          <a:prstGeom prst="roundRect">
            <a:avLst>
              <a:gd fmla="val 16667" name="adj"/>
            </a:avLst>
          </a:prstGeom>
          <a:solidFill>
            <a:srgbClr val="FF985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8"/>
          <p:cNvSpPr/>
          <p:nvPr/>
        </p:nvSpPr>
        <p:spPr>
          <a:xfrm>
            <a:off x="1143000" y="318684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8"/>
          <p:cNvSpPr/>
          <p:nvPr/>
        </p:nvSpPr>
        <p:spPr>
          <a:xfrm>
            <a:off x="1143000" y="323571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8"/>
          <p:cNvSpPr/>
          <p:nvPr/>
        </p:nvSpPr>
        <p:spPr>
          <a:xfrm>
            <a:off x="1143000" y="3284850"/>
            <a:ext cx="788700" cy="276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8"/>
          <p:cNvSpPr/>
          <p:nvPr/>
        </p:nvSpPr>
        <p:spPr>
          <a:xfrm>
            <a:off x="1143000" y="333426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8"/>
          <p:cNvSpPr/>
          <p:nvPr/>
        </p:nvSpPr>
        <p:spPr>
          <a:xfrm>
            <a:off x="1143000" y="338313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8"/>
          <p:cNvSpPr/>
          <p:nvPr/>
        </p:nvSpPr>
        <p:spPr>
          <a:xfrm>
            <a:off x="1143000" y="3432000"/>
            <a:ext cx="788700" cy="279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8"/>
          <p:cNvSpPr/>
          <p:nvPr/>
        </p:nvSpPr>
        <p:spPr>
          <a:xfrm>
            <a:off x="1143000" y="3481410"/>
            <a:ext cx="788700" cy="276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8"/>
          <p:cNvSpPr/>
          <p:nvPr/>
        </p:nvSpPr>
        <p:spPr>
          <a:xfrm>
            <a:off x="1143000" y="3530280"/>
            <a:ext cx="788700" cy="276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8"/>
          <p:cNvSpPr/>
          <p:nvPr/>
        </p:nvSpPr>
        <p:spPr>
          <a:xfrm>
            <a:off x="1143000" y="357969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/>
          <p:nvPr/>
        </p:nvSpPr>
        <p:spPr>
          <a:xfrm>
            <a:off x="1143000" y="362883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1143000" y="367770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1143000" y="372711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1143000" y="377625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8"/>
          <p:cNvSpPr/>
          <p:nvPr/>
        </p:nvSpPr>
        <p:spPr>
          <a:xfrm>
            <a:off x="1143000" y="382512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"/>
          <p:cNvSpPr/>
          <p:nvPr/>
        </p:nvSpPr>
        <p:spPr>
          <a:xfrm>
            <a:off x="1143000" y="387453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8"/>
          <p:cNvSpPr/>
          <p:nvPr/>
        </p:nvSpPr>
        <p:spPr>
          <a:xfrm>
            <a:off x="1143000" y="3923400"/>
            <a:ext cx="788700" cy="276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8"/>
          <p:cNvSpPr/>
          <p:nvPr/>
        </p:nvSpPr>
        <p:spPr>
          <a:xfrm>
            <a:off x="1076749" y="2990000"/>
            <a:ext cx="7887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busybox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8"/>
          <p:cNvSpPr/>
          <p:nvPr/>
        </p:nvSpPr>
        <p:spPr>
          <a:xfrm>
            <a:off x="1414080" y="3217890"/>
            <a:ext cx="1066200" cy="1031400"/>
          </a:xfrm>
          <a:prstGeom prst="roundRect">
            <a:avLst>
              <a:gd fmla="val 16667" name="adj"/>
            </a:avLst>
          </a:prstGeom>
          <a:solidFill>
            <a:srgbClr val="FF985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8"/>
          <p:cNvSpPr/>
          <p:nvPr/>
        </p:nvSpPr>
        <p:spPr>
          <a:xfrm>
            <a:off x="1566720" y="341499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"/>
          <p:cNvSpPr/>
          <p:nvPr/>
        </p:nvSpPr>
        <p:spPr>
          <a:xfrm>
            <a:off x="1566720" y="346413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8"/>
          <p:cNvSpPr/>
          <p:nvPr/>
        </p:nvSpPr>
        <p:spPr>
          <a:xfrm>
            <a:off x="1566720" y="3513000"/>
            <a:ext cx="788700" cy="276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1566720" y="3562140"/>
            <a:ext cx="788700" cy="276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"/>
          <p:cNvSpPr/>
          <p:nvPr/>
        </p:nvSpPr>
        <p:spPr>
          <a:xfrm>
            <a:off x="1566720" y="3611280"/>
            <a:ext cx="788700" cy="276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8"/>
          <p:cNvSpPr/>
          <p:nvPr/>
        </p:nvSpPr>
        <p:spPr>
          <a:xfrm>
            <a:off x="1566720" y="3660150"/>
            <a:ext cx="788700" cy="279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8"/>
          <p:cNvSpPr/>
          <p:nvPr/>
        </p:nvSpPr>
        <p:spPr>
          <a:xfrm>
            <a:off x="1566720" y="370956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"/>
          <p:cNvSpPr/>
          <p:nvPr/>
        </p:nvSpPr>
        <p:spPr>
          <a:xfrm>
            <a:off x="1566720" y="375870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8"/>
          <p:cNvSpPr/>
          <p:nvPr/>
        </p:nvSpPr>
        <p:spPr>
          <a:xfrm>
            <a:off x="1566720" y="380784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1566720" y="385698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8"/>
          <p:cNvSpPr/>
          <p:nvPr/>
        </p:nvSpPr>
        <p:spPr>
          <a:xfrm>
            <a:off x="1566720" y="390612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8"/>
          <p:cNvSpPr/>
          <p:nvPr/>
        </p:nvSpPr>
        <p:spPr>
          <a:xfrm>
            <a:off x="1566720" y="395526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8"/>
          <p:cNvSpPr/>
          <p:nvPr/>
        </p:nvSpPr>
        <p:spPr>
          <a:xfrm>
            <a:off x="1566720" y="400440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8"/>
          <p:cNvSpPr/>
          <p:nvPr/>
        </p:nvSpPr>
        <p:spPr>
          <a:xfrm>
            <a:off x="1566720" y="405354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8"/>
          <p:cNvSpPr/>
          <p:nvPr/>
        </p:nvSpPr>
        <p:spPr>
          <a:xfrm>
            <a:off x="1566720" y="4102410"/>
            <a:ext cx="788700" cy="276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8"/>
          <p:cNvSpPr/>
          <p:nvPr/>
        </p:nvSpPr>
        <p:spPr>
          <a:xfrm>
            <a:off x="1566720" y="4151550"/>
            <a:ext cx="788700" cy="276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8"/>
          <p:cNvSpPr/>
          <p:nvPr/>
        </p:nvSpPr>
        <p:spPr>
          <a:xfrm>
            <a:off x="1494000" y="3218150"/>
            <a:ext cx="6519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glibc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8"/>
          <p:cNvSpPr/>
          <p:nvPr/>
        </p:nvSpPr>
        <p:spPr>
          <a:xfrm>
            <a:off x="1820160" y="3445770"/>
            <a:ext cx="1066200" cy="1031100"/>
          </a:xfrm>
          <a:prstGeom prst="roundRect">
            <a:avLst>
              <a:gd fmla="val 16667" name="adj"/>
            </a:avLst>
          </a:prstGeom>
          <a:solidFill>
            <a:srgbClr val="FF985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8"/>
          <p:cNvSpPr/>
          <p:nvPr/>
        </p:nvSpPr>
        <p:spPr>
          <a:xfrm>
            <a:off x="1973160" y="364206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8"/>
          <p:cNvSpPr/>
          <p:nvPr/>
        </p:nvSpPr>
        <p:spPr>
          <a:xfrm>
            <a:off x="1973160" y="3691200"/>
            <a:ext cx="788700" cy="276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8"/>
          <p:cNvSpPr/>
          <p:nvPr/>
        </p:nvSpPr>
        <p:spPr>
          <a:xfrm>
            <a:off x="1973160" y="374034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8"/>
          <p:cNvSpPr/>
          <p:nvPr/>
        </p:nvSpPr>
        <p:spPr>
          <a:xfrm>
            <a:off x="1973160" y="378948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8"/>
          <p:cNvSpPr/>
          <p:nvPr/>
        </p:nvSpPr>
        <p:spPr>
          <a:xfrm>
            <a:off x="1973160" y="3838350"/>
            <a:ext cx="788700" cy="279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8"/>
          <p:cNvSpPr/>
          <p:nvPr/>
        </p:nvSpPr>
        <p:spPr>
          <a:xfrm>
            <a:off x="1973160" y="3887490"/>
            <a:ext cx="788700" cy="276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8"/>
          <p:cNvSpPr/>
          <p:nvPr/>
        </p:nvSpPr>
        <p:spPr>
          <a:xfrm>
            <a:off x="1973160" y="3936630"/>
            <a:ext cx="788700" cy="276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8"/>
          <p:cNvSpPr/>
          <p:nvPr/>
        </p:nvSpPr>
        <p:spPr>
          <a:xfrm>
            <a:off x="1973160" y="398604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8"/>
          <p:cNvSpPr/>
          <p:nvPr/>
        </p:nvSpPr>
        <p:spPr>
          <a:xfrm>
            <a:off x="1973160" y="403491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8"/>
          <p:cNvSpPr/>
          <p:nvPr/>
        </p:nvSpPr>
        <p:spPr>
          <a:xfrm>
            <a:off x="1973160" y="408405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8"/>
          <p:cNvSpPr/>
          <p:nvPr/>
        </p:nvSpPr>
        <p:spPr>
          <a:xfrm>
            <a:off x="1973160" y="413346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8"/>
          <p:cNvSpPr/>
          <p:nvPr/>
        </p:nvSpPr>
        <p:spPr>
          <a:xfrm>
            <a:off x="1973160" y="418233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8"/>
          <p:cNvSpPr/>
          <p:nvPr/>
        </p:nvSpPr>
        <p:spPr>
          <a:xfrm>
            <a:off x="1973160" y="4231470"/>
            <a:ext cx="788700" cy="276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8"/>
          <p:cNvSpPr/>
          <p:nvPr/>
        </p:nvSpPr>
        <p:spPr>
          <a:xfrm>
            <a:off x="1973160" y="428088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8"/>
          <p:cNvSpPr/>
          <p:nvPr/>
        </p:nvSpPr>
        <p:spPr>
          <a:xfrm>
            <a:off x="1973160" y="4329480"/>
            <a:ext cx="788700" cy="276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1973160" y="4378620"/>
            <a:ext cx="788700" cy="279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1843200" y="3458725"/>
            <a:ext cx="8376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sysvinit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8"/>
          <p:cNvSpPr/>
          <p:nvPr/>
        </p:nvSpPr>
        <p:spPr>
          <a:xfrm>
            <a:off x="2243520" y="3673380"/>
            <a:ext cx="1066200" cy="1031100"/>
          </a:xfrm>
          <a:prstGeom prst="roundRect">
            <a:avLst>
              <a:gd fmla="val 16667" name="adj"/>
            </a:avLst>
          </a:prstGeom>
          <a:solidFill>
            <a:srgbClr val="FF985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2395440" y="387021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2395440" y="3919350"/>
            <a:ext cx="788700" cy="276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8"/>
          <p:cNvSpPr/>
          <p:nvPr/>
        </p:nvSpPr>
        <p:spPr>
          <a:xfrm>
            <a:off x="2395440" y="3968490"/>
            <a:ext cx="788700" cy="276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8"/>
          <p:cNvSpPr/>
          <p:nvPr/>
        </p:nvSpPr>
        <p:spPr>
          <a:xfrm>
            <a:off x="2395440" y="4017360"/>
            <a:ext cx="788700" cy="276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8"/>
          <p:cNvSpPr/>
          <p:nvPr/>
        </p:nvSpPr>
        <p:spPr>
          <a:xfrm>
            <a:off x="2395440" y="406677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8"/>
          <p:cNvSpPr/>
          <p:nvPr/>
        </p:nvSpPr>
        <p:spPr>
          <a:xfrm>
            <a:off x="2395440" y="411591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8"/>
          <p:cNvSpPr/>
          <p:nvPr/>
        </p:nvSpPr>
        <p:spPr>
          <a:xfrm>
            <a:off x="2395440" y="416478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8"/>
          <p:cNvSpPr/>
          <p:nvPr/>
        </p:nvSpPr>
        <p:spPr>
          <a:xfrm>
            <a:off x="2395440" y="421419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8"/>
          <p:cNvSpPr/>
          <p:nvPr/>
        </p:nvSpPr>
        <p:spPr>
          <a:xfrm>
            <a:off x="2395440" y="426333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8"/>
          <p:cNvSpPr/>
          <p:nvPr/>
        </p:nvSpPr>
        <p:spPr>
          <a:xfrm>
            <a:off x="2395440" y="431220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8"/>
          <p:cNvSpPr/>
          <p:nvPr/>
        </p:nvSpPr>
        <p:spPr>
          <a:xfrm>
            <a:off x="2395440" y="436161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8"/>
          <p:cNvSpPr/>
          <p:nvPr/>
        </p:nvSpPr>
        <p:spPr>
          <a:xfrm>
            <a:off x="2395440" y="441075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8"/>
          <p:cNvSpPr/>
          <p:nvPr/>
        </p:nvSpPr>
        <p:spPr>
          <a:xfrm>
            <a:off x="2395440" y="4459350"/>
            <a:ext cx="788700" cy="279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8"/>
          <p:cNvSpPr/>
          <p:nvPr/>
        </p:nvSpPr>
        <p:spPr>
          <a:xfrm>
            <a:off x="2395440" y="4508760"/>
            <a:ext cx="788700" cy="276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8"/>
          <p:cNvSpPr/>
          <p:nvPr/>
        </p:nvSpPr>
        <p:spPr>
          <a:xfrm>
            <a:off x="2395440" y="4557900"/>
            <a:ext cx="788700" cy="276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8"/>
          <p:cNvSpPr/>
          <p:nvPr/>
        </p:nvSpPr>
        <p:spPr>
          <a:xfrm>
            <a:off x="2395440" y="4606770"/>
            <a:ext cx="788700" cy="276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8"/>
          <p:cNvSpPr/>
          <p:nvPr/>
        </p:nvSpPr>
        <p:spPr>
          <a:xfrm>
            <a:off x="2324527" y="3673925"/>
            <a:ext cx="9195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coreutils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8"/>
          <p:cNvSpPr/>
          <p:nvPr/>
        </p:nvSpPr>
        <p:spPr>
          <a:xfrm>
            <a:off x="2666880" y="3900990"/>
            <a:ext cx="1066200" cy="1031400"/>
          </a:xfrm>
          <a:prstGeom prst="roundRect">
            <a:avLst>
              <a:gd fmla="val 16667" name="adj"/>
            </a:avLst>
          </a:prstGeom>
          <a:solidFill>
            <a:srgbClr val="FF985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2819520" y="409755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2819520" y="414669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8"/>
          <p:cNvSpPr/>
          <p:nvPr/>
        </p:nvSpPr>
        <p:spPr>
          <a:xfrm>
            <a:off x="2819520" y="4195560"/>
            <a:ext cx="788700" cy="276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8"/>
          <p:cNvSpPr/>
          <p:nvPr/>
        </p:nvSpPr>
        <p:spPr>
          <a:xfrm>
            <a:off x="2819520" y="4244700"/>
            <a:ext cx="788700" cy="276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8"/>
          <p:cNvSpPr/>
          <p:nvPr/>
        </p:nvSpPr>
        <p:spPr>
          <a:xfrm>
            <a:off x="2819520" y="4293840"/>
            <a:ext cx="788700" cy="276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8"/>
          <p:cNvSpPr/>
          <p:nvPr/>
        </p:nvSpPr>
        <p:spPr>
          <a:xfrm>
            <a:off x="2819520" y="434298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8"/>
          <p:cNvSpPr/>
          <p:nvPr/>
        </p:nvSpPr>
        <p:spPr>
          <a:xfrm>
            <a:off x="2819520" y="439212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8"/>
          <p:cNvSpPr/>
          <p:nvPr/>
        </p:nvSpPr>
        <p:spPr>
          <a:xfrm>
            <a:off x="2819520" y="444126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8"/>
          <p:cNvSpPr/>
          <p:nvPr/>
        </p:nvSpPr>
        <p:spPr>
          <a:xfrm>
            <a:off x="2819520" y="449040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8"/>
          <p:cNvSpPr/>
          <p:nvPr/>
        </p:nvSpPr>
        <p:spPr>
          <a:xfrm>
            <a:off x="2819520" y="453954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8"/>
          <p:cNvSpPr/>
          <p:nvPr/>
        </p:nvSpPr>
        <p:spPr>
          <a:xfrm>
            <a:off x="2819520" y="458868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8"/>
          <p:cNvSpPr/>
          <p:nvPr/>
        </p:nvSpPr>
        <p:spPr>
          <a:xfrm>
            <a:off x="2819520" y="4637820"/>
            <a:ext cx="788700" cy="276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8"/>
          <p:cNvSpPr/>
          <p:nvPr/>
        </p:nvSpPr>
        <p:spPr>
          <a:xfrm>
            <a:off x="2819520" y="468696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8"/>
          <p:cNvSpPr/>
          <p:nvPr/>
        </p:nvSpPr>
        <p:spPr>
          <a:xfrm>
            <a:off x="2819520" y="4735830"/>
            <a:ext cx="788700" cy="276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8"/>
          <p:cNvSpPr/>
          <p:nvPr/>
        </p:nvSpPr>
        <p:spPr>
          <a:xfrm>
            <a:off x="2819520" y="4784970"/>
            <a:ext cx="788700" cy="279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8"/>
          <p:cNvSpPr/>
          <p:nvPr/>
        </p:nvSpPr>
        <p:spPr>
          <a:xfrm>
            <a:off x="2819520" y="4834110"/>
            <a:ext cx="788700" cy="27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164" y="79230"/>
                  <a:pt x="6328" y="38461"/>
                  <a:pt x="9422" y="36923"/>
                </a:cubicBezTo>
                <a:cubicBezTo>
                  <a:pt x="12517" y="35384"/>
                  <a:pt x="15519" y="113845"/>
                  <a:pt x="18568" y="110768"/>
                </a:cubicBezTo>
                <a:cubicBezTo>
                  <a:pt x="21616" y="107692"/>
                  <a:pt x="24526" y="18461"/>
                  <a:pt x="27713" y="18461"/>
                </a:cubicBezTo>
                <a:cubicBezTo>
                  <a:pt x="30900" y="18461"/>
                  <a:pt x="34595" y="110768"/>
                  <a:pt x="37690" y="110768"/>
                </a:cubicBezTo>
                <a:cubicBezTo>
                  <a:pt x="40785" y="110768"/>
                  <a:pt x="43325" y="19999"/>
                  <a:pt x="46281" y="18461"/>
                </a:cubicBezTo>
                <a:cubicBezTo>
                  <a:pt x="49237" y="16922"/>
                  <a:pt x="52286" y="102306"/>
                  <a:pt x="55427" y="101537"/>
                </a:cubicBezTo>
                <a:cubicBezTo>
                  <a:pt x="58568" y="100769"/>
                  <a:pt x="62032" y="14614"/>
                  <a:pt x="65127" y="13846"/>
                </a:cubicBezTo>
                <a:cubicBezTo>
                  <a:pt x="68221" y="13077"/>
                  <a:pt x="70993" y="96922"/>
                  <a:pt x="73995" y="96922"/>
                </a:cubicBezTo>
                <a:cubicBezTo>
                  <a:pt x="76997" y="96922"/>
                  <a:pt x="80092" y="15384"/>
                  <a:pt x="83140" y="13846"/>
                </a:cubicBezTo>
                <a:cubicBezTo>
                  <a:pt x="86189" y="12307"/>
                  <a:pt x="89191" y="89230"/>
                  <a:pt x="92286" y="87691"/>
                </a:cubicBezTo>
                <a:cubicBezTo>
                  <a:pt x="95381" y="86153"/>
                  <a:pt x="98614" y="6153"/>
                  <a:pt x="101709" y="4615"/>
                </a:cubicBezTo>
                <a:cubicBezTo>
                  <a:pt x="104803" y="3076"/>
                  <a:pt x="107805" y="79231"/>
                  <a:pt x="110854" y="78461"/>
                </a:cubicBezTo>
                <a:cubicBezTo>
                  <a:pt x="113903" y="77693"/>
                  <a:pt x="120000" y="0"/>
                  <a:pt x="120000" y="0"/>
                </a:cubicBez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8"/>
          <p:cNvSpPr/>
          <p:nvPr/>
        </p:nvSpPr>
        <p:spPr>
          <a:xfrm>
            <a:off x="2748600" y="3901000"/>
            <a:ext cx="8376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libgtk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8"/>
          <p:cNvSpPr/>
          <p:nvPr/>
        </p:nvSpPr>
        <p:spPr>
          <a:xfrm>
            <a:off x="2369525" y="2918450"/>
            <a:ext cx="12387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Metadata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8"/>
          <p:cNvSpPr/>
          <p:nvPr/>
        </p:nvSpPr>
        <p:spPr>
          <a:xfrm>
            <a:off x="4267080" y="3753030"/>
            <a:ext cx="837600" cy="399900"/>
          </a:xfrm>
          <a:prstGeom prst="chevron">
            <a:avLst>
              <a:gd fmla="val 50002" name="adj"/>
            </a:avLst>
          </a:prstGeom>
          <a:solidFill>
            <a:srgbClr val="1F49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8"/>
          <p:cNvSpPr/>
          <p:nvPr/>
        </p:nvSpPr>
        <p:spPr>
          <a:xfrm>
            <a:off x="4952880" y="3753030"/>
            <a:ext cx="837600" cy="399900"/>
          </a:xfrm>
          <a:prstGeom prst="chevron">
            <a:avLst>
              <a:gd fmla="val 50002" name="adj"/>
            </a:avLst>
          </a:prstGeom>
          <a:solidFill>
            <a:srgbClr val="1F49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8"/>
          <p:cNvSpPr/>
          <p:nvPr/>
        </p:nvSpPr>
        <p:spPr>
          <a:xfrm>
            <a:off x="5638680" y="3753030"/>
            <a:ext cx="837600" cy="399900"/>
          </a:xfrm>
          <a:prstGeom prst="chevron">
            <a:avLst>
              <a:gd fmla="val 50002" name="adj"/>
            </a:avLst>
          </a:prstGeom>
          <a:solidFill>
            <a:srgbClr val="1F49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8"/>
          <p:cNvSpPr/>
          <p:nvPr/>
        </p:nvSpPr>
        <p:spPr>
          <a:xfrm>
            <a:off x="6629400" y="3225450"/>
            <a:ext cx="2057100" cy="1371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8"/>
          <p:cNvSpPr/>
          <p:nvPr/>
        </p:nvSpPr>
        <p:spPr>
          <a:xfrm>
            <a:off x="7728840" y="3454140"/>
            <a:ext cx="919500" cy="689700"/>
          </a:xfrm>
          <a:custGeom>
            <a:rect b="b" l="l" r="r" t="t"/>
            <a:pathLst>
              <a:path extrusionOk="0" h="120000" w="120000">
                <a:moveTo>
                  <a:pt x="53827" y="9583"/>
                </a:moveTo>
                <a:lnTo>
                  <a:pt x="57244" y="472"/>
                </a:lnTo>
                <a:lnTo>
                  <a:pt x="64650" y="472"/>
                </a:lnTo>
                <a:lnTo>
                  <a:pt x="68350" y="9872"/>
                </a:lnTo>
                <a:lnTo>
                  <a:pt x="72622" y="10727"/>
                </a:lnTo>
                <a:lnTo>
                  <a:pt x="79461" y="3322"/>
                </a:lnTo>
                <a:lnTo>
                  <a:pt x="86294" y="6166"/>
                </a:lnTo>
                <a:lnTo>
                  <a:pt x="86577" y="16138"/>
                </a:lnTo>
                <a:lnTo>
                  <a:pt x="91138" y="19555"/>
                </a:lnTo>
                <a:lnTo>
                  <a:pt x="99394" y="15283"/>
                </a:lnTo>
                <a:lnTo>
                  <a:pt x="105094" y="20411"/>
                </a:lnTo>
                <a:lnTo>
                  <a:pt x="101105" y="29522"/>
                </a:lnTo>
                <a:lnTo>
                  <a:pt x="104238" y="33794"/>
                </a:lnTo>
                <a:lnTo>
                  <a:pt x="113350" y="33511"/>
                </a:lnTo>
                <a:lnTo>
                  <a:pt x="115916" y="40061"/>
                </a:lnTo>
                <a:lnTo>
                  <a:pt x="109650" y="45472"/>
                </a:lnTo>
                <a:lnTo>
                  <a:pt x="111644" y="54016"/>
                </a:lnTo>
                <a:lnTo>
                  <a:pt x="120188" y="57150"/>
                </a:lnTo>
                <a:lnTo>
                  <a:pt x="119900" y="64555"/>
                </a:lnTo>
                <a:lnTo>
                  <a:pt x="111927" y="67688"/>
                </a:lnTo>
                <a:lnTo>
                  <a:pt x="110788" y="73100"/>
                </a:lnTo>
                <a:lnTo>
                  <a:pt x="117055" y="79077"/>
                </a:lnTo>
                <a:lnTo>
                  <a:pt x="114488" y="85344"/>
                </a:lnTo>
                <a:lnTo>
                  <a:pt x="105661" y="85916"/>
                </a:lnTo>
                <a:lnTo>
                  <a:pt x="102244" y="91327"/>
                </a:lnTo>
                <a:lnTo>
                  <a:pt x="106233" y="99583"/>
                </a:lnTo>
                <a:lnTo>
                  <a:pt x="100533" y="104427"/>
                </a:lnTo>
                <a:lnTo>
                  <a:pt x="93127" y="101577"/>
                </a:lnTo>
                <a:lnTo>
                  <a:pt x="85727" y="105566"/>
                </a:lnTo>
                <a:lnTo>
                  <a:pt x="84872" y="115822"/>
                </a:lnTo>
                <a:lnTo>
                  <a:pt x="78605" y="117527"/>
                </a:lnTo>
                <a:lnTo>
                  <a:pt x="72338" y="110694"/>
                </a:lnTo>
                <a:lnTo>
                  <a:pt x="68066" y="112116"/>
                </a:lnTo>
                <a:lnTo>
                  <a:pt x="65216" y="120377"/>
                </a:lnTo>
                <a:lnTo>
                  <a:pt x="56672" y="120377"/>
                </a:lnTo>
                <a:lnTo>
                  <a:pt x="54111" y="111833"/>
                </a:lnTo>
                <a:lnTo>
                  <a:pt x="45850" y="109838"/>
                </a:lnTo>
                <a:lnTo>
                  <a:pt x="39583" y="116672"/>
                </a:lnTo>
                <a:lnTo>
                  <a:pt x="32750" y="113827"/>
                </a:lnTo>
                <a:lnTo>
                  <a:pt x="33033" y="103288"/>
                </a:lnTo>
                <a:lnTo>
                  <a:pt x="28761" y="100727"/>
                </a:lnTo>
                <a:lnTo>
                  <a:pt x="18794" y="104711"/>
                </a:lnTo>
                <a:lnTo>
                  <a:pt x="14522" y="99300"/>
                </a:lnTo>
                <a:lnTo>
                  <a:pt x="18794" y="89900"/>
                </a:lnTo>
                <a:lnTo>
                  <a:pt x="16233" y="85916"/>
                </a:lnTo>
                <a:lnTo>
                  <a:pt x="5122" y="86200"/>
                </a:lnTo>
                <a:lnTo>
                  <a:pt x="2844" y="79077"/>
                </a:lnTo>
                <a:lnTo>
                  <a:pt x="10822" y="71672"/>
                </a:lnTo>
                <a:lnTo>
                  <a:pt x="10533" y="67688"/>
                </a:lnTo>
                <a:lnTo>
                  <a:pt x="0" y="63416"/>
                </a:lnTo>
                <a:lnTo>
                  <a:pt x="283" y="55727"/>
                </a:lnTo>
                <a:lnTo>
                  <a:pt x="10822" y="51738"/>
                </a:lnTo>
                <a:lnTo>
                  <a:pt x="11672" y="47750"/>
                </a:lnTo>
                <a:lnTo>
                  <a:pt x="3416" y="39777"/>
                </a:lnTo>
                <a:lnTo>
                  <a:pt x="6261" y="32655"/>
                </a:lnTo>
                <a:lnTo>
                  <a:pt x="17655" y="33227"/>
                </a:lnTo>
                <a:lnTo>
                  <a:pt x="19933" y="30094"/>
                </a:lnTo>
                <a:lnTo>
                  <a:pt x="15661" y="19555"/>
                </a:lnTo>
                <a:lnTo>
                  <a:pt x="20788" y="14427"/>
                </a:lnTo>
                <a:lnTo>
                  <a:pt x="30755" y="18983"/>
                </a:lnTo>
                <a:lnTo>
                  <a:pt x="33605" y="16988"/>
                </a:lnTo>
                <a:lnTo>
                  <a:pt x="33888" y="7022"/>
                </a:lnTo>
                <a:lnTo>
                  <a:pt x="40155" y="3888"/>
                </a:lnTo>
                <a:lnTo>
                  <a:pt x="47277" y="11294"/>
                </a:lnTo>
                <a:lnTo>
                  <a:pt x="53827" y="9583"/>
                </a:lnTo>
                <a:close/>
                <a:moveTo>
                  <a:pt x="60094" y="80122"/>
                </a:moveTo>
                <a:lnTo>
                  <a:pt x="62083" y="79933"/>
                </a:lnTo>
                <a:lnTo>
                  <a:pt x="64077" y="79744"/>
                </a:lnTo>
                <a:lnTo>
                  <a:pt x="66072" y="79266"/>
                </a:lnTo>
                <a:lnTo>
                  <a:pt x="67877" y="78700"/>
                </a:lnTo>
                <a:lnTo>
                  <a:pt x="69488" y="77750"/>
                </a:lnTo>
                <a:lnTo>
                  <a:pt x="71200" y="76705"/>
                </a:lnTo>
                <a:lnTo>
                  <a:pt x="72811" y="75566"/>
                </a:lnTo>
                <a:lnTo>
                  <a:pt x="74050" y="74333"/>
                </a:lnTo>
                <a:lnTo>
                  <a:pt x="75377" y="72811"/>
                </a:lnTo>
                <a:lnTo>
                  <a:pt x="76611" y="71388"/>
                </a:lnTo>
                <a:lnTo>
                  <a:pt x="77561" y="69777"/>
                </a:lnTo>
                <a:lnTo>
                  <a:pt x="78416" y="68161"/>
                </a:lnTo>
                <a:lnTo>
                  <a:pt x="78983" y="66261"/>
                </a:lnTo>
                <a:lnTo>
                  <a:pt x="79555" y="64266"/>
                </a:lnTo>
                <a:lnTo>
                  <a:pt x="79933" y="62277"/>
                </a:lnTo>
                <a:lnTo>
                  <a:pt x="79933" y="60283"/>
                </a:lnTo>
                <a:lnTo>
                  <a:pt x="79933" y="58288"/>
                </a:lnTo>
                <a:lnTo>
                  <a:pt x="79555" y="56294"/>
                </a:lnTo>
                <a:lnTo>
                  <a:pt x="78983" y="54488"/>
                </a:lnTo>
                <a:lnTo>
                  <a:pt x="78416" y="52594"/>
                </a:lnTo>
                <a:lnTo>
                  <a:pt x="77561" y="50788"/>
                </a:lnTo>
                <a:lnTo>
                  <a:pt x="76611" y="49172"/>
                </a:lnTo>
                <a:lnTo>
                  <a:pt x="75377" y="47750"/>
                </a:lnTo>
                <a:lnTo>
                  <a:pt x="74050" y="46233"/>
                </a:lnTo>
                <a:lnTo>
                  <a:pt x="72811" y="45000"/>
                </a:lnTo>
                <a:lnTo>
                  <a:pt x="71200" y="43855"/>
                </a:lnTo>
                <a:lnTo>
                  <a:pt x="69488" y="43005"/>
                </a:lnTo>
                <a:lnTo>
                  <a:pt x="67877" y="42055"/>
                </a:lnTo>
                <a:lnTo>
                  <a:pt x="66072" y="41294"/>
                </a:lnTo>
                <a:lnTo>
                  <a:pt x="64077" y="41011"/>
                </a:lnTo>
                <a:lnTo>
                  <a:pt x="62083" y="40627"/>
                </a:lnTo>
                <a:lnTo>
                  <a:pt x="60094" y="40627"/>
                </a:lnTo>
                <a:lnTo>
                  <a:pt x="58005" y="40627"/>
                </a:lnTo>
                <a:lnTo>
                  <a:pt x="56011" y="41011"/>
                </a:lnTo>
                <a:lnTo>
                  <a:pt x="54205" y="41294"/>
                </a:lnTo>
                <a:lnTo>
                  <a:pt x="52400" y="42055"/>
                </a:lnTo>
                <a:lnTo>
                  <a:pt x="50788" y="43005"/>
                </a:lnTo>
                <a:lnTo>
                  <a:pt x="49077" y="43855"/>
                </a:lnTo>
                <a:lnTo>
                  <a:pt x="47466" y="45000"/>
                </a:lnTo>
                <a:lnTo>
                  <a:pt x="46038" y="46233"/>
                </a:lnTo>
                <a:lnTo>
                  <a:pt x="44711" y="47750"/>
                </a:lnTo>
                <a:lnTo>
                  <a:pt x="43666" y="49172"/>
                </a:lnTo>
                <a:lnTo>
                  <a:pt x="42716" y="50788"/>
                </a:lnTo>
                <a:lnTo>
                  <a:pt x="41866" y="52594"/>
                </a:lnTo>
                <a:lnTo>
                  <a:pt x="41105" y="54488"/>
                </a:lnTo>
                <a:lnTo>
                  <a:pt x="40727" y="56294"/>
                </a:lnTo>
                <a:lnTo>
                  <a:pt x="40344" y="58288"/>
                </a:lnTo>
                <a:lnTo>
                  <a:pt x="40344" y="60283"/>
                </a:lnTo>
                <a:lnTo>
                  <a:pt x="40344" y="62277"/>
                </a:lnTo>
                <a:lnTo>
                  <a:pt x="40727" y="64266"/>
                </a:lnTo>
                <a:lnTo>
                  <a:pt x="41105" y="66261"/>
                </a:lnTo>
                <a:lnTo>
                  <a:pt x="41866" y="68161"/>
                </a:lnTo>
                <a:lnTo>
                  <a:pt x="42716" y="69777"/>
                </a:lnTo>
                <a:lnTo>
                  <a:pt x="43666" y="71388"/>
                </a:lnTo>
                <a:lnTo>
                  <a:pt x="44711" y="72811"/>
                </a:lnTo>
                <a:lnTo>
                  <a:pt x="46038" y="74333"/>
                </a:lnTo>
                <a:lnTo>
                  <a:pt x="47466" y="75566"/>
                </a:lnTo>
                <a:lnTo>
                  <a:pt x="49077" y="76705"/>
                </a:lnTo>
                <a:lnTo>
                  <a:pt x="50788" y="77750"/>
                </a:lnTo>
                <a:lnTo>
                  <a:pt x="52400" y="78700"/>
                </a:lnTo>
                <a:lnTo>
                  <a:pt x="54205" y="79266"/>
                </a:lnTo>
                <a:lnTo>
                  <a:pt x="56011" y="79744"/>
                </a:lnTo>
                <a:lnTo>
                  <a:pt x="58005" y="79933"/>
                </a:lnTo>
                <a:lnTo>
                  <a:pt x="60094" y="80122"/>
                </a:lnTo>
                <a:close/>
              </a:path>
            </a:pathLst>
          </a:custGeom>
          <a:gradFill>
            <a:gsLst>
              <a:gs pos="0">
                <a:srgbClr val="10243E"/>
              </a:gs>
              <a:gs pos="100000">
                <a:srgbClr val="0D0D0D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sp>
      <p:sp>
        <p:nvSpPr>
          <p:cNvPr id="320" name="Google Shape;320;p28"/>
          <p:cNvSpPr/>
          <p:nvPr/>
        </p:nvSpPr>
        <p:spPr>
          <a:xfrm>
            <a:off x="6771960" y="3666360"/>
            <a:ext cx="1149600" cy="862200"/>
          </a:xfrm>
          <a:custGeom>
            <a:rect b="b" l="l" r="r" t="t"/>
            <a:pathLst>
              <a:path extrusionOk="0" h="120000" w="120000">
                <a:moveTo>
                  <a:pt x="53827" y="9583"/>
                </a:moveTo>
                <a:lnTo>
                  <a:pt x="57244" y="472"/>
                </a:lnTo>
                <a:lnTo>
                  <a:pt x="64650" y="472"/>
                </a:lnTo>
                <a:lnTo>
                  <a:pt x="68350" y="9872"/>
                </a:lnTo>
                <a:lnTo>
                  <a:pt x="72622" y="10727"/>
                </a:lnTo>
                <a:lnTo>
                  <a:pt x="79461" y="3322"/>
                </a:lnTo>
                <a:lnTo>
                  <a:pt x="86294" y="6166"/>
                </a:lnTo>
                <a:lnTo>
                  <a:pt x="86577" y="16138"/>
                </a:lnTo>
                <a:lnTo>
                  <a:pt x="91138" y="19555"/>
                </a:lnTo>
                <a:lnTo>
                  <a:pt x="99394" y="15283"/>
                </a:lnTo>
                <a:lnTo>
                  <a:pt x="105094" y="20411"/>
                </a:lnTo>
                <a:lnTo>
                  <a:pt x="101105" y="29522"/>
                </a:lnTo>
                <a:lnTo>
                  <a:pt x="104238" y="33794"/>
                </a:lnTo>
                <a:lnTo>
                  <a:pt x="113350" y="33511"/>
                </a:lnTo>
                <a:lnTo>
                  <a:pt x="115916" y="40061"/>
                </a:lnTo>
                <a:lnTo>
                  <a:pt x="109650" y="45472"/>
                </a:lnTo>
                <a:lnTo>
                  <a:pt x="111644" y="54016"/>
                </a:lnTo>
                <a:lnTo>
                  <a:pt x="120188" y="57150"/>
                </a:lnTo>
                <a:lnTo>
                  <a:pt x="119900" y="64555"/>
                </a:lnTo>
                <a:lnTo>
                  <a:pt x="111927" y="67688"/>
                </a:lnTo>
                <a:lnTo>
                  <a:pt x="110788" y="73100"/>
                </a:lnTo>
                <a:lnTo>
                  <a:pt x="117055" y="79077"/>
                </a:lnTo>
                <a:lnTo>
                  <a:pt x="114488" y="85344"/>
                </a:lnTo>
                <a:lnTo>
                  <a:pt x="105661" y="85916"/>
                </a:lnTo>
                <a:lnTo>
                  <a:pt x="102244" y="91327"/>
                </a:lnTo>
                <a:lnTo>
                  <a:pt x="106233" y="99583"/>
                </a:lnTo>
                <a:lnTo>
                  <a:pt x="100533" y="104427"/>
                </a:lnTo>
                <a:lnTo>
                  <a:pt x="93127" y="101577"/>
                </a:lnTo>
                <a:lnTo>
                  <a:pt x="85727" y="105566"/>
                </a:lnTo>
                <a:lnTo>
                  <a:pt x="84872" y="115822"/>
                </a:lnTo>
                <a:lnTo>
                  <a:pt x="78605" y="117527"/>
                </a:lnTo>
                <a:lnTo>
                  <a:pt x="72338" y="110694"/>
                </a:lnTo>
                <a:lnTo>
                  <a:pt x="68066" y="112116"/>
                </a:lnTo>
                <a:lnTo>
                  <a:pt x="65216" y="120377"/>
                </a:lnTo>
                <a:lnTo>
                  <a:pt x="56672" y="120377"/>
                </a:lnTo>
                <a:lnTo>
                  <a:pt x="54111" y="111833"/>
                </a:lnTo>
                <a:lnTo>
                  <a:pt x="45850" y="109838"/>
                </a:lnTo>
                <a:lnTo>
                  <a:pt x="39583" y="116672"/>
                </a:lnTo>
                <a:lnTo>
                  <a:pt x="32750" y="113827"/>
                </a:lnTo>
                <a:lnTo>
                  <a:pt x="33033" y="103288"/>
                </a:lnTo>
                <a:lnTo>
                  <a:pt x="28761" y="100727"/>
                </a:lnTo>
                <a:lnTo>
                  <a:pt x="18794" y="104711"/>
                </a:lnTo>
                <a:lnTo>
                  <a:pt x="14522" y="99300"/>
                </a:lnTo>
                <a:lnTo>
                  <a:pt x="18794" y="89900"/>
                </a:lnTo>
                <a:lnTo>
                  <a:pt x="16233" y="85916"/>
                </a:lnTo>
                <a:lnTo>
                  <a:pt x="5122" y="86200"/>
                </a:lnTo>
                <a:lnTo>
                  <a:pt x="2844" y="79077"/>
                </a:lnTo>
                <a:lnTo>
                  <a:pt x="10822" y="71672"/>
                </a:lnTo>
                <a:lnTo>
                  <a:pt x="10533" y="67688"/>
                </a:lnTo>
                <a:lnTo>
                  <a:pt x="0" y="63416"/>
                </a:lnTo>
                <a:lnTo>
                  <a:pt x="283" y="55727"/>
                </a:lnTo>
                <a:lnTo>
                  <a:pt x="10822" y="51738"/>
                </a:lnTo>
                <a:lnTo>
                  <a:pt x="11672" y="47750"/>
                </a:lnTo>
                <a:lnTo>
                  <a:pt x="3416" y="39777"/>
                </a:lnTo>
                <a:lnTo>
                  <a:pt x="6261" y="32655"/>
                </a:lnTo>
                <a:lnTo>
                  <a:pt x="17655" y="33227"/>
                </a:lnTo>
                <a:lnTo>
                  <a:pt x="19933" y="30094"/>
                </a:lnTo>
                <a:lnTo>
                  <a:pt x="15661" y="19555"/>
                </a:lnTo>
                <a:lnTo>
                  <a:pt x="20788" y="14427"/>
                </a:lnTo>
                <a:lnTo>
                  <a:pt x="30755" y="18983"/>
                </a:lnTo>
                <a:lnTo>
                  <a:pt x="33605" y="16988"/>
                </a:lnTo>
                <a:lnTo>
                  <a:pt x="33888" y="7022"/>
                </a:lnTo>
                <a:lnTo>
                  <a:pt x="40155" y="3888"/>
                </a:lnTo>
                <a:lnTo>
                  <a:pt x="47277" y="11294"/>
                </a:lnTo>
                <a:lnTo>
                  <a:pt x="53827" y="9583"/>
                </a:lnTo>
                <a:close/>
                <a:moveTo>
                  <a:pt x="60094" y="80122"/>
                </a:moveTo>
                <a:lnTo>
                  <a:pt x="62083" y="79933"/>
                </a:lnTo>
                <a:lnTo>
                  <a:pt x="64077" y="79744"/>
                </a:lnTo>
                <a:lnTo>
                  <a:pt x="66072" y="79266"/>
                </a:lnTo>
                <a:lnTo>
                  <a:pt x="67877" y="78700"/>
                </a:lnTo>
                <a:lnTo>
                  <a:pt x="69488" y="77750"/>
                </a:lnTo>
                <a:lnTo>
                  <a:pt x="71200" y="76705"/>
                </a:lnTo>
                <a:lnTo>
                  <a:pt x="72811" y="75566"/>
                </a:lnTo>
                <a:lnTo>
                  <a:pt x="74050" y="74333"/>
                </a:lnTo>
                <a:lnTo>
                  <a:pt x="75377" y="72811"/>
                </a:lnTo>
                <a:lnTo>
                  <a:pt x="76611" y="71388"/>
                </a:lnTo>
                <a:lnTo>
                  <a:pt x="77561" y="69777"/>
                </a:lnTo>
                <a:lnTo>
                  <a:pt x="78416" y="68161"/>
                </a:lnTo>
                <a:lnTo>
                  <a:pt x="78983" y="66261"/>
                </a:lnTo>
                <a:lnTo>
                  <a:pt x="79555" y="64266"/>
                </a:lnTo>
                <a:lnTo>
                  <a:pt x="79933" y="62277"/>
                </a:lnTo>
                <a:lnTo>
                  <a:pt x="79933" y="60283"/>
                </a:lnTo>
                <a:lnTo>
                  <a:pt x="79933" y="58288"/>
                </a:lnTo>
                <a:lnTo>
                  <a:pt x="79555" y="56294"/>
                </a:lnTo>
                <a:lnTo>
                  <a:pt x="78983" y="54488"/>
                </a:lnTo>
                <a:lnTo>
                  <a:pt x="78416" y="52594"/>
                </a:lnTo>
                <a:lnTo>
                  <a:pt x="77561" y="50788"/>
                </a:lnTo>
                <a:lnTo>
                  <a:pt x="76611" y="49172"/>
                </a:lnTo>
                <a:lnTo>
                  <a:pt x="75377" y="47750"/>
                </a:lnTo>
                <a:lnTo>
                  <a:pt x="74050" y="46233"/>
                </a:lnTo>
                <a:lnTo>
                  <a:pt x="72811" y="45000"/>
                </a:lnTo>
                <a:lnTo>
                  <a:pt x="71200" y="43855"/>
                </a:lnTo>
                <a:lnTo>
                  <a:pt x="69488" y="43005"/>
                </a:lnTo>
                <a:lnTo>
                  <a:pt x="67877" y="42055"/>
                </a:lnTo>
                <a:lnTo>
                  <a:pt x="66072" y="41294"/>
                </a:lnTo>
                <a:lnTo>
                  <a:pt x="64077" y="41011"/>
                </a:lnTo>
                <a:lnTo>
                  <a:pt x="62083" y="40627"/>
                </a:lnTo>
                <a:lnTo>
                  <a:pt x="60094" y="40627"/>
                </a:lnTo>
                <a:lnTo>
                  <a:pt x="58005" y="40627"/>
                </a:lnTo>
                <a:lnTo>
                  <a:pt x="56011" y="41011"/>
                </a:lnTo>
                <a:lnTo>
                  <a:pt x="54205" y="41294"/>
                </a:lnTo>
                <a:lnTo>
                  <a:pt x="52400" y="42055"/>
                </a:lnTo>
                <a:lnTo>
                  <a:pt x="50788" y="43005"/>
                </a:lnTo>
                <a:lnTo>
                  <a:pt x="49077" y="43855"/>
                </a:lnTo>
                <a:lnTo>
                  <a:pt x="47466" y="45000"/>
                </a:lnTo>
                <a:lnTo>
                  <a:pt x="46038" y="46233"/>
                </a:lnTo>
                <a:lnTo>
                  <a:pt x="44711" y="47750"/>
                </a:lnTo>
                <a:lnTo>
                  <a:pt x="43666" y="49172"/>
                </a:lnTo>
                <a:lnTo>
                  <a:pt x="42716" y="50788"/>
                </a:lnTo>
                <a:lnTo>
                  <a:pt x="41866" y="52594"/>
                </a:lnTo>
                <a:lnTo>
                  <a:pt x="41105" y="54488"/>
                </a:lnTo>
                <a:lnTo>
                  <a:pt x="40727" y="56294"/>
                </a:lnTo>
                <a:lnTo>
                  <a:pt x="40344" y="58288"/>
                </a:lnTo>
                <a:lnTo>
                  <a:pt x="40344" y="60283"/>
                </a:lnTo>
                <a:lnTo>
                  <a:pt x="40344" y="62277"/>
                </a:lnTo>
                <a:lnTo>
                  <a:pt x="40727" y="64266"/>
                </a:lnTo>
                <a:lnTo>
                  <a:pt x="41105" y="66261"/>
                </a:lnTo>
                <a:lnTo>
                  <a:pt x="41866" y="68161"/>
                </a:lnTo>
                <a:lnTo>
                  <a:pt x="42716" y="69777"/>
                </a:lnTo>
                <a:lnTo>
                  <a:pt x="43666" y="71388"/>
                </a:lnTo>
                <a:lnTo>
                  <a:pt x="44711" y="72811"/>
                </a:lnTo>
                <a:lnTo>
                  <a:pt x="46038" y="74333"/>
                </a:lnTo>
                <a:lnTo>
                  <a:pt x="47466" y="75566"/>
                </a:lnTo>
                <a:lnTo>
                  <a:pt x="49077" y="76705"/>
                </a:lnTo>
                <a:lnTo>
                  <a:pt x="50788" y="77750"/>
                </a:lnTo>
                <a:lnTo>
                  <a:pt x="52400" y="78700"/>
                </a:lnTo>
                <a:lnTo>
                  <a:pt x="54205" y="79266"/>
                </a:lnTo>
                <a:lnTo>
                  <a:pt x="56011" y="79744"/>
                </a:lnTo>
                <a:lnTo>
                  <a:pt x="58005" y="79933"/>
                </a:lnTo>
                <a:lnTo>
                  <a:pt x="60094" y="80122"/>
                </a:lnTo>
                <a:close/>
              </a:path>
            </a:pathLst>
          </a:custGeom>
          <a:gradFill>
            <a:gsLst>
              <a:gs pos="0">
                <a:srgbClr val="953735"/>
              </a:gs>
              <a:gs pos="100000">
                <a:srgbClr val="26262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sp>
      <p:sp>
        <p:nvSpPr>
          <p:cNvPr id="321" name="Google Shape;321;p28"/>
          <p:cNvSpPr/>
          <p:nvPr/>
        </p:nvSpPr>
        <p:spPr>
          <a:xfrm>
            <a:off x="6711851" y="3234350"/>
            <a:ext cx="10662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BitBake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/>
          <p:nvPr/>
        </p:nvSpPr>
        <p:spPr>
          <a:xfrm>
            <a:off x="146875" y="697674"/>
            <a:ext cx="8905800" cy="41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70" lvl="0" marL="27432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100"/>
              <a:buFont typeface="Noto Sans Symbols"/>
              <a:buChar char="➢"/>
            </a:pPr>
            <a:r>
              <a:rPr b="1" lang="en-US" sz="3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Metadata exists in four general categories: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6070" lvl="0" marL="27432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100"/>
              <a:buFont typeface="Noto Sans Symbols"/>
              <a:buChar char="➢"/>
            </a:pPr>
            <a:r>
              <a:rPr b="1" lang="en-US" sz="3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Recipes (*.bb)	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6069" lvl="1" marL="73152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500"/>
              <a:buFont typeface="Noto Sans Symbols"/>
              <a:buChar char="◆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Usually describe build instructions for a single	package	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6070" lvl="0" marL="27432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100"/>
              <a:buFont typeface="Noto Sans Symbols"/>
              <a:buChar char="➢"/>
            </a:pPr>
            <a:r>
              <a:rPr b="1" lang="en-US" sz="3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PackageGroups (special *.bb)	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6069" lvl="1" marL="73152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500"/>
              <a:buFont typeface="Noto Sans Symbols"/>
              <a:buChar char="◆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Often used to group packages together for a FS image	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6070" lvl="0" marL="27432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100"/>
              <a:buFont typeface="Noto Sans Symbols"/>
              <a:buChar char="➢"/>
            </a:pPr>
            <a:r>
              <a:rPr b="1" lang="en-US" sz="3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Classes (*.bbclass)	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6069" lvl="1" marL="73152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500"/>
              <a:buFont typeface="Noto Sans Symbols"/>
              <a:buChar char="◆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Inheritance mechanism for common functionality	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6070" lvl="0" marL="27432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100"/>
              <a:buFont typeface="Noto Sans Symbols"/>
              <a:buChar char="➢"/>
            </a:pPr>
            <a:r>
              <a:rPr b="1" lang="en-US" sz="3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Configuration (*.conf)	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6069" lvl="1" marL="73152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500"/>
              <a:buFont typeface="Noto Sans Symbols"/>
              <a:buChar char="◆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Drives the overall behavior of the build process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9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What is Metadata?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Yocto Project Dev Day Wifi information</a:t>
            </a:r>
            <a:endParaRPr/>
          </a:p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311700" y="1536625"/>
            <a:ext cx="8520600" cy="19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9850" lvl="0" marL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If you want to connect to the Internet:</a:t>
            </a:r>
            <a:endParaRPr sz="2600"/>
          </a:p>
          <a:p>
            <a:pPr indent="-69850" lvl="0" marL="25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/>
              <a:t>SSID: lfevents</a:t>
            </a:r>
            <a:endParaRPr sz="2600"/>
          </a:p>
          <a:p>
            <a:pPr indent="-69850" lvl="0" marL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Password: linux1991</a:t>
            </a:r>
            <a:endParaRPr sz="2600"/>
          </a:p>
        </p:txBody>
      </p:sp>
      <p:pic>
        <p:nvPicPr>
          <p:cNvPr descr="Linux_Foundation_logo.png" id="77" name="Google Shape;7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125" y="3907027"/>
            <a:ext cx="2877074" cy="8746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octo-project-transp.png" id="78" name="Google Shape;7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100" y="3880537"/>
            <a:ext cx="2446386" cy="9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"/>
          <p:cNvSpPr txBox="1"/>
          <p:nvPr/>
        </p:nvSpPr>
        <p:spPr>
          <a:xfrm>
            <a:off x="146880" y="697680"/>
            <a:ext cx="8905800" cy="3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2420" lvl="0" marL="27432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200"/>
              <a:buFont typeface="Noto Sans Symbols"/>
              <a:buChar char="➢"/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Append files (*.bbappend)	</a:t>
            </a:r>
            <a:endParaRPr b="1" sz="3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19" lvl="1" marL="73152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00"/>
              <a:buFont typeface="Noto Sans Symbols"/>
              <a:buChar char="◆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 additional metadata for a similarly named .bb file</a:t>
            </a:r>
            <a:endParaRPr b="0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19" lvl="1" marL="73152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00"/>
              <a:buFont typeface="Noto Sans Symbols"/>
              <a:buChar char="◆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add or override previously set values</a:t>
            </a:r>
            <a:endParaRPr b="0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20" lvl="0" marL="27432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200"/>
              <a:buFont typeface="Noto Sans Symbols"/>
              <a:buChar char="➢"/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Include files (*.inc)</a:t>
            </a:r>
            <a:endParaRPr b="1" sz="3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19" lvl="1" marL="73152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00"/>
              <a:buFont typeface="Noto Sans Symbols"/>
              <a:buChar char="◆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Files which are used with the </a:t>
            </a:r>
            <a:r>
              <a:rPr b="0" i="1" lang="en-US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directive</a:t>
            </a:r>
            <a:endParaRPr b="0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19" lvl="1" marL="73152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00"/>
              <a:buFont typeface="Noto Sans Symbols"/>
              <a:buChar char="◆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Include files are typical found via the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BBPATH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variable</a:t>
            </a:r>
            <a:endParaRPr b="0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0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Other Metadata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OE-CORE Breakdown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1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8" name="Google Shape;34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50800"/>
            <a:ext cx="9143700" cy="44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1"/>
          <p:cNvSpPr/>
          <p:nvPr/>
        </p:nvSpPr>
        <p:spPr>
          <a:xfrm>
            <a:off x="3285850" y="2461250"/>
            <a:ext cx="2810100" cy="1650000"/>
          </a:xfrm>
          <a:prstGeom prst="rect">
            <a:avLst/>
          </a:prstGeom>
          <a:solidFill>
            <a:srgbClr val="FFFFFF">
              <a:alpha val="88627"/>
            </a:srgbClr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4E8EDB"/>
                </a:solidFill>
                <a:latin typeface="Calibri"/>
                <a:ea typeface="Calibri"/>
                <a:cs typeface="Calibri"/>
                <a:sym typeface="Calibri"/>
              </a:rPr>
              <a:t>                    </a:t>
            </a:r>
            <a:r>
              <a:rPr b="1" lang="en-US" sz="2000" strike="noStrike">
                <a:solidFill>
                  <a:srgbClr val="4E8EDB"/>
                </a:solidFill>
                <a:latin typeface="Calibri"/>
                <a:ea typeface="Calibri"/>
                <a:cs typeface="Calibri"/>
                <a:sym typeface="Calibri"/>
              </a:rPr>
              <a:t>*.bb: </a:t>
            </a:r>
            <a:r>
              <a:rPr b="1" lang="en-US" sz="2000">
                <a:solidFill>
                  <a:srgbClr val="4E8EDB"/>
                </a:solidFill>
                <a:latin typeface="Calibri"/>
                <a:ea typeface="Calibri"/>
                <a:cs typeface="Calibri"/>
                <a:sym typeface="Calibri"/>
              </a:rPr>
              <a:t>1562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B188D3"/>
                </a:solidFill>
                <a:latin typeface="Calibri"/>
                <a:ea typeface="Calibri"/>
                <a:cs typeface="Calibri"/>
                <a:sym typeface="Calibri"/>
              </a:rPr>
              <a:t>Packagegroup*: 3</a:t>
            </a:r>
            <a:r>
              <a:rPr b="1" lang="en-US" sz="2000">
                <a:solidFill>
                  <a:srgbClr val="B188D3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A0D460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b="1" lang="en-US" sz="2000" strike="noStrike">
                <a:solidFill>
                  <a:srgbClr val="A0D460"/>
                </a:solidFill>
                <a:latin typeface="Calibri"/>
                <a:ea typeface="Calibri"/>
                <a:cs typeface="Calibri"/>
                <a:sym typeface="Calibri"/>
              </a:rPr>
              <a:t>*.bbclass: 1</a:t>
            </a:r>
            <a:r>
              <a:rPr b="1" lang="en-US" sz="2000">
                <a:solidFill>
                  <a:srgbClr val="A0D460"/>
                </a:solidFill>
                <a:latin typeface="Calibri"/>
                <a:ea typeface="Calibri"/>
                <a:cs typeface="Calibri"/>
                <a:sym typeface="Calibri"/>
              </a:rPr>
              <a:t>93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E05A59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b="1" lang="en-US" sz="2000" strike="noStrike">
                <a:solidFill>
                  <a:srgbClr val="E05A59"/>
                </a:solidFill>
                <a:latin typeface="Calibri"/>
                <a:ea typeface="Calibri"/>
                <a:cs typeface="Calibri"/>
                <a:sym typeface="Calibri"/>
              </a:rPr>
              <a:t>*.conf: </a:t>
            </a:r>
            <a:r>
              <a:rPr b="1" lang="en-US" sz="2000">
                <a:solidFill>
                  <a:srgbClr val="E05A59"/>
                </a:solidFill>
                <a:latin typeface="Calibri"/>
                <a:ea typeface="Calibri"/>
                <a:cs typeface="Calibri"/>
                <a:sym typeface="Calibri"/>
              </a:rPr>
              <a:t>108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996633"/>
                </a:solidFill>
                <a:latin typeface="Calibri"/>
                <a:ea typeface="Calibri"/>
                <a:cs typeface="Calibri"/>
                <a:sym typeface="Calibri"/>
              </a:rPr>
              <a:t>                   </a:t>
            </a:r>
            <a:r>
              <a:rPr b="1" lang="en-US" sz="2000" strike="noStrike">
                <a:solidFill>
                  <a:srgbClr val="996633"/>
                </a:solidFill>
                <a:latin typeface="Calibri"/>
                <a:ea typeface="Calibri"/>
                <a:cs typeface="Calibri"/>
                <a:sym typeface="Calibri"/>
              </a:rPr>
              <a:t>*.inc: </a:t>
            </a:r>
            <a:r>
              <a:rPr b="1" lang="en-US" sz="2000">
                <a:solidFill>
                  <a:srgbClr val="996633"/>
                </a:solidFill>
                <a:latin typeface="Calibri"/>
                <a:ea typeface="Calibri"/>
                <a:cs typeface="Calibri"/>
                <a:sym typeface="Calibri"/>
              </a:rPr>
              <a:t>386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2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Introduction to Bitbake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2"/>
          <p:cNvSpPr txBox="1"/>
          <p:nvPr/>
        </p:nvSpPr>
        <p:spPr>
          <a:xfrm>
            <a:off x="237960" y="697680"/>
            <a:ext cx="8905800" cy="3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00"/>
              <a:buFont typeface="Noto Sans Symbols"/>
              <a:buChar char="➢"/>
            </a:pPr>
            <a:r>
              <a:rPr b="1" i="1"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Bitbake</a:t>
            </a:r>
            <a:r>
              <a:rPr b="1"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a task executor and scheduler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00"/>
              <a:buFont typeface="Noto Sans Symbols"/>
              <a:buChar char="➢"/>
            </a:pPr>
            <a:r>
              <a:rPr b="1"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 default the </a:t>
            </a:r>
            <a:r>
              <a:rPr b="1" i="1" lang="en-US" sz="26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build</a:t>
            </a:r>
            <a:r>
              <a:rPr b="1"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task for the specified recipe is executed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26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bitbake myrecipe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00"/>
              <a:buFont typeface="Noto Sans Symbols"/>
              <a:buChar char="➢"/>
            </a:pPr>
            <a:r>
              <a:rPr b="1"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can indicate which task you want run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26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bitbake -c clean myrecipe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00"/>
              <a:buFont typeface="Noto Sans Symbols"/>
              <a:buChar char="➢"/>
            </a:pPr>
            <a:r>
              <a:rPr b="1"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can get a list of tasks with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26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bitbake -c listtasks myrecipe</a:t>
            </a:r>
            <a:r>
              <a:rPr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Building Recipes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3"/>
          <p:cNvSpPr txBox="1"/>
          <p:nvPr/>
        </p:nvSpPr>
        <p:spPr>
          <a:xfrm>
            <a:off x="237960" y="670680"/>
            <a:ext cx="85404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00"/>
              <a:buFont typeface="Noto Sans Symbols"/>
              <a:buChar char="➢"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 default the highest version of a recipe is built </a:t>
            </a:r>
            <a:r>
              <a:rPr b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(can be 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overridden</a:t>
            </a:r>
            <a:r>
              <a:rPr b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b="1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DEFAULT_PREFERENCE</a:t>
            </a:r>
            <a:r>
              <a:rPr b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PREFERRED_VERSION </a:t>
            </a:r>
            <a:r>
              <a:rPr b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metadata)</a:t>
            </a:r>
            <a:endParaRPr b="1" sz="1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24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bitbake myrecipe</a:t>
            </a:r>
            <a:endParaRPr b="1" sz="25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30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400"/>
              <a:buFont typeface="Noto Sans Symbols"/>
              <a:buChar char="➢"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can specify the version of the package you want built (version of upstream source)</a:t>
            </a:r>
            <a:endParaRPr b="1" sz="25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24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bitbake myrecipe-1.0</a:t>
            </a:r>
            <a:endParaRPr b="1" sz="25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30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400"/>
              <a:buFont typeface="Noto Sans Symbols"/>
              <a:buChar char="➢"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can also build a particular revision of the package metadata</a:t>
            </a:r>
            <a:endParaRPr b="1" sz="25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24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bitbake myrecipe-1.0-r0</a:t>
            </a:r>
            <a:endParaRPr b="1" sz="25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30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400"/>
              <a:buFont typeface="Noto Sans Symbols"/>
              <a:buChar char="➢"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you can provide a recipe file to build</a:t>
            </a:r>
            <a:endParaRPr b="1" sz="25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24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bitbake -b mydir/myrecip.bb</a:t>
            </a:r>
            <a:endParaRPr b="1" sz="25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4"/>
          <p:cNvSpPr txBox="1"/>
          <p:nvPr/>
        </p:nvSpPr>
        <p:spPr>
          <a:xfrm>
            <a:off x="284850" y="66425"/>
            <a:ext cx="859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Running bitbake for the First Time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4"/>
          <p:cNvSpPr txBox="1"/>
          <p:nvPr/>
        </p:nvSpPr>
        <p:spPr>
          <a:xfrm>
            <a:off x="237950" y="805675"/>
            <a:ext cx="8905800" cy="41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00"/>
              <a:buFont typeface="Noto Sans Symbols"/>
              <a:buChar char="➢"/>
            </a:pPr>
            <a:r>
              <a:rPr b="1"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you do a really big build, running with </a:t>
            </a:r>
            <a:r>
              <a:rPr b="1" i="1" lang="en-US" sz="26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--continue</a:t>
            </a:r>
            <a:r>
              <a:rPr b="1"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1" i="1" lang="en-US" sz="26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-k</a:t>
            </a:r>
            <a:r>
              <a:rPr b="1"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means bitbake will proceed as far as possible after finding an error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26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bitbake -k core-image-minimal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1" marL="8229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00"/>
              <a:buFont typeface="Noto Sans Symbols"/>
              <a:buChar char="◆"/>
            </a:pP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running a long build (e.g. overnight) you want as much of the build done as possible before debugging issues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0" marL="3657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00"/>
              <a:buFont typeface="Noto Sans Symbols"/>
              <a:buChar char="➢"/>
            </a:pPr>
            <a:r>
              <a:rPr b="1"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Running bitbake normally will stop on the first error found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26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bitbake core-image-minimal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000"/>
              <a:buFont typeface="Noto Sans Symbols"/>
              <a:buChar char="➢"/>
            </a:pPr>
            <a:r>
              <a:rPr b="1" i="1" lang="en-US" sz="2000" strike="noStrike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We'll look at debugging recipe issue later...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5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Bitbake is a Task Scheduler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5"/>
          <p:cNvSpPr txBox="1"/>
          <p:nvPr/>
        </p:nvSpPr>
        <p:spPr>
          <a:xfrm>
            <a:off x="457200" y="870480"/>
            <a:ext cx="82293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43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500"/>
              <a:buFont typeface="Noto Sans Symbols"/>
              <a:buChar char="➢"/>
            </a:pPr>
            <a:r>
              <a:rPr b="1" lang="en-US" sz="25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Bitbake builds recipes by scheduling build tasks in parallel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 strike="noStrike">
                <a:solidFill>
                  <a:srgbClr val="FF6633"/>
                </a:solidFill>
                <a:latin typeface="Arial"/>
                <a:ea typeface="Arial"/>
                <a:cs typeface="Arial"/>
                <a:sym typeface="Arial"/>
              </a:rPr>
              <a:t>$ bitbake recipe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43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500"/>
              <a:buFont typeface="Noto Sans Symbols"/>
              <a:buChar char="➢"/>
            </a:pPr>
            <a:r>
              <a:rPr b="1" lang="en-US" sz="25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looks for </a:t>
            </a:r>
            <a:r>
              <a:rPr b="1" lang="en-US" sz="2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recipe.bb</a:t>
            </a:r>
            <a:r>
              <a:rPr b="1" lang="en-US" sz="25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b="1" lang="en-US" sz="2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BBFILES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430" lvl="0" marL="343080" marR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500"/>
              <a:buFont typeface="Noto Sans Symbols"/>
              <a:buChar char="➢"/>
            </a:pPr>
            <a:r>
              <a:rPr b="1" lang="en-US" sz="25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recipe defines build tasks, each which can depend on other tasks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430" lvl="0" marL="343080" marR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500"/>
              <a:buFont typeface="Noto Sans Symbols"/>
              <a:buChar char="➢"/>
            </a:pPr>
            <a:r>
              <a:rPr b="1" lang="en-US" sz="25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Recipes can also depend on other recipes, meaning more than one recipe may be built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430" lvl="0" marL="343080" marR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500"/>
              <a:buFont typeface="Noto Sans Symbols"/>
              <a:buChar char="➢"/>
            </a:pPr>
            <a:r>
              <a:rPr b="1" lang="en-US" sz="25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Tasks from more than one recipe are often  executed in parallel at once on multi-cpu build machines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5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6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Recipe Basics – Default Tasks*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6"/>
          <p:cNvSpPr txBox="1"/>
          <p:nvPr/>
        </p:nvSpPr>
        <p:spPr>
          <a:xfrm>
            <a:off x="3488950" y="3507280"/>
            <a:ext cx="54846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binary package(s)</a:t>
            </a:r>
            <a:endParaRPr b="1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6"/>
          <p:cNvSpPr/>
          <p:nvPr/>
        </p:nvSpPr>
        <p:spPr>
          <a:xfrm>
            <a:off x="683675" y="1014650"/>
            <a:ext cx="2577000" cy="2193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do_fetch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6"/>
          <p:cNvSpPr/>
          <p:nvPr/>
        </p:nvSpPr>
        <p:spPr>
          <a:xfrm>
            <a:off x="683675" y="1384551"/>
            <a:ext cx="2577000" cy="2193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do_unpack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6"/>
          <p:cNvSpPr/>
          <p:nvPr/>
        </p:nvSpPr>
        <p:spPr>
          <a:xfrm>
            <a:off x="683675" y="1754181"/>
            <a:ext cx="2577000" cy="2193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do_patch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6"/>
          <p:cNvSpPr/>
          <p:nvPr/>
        </p:nvSpPr>
        <p:spPr>
          <a:xfrm>
            <a:off x="683675" y="2124082"/>
            <a:ext cx="2577000" cy="2193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do_configure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6"/>
          <p:cNvSpPr/>
          <p:nvPr/>
        </p:nvSpPr>
        <p:spPr>
          <a:xfrm>
            <a:off x="683675" y="2863884"/>
            <a:ext cx="2577000" cy="2193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do_install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6"/>
          <p:cNvSpPr/>
          <p:nvPr/>
        </p:nvSpPr>
        <p:spPr>
          <a:xfrm>
            <a:off x="683675" y="2493983"/>
            <a:ext cx="2577000" cy="2193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do_compile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6"/>
          <p:cNvSpPr/>
          <p:nvPr/>
        </p:nvSpPr>
        <p:spPr>
          <a:xfrm>
            <a:off x="846360" y="4743360"/>
            <a:ext cx="18528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*Simplified for illustration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6"/>
          <p:cNvSpPr/>
          <p:nvPr/>
        </p:nvSpPr>
        <p:spPr>
          <a:xfrm>
            <a:off x="2877075" y="4065175"/>
            <a:ext cx="5987400" cy="771900"/>
          </a:xfrm>
          <a:prstGeom prst="rect">
            <a:avLst/>
          </a:prstGeom>
          <a:noFill/>
          <a:ln cap="flat" cmpd="sng" w="19075">
            <a:solidFill>
              <a:srgbClr val="E46C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Note: to see the list of all possible tasks for a recipe, do this:</a:t>
            </a:r>
            <a:endParaRPr sz="19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bitbake -c listtasks &lt;recipe_name&gt;</a:t>
            </a:r>
            <a:endParaRPr sz="19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6"/>
          <p:cNvSpPr/>
          <p:nvPr/>
        </p:nvSpPr>
        <p:spPr>
          <a:xfrm>
            <a:off x="683675" y="3222174"/>
            <a:ext cx="2577000" cy="2193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do_populate_sysroot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6"/>
          <p:cNvSpPr/>
          <p:nvPr/>
        </p:nvSpPr>
        <p:spPr>
          <a:xfrm>
            <a:off x="683675" y="3592075"/>
            <a:ext cx="2577000" cy="2193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do_package_*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6"/>
          <p:cNvSpPr txBox="1"/>
          <p:nvPr/>
        </p:nvSpPr>
        <p:spPr>
          <a:xfrm>
            <a:off x="3488950" y="916480"/>
            <a:ext cx="54846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Locate and download source code</a:t>
            </a:r>
            <a:endParaRPr b="1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6"/>
          <p:cNvSpPr txBox="1"/>
          <p:nvPr/>
        </p:nvSpPr>
        <p:spPr>
          <a:xfrm>
            <a:off x="3488950" y="1297480"/>
            <a:ext cx="54846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Unpack source into working directory</a:t>
            </a:r>
            <a:endParaRPr b="1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6"/>
          <p:cNvSpPr txBox="1"/>
          <p:nvPr/>
        </p:nvSpPr>
        <p:spPr>
          <a:xfrm>
            <a:off x="3488950" y="1668984"/>
            <a:ext cx="54846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Apply any patches</a:t>
            </a:r>
            <a:endParaRPr b="1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6"/>
          <p:cNvSpPr txBox="1"/>
          <p:nvPr/>
        </p:nvSpPr>
        <p:spPr>
          <a:xfrm>
            <a:off x="3488950" y="2040489"/>
            <a:ext cx="54846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 any necessary pre-build configuration</a:t>
            </a:r>
            <a:endParaRPr b="1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6"/>
          <p:cNvSpPr txBox="1"/>
          <p:nvPr/>
        </p:nvSpPr>
        <p:spPr>
          <a:xfrm>
            <a:off x="3488950" y="2402261"/>
            <a:ext cx="54846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Compile the source code</a:t>
            </a:r>
            <a:endParaRPr b="1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6"/>
          <p:cNvSpPr txBox="1"/>
          <p:nvPr/>
        </p:nvSpPr>
        <p:spPr>
          <a:xfrm>
            <a:off x="3488950" y="2754775"/>
            <a:ext cx="54846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Installation of resulting build artifacts in WORKDIR</a:t>
            </a:r>
            <a:endParaRPr b="1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6"/>
          <p:cNvSpPr txBox="1"/>
          <p:nvPr/>
        </p:nvSpPr>
        <p:spPr>
          <a:xfrm>
            <a:off x="3488950" y="3135775"/>
            <a:ext cx="54846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Copy artifacts to sysroot</a:t>
            </a:r>
            <a:endParaRPr b="1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7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Simple recipe task list*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7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strike="noStrike">
                <a:solidFill>
                  <a:srgbClr val="EEECE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37"/>
          <p:cNvSpPr/>
          <p:nvPr/>
        </p:nvSpPr>
        <p:spPr>
          <a:xfrm>
            <a:off x="846360" y="4743360"/>
            <a:ext cx="18528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*Simplified for illustration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360" y="859950"/>
            <a:ext cx="8263200" cy="3753600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6" name="Google Shape;426;p37"/>
          <p:cNvSpPr/>
          <p:nvPr/>
        </p:nvSpPr>
        <p:spPr>
          <a:xfrm>
            <a:off x="429480" y="1061100"/>
            <a:ext cx="8358900" cy="24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b="1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bitbake hello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lang="en-US" sz="1600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Running</a:t>
            </a: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task 337 of 379 (ID: 4, hello_1.0.0.bb, </a:t>
            </a:r>
            <a:r>
              <a:rPr b="1" lang="en-US" sz="1600" strike="noStrik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do_fetch</a:t>
            </a: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lang="en-US" sz="1600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Running</a:t>
            </a: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task 368 of 379 (ID: 0, hello_1.0.0.bb, </a:t>
            </a:r>
            <a:r>
              <a:rPr b="1" lang="en-US" sz="1600" strike="noStrik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do_unpack</a:t>
            </a: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lang="en-US" sz="1600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Running</a:t>
            </a: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task 369 of 379 (ID: 1, hello_1.0.0.bb, </a:t>
            </a:r>
            <a:r>
              <a:rPr b="1" lang="en-US" sz="1600" strike="noStrik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do_patch</a:t>
            </a: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lang="en-US" sz="1600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Running </a:t>
            </a: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task 370 of 379 (ID: 5, hello_1.0.0.bb, </a:t>
            </a:r>
            <a:r>
              <a:rPr b="1" lang="en-US" sz="1600" strike="noStrik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do_configure</a:t>
            </a: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lang="en-US" sz="1600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Running </a:t>
            </a: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task 371 of 379 (ID: 7, hello_1.0.0.bb, </a:t>
            </a:r>
            <a:r>
              <a:rPr b="1" lang="en-US" sz="1600" strike="noStrik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do_populate_lic</a:t>
            </a: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lang="en-US" sz="1600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Running </a:t>
            </a: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task 372 of 379 (ID: 6, hello_1.0.0.bb, </a:t>
            </a:r>
            <a:r>
              <a:rPr b="1" lang="en-US" sz="1600" strike="noStrik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do_compile</a:t>
            </a: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lang="en-US" sz="1600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Running </a:t>
            </a: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task 373 of 379 (ID: 2, hello_1.0.0.bb, </a:t>
            </a:r>
            <a:r>
              <a:rPr b="1" lang="en-US" sz="1600" strike="noStrik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do_install</a:t>
            </a: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lang="en-US" sz="1600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Running </a:t>
            </a: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task 374 of 379 (ID: 11, hello_1.0.0.bb, </a:t>
            </a:r>
            <a:r>
              <a:rPr b="1" lang="en-US" sz="1600" strike="noStrik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do_package</a:t>
            </a: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lang="en-US" sz="1600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Running </a:t>
            </a: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task 375 of 379 (ID: 3, hello_1.0.0.bb, </a:t>
            </a:r>
            <a:r>
              <a:rPr b="1" lang="en-US" sz="1600" strike="noStrik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do_populate_sysroot</a:t>
            </a: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lang="en-US" sz="1600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Running </a:t>
            </a: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task 376 of 379 (ID: 8, hello_1.0.0.bb, </a:t>
            </a:r>
            <a:r>
              <a:rPr b="1" lang="en-US" sz="1600" strike="noStrik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do_packagedata</a:t>
            </a: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lang="en-US" sz="1600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Running </a:t>
            </a: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task 377 of 379 (ID: 12, hello_1.0.0.bb, </a:t>
            </a:r>
            <a:r>
              <a:rPr b="1" lang="en-US" sz="1600" strike="noStrik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do_package_write_ipk</a:t>
            </a: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lang="en-US" sz="1600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Running </a:t>
            </a: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task 378 of 379 (ID: 9, hello_1.0.0.bb, </a:t>
            </a:r>
            <a:r>
              <a:rPr b="1" lang="en-US" sz="1600" strike="noStrik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do_package_qa</a:t>
            </a: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7"/>
          <p:cNvSpPr/>
          <p:nvPr/>
        </p:nvSpPr>
        <p:spPr>
          <a:xfrm>
            <a:off x="477360" y="4329180"/>
            <a:ext cx="40917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*Output has been formatted to fit this slide.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SSTATE CACHE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38"/>
          <p:cNvSpPr txBox="1"/>
          <p:nvPr/>
        </p:nvSpPr>
        <p:spPr>
          <a:xfrm>
            <a:off x="275375" y="857850"/>
            <a:ext cx="8602800" cy="11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400"/>
              <a:buFont typeface="Noto Sans Symbols"/>
              <a:buChar char="➢"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Several bitbake tasks can use past versions of build artefacts if there have been no changes since the last time you built them</a:t>
            </a:r>
            <a:endParaRPr b="1" sz="2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38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35" name="Google Shape;435;p38"/>
          <p:cNvGraphicFramePr/>
          <p:nvPr/>
        </p:nvGraphicFramePr>
        <p:xfrm>
          <a:off x="753360" y="18687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{EC43AEC2-1643-44C3-B790-D1D76B2247C3}</a:tableStyleId>
              </a:tblPr>
              <a:tblGrid>
                <a:gridCol w="2980075"/>
                <a:gridCol w="4707350"/>
              </a:tblGrid>
              <a:tr h="43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do_packagedata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Creates package metadata used by the build system to generate the final packages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615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do_package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Analyzes the content of the holding area and splits it into subsets based on available packages and files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43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do_package_write_rpm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Creates the actual RPM packages and places them in the Package Feed area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615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do_populate_lic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Writes license information for the recipe that is collected later when the image is constructed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61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do_populate_sysroot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Copies a subset of files installed by do_install into the sysroot in order to make them available to other recipes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9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Simple recipe build from sstate cache*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39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strike="noStrike">
                <a:solidFill>
                  <a:srgbClr val="EEECE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6" name="Google Shape;446;p39"/>
          <p:cNvSpPr/>
          <p:nvPr/>
        </p:nvSpPr>
        <p:spPr>
          <a:xfrm>
            <a:off x="846360" y="4743360"/>
            <a:ext cx="18528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*Simplified for illustration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360" y="742500"/>
            <a:ext cx="8263200" cy="3753600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8" name="Google Shape;448;p39"/>
          <p:cNvSpPr/>
          <p:nvPr/>
        </p:nvSpPr>
        <p:spPr>
          <a:xfrm>
            <a:off x="457200" y="1029780"/>
            <a:ext cx="8085300" cy="16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lang="en-US" sz="1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bitbake -c clean hello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lang="en-US" sz="1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bitbake hello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NOTE: </a:t>
            </a:r>
            <a:r>
              <a:rPr lang="en-US" sz="12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Running</a:t>
            </a:r>
            <a:r>
              <a:rPr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setscene task 69 of 74 (hello_1.0.0.bb, </a:t>
            </a:r>
            <a:r>
              <a:rPr b="1" lang="en-US" sz="1200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do_populate_sysroot_setscene</a:t>
            </a:r>
            <a:r>
              <a:rPr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NOTE: </a:t>
            </a:r>
            <a:r>
              <a:rPr lang="en-US" sz="12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Running</a:t>
            </a:r>
            <a:r>
              <a:rPr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setscene task 70 of 74 (hello_1.0.0.bb, </a:t>
            </a:r>
            <a:r>
              <a:rPr b="1" lang="en-US" sz="1200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do_populate_lic_setscene</a:t>
            </a:r>
            <a:r>
              <a:rPr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NOTE: </a:t>
            </a:r>
            <a:r>
              <a:rPr lang="en-US" sz="12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Running</a:t>
            </a:r>
            <a:r>
              <a:rPr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setscene task 71 of 74 (hello_1.0.0.bb, </a:t>
            </a:r>
            <a:r>
              <a:rPr b="1" lang="en-US" sz="1200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do_package_qa_setscene</a:t>
            </a:r>
            <a:r>
              <a:rPr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NOTE: </a:t>
            </a:r>
            <a:r>
              <a:rPr lang="en-US" sz="12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Running</a:t>
            </a:r>
            <a:r>
              <a:rPr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setscene task 72 of 74 (hello_1.0.0.bb, </a:t>
            </a:r>
            <a:r>
              <a:rPr b="1" lang="en-US" sz="1200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do_package_write_ipk_setscene</a:t>
            </a:r>
            <a:r>
              <a:rPr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NOTE: </a:t>
            </a:r>
            <a:r>
              <a:rPr lang="en-US" sz="12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Running</a:t>
            </a:r>
            <a:r>
              <a:rPr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setscene task 73 of 74 (hello_1.0.0.bb, </a:t>
            </a:r>
            <a:r>
              <a:rPr b="1" lang="en-US" sz="1200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do_packagedata_setscene</a:t>
            </a:r>
            <a:r>
              <a:rPr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9"/>
          <p:cNvSpPr/>
          <p:nvPr/>
        </p:nvSpPr>
        <p:spPr>
          <a:xfrm>
            <a:off x="571680" y="4140180"/>
            <a:ext cx="40917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*Output has been formatted to fit this slide.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URL for this presentation</a:t>
            </a:r>
            <a:endParaRPr/>
          </a:p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9850" lvl="0" marL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http://bit.ly/2dt6ggP</a:t>
            </a:r>
            <a:endParaRPr sz="3700"/>
          </a:p>
        </p:txBody>
      </p:sp>
      <p:pic>
        <p:nvPicPr>
          <p:cNvPr descr="Linux_Foundation_logo.png"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125" y="3907027"/>
            <a:ext cx="2877074" cy="8746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octo-project-transp.png"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100" y="3880537"/>
            <a:ext cx="2446386" cy="9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 txBox="1"/>
          <p:nvPr/>
        </p:nvSpPr>
        <p:spPr>
          <a:xfrm>
            <a:off x="723960" y="857250"/>
            <a:ext cx="77721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cap="none" strike="noStrike">
                <a:solidFill>
                  <a:srgbClr val="35548C"/>
                </a:solidFill>
                <a:latin typeface="Calibri"/>
                <a:ea typeface="Calibri"/>
                <a:cs typeface="Calibri"/>
                <a:sym typeface="Calibri"/>
              </a:rPr>
              <a:t>RECIPES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40"/>
          <p:cNvSpPr txBox="1"/>
          <p:nvPr/>
        </p:nvSpPr>
        <p:spPr>
          <a:xfrm>
            <a:off x="723960" y="3143340"/>
            <a:ext cx="77721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This section will introduce the concept of metadata and recipes and how they can be used to automate the building of packages</a:t>
            </a:r>
            <a:endParaRPr b="1" sz="2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40"/>
          <p:cNvSpPr txBox="1"/>
          <p:nvPr/>
        </p:nvSpPr>
        <p:spPr>
          <a:xfrm>
            <a:off x="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1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What is a Recipe?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41"/>
          <p:cNvSpPr txBox="1"/>
          <p:nvPr/>
        </p:nvSpPr>
        <p:spPr>
          <a:xfrm>
            <a:off x="379825" y="870475"/>
            <a:ext cx="84699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33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700"/>
              <a:buFont typeface="Noto Sans Symbols"/>
              <a:buChar char="➢"/>
            </a:pPr>
            <a:r>
              <a:rPr b="1" lang="en-US" sz="27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recipe is a set of instructions for building packages, including:</a:t>
            </a:r>
            <a:endParaRPr b="1" sz="2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9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1376"/>
              <a:buFont typeface="Noto Sans Symbols"/>
              <a:buChar char="◆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 to obtain the upstream sources and which patches to apply (this is called “</a:t>
            </a:r>
            <a:r>
              <a:rPr b="0" i="1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fetching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”)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1900"/>
              <a:buFont typeface="Courier New"/>
              <a:buChar char="o"/>
            </a:pPr>
            <a:r>
              <a:rPr b="0" i="0" lang="en-US" sz="2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SRC_URI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9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1376"/>
              <a:buFont typeface="Noto Sans Symbols"/>
              <a:buChar char="◆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Dependencies (on libraries or other recipes)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1900"/>
              <a:buFont typeface="Courier New"/>
              <a:buChar char="o"/>
            </a:pPr>
            <a:r>
              <a:rPr b="0" i="0" lang="en-US" sz="2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DEPENDS, RDEPENDS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9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1376"/>
              <a:buFont typeface="Noto Sans Symbols"/>
              <a:buChar char="◆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Configuration/compilation options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1900"/>
              <a:buFont typeface="Courier New"/>
              <a:buChar char="o"/>
            </a:pPr>
            <a:r>
              <a:rPr b="0" i="0" lang="en-US" sz="2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EXTRA_OECONF, EXTRA_OEMAKE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9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1376"/>
              <a:buFont typeface="Noto Sans Symbols"/>
              <a:buChar char="◆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 which files go into what output packages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1900"/>
              <a:buFont typeface="Courier New"/>
              <a:buChar char="o"/>
            </a:pPr>
            <a:r>
              <a:rPr b="0" i="0" lang="en-US" sz="2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FILES_*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41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2"/>
          <p:cNvSpPr/>
          <p:nvPr/>
        </p:nvSpPr>
        <p:spPr>
          <a:xfrm>
            <a:off x="0" y="4606470"/>
            <a:ext cx="9143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2"/>
          <p:cNvSpPr txBox="1"/>
          <p:nvPr/>
        </p:nvSpPr>
        <p:spPr>
          <a:xfrm>
            <a:off x="208900" y="66425"/>
            <a:ext cx="8688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Example Recipe – ethtool_3.15.bb</a:t>
            </a:r>
            <a:endParaRPr sz="4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2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1" name="Google Shape;47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560" y="906180"/>
            <a:ext cx="8292600" cy="39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3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What can a Recipe Do?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3"/>
          <p:cNvSpPr txBox="1"/>
          <p:nvPr/>
        </p:nvSpPr>
        <p:spPr>
          <a:xfrm>
            <a:off x="457200" y="870480"/>
            <a:ext cx="82293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97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200"/>
              <a:buFont typeface="Noto Sans Symbols"/>
              <a:buChar char="➢"/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one or more packages from source code</a:t>
            </a:r>
            <a:endParaRPr b="1" sz="3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9719" lvl="1" marL="73152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200"/>
              <a:buFont typeface="Noto Sans Symbols"/>
              <a:buChar char="◆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tools, compiler, utilities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9719" lvl="1" marL="73152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200"/>
              <a:buFont typeface="Noto Sans Symbols"/>
              <a:buChar char="◆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Bootloader, Kernel, etc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9719" lvl="1" marL="73152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200"/>
              <a:buFont typeface="Noto Sans Symbols"/>
              <a:buChar char="◆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Libraries, interpretors, etc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9719" lvl="1" marL="73152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200"/>
              <a:buFont typeface="Noto Sans Symbols"/>
              <a:buChar char="◆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Userspace applications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9720" lvl="0" marL="27432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200"/>
              <a:buFont typeface="Noto Sans Symbols"/>
              <a:buChar char="➢"/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Package Groups</a:t>
            </a:r>
            <a:endParaRPr b="1" sz="3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9720" lvl="0" marL="27432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200"/>
              <a:buFont typeface="Noto Sans Symbols"/>
              <a:buChar char="➢"/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Full System Images</a:t>
            </a:r>
            <a:endParaRPr b="1" sz="3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43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4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Recipe Operators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44"/>
          <p:cNvSpPr txBox="1"/>
          <p:nvPr/>
        </p:nvSpPr>
        <p:spPr>
          <a:xfrm>
            <a:off x="1295400" y="794275"/>
            <a:ext cx="7480800" cy="3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= “foo”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					</a:t>
            </a:r>
            <a:r>
              <a:rPr b="1" lang="en-US" sz="28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(late assignment)</a:t>
            </a:r>
            <a:endParaRPr b="1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 ?= “0t”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					</a:t>
            </a:r>
            <a:r>
              <a:rPr b="1" lang="en-US" sz="28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(default value)</a:t>
            </a:r>
            <a:endParaRPr b="1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 ??= “abc”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b="1" lang="en-US" sz="28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(late default)</a:t>
            </a:r>
            <a:endParaRPr b="1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 := “xyz”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b="1" lang="en-US" sz="28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(Immediate assignment)</a:t>
            </a:r>
            <a:endParaRPr b="1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.= “bar”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lang="en-US" sz="2800" strike="noStrike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“foobar”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28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(append)</a:t>
            </a:r>
            <a:endParaRPr b="1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 =. “WO”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lang="en-US" sz="2800" strike="noStrike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“W00t”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28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(prepend)</a:t>
            </a:r>
            <a:endParaRPr b="1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 += “def”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lang="en-US" sz="2800" strike="noStrike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“abc def”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28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(append)</a:t>
            </a:r>
            <a:endParaRPr b="1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 =+ “uvw”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lang="en-US" sz="2800" strike="noStrike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“uvw xyz”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28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(prepend)</a:t>
            </a:r>
            <a:endParaRPr b="1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44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Google Shape;486;p44"/>
          <p:cNvSpPr/>
          <p:nvPr/>
        </p:nvSpPr>
        <p:spPr>
          <a:xfrm>
            <a:off x="3283877" y="3118651"/>
            <a:ext cx="548700" cy="205800"/>
          </a:xfrm>
          <a:custGeom>
            <a:rect b="b" l="l" r="r" t="t"/>
            <a:pathLst>
              <a:path extrusionOk="0" h="120000" w="120000">
                <a:moveTo>
                  <a:pt x="0" y="29842"/>
                </a:moveTo>
                <a:lnTo>
                  <a:pt x="89940" y="29842"/>
                </a:lnTo>
                <a:lnTo>
                  <a:pt x="89940" y="0"/>
                </a:lnTo>
                <a:lnTo>
                  <a:pt x="119921" y="59842"/>
                </a:lnTo>
                <a:lnTo>
                  <a:pt x="89940" y="119842"/>
                </a:lnTo>
                <a:lnTo>
                  <a:pt x="89940" y="89842"/>
                </a:lnTo>
                <a:lnTo>
                  <a:pt x="0" y="89842"/>
                </a:lnTo>
                <a:lnTo>
                  <a:pt x="0" y="29842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p44"/>
          <p:cNvSpPr/>
          <p:nvPr/>
        </p:nvSpPr>
        <p:spPr>
          <a:xfrm>
            <a:off x="3283877" y="3560340"/>
            <a:ext cx="548700" cy="205800"/>
          </a:xfrm>
          <a:custGeom>
            <a:rect b="b" l="l" r="r" t="t"/>
            <a:pathLst>
              <a:path extrusionOk="0" h="120000" w="120000">
                <a:moveTo>
                  <a:pt x="0" y="29842"/>
                </a:moveTo>
                <a:lnTo>
                  <a:pt x="89940" y="29842"/>
                </a:lnTo>
                <a:lnTo>
                  <a:pt x="89940" y="0"/>
                </a:lnTo>
                <a:lnTo>
                  <a:pt x="119921" y="59842"/>
                </a:lnTo>
                <a:lnTo>
                  <a:pt x="89940" y="119842"/>
                </a:lnTo>
                <a:lnTo>
                  <a:pt x="89940" y="89842"/>
                </a:lnTo>
                <a:lnTo>
                  <a:pt x="0" y="89842"/>
                </a:lnTo>
                <a:lnTo>
                  <a:pt x="0" y="29842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44"/>
          <p:cNvSpPr/>
          <p:nvPr/>
        </p:nvSpPr>
        <p:spPr>
          <a:xfrm>
            <a:off x="3283877" y="3971820"/>
            <a:ext cx="548700" cy="205800"/>
          </a:xfrm>
          <a:custGeom>
            <a:rect b="b" l="l" r="r" t="t"/>
            <a:pathLst>
              <a:path extrusionOk="0" h="120000" w="120000">
                <a:moveTo>
                  <a:pt x="0" y="29842"/>
                </a:moveTo>
                <a:lnTo>
                  <a:pt x="89940" y="29842"/>
                </a:lnTo>
                <a:lnTo>
                  <a:pt x="89940" y="0"/>
                </a:lnTo>
                <a:lnTo>
                  <a:pt x="119921" y="59842"/>
                </a:lnTo>
                <a:lnTo>
                  <a:pt x="89940" y="119842"/>
                </a:lnTo>
                <a:lnTo>
                  <a:pt x="89940" y="89842"/>
                </a:lnTo>
                <a:lnTo>
                  <a:pt x="0" y="89842"/>
                </a:lnTo>
                <a:lnTo>
                  <a:pt x="0" y="29842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p44"/>
          <p:cNvSpPr/>
          <p:nvPr/>
        </p:nvSpPr>
        <p:spPr>
          <a:xfrm>
            <a:off x="3283877" y="4383300"/>
            <a:ext cx="548700" cy="205800"/>
          </a:xfrm>
          <a:custGeom>
            <a:rect b="b" l="l" r="r" t="t"/>
            <a:pathLst>
              <a:path extrusionOk="0" h="120000" w="120000">
                <a:moveTo>
                  <a:pt x="0" y="29842"/>
                </a:moveTo>
                <a:lnTo>
                  <a:pt x="89940" y="29842"/>
                </a:lnTo>
                <a:lnTo>
                  <a:pt x="89940" y="0"/>
                </a:lnTo>
                <a:lnTo>
                  <a:pt x="119921" y="59842"/>
                </a:lnTo>
                <a:lnTo>
                  <a:pt x="89940" y="119842"/>
                </a:lnTo>
                <a:lnTo>
                  <a:pt x="89940" y="89842"/>
                </a:lnTo>
                <a:lnTo>
                  <a:pt x="0" y="89842"/>
                </a:lnTo>
                <a:lnTo>
                  <a:pt x="0" y="29842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5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More Recipe Operators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45"/>
          <p:cNvSpPr txBox="1"/>
          <p:nvPr/>
        </p:nvSpPr>
        <p:spPr>
          <a:xfrm>
            <a:off x="1295400" y="870475"/>
            <a:ext cx="7060500" cy="3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A = “foo”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A_append = “bar”</a:t>
            </a: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lang="en-US" sz="2600" strike="noStrike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“foobar”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B = “0t”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B_prepend = “WO”</a:t>
            </a: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lang="en-US" sz="2600" strike="noStrike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“W00t”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OVERRIDES = “os:arch:machine”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A = “abc”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A_os = “ABC”</a:t>
            </a: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b="1" lang="en-US" sz="26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(Override)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A_append_arch = “def”</a:t>
            </a: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26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(Conditional append)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A_prepend_os = “XYZ”</a:t>
            </a: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26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(Conditional prepend)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45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7" name="Google Shape;497;p45"/>
          <p:cNvSpPr/>
          <p:nvPr/>
        </p:nvSpPr>
        <p:spPr>
          <a:xfrm>
            <a:off x="4267800" y="1455960"/>
            <a:ext cx="548700" cy="205800"/>
          </a:xfrm>
          <a:custGeom>
            <a:rect b="b" l="l" r="r" t="t"/>
            <a:pathLst>
              <a:path extrusionOk="0" h="120000" w="120000">
                <a:moveTo>
                  <a:pt x="0" y="29842"/>
                </a:moveTo>
                <a:lnTo>
                  <a:pt x="89940" y="29842"/>
                </a:lnTo>
                <a:lnTo>
                  <a:pt x="89940" y="0"/>
                </a:lnTo>
                <a:lnTo>
                  <a:pt x="119921" y="59842"/>
                </a:lnTo>
                <a:lnTo>
                  <a:pt x="89940" y="119842"/>
                </a:lnTo>
                <a:lnTo>
                  <a:pt x="89940" y="89842"/>
                </a:lnTo>
                <a:lnTo>
                  <a:pt x="0" y="89842"/>
                </a:lnTo>
                <a:lnTo>
                  <a:pt x="0" y="29842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45"/>
          <p:cNvSpPr/>
          <p:nvPr/>
        </p:nvSpPr>
        <p:spPr>
          <a:xfrm>
            <a:off x="4290840" y="2188697"/>
            <a:ext cx="548700" cy="205800"/>
          </a:xfrm>
          <a:custGeom>
            <a:rect b="b" l="l" r="r" t="t"/>
            <a:pathLst>
              <a:path extrusionOk="0" h="120000" w="120000">
                <a:moveTo>
                  <a:pt x="0" y="29842"/>
                </a:moveTo>
                <a:lnTo>
                  <a:pt x="89940" y="29842"/>
                </a:lnTo>
                <a:lnTo>
                  <a:pt x="89940" y="0"/>
                </a:lnTo>
                <a:lnTo>
                  <a:pt x="119921" y="59842"/>
                </a:lnTo>
                <a:lnTo>
                  <a:pt x="89940" y="119842"/>
                </a:lnTo>
                <a:lnTo>
                  <a:pt x="89940" y="89842"/>
                </a:lnTo>
                <a:lnTo>
                  <a:pt x="0" y="89842"/>
                </a:lnTo>
                <a:lnTo>
                  <a:pt x="0" y="29842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6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Bitbake Variables/Metadata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46"/>
          <p:cNvSpPr txBox="1"/>
          <p:nvPr/>
        </p:nvSpPr>
        <p:spPr>
          <a:xfrm>
            <a:off x="457200" y="870480"/>
            <a:ext cx="84126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1160" lvl="0" marL="3657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200"/>
              <a:buFont typeface="Noto Sans Symbols"/>
              <a:buChar char="➢"/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These are set automatically by bitbake</a:t>
            </a:r>
            <a:endParaRPr b="1" sz="3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1160" lvl="1" marL="8229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TOPDIR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The build directory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1160" lvl="1" marL="8229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LAYERDIR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Current layer directory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1160" lvl="1" marL="8229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Path and filename of file being processed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0" marL="3657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200"/>
              <a:buFont typeface="Noto Sans Symbols"/>
              <a:buChar char="➢"/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Policy variables control the build</a:t>
            </a:r>
            <a:r>
              <a:rPr b="1" lang="en-US" sz="3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36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1160" lvl="1" marL="8229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BUILD_ARCH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Host machine architecture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1160" lvl="1" marL="8229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TARGET_ARCH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Target architecture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1160" lvl="1" marL="8229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many others...</a:t>
            </a:r>
            <a:endParaRPr b="1" sz="2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46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7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Build Time Metadata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47"/>
          <p:cNvSpPr txBox="1"/>
          <p:nvPr/>
        </p:nvSpPr>
        <p:spPr>
          <a:xfrm>
            <a:off x="457200" y="759625"/>
            <a:ext cx="8412600" cy="40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3060" lvl="0" marL="3657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00"/>
              <a:buFont typeface="Noto Sans Symbols"/>
              <a:buChar char="➢"/>
            </a:pPr>
            <a:r>
              <a:rPr b="1" lang="en-US" sz="2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PN</a:t>
            </a:r>
            <a:r>
              <a:rPr b="1"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Pakage name (“myrecipe”)</a:t>
            </a:r>
            <a:endParaRPr b="1" sz="2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3060" lvl="0" marL="3657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00"/>
              <a:buFont typeface="Noto Sans Symbols"/>
              <a:buChar char="➢"/>
            </a:pPr>
            <a:r>
              <a:rPr b="1" lang="en-US" sz="2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PV </a:t>
            </a: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Package version (1.0)</a:t>
            </a:r>
            <a:endParaRPr b="1" sz="2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3060" lvl="0" marL="3657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00"/>
              <a:buFont typeface="Noto Sans Symbols"/>
              <a:buChar char="➢"/>
            </a:pPr>
            <a:r>
              <a:rPr b="1" lang="en-US" sz="2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</a:t>
            </a:r>
            <a:r>
              <a:rPr b="1"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Package Release (r0)</a:t>
            </a:r>
            <a:endParaRPr b="1" sz="2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3060" lvl="0" marL="3657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00"/>
              <a:buFont typeface="Noto Sans Symbols"/>
              <a:buChar char="➢"/>
            </a:pPr>
            <a:r>
              <a:rPr b="1" lang="en-US" sz="2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“${PN}-${PV}”</a:t>
            </a:r>
            <a:endParaRPr b="1" sz="2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3060" lvl="0" marL="3657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00"/>
              <a:buFont typeface="Noto Sans Symbols"/>
              <a:buChar char="➢"/>
            </a:pPr>
            <a:r>
              <a:rPr b="1" lang="en-US" sz="2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PF</a:t>
            </a:r>
            <a:r>
              <a:rPr lang="en-US" sz="2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“${PN}-${PV}-${PR}”</a:t>
            </a:r>
            <a:endParaRPr b="1" sz="2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3060" lvl="0" marL="3657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00"/>
              <a:buFont typeface="Noto Sans Symbols"/>
              <a:buChar char="➢"/>
            </a:pPr>
            <a:r>
              <a:rPr b="1" lang="en-US" sz="2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FILE_DIRNAME</a:t>
            </a:r>
            <a:r>
              <a:rPr lang="en-US" sz="2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Directory for</a:t>
            </a:r>
            <a:r>
              <a:rPr lang="en-US" sz="2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FILE</a:t>
            </a:r>
            <a:endParaRPr b="1" sz="2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3060" lvl="0" marL="3657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00"/>
              <a:buFont typeface="Noto Sans Symbols"/>
              <a:buChar char="➢"/>
            </a:pPr>
            <a:r>
              <a:rPr b="1" lang="en-US" sz="2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FILESPATH</a:t>
            </a:r>
            <a:r>
              <a:rPr lang="en-US" sz="2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"${FILE_DIRNAME}/${PF}:\</a:t>
            </a:r>
            <a:endParaRPr b="1" sz="2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3060" lvl="0" marL="3657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00"/>
              <a:buFont typeface="Noto Sans Symbols"/>
              <a:buChar char="➢"/>
            </a:pPr>
            <a:r>
              <a:rPr lang="en-US" sz="2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${FILE_DIRNAME}/${P}:\</a:t>
            </a:r>
            <a:endParaRPr b="1" sz="2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3060" lvl="0" marL="3657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00"/>
              <a:buFont typeface="Noto Sans Symbols"/>
              <a:buChar char="➢"/>
            </a:pPr>
            <a:r>
              <a:rPr lang="en-US" sz="2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${FILE_DIRNAME}/${PN}:\</a:t>
            </a:r>
            <a:endParaRPr b="1" sz="2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3060" lvl="0" marL="3657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00"/>
              <a:buFont typeface="Noto Sans Symbols"/>
              <a:buChar char="➢"/>
            </a:pPr>
            <a:r>
              <a:rPr lang="en-US" sz="2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${FILE_DIRNAME}/files:${FILE_DIRNAME}</a:t>
            </a:r>
            <a:endParaRPr b="1" sz="2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47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8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Build Time Metadata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48"/>
          <p:cNvSpPr txBox="1"/>
          <p:nvPr/>
        </p:nvSpPr>
        <p:spPr>
          <a:xfrm>
            <a:off x="457200" y="870480"/>
            <a:ext cx="84126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3657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400"/>
              <a:buFont typeface="Noto Sans Symbols"/>
              <a:buChar char="➢"/>
            </a:pPr>
            <a:r>
              <a:rPr b="1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TOPDIR – The build directory</a:t>
            </a:r>
            <a:endParaRPr b="1" sz="2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0" marL="3657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400"/>
              <a:buFont typeface="Noto Sans Symbols"/>
              <a:buChar char="➢"/>
            </a:pPr>
            <a:r>
              <a:rPr b="1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TMPDIR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“${TOPDIR}/tmp”</a:t>
            </a:r>
            <a:endParaRPr b="1" sz="2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0" marL="3657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400"/>
              <a:buFont typeface="Noto Sans Symbols"/>
              <a:buChar char="➢"/>
            </a:pPr>
            <a:r>
              <a:rPr b="1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WORKDIR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${TMPDIR}/work/${PF}”</a:t>
            </a:r>
            <a:endParaRPr b="1" sz="2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0" marL="3657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400"/>
              <a:buFont typeface="Noto Sans Symbols"/>
              <a:buChar char="➢"/>
            </a:pPr>
            <a:r>
              <a:rPr b="1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“${WORKDIR}/${P}”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400" strike="noStrike">
                <a:solidFill>
                  <a:srgbClr val="FF6633"/>
                </a:solidFill>
                <a:latin typeface="Courier New"/>
                <a:ea typeface="Courier New"/>
                <a:cs typeface="Courier New"/>
                <a:sym typeface="Courier New"/>
              </a:rPr>
              <a:t>(Source dir)</a:t>
            </a:r>
            <a:endParaRPr b="1" sz="2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0" marL="3657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400"/>
              <a:buFont typeface="Noto Sans Symbols"/>
              <a:buChar char="➢"/>
            </a:pPr>
            <a:r>
              <a:rPr b="1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“${S}”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						</a:t>
            </a:r>
            <a:r>
              <a:rPr lang="en-US" sz="2400" strike="noStrike">
                <a:solidFill>
                  <a:srgbClr val="FF6633"/>
                </a:solidFill>
                <a:latin typeface="Courier New"/>
                <a:ea typeface="Courier New"/>
                <a:cs typeface="Courier New"/>
                <a:sym typeface="Courier New"/>
              </a:rPr>
              <a:t>(Build dir)</a:t>
            </a:r>
            <a:endParaRPr b="1" sz="2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0" marL="3657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400"/>
              <a:buFont typeface="Noto Sans Symbols"/>
              <a:buChar char="➢"/>
            </a:pPr>
            <a:r>
              <a:rPr b="1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“${WORKDIR}/${image}”	</a:t>
            </a:r>
            <a:r>
              <a:rPr lang="en-US" sz="2400" strike="noStrike">
                <a:solidFill>
                  <a:srgbClr val="FF6633"/>
                </a:solidFill>
                <a:latin typeface="Courier New"/>
                <a:ea typeface="Courier New"/>
                <a:cs typeface="Courier New"/>
                <a:sym typeface="Courier New"/>
              </a:rPr>
              <a:t>(Destination dir)</a:t>
            </a:r>
            <a:endParaRPr b="1" sz="2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0" marL="3657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400"/>
              <a:buFont typeface="Noto Sans Symbols"/>
              <a:buChar char="➢"/>
            </a:pPr>
            <a:r>
              <a:rPr b="1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DEPLOY_DIR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“${TMPDIR}/deploy”</a:t>
            </a:r>
            <a:endParaRPr b="1" sz="2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0" marL="3657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400"/>
              <a:buFont typeface="Noto Sans Symbols"/>
              <a:buChar char="➢"/>
            </a:pPr>
            <a:r>
              <a:rPr b="1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DEPLOY_DIR_IMAGE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“${DEPLOY_DIR}/images”</a:t>
            </a:r>
            <a:endParaRPr b="1" sz="2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48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9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Dependency Metadata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9"/>
          <p:cNvSpPr txBox="1"/>
          <p:nvPr/>
        </p:nvSpPr>
        <p:spPr>
          <a:xfrm>
            <a:off x="457200" y="870475"/>
            <a:ext cx="8412600" cy="3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2110" lvl="0" marL="3657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500"/>
              <a:buFont typeface="Noto Sans Symbols"/>
              <a:buChar char="➢"/>
            </a:pPr>
            <a:r>
              <a:rPr b="1" lang="en-US" sz="2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time package variables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2110" lvl="1" marL="8229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500"/>
              <a:buFont typeface="Noto Sans Symbols"/>
              <a:buChar char="◆"/>
            </a:pPr>
            <a:r>
              <a:rPr b="1" i="0" lang="en-US" sz="2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DEPENDS –</a:t>
            </a: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time package dependencies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2110" lvl="1" marL="8229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500"/>
              <a:buFont typeface="Noto Sans Symbols"/>
              <a:buChar char="◆"/>
            </a:pPr>
            <a:r>
              <a:rPr b="1" i="0" lang="en-US" sz="2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PROVIDES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“${P} ${PF} ${PN}”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2110" lvl="0" marL="3657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500"/>
              <a:buFont typeface="Noto Sans Symbols"/>
              <a:buChar char="➢"/>
            </a:pPr>
            <a:r>
              <a:rPr b="1" lang="en-US" sz="2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Runtime package variables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2110" lvl="1" marL="8229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500"/>
              <a:buFont typeface="Noto Sans Symbols"/>
              <a:buChar char="◆"/>
            </a:pPr>
            <a:r>
              <a:rPr b="1" i="0" lang="en-US" sz="2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RDEPENDS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Runtime package dependencies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2110" lvl="1" marL="8229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500"/>
              <a:buFont typeface="Noto Sans Symbols"/>
              <a:buChar char="◆"/>
            </a:pPr>
            <a:r>
              <a:rPr b="1" i="0" lang="en-US" sz="2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RRECOMMENDS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Runtime recommended packages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2110" lvl="1" marL="8229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500"/>
              <a:buFont typeface="Noto Sans Symbols"/>
              <a:buChar char="◆"/>
            </a:pPr>
            <a:r>
              <a:rPr b="1" i="0" lang="en-US" sz="2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RSUGGESTS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–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Runtime suggested packages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2110" lvl="1" marL="8229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500"/>
              <a:buFont typeface="Noto Sans Symbols"/>
              <a:buChar char="◆"/>
            </a:pPr>
            <a:r>
              <a:rPr b="1" i="0" lang="en-US" sz="2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RPROVIDES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Runtime provides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2110" lvl="1" marL="8229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500"/>
              <a:buFont typeface="Noto Sans Symbols"/>
              <a:buChar char="◆"/>
            </a:pPr>
            <a:r>
              <a:rPr b="1" i="0" lang="en-US" sz="2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RCONFLICTS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Runtime package conflicts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2110" lvl="1" marL="8229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500"/>
              <a:buFont typeface="Noto Sans Symbols"/>
              <a:buChar char="◆"/>
            </a:pPr>
            <a:r>
              <a:rPr b="1" i="0" lang="en-US" sz="2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RREPLACES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Runtime package replaces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49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Yocto Project Overview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457200" y="870480"/>
            <a:ext cx="82293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600"/>
              <a:buFont typeface="Noto Sans Symbols"/>
              <a:buChar char="➢"/>
            </a:pPr>
            <a:r>
              <a:rPr b="1"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Collection of tools and methods enabling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1742"/>
              <a:buFont typeface="Noto Sans Symbols"/>
              <a:buChar char="◆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Rapid evaluation of embedded Linux on many popular off-the-shelf boards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1742"/>
              <a:buFont typeface="Noto Sans Symbols"/>
              <a:buChar char="◆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Easy customization of distribution characteristics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600"/>
              <a:buFont typeface="Noto Sans Symbols"/>
              <a:buChar char="➢"/>
            </a:pPr>
            <a:r>
              <a:rPr b="1"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Supports x86, ARM, MIPS, Power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600"/>
              <a:buFont typeface="Noto Sans Symbols"/>
              <a:buChar char="➢"/>
            </a:pPr>
            <a:r>
              <a:rPr b="1"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Based on technology from the </a:t>
            </a:r>
            <a:r>
              <a:rPr b="1" lang="en-US" sz="2600" strike="noStrike">
                <a:solidFill>
                  <a:srgbClr val="4088EF"/>
                </a:solidFill>
                <a:latin typeface="Calibri"/>
                <a:ea typeface="Calibri"/>
                <a:cs typeface="Calibri"/>
                <a:sym typeface="Calibri"/>
              </a:rPr>
              <a:t>OpenEmbedded </a:t>
            </a:r>
            <a:r>
              <a:rPr b="1"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600"/>
              <a:buFont typeface="Noto Sans Symbols"/>
              <a:buChar char="➢"/>
            </a:pPr>
            <a:r>
              <a:rPr b="1"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Layer architecture allows for</a:t>
            </a:r>
            <a:br>
              <a:rPr b="1"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easy re-use of code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4" name="Google Shape;94;p14"/>
          <p:cNvGrpSpPr/>
          <p:nvPr/>
        </p:nvGrpSpPr>
        <p:grpSpPr>
          <a:xfrm>
            <a:off x="6033720" y="3426000"/>
            <a:ext cx="2726400" cy="1409310"/>
            <a:chOff x="6109920" y="3121200"/>
            <a:chExt cx="2726400" cy="1409310"/>
          </a:xfrm>
        </p:grpSpPr>
        <p:sp>
          <p:nvSpPr>
            <p:cNvPr id="95" name="Google Shape;95;p14"/>
            <p:cNvSpPr/>
            <p:nvPr/>
          </p:nvSpPr>
          <p:spPr>
            <a:xfrm>
              <a:off x="6109920" y="4183110"/>
              <a:ext cx="2726400" cy="347400"/>
            </a:xfrm>
            <a:prstGeom prst="rect">
              <a:avLst/>
            </a:prstGeom>
            <a:gradFill>
              <a:gsLst>
                <a:gs pos="0">
                  <a:srgbClr val="3E7FCC"/>
                </a:gs>
                <a:gs pos="100000">
                  <a:srgbClr val="A4C1FF"/>
                </a:gs>
              </a:gsLst>
              <a:lin ang="16200000" scaled="0"/>
            </a:gradFill>
            <a:ln cap="flat" cmpd="sng" w="9525">
              <a:solidFill>
                <a:srgbClr val="4A7E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meta (oe-core)</a:t>
              </a:r>
              <a:endParaRPr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6323400" y="3830490"/>
              <a:ext cx="2299800" cy="347400"/>
            </a:xfrm>
            <a:prstGeom prst="rect">
              <a:avLst/>
            </a:prstGeom>
            <a:gradFill>
              <a:gsLst>
                <a:gs pos="0">
                  <a:srgbClr val="E46C0A"/>
                </a:gs>
                <a:gs pos="100000">
                  <a:srgbClr val="FAC090"/>
                </a:gs>
              </a:gsLst>
              <a:lin ang="16200000" scaled="0"/>
            </a:gradFill>
            <a:ln cap="flat" cmpd="sng" w="9525">
              <a:solidFill>
                <a:srgbClr val="4A7E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meta-</a:t>
              </a:r>
              <a:r>
                <a:rPr lang="en-US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poky</a:t>
              </a:r>
              <a:endParaRPr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6462360" y="3473550"/>
              <a:ext cx="2021400" cy="347400"/>
            </a:xfrm>
            <a:prstGeom prst="rect">
              <a:avLst/>
            </a:prstGeom>
            <a:gradFill>
              <a:gsLst>
                <a:gs pos="0">
                  <a:srgbClr val="77933C"/>
                </a:gs>
                <a:gs pos="100000">
                  <a:srgbClr val="C3D69B"/>
                </a:gs>
              </a:gsLst>
              <a:lin ang="16200000" scaled="0"/>
            </a:gradFill>
            <a:ln cap="flat" cmpd="sng" w="9525">
              <a:solidFill>
                <a:srgbClr val="4A7E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meta-yocto-bsp</a:t>
              </a:r>
              <a:endParaRPr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712920" y="3121200"/>
              <a:ext cx="1520700" cy="347400"/>
            </a:xfrm>
            <a:prstGeom prst="rect">
              <a:avLst/>
            </a:prstGeom>
            <a:gradFill>
              <a:gsLst>
                <a:gs pos="0">
                  <a:srgbClr val="953735"/>
                </a:gs>
                <a:gs pos="100000">
                  <a:srgbClr val="D99694"/>
                </a:gs>
              </a:gsLst>
              <a:lin ang="16200000" scaled="0"/>
            </a:gradFill>
            <a:ln cap="flat" cmpd="sng" w="9525">
              <a:solidFill>
                <a:srgbClr val="4A7E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other layers</a:t>
              </a:r>
              <a:endParaRPr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0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Common Metadata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50"/>
          <p:cNvSpPr txBox="1"/>
          <p:nvPr/>
        </p:nvSpPr>
        <p:spPr>
          <a:xfrm>
            <a:off x="457200" y="870480"/>
            <a:ext cx="84126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2110" lvl="0" marL="3657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500"/>
              <a:buFont typeface="Noto Sans Symbols"/>
              <a:buChar char="➢"/>
            </a:pPr>
            <a:r>
              <a:rPr b="1" lang="en-US" sz="2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 you commonly set</a:t>
            </a:r>
            <a:endParaRPr b="1" sz="26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2110" lvl="1" marL="8229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500"/>
              <a:buFont typeface="Noto Sans Symbols"/>
              <a:buChar char="◆"/>
            </a:pPr>
            <a:r>
              <a:rPr b="1" i="0" lang="en-US" sz="2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SUMMARY –</a:t>
            </a: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Short description of package/recipe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2110" lvl="1" marL="8229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500"/>
              <a:buFont typeface="Noto Sans Symbols"/>
              <a:buChar char="◆"/>
            </a:pPr>
            <a:r>
              <a:rPr b="1" i="0" lang="en-US" sz="2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HOMEPAGE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Upstream web page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2110" lvl="1" marL="8229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500"/>
              <a:buFont typeface="Noto Sans Symbols"/>
              <a:buChar char="◆"/>
            </a:pPr>
            <a:r>
              <a:rPr b="1" i="0" lang="en-US" sz="2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Licenses of included source code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2110" lvl="1" marL="8229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500"/>
              <a:buFont typeface="Noto Sans Symbols"/>
              <a:buChar char="◆"/>
            </a:pPr>
            <a:r>
              <a:rPr b="1" i="0" lang="en-US" sz="2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LIC_FILES_CHKSUM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–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Checksums of license files at time of packaging (checked for change by build)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2110" lvl="1" marL="8229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500"/>
              <a:buFont typeface="Noto Sans Symbols"/>
              <a:buChar char="◆"/>
            </a:pPr>
            <a:r>
              <a:rPr b="1" i="0" lang="en-US" sz="2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SRC_URI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URI of source code, patches and extra files to be used to build packages. Uses different fetchers based on the URI.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2110" lvl="1" marL="8229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500"/>
              <a:buFont typeface="Noto Sans Symbols"/>
              <a:buChar char="◆"/>
            </a:pPr>
            <a:r>
              <a:rPr b="1" i="0" lang="en-US" sz="2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Files to be included in binary packages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50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1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Examining Recipes: bc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51"/>
          <p:cNvSpPr txBox="1"/>
          <p:nvPr/>
        </p:nvSpPr>
        <p:spPr>
          <a:xfrm>
            <a:off x="457200" y="870475"/>
            <a:ext cx="84495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43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300"/>
              <a:buFont typeface="Noto Sans Symbols"/>
              <a:buChar char="➢"/>
            </a:pPr>
            <a:r>
              <a:rPr b="1" lang="en-US" sz="33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Look at 'bc' recipe:</a:t>
            </a:r>
            <a:endParaRPr b="1" sz="3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43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300"/>
              <a:buFont typeface="Noto Sans Symbols"/>
              <a:buChar char="➢"/>
            </a:pPr>
            <a:r>
              <a:rPr b="1" lang="en-US" sz="33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Found in </a:t>
            </a:r>
            <a:endParaRPr b="1" sz="3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 strike="noStrike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poky/meta/recipes-extended/bc/bc_1.06.bb</a:t>
            </a:r>
            <a:endParaRPr b="1" sz="26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9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1976"/>
              <a:buFont typeface="Noto Sans Symbols"/>
              <a:buChar char="◆"/>
            </a:pPr>
            <a:r>
              <a:rPr b="0" i="0" lang="en-US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  <a:r>
              <a:rPr b="0" i="0" lang="en-US" sz="2900" u="none" cap="none" strike="noStrik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LIC_FILES_CHKSUM </a:t>
            </a:r>
            <a:r>
              <a:rPr b="0" i="0" lang="en-US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0" lang="en-US" sz="2900" u="none" cap="none" strike="noStrik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SRC_URI</a:t>
            </a:r>
            <a:r>
              <a:rPr b="0" i="0" lang="en-US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checksums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9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1976"/>
              <a:buFont typeface="Noto Sans Symbols"/>
              <a:buChar char="◆"/>
            </a:pPr>
            <a:r>
              <a:rPr b="0" i="0" lang="en-US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 the DEPENDS build dependency declaration indicating that this package depends on </a:t>
            </a:r>
            <a:r>
              <a:rPr b="0" i="0" lang="en-US" sz="2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0" i="0" lang="en-US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build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51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2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Examining Recipes: bc.bb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52"/>
          <p:cNvSpPr txBox="1"/>
          <p:nvPr/>
        </p:nvSpPr>
        <p:spPr>
          <a:xfrm>
            <a:off x="457200" y="754380"/>
            <a:ext cx="82293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SUMMARY = "Arbitrary precision calculator language"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HOMEPAGE = "http://www.gnu.org/software/bc/bc.html"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LICENSE = "GPLv2+ &amp; LGPLv2.1"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LIC_FILES_CHKSUM = "file://COPYING;md5=94d55d512a9ba36caa9b7df079bae19f \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        file://COPYING.LIB;md5=d8045f3b8f929c1cb29a1e3fd737b499 \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        file://bc/bcdefs.h;endline=31;md5=46dffdaf10a99728dd8ce358e45d46d8 \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        file://dc/dc.h;endline=25;md5=2f9c558cdd80e31b4d904e48c2374328 \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        file://lib/number.c;endline=31;md5=99434a0898abca7784acfd36b8191199"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SECTION = "base"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DEPENDS = "flex"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PR = "r3"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SRC_URI = "${GNU_MIRROR}/bc/bc-${PV}.tar.gz \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file://fix-segment-fault.patch "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SRC_URI[md5sum] = "d44b5dddebd8a7a7309aea6c36fda117"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SRC_URI[sha256sum] = "4ef6d9f17c3c0d92d8798e35666175ecd3d8efac4009d6457b5c99cea72c0e33"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inherit autotools texinfo update-alternatives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ALTERNATIVE_${PN} = "dc"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ALTERNATIVE_PRIORITY = "100"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BBCLASSEXTEND = "native"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52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3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Building upon bbclass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53"/>
          <p:cNvSpPr txBox="1"/>
          <p:nvPr/>
        </p:nvSpPr>
        <p:spPr>
          <a:xfrm>
            <a:off x="457200" y="754380"/>
            <a:ext cx="8229300" cy="3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11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Font typeface="Noto Sans Symbols"/>
              <a:buChar char="➢"/>
            </a:pPr>
            <a:r>
              <a:rPr b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inheritance for common design patterns</a:t>
            </a:r>
            <a:endParaRPr b="1" sz="2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11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Font typeface="Noto Sans Symbols"/>
              <a:buChar char="➢"/>
            </a:pPr>
            <a:r>
              <a:rPr b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 a class file (.bbclass) which is then inherited by other recipes (.bb files)</a:t>
            </a:r>
            <a:endParaRPr b="1" sz="2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inherit autotools</a:t>
            </a:r>
            <a:endParaRPr b="1" sz="2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1160" lvl="1" marL="8229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00"/>
              <a:buFont typeface="Noto Sans Symbols"/>
              <a:buChar char="◆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Bitbake will include the </a:t>
            </a:r>
            <a:r>
              <a:rPr b="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autotools.bbclass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file</a:t>
            </a:r>
            <a:endParaRPr b="0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1160" lvl="1" marL="8229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00"/>
              <a:buFont typeface="Noto Sans Symbols"/>
              <a:buChar char="◆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Found in a </a:t>
            </a:r>
            <a:r>
              <a:rPr b="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classes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directory via the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BBPATH</a:t>
            </a:r>
            <a:endParaRPr b="0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53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4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Examining Recipes: flac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54"/>
          <p:cNvSpPr txBox="1"/>
          <p:nvPr/>
        </p:nvSpPr>
        <p:spPr>
          <a:xfrm>
            <a:off x="381000" y="754375"/>
            <a:ext cx="8563200" cy="3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84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00"/>
              <a:buFont typeface="Noto Sans Symbols"/>
              <a:buChar char="➢"/>
            </a:pPr>
            <a:r>
              <a:rPr b="1"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Look at 'flac' recipe</a:t>
            </a:r>
            <a:endParaRPr b="1" sz="2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00"/>
              <a:buFont typeface="Noto Sans Symbols"/>
              <a:buChar char="➢"/>
            </a:pPr>
            <a:r>
              <a:rPr b="1"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Found in </a:t>
            </a:r>
            <a:endParaRPr b="1" sz="2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poky/meta/recipes-multimedia/flac/flac_1.3.1.bb</a:t>
            </a:r>
            <a:r>
              <a:rPr b="1" lang="en-US" sz="2800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2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1" marL="8229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4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Inherits from both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autotools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gettext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1" marL="8229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4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Customizes autoconf configure options (</a:t>
            </a:r>
            <a:r>
              <a:rPr b="0" i="0" lang="en-US" sz="2400" u="none" cap="none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EXTRA_OECONF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based on "TUNE" features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1" marL="8229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4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Breaks up output into multiple binary packages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2" marL="12801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See </a:t>
            </a:r>
            <a:r>
              <a:rPr b="0" i="0" lang="en-US" sz="2000" u="none" cap="none" strike="noStrike">
                <a:solidFill>
                  <a:srgbClr val="E46C0A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PACKAGES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var.  This recipe produces additional packages with those names, while the FILES_* vars specify which files go into these additional packages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54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5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Examining Recipes: flac.bb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55"/>
          <p:cNvSpPr txBox="1"/>
          <p:nvPr/>
        </p:nvSpPr>
        <p:spPr>
          <a:xfrm>
            <a:off x="457200" y="697625"/>
            <a:ext cx="82293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SUMMARY = "Free Lossless Audio Codec"</a:t>
            </a:r>
            <a:endParaRPr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DESCRIPTION = "FLAC stands for Free Lossless Audio Codec, a lossless audio compression format."</a:t>
            </a:r>
            <a:endParaRPr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HOMEPAGE = "https://xiph.org/flac/"</a:t>
            </a:r>
            <a:endParaRPr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BUGTRACKER = "http://sourceforge.net/p/flac/bugs/"</a:t>
            </a:r>
            <a:endParaRPr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SECTION = "libs"</a:t>
            </a:r>
            <a:endParaRPr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LICENSE = "GFDL-1.2 &amp; GPLv2+ &amp; LGPLv2.1+ &amp; BSD"</a:t>
            </a:r>
            <a:endParaRPr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LIC_FILES_CHKSUM = "file://COPYING.FDL;md5=ad1419ecc56e060eccf8184a87c4285f \</a:t>
            </a:r>
            <a:endParaRPr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file://src/Makefile.am;beginline=1;endline=17;md5=0a853b81d9d43d8aad3b53b05cfcc37e  \</a:t>
            </a:r>
            <a:endParaRPr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file://COPYING.GPL;md5=b234ee4d69f5fce4486a80fdaf4a4263 \</a:t>
            </a:r>
            <a:endParaRPr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file://src/flac/main.c;beginline=1;endline=18;md5=d03a766558d233f9cc3ac5dfafd49deb \</a:t>
            </a:r>
            <a:endParaRPr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file://COPYING.LGPL;md5=fbc093901857fcd118f065f900982c24 \</a:t>
            </a:r>
            <a:endParaRPr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file://src/plugin_common/all.h;beginline=1;endline=18;md5=7c8a3b9e1e66ed0aba765bc6f35da85d \</a:t>
            </a:r>
            <a:endParaRPr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file://COPYING.Xiph;md5=a2c4b71c0198682376d483eb5bcc9197 \</a:t>
            </a:r>
            <a:endParaRPr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file://include/FLAC/all.h;beginline=65;endline=70;md5=64474f2b22e9e77b28d8b8b25c983a48"</a:t>
            </a:r>
            <a:endParaRPr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DEPENDS = "libogg"</a:t>
            </a:r>
            <a:endParaRPr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SRC_URI = "http://downloads.xiph.org/releases/flac/${BP}.tar.xz"</a:t>
            </a:r>
            <a:endParaRPr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SRC_URI[md5sum] = "b9922c9a0378c88d3e901b234f852698"</a:t>
            </a:r>
            <a:endParaRPr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SRC_URI[sha256sum] = "4773c0099dba767d963fd92143263be338c48702172e8754b9bc5103efe1c56c"</a:t>
            </a:r>
            <a:endParaRPr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(con't next page)</a:t>
            </a:r>
            <a:endParaRPr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55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6"/>
          <p:cNvSpPr txBox="1"/>
          <p:nvPr/>
        </p:nvSpPr>
        <p:spPr>
          <a:xfrm>
            <a:off x="256375" y="66425"/>
            <a:ext cx="8612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Examining Recipes: flac.bb (con't)</a:t>
            </a:r>
            <a:endParaRPr sz="3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56"/>
          <p:cNvSpPr txBox="1"/>
          <p:nvPr/>
        </p:nvSpPr>
        <p:spPr>
          <a:xfrm>
            <a:off x="457200" y="754374"/>
            <a:ext cx="8321100" cy="42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(con't from previous page)</a:t>
            </a:r>
            <a:endParaRPr b="1" sz="1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inherit autotools gettext</a:t>
            </a:r>
            <a:endParaRPr b="1" sz="1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EXTRA_OECONF = "--disable-oggtest \</a:t>
            </a:r>
            <a:endParaRPr b="1" sz="1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--with-ogg-libraries=${STAGING_LIBDIR} \</a:t>
            </a:r>
            <a:endParaRPr b="1" sz="1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--with-ogg-includes=${STAGING_INCDIR} \</a:t>
            </a:r>
            <a:endParaRPr b="1" sz="1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--disable-xmms-plugin \</a:t>
            </a:r>
            <a:endParaRPr b="1" sz="1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--without-libiconv-prefix \</a:t>
            </a:r>
            <a:endParaRPr b="1" sz="1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ac_cv_prog_NASM="" \</a:t>
            </a:r>
            <a:endParaRPr b="1" sz="1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"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EXTRA_OECONF += "${@bb.utils.contains("TUNE_FEATURES", "altivec", " --enable-altivec", \</a:t>
            </a:r>
            <a:endParaRPr b="1" sz="1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" --disable-altivec", d)}"</a:t>
            </a:r>
            <a:endParaRPr b="1" sz="1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EXTRA_OECONF += "${@bb.utils.contains("TUNE_FEATURES", "core2", " --enable-sse", "", d)}"</a:t>
            </a:r>
            <a:endParaRPr b="1" sz="1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EXTRA_OECONF += "${@bb.utils.contains("TUNE_FEATURES", "corei7", " --enable-sse", "", d)}"</a:t>
            </a:r>
            <a:endParaRPr b="1" sz="1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PACKAGES += "libflac libflac++ liboggflac liboggflac++"</a:t>
            </a:r>
            <a:endParaRPr b="1" sz="1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FILES_${PN} = "${bindir}/*"</a:t>
            </a:r>
            <a:endParaRPr b="1" sz="1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FILES_libflac = "${libdir}/libFLAC.so.*"</a:t>
            </a:r>
            <a:endParaRPr b="1" sz="1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FILES_libflac++ = "${libdir}/libFLAC++.so.*"</a:t>
            </a:r>
            <a:endParaRPr b="1" sz="1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FILES_liboggflac = "${libdir}/libOggFLAC.so.*"</a:t>
            </a:r>
            <a:endParaRPr b="1" sz="1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FILES_liboggflac++ = "${libdir}/libOggFLAC++.so.*"</a:t>
            </a:r>
            <a:endParaRPr b="1" sz="1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56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7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Grouping Local Metadata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57"/>
          <p:cNvSpPr txBox="1"/>
          <p:nvPr/>
        </p:nvSpPr>
        <p:spPr>
          <a:xfrm>
            <a:off x="457200" y="870475"/>
            <a:ext cx="8229300" cy="3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84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Font typeface="Noto Sans Symbols"/>
              <a:buChar char="➢"/>
            </a:pPr>
            <a:r>
              <a:rPr b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Sometimes sharing metadata between recipes is easier via an </a:t>
            </a:r>
            <a:r>
              <a:rPr b="1" i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include file</a:t>
            </a:r>
            <a:endParaRPr b="1" sz="2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include file.inc</a:t>
            </a:r>
            <a:endParaRPr b="1" sz="2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1" marL="8229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00"/>
              <a:buFont typeface="Noto Sans Symbols"/>
              <a:buChar char="◆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 include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.inc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file if found via BBPATH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1" marL="8229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00"/>
              <a:buFont typeface="Noto Sans Symbols"/>
              <a:buChar char="◆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also specify an absolute path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1" marL="8229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00"/>
              <a:buFont typeface="Noto Sans Symbols"/>
              <a:buChar char="◆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not found, will continue without an error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require file.inc</a:t>
            </a:r>
            <a:endParaRPr b="1" sz="2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1" marL="8229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00"/>
              <a:buFont typeface="Noto Sans Symbols"/>
              <a:buChar char="◆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Same as an include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1" marL="8229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00"/>
              <a:buFont typeface="Noto Sans Symbols"/>
              <a:buChar char="◆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Fails with an error if not found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57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8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Examining Recipes: ofono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58"/>
          <p:cNvSpPr txBox="1"/>
          <p:nvPr/>
        </p:nvSpPr>
        <p:spPr>
          <a:xfrm>
            <a:off x="457200" y="870475"/>
            <a:ext cx="85350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00"/>
              <a:buFont typeface="Noto Sans Symbols"/>
              <a:buChar char="➢"/>
            </a:pPr>
            <a:r>
              <a:rPr b="1"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Look at 'ofono' recipe(s):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00"/>
              <a:buFont typeface="Noto Sans Symbols"/>
              <a:buChar char="➢"/>
            </a:pPr>
            <a:r>
              <a:rPr b="1"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Found in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poky/meta/recipes-connectivity/ofono/ofono_1.16.bb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1" marL="8229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4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Splits recipe into common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.inc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file to share </a:t>
            </a:r>
            <a:r>
              <a:rPr b="0" i="0" lang="en-US" sz="24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common metadata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between multiple recipes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1" marL="8229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4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Sets a conditional build configuration options through the </a:t>
            </a:r>
            <a:r>
              <a:rPr b="0" i="0" lang="en-US" sz="2400" u="none" cap="none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PACKAGECONFIG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 based on a </a:t>
            </a:r>
            <a:r>
              <a:rPr b="0" i="0" lang="en-US" sz="2400" u="none" cap="none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DISTRO_FEATURE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(in the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.inc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file)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1" marL="8229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4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Sets up an init service via </a:t>
            </a:r>
            <a:r>
              <a:rPr b="0" i="0" lang="en-US" sz="2400" u="none" cap="none" strike="noStrike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do_install_append()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1" marL="8229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4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Has a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_git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version of the recipe (not shown)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58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9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Examining Recipes: ofono.bb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59"/>
          <p:cNvSpPr txBox="1"/>
          <p:nvPr/>
        </p:nvSpPr>
        <p:spPr>
          <a:xfrm>
            <a:off x="457200" y="870480"/>
            <a:ext cx="82293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 ofono.inc</a:t>
            </a:r>
            <a:endParaRPr b="1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SRC_URI  = "\</a:t>
            </a:r>
            <a:endParaRPr b="1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${KERNELORG_MIRROR}/linux/network/${BPN}/${BP}.tar.xz \</a:t>
            </a:r>
            <a:endParaRPr b="1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file://ofono \</a:t>
            </a:r>
            <a:endParaRPr b="1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file://Revert-test-Convert-to-Python-3.patch \</a:t>
            </a:r>
            <a:endParaRPr b="1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file://0001-backtrace-Disable-for-non-glibc-C-libraries.patch \</a:t>
            </a:r>
            <a:endParaRPr b="1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 b="1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SRC_URI[md5sum] = "c31b5b55a1d68354bff771d3edf02829"</a:t>
            </a:r>
            <a:endParaRPr b="1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SRC_URI[sha256sum] = \</a:t>
            </a:r>
            <a:endParaRPr b="1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"403b98dadece8bc804c0bd16b96d3db5a3bb0f84af64b3d67924da2d1a754b07"</a:t>
            </a:r>
            <a:endParaRPr b="1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CFLAGS_append_libc-uclibc = " -D_GNU_SOURCE"</a:t>
            </a:r>
            <a:endParaRPr b="1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59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What is the Yocto Project?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457200" y="870480"/>
            <a:ext cx="82293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4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000"/>
              <a:buFont typeface="Noto Sans Symbols"/>
              <a:buChar char="➢"/>
            </a:pPr>
            <a:r>
              <a:rPr b="1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Umbrella organization under Linux Foundation</a:t>
            </a:r>
            <a:endParaRPr b="1" sz="3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4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000"/>
              <a:buFont typeface="Noto Sans Symbols"/>
              <a:buChar char="➢"/>
            </a:pPr>
            <a:r>
              <a:rPr b="1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Backed by many companies interested in making Embedded Linux easier for the industry</a:t>
            </a:r>
            <a:endParaRPr b="1" sz="3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4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000"/>
              <a:buFont typeface="Noto Sans Symbols"/>
              <a:buChar char="➢"/>
            </a:pPr>
            <a:r>
              <a:rPr b="1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Co-maintains OpenEmbedded Core and other tools (including opkg)</a:t>
            </a:r>
            <a:endParaRPr b="1" sz="3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0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Examining Recipes: ofono.inc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60"/>
          <p:cNvSpPr txBox="1"/>
          <p:nvPr/>
        </p:nvSpPr>
        <p:spPr>
          <a:xfrm>
            <a:off x="457200" y="754374"/>
            <a:ext cx="8229300" cy="4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HOMEPAGE = "http://www.ofono.org"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SUMMARY  = "open source telephony"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DESCRIPTION = "oFono is a stack for mobile telephony devices on Linux. oFono supports speaking to telephony devices through specific drivers, or with generic AT commands."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LICENSE  = "GPLv2"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LIC_FILES_CHKSUM = "file://COPYING;md5=eb723b61539feef013de476e68b5c50a \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file://src/ofono.h;beginline=1;endline=20;md5=3ce17d5978ef3445def265b98899c2ee"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inherit autotools pkgconfig update-rc.d systemd bluetooth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DEPENDS  = "dbus glib-2.0 udev mobile-broadband-provider-info"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INITSCRIPT_NAME = "ofono"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INITSCRIPT_PARAMS = "defaults 22"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PACKAGECONFIG ??= "\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${@bb.utils.contains('DISTRO_FEATURES', 'systemd', 'systemd', '', d)} \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${@bb.utils.contains('DISTRO_FEATURES', 'bluetooth', 'bluez', '', d)} \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"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PACKAGECONFIG[systemd] = "--with-systemdunitdir=${systemd_unitdir}/system/, \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--with-systemdunitdir="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PACKAGECONFIG[bluez] = "--enable-bluetooth, --disable-bluetooth, ${BLUEZ}"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(con't next page)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60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1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Examining Recipes: ofono.inc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61"/>
          <p:cNvSpPr txBox="1"/>
          <p:nvPr/>
        </p:nvSpPr>
        <p:spPr>
          <a:xfrm>
            <a:off x="457200" y="870475"/>
            <a:ext cx="82293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(con't from previous page)</a:t>
            </a:r>
            <a:endParaRPr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EXTRA_OECONF += "--enable-test"</a:t>
            </a:r>
            <a:endParaRPr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SYSTEMD_SERVICE_${PN} = "ofono.service"</a:t>
            </a:r>
            <a:endParaRPr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do_install_append() {</a:t>
            </a:r>
            <a:endParaRPr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install -d ${D}${sysconfdir}/init.d/</a:t>
            </a:r>
            <a:endParaRPr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install -m 0755 ${WORKDIR}/ofono ${D}${sysconfdir}/init.d/ofono</a:t>
            </a:r>
            <a:endParaRPr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PACKAGES =+ "${PN}-tests"</a:t>
            </a:r>
            <a:endParaRPr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RDEPENDS_${PN} += "dbus"</a:t>
            </a:r>
            <a:endParaRPr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FILES_${PN} += "${base_libdir}/udev ${systemd_unitdir}"</a:t>
            </a:r>
            <a:endParaRPr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FILES_${PN}-tests = "${libdir}/${BPN}/test"</a:t>
            </a:r>
            <a:endParaRPr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RDEPENDS_${PN}-tests = "python python-pygobject python-dbus"</a:t>
            </a:r>
            <a:endParaRPr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61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2"/>
          <p:cNvSpPr txBox="1"/>
          <p:nvPr/>
        </p:nvSpPr>
        <p:spPr>
          <a:xfrm>
            <a:off x="723960" y="857250"/>
            <a:ext cx="77721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cap="none" strike="noStrike">
                <a:solidFill>
                  <a:srgbClr val="35548C"/>
                </a:solidFill>
                <a:latin typeface="Calibri"/>
                <a:ea typeface="Calibri"/>
                <a:cs typeface="Calibri"/>
                <a:sym typeface="Calibri"/>
              </a:rPr>
              <a:t>WHEN THINGS GO WRONG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62"/>
          <p:cNvSpPr txBox="1"/>
          <p:nvPr/>
        </p:nvSpPr>
        <p:spPr>
          <a:xfrm>
            <a:off x="723960" y="3143340"/>
            <a:ext cx="77721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useful tools to help guide you when something goes wrong</a:t>
            </a:r>
            <a:endParaRPr b="1" sz="2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62"/>
          <p:cNvSpPr txBox="1"/>
          <p:nvPr/>
        </p:nvSpPr>
        <p:spPr>
          <a:xfrm>
            <a:off x="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3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Bitbake Environment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63"/>
          <p:cNvSpPr txBox="1"/>
          <p:nvPr/>
        </p:nvSpPr>
        <p:spPr>
          <a:xfrm>
            <a:off x="457200" y="801900"/>
            <a:ext cx="8229300" cy="3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7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Noto Sans Symbols"/>
              <a:buChar char="➢"/>
            </a:pPr>
            <a:r>
              <a:rPr b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recipe has its own environment which contains all the variables and methods required to build that recipe</a:t>
            </a:r>
            <a:endParaRPr b="1" sz="2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7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Noto Sans Symbols"/>
              <a:buChar char="➢"/>
            </a:pPr>
            <a:r>
              <a:rPr b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You've seen some of the variables already</a:t>
            </a:r>
            <a:endParaRPr b="1" sz="2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1" marL="8229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00"/>
              <a:buFont typeface="Noto Sans Symbols"/>
              <a:buChar char="◆"/>
            </a:pPr>
            <a:r>
              <a:rPr b="0" i="0" lang="en-US" sz="2600" u="none" cap="none" strike="noStrike">
                <a:solidFill>
                  <a:srgbClr val="2DAEBB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2600" u="none" cap="none" strike="noStrike">
                <a:solidFill>
                  <a:srgbClr val="2DAEBB"/>
                </a:solidFill>
                <a:latin typeface="Calibri"/>
                <a:ea typeface="Calibri"/>
                <a:cs typeface="Calibri"/>
                <a:sym typeface="Calibri"/>
              </a:rPr>
              <a:t> SRC_URI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2600" u="none" cap="none" strike="noStrike">
                <a:solidFill>
                  <a:srgbClr val="2DAEBB"/>
                </a:solidFill>
                <a:latin typeface="Calibri"/>
                <a:ea typeface="Calibri"/>
                <a:cs typeface="Calibri"/>
                <a:sym typeface="Calibri"/>
              </a:rPr>
              <a:t> LICENSE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2600" u="none" cap="none" strike="noStrike">
                <a:solidFill>
                  <a:srgbClr val="2DAEBB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2600" u="none" cap="none" strike="noStrike">
                <a:solidFill>
                  <a:srgbClr val="2DAEBB"/>
                </a:solidFill>
                <a:latin typeface="Calibri"/>
                <a:ea typeface="Calibri"/>
                <a:cs typeface="Calibri"/>
                <a:sym typeface="Calibri"/>
              </a:rPr>
              <a:t> LIC_FILES_CHKSUM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600" u="none" cap="none" strike="noStrike">
                <a:solidFill>
                  <a:srgbClr val="C812CC"/>
                </a:solidFill>
                <a:latin typeface="Calibri"/>
                <a:ea typeface="Calibri"/>
                <a:cs typeface="Calibri"/>
                <a:sym typeface="Calibri"/>
              </a:rPr>
              <a:t>do_compile()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2600" u="none" cap="none" strike="noStrike">
                <a:solidFill>
                  <a:srgbClr val="C812CC"/>
                </a:solidFill>
                <a:latin typeface="Calibri"/>
                <a:ea typeface="Calibri"/>
                <a:cs typeface="Calibri"/>
                <a:sym typeface="Calibri"/>
              </a:rPr>
              <a:t> do_install()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7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Noto Sans Symbols"/>
              <a:buChar char="➢"/>
            </a:pPr>
            <a:r>
              <a:rPr b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1" sz="2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54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1808"/>
              <a:buFont typeface="Noto Sans Symbols"/>
              <a:buChar char="◆"/>
            </a:pPr>
            <a:r>
              <a:rPr b="0" i="0" lang="en-US" sz="2600" u="none" cap="none" strike="noStrike">
                <a:solidFill>
                  <a:srgbClr val="2DAEBB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0" lang="en-US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600" u="none" cap="none" strike="noStrike">
                <a:solidFill>
                  <a:srgbClr val="C812CC"/>
                </a:solidFill>
                <a:latin typeface="Calibri"/>
                <a:ea typeface="Calibri"/>
                <a:cs typeface="Calibri"/>
                <a:sym typeface="Calibri"/>
              </a:rPr>
              <a:t>${WORKDIR}</a:t>
            </a:r>
            <a:r>
              <a:rPr b="0" i="0" lang="en-US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54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1808"/>
              <a:buFont typeface="Noto Sans Symbols"/>
              <a:buChar char="◆"/>
            </a:pPr>
            <a:r>
              <a:rPr b="0" i="0" lang="en-US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does this mean?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64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Examine a Recipe's Environment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64"/>
          <p:cNvSpPr txBox="1"/>
          <p:nvPr/>
        </p:nvSpPr>
        <p:spPr>
          <a:xfrm>
            <a:off x="457200" y="870475"/>
            <a:ext cx="8487300" cy="3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b="1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view a recipe's envrionment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3200" strike="noStrike">
                <a:solidFill>
                  <a:srgbClr val="FF6633"/>
                </a:solidFill>
                <a:latin typeface="Arial"/>
                <a:ea typeface="Arial"/>
                <a:cs typeface="Arial"/>
                <a:sym typeface="Arial"/>
              </a:rPr>
              <a:t>bitbake -e myrecipe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b="1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is the source code for this recipe"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sz="2100" strike="noStrike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 bitbake -e virtual/kernel | grep “^S=”</a:t>
            </a:r>
            <a:endParaRPr b="1" sz="2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S=</a:t>
            </a:r>
            <a:r>
              <a:rPr lang="en-US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"${HOME}/yocto/build/tmp/work-shared/qemuarm/kernel-source"</a:t>
            </a:r>
            <a:endParaRPr b="1" sz="2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b="1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file was used in building this recipe?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sz="2000" strike="noStrike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 bitbake -e netbase | grep “^FILE=”</a:t>
            </a:r>
            <a:endParaRPr b="1" sz="2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FILE=</a:t>
            </a:r>
            <a:r>
              <a:rPr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"${HOME}/yocto/poky/meta/recipes-core/netbase/netbase_5.3.bb"</a:t>
            </a:r>
            <a:endParaRPr b="1" sz="2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64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5"/>
          <p:cNvSpPr txBox="1"/>
          <p:nvPr/>
        </p:nvSpPr>
        <p:spPr>
          <a:xfrm>
            <a:off x="265875" y="66425"/>
            <a:ext cx="8631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Examine a Recipe's Environment</a:t>
            </a:r>
            <a:r>
              <a:rPr b="1" lang="en-US" sz="27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 (cont'd)</a:t>
            </a:r>
            <a:endParaRPr sz="26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65"/>
          <p:cNvSpPr txBox="1"/>
          <p:nvPr/>
        </p:nvSpPr>
        <p:spPr>
          <a:xfrm>
            <a:off x="457200" y="870480"/>
            <a:ext cx="82293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7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600"/>
              <a:buFont typeface="Noto Sans Symbols"/>
              <a:buChar char="➢"/>
            </a:pP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this recipe's full version string?</a:t>
            </a:r>
            <a:endParaRPr b="1" sz="2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sz="2000" strike="noStrike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 bitbake -e netbase | grep “^PF=”</a:t>
            </a:r>
            <a:endParaRPr b="1" sz="2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PF=</a:t>
            </a:r>
            <a:r>
              <a:rPr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"netbase-1_5.3-r0"</a:t>
            </a:r>
            <a:endParaRPr b="1" sz="2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7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600"/>
              <a:buFont typeface="Noto Sans Symbols"/>
              <a:buChar char="➢"/>
            </a:pP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is this recipe's BUILD directory?</a:t>
            </a:r>
            <a:endParaRPr b="1" sz="2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sz="2000" strike="noStrike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 bitbake -e virtual/kernel | grep “^B=”</a:t>
            </a:r>
            <a:endParaRPr b="1" sz="2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B=</a:t>
            </a:r>
            <a:r>
              <a:rPr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"${HOME}/yocto/build/tmp/work/qemuarm-poky-linux-\</a:t>
            </a:r>
            <a:endParaRPr b="1" sz="2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gnueabi/linux-yocto/3.19.2+gitAUTOINC+9e70b482d3\</a:t>
            </a:r>
            <a:endParaRPr b="1" sz="2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_473e2f3788-r0/linux-qemuarm-standard-build"</a:t>
            </a:r>
            <a:endParaRPr b="1" sz="2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54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600"/>
              <a:buFont typeface="Noto Sans Symbols"/>
              <a:buChar char="➢"/>
            </a:pP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packages were produced by this recipe?</a:t>
            </a:r>
            <a:endParaRPr b="1" sz="2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sz="2000" strike="noStrike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 bitbake -e virtual/kernel | grep “^PACKAGES=”</a:t>
            </a:r>
            <a:endParaRPr b="1" sz="2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PACKAGES=</a:t>
            </a:r>
            <a:r>
              <a:rPr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"kernel kernel-base kernel-vmlinux kernel-image \ kernel-dev kernel-modules kernel-devicetree"</a:t>
            </a:r>
            <a:endParaRPr b="1" sz="2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65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6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BitBake Log Files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66"/>
          <p:cNvSpPr txBox="1"/>
          <p:nvPr/>
        </p:nvSpPr>
        <p:spPr>
          <a:xfrm>
            <a:off x="457200" y="870480"/>
            <a:ext cx="82293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6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600"/>
              <a:buFont typeface="Noto Sans Symbols"/>
              <a:buChar char="➢"/>
            </a:pPr>
            <a:r>
              <a:rPr b="1"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Every build produces lots of log output for diagnostics and error chasing</a:t>
            </a:r>
            <a:endParaRPr b="1" sz="25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44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1476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Verbose log of bitbake console output: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400"/>
              <a:buFont typeface="Courier New"/>
              <a:buChar char="o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Look in </a:t>
            </a:r>
            <a:r>
              <a:rPr b="0" i="0" lang="en-US" sz="1600" u="none" cap="none" strike="noStrike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…/tmp/log/cooker/&lt;machine&gt;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$ cat tmp/log/cooker/qemuarm/20160119073325.log  | grep 'NOTE:.*task.*Started</a:t>
            </a:r>
            <a:r>
              <a:rPr lang="en-US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 b="1" sz="1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NOTE: recipe hello-1.0.0-r0: task do_fetch: Started</a:t>
            </a:r>
            <a:endParaRPr b="1" sz="1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NOTE: recipe hello-1.0.0-r0: task do_unpack: Started</a:t>
            </a:r>
            <a:endParaRPr b="1" sz="1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NOTE: recipe hello-1.0.0-r0: task do_patch: Started</a:t>
            </a:r>
            <a:endParaRPr b="1" sz="1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NOTE: recipe hello-1.0.0-r0: task do_configure: Started</a:t>
            </a:r>
            <a:endParaRPr b="1" sz="1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NOTE: recipe hello-1.0.0-r0: task do_populate_lic: Started</a:t>
            </a:r>
            <a:endParaRPr b="1" sz="1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NOTE: recipe hello-1.0.0-r0: task do_compile: Started</a:t>
            </a:r>
            <a:endParaRPr b="1" sz="1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NOTE: recipe hello-1.0.0-r0: task do_install: Started</a:t>
            </a:r>
            <a:endParaRPr b="1" sz="1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NOTE: recipe hello-1.0.0-r0: task do_populate_sysroot: Started</a:t>
            </a:r>
            <a:endParaRPr b="1" sz="1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NOTE: recipe hello-1.0.0-r0: task do_package: Started</a:t>
            </a:r>
            <a:endParaRPr b="1" sz="1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NOTE: recipe hello-1.0.0-r0: task do_packagedata: Started</a:t>
            </a:r>
            <a:endParaRPr b="1" sz="1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NOTE: recipe hello-1.0.0-r0: task do_package_write_rpm: Started</a:t>
            </a:r>
            <a:endParaRPr b="1" sz="1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NOTE: recipe hello-1.0.0-r0: task do_package_qa: Started</a:t>
            </a:r>
            <a:endParaRPr b="1" sz="1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NOTE: recipe ypdd-image-1.0-r0: task do_rootfs: Started</a:t>
            </a:r>
            <a:endParaRPr b="1" sz="1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66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7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BitBake Per-Recipe Log Files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67"/>
          <p:cNvSpPr txBox="1"/>
          <p:nvPr/>
        </p:nvSpPr>
        <p:spPr>
          <a:xfrm>
            <a:off x="457200" y="870475"/>
            <a:ext cx="84873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Noto Sans Symbols"/>
              <a:buChar char="➢"/>
            </a:pPr>
            <a:r>
              <a:rPr b="1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</a:t>
            </a:r>
            <a:r>
              <a:rPr b="1" lang="en-US" sz="2800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recipe</a:t>
            </a:r>
            <a:r>
              <a:rPr b="1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produces lots of log output for diagnostics and debugging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Noto Sans Symbols"/>
              <a:buChar char="➢"/>
            </a:pPr>
            <a:r>
              <a:rPr b="1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Environment to find the log files for a given recipe: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$ bitbake -e hello | grep “^T=”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T=</a:t>
            </a:r>
            <a:r>
              <a:rPr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"${HOME}yocto/build/tmp/work/armv5e-poky-linux-gnueabi/hello/1.0.0-r0/temp"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Noto Sans Symbols"/>
              <a:buChar char="➢"/>
            </a:pPr>
            <a:r>
              <a:rPr b="1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task that runs for a recipe produces "log" and "run" files in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rPr>
              <a:t>${WORKDIR}/temp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67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8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BitBake Per-Recipe Log Files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68"/>
          <p:cNvSpPr txBox="1"/>
          <p:nvPr/>
        </p:nvSpPr>
        <p:spPr>
          <a:xfrm>
            <a:off x="457200" y="870480"/>
            <a:ext cx="82293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$ cd ${T} </a:t>
            </a:r>
            <a:r>
              <a:rPr b="1" lang="en-US" sz="155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(See definition of T in previous slide)</a:t>
            </a:r>
            <a:endParaRPr b="1" sz="155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$ find . -type l -name 'log.*'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./log.do_package_qa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./log.do_package_write_rpm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./log.do_package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./log.do_fetch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./log.do_populate_lic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./log.do_install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./log.do_configure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./log.do_unpack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./log.do_populate_sysroot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./log.do_compile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./log.do_packagedata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./log.do_patch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68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9" name="Google Shape;659;p68"/>
          <p:cNvSpPr/>
          <p:nvPr/>
        </p:nvSpPr>
        <p:spPr>
          <a:xfrm>
            <a:off x="5198760" y="1378350"/>
            <a:ext cx="2562900" cy="1165800"/>
          </a:xfrm>
          <a:prstGeom prst="wedgeRoundRectCallout">
            <a:avLst>
              <a:gd fmla="val -115058" name="adj1"/>
              <a:gd fmla="val 96735" name="adj2"/>
              <a:gd fmla="val 16667" name="adj3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31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These files contain the output of the respective tasks for each recipe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9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BitBake Per-Recipe Log Files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69"/>
          <p:cNvSpPr txBox="1"/>
          <p:nvPr/>
        </p:nvSpPr>
        <p:spPr>
          <a:xfrm>
            <a:off x="457200" y="870475"/>
            <a:ext cx="8229300" cy="4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$ cd ${T} </a:t>
            </a:r>
            <a:r>
              <a:rPr b="1" lang="en-US" sz="155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(See definition of T in previous slide)</a:t>
            </a:r>
            <a:endParaRPr b="1" sz="155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$ find . -type l -name 'run.*'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./run.do_fetch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./run.do_patch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./run.do_configure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./run.do_populate_sysroot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./run.do_package_qa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./run.do_unpack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./run.do_compile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./run.do_install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./run.do_packagedata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./run.do_populate_lic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./run.do_package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./run.do_package_write_rpm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69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7" name="Google Shape;667;p69"/>
          <p:cNvSpPr/>
          <p:nvPr/>
        </p:nvSpPr>
        <p:spPr>
          <a:xfrm>
            <a:off x="5116320" y="1811430"/>
            <a:ext cx="2905800" cy="891600"/>
          </a:xfrm>
          <a:prstGeom prst="wedgeRoundRectCallout">
            <a:avLst>
              <a:gd fmla="val -100581" name="adj1"/>
              <a:gd fmla="val 54393" name="adj2"/>
              <a:gd fmla="val 16667" name="adj3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31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These files contain the commands executed which produce the build results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457200" y="870475"/>
            <a:ext cx="7623300" cy="3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Noto Sans Symbols"/>
              <a:buChar char="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Organized under the Linux Foundation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Noto Sans Symbols"/>
              <a:buChar char="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Split governance model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Noto Sans Symbols"/>
              <a:buChar char="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Technical Leadership Team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Noto Sans Symbols"/>
              <a:buChar char="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Advisory Board made up of participating organizations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0" y="4568670"/>
            <a:ext cx="9143700" cy="57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/>
        <p:spPr>
          <a:xfrm>
            <a:off x="1225440" y="3281040"/>
            <a:ext cx="21984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/>
        <p:spPr>
          <a:xfrm>
            <a:off x="3032640" y="4129380"/>
            <a:ext cx="879000" cy="4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/>
        <p:spPr>
          <a:xfrm>
            <a:off x="1277640" y="4342950"/>
            <a:ext cx="1418100" cy="3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/>
        <p:spPr>
          <a:xfrm>
            <a:off x="3189960" y="3554550"/>
            <a:ext cx="1645800" cy="14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/>
        <p:spPr>
          <a:xfrm>
            <a:off x="4836240" y="3281040"/>
            <a:ext cx="1251300" cy="2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Yocto Project Governance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0"/>
          <p:cNvSpPr txBox="1"/>
          <p:nvPr/>
        </p:nvSpPr>
        <p:spPr>
          <a:xfrm>
            <a:off x="723960" y="857250"/>
            <a:ext cx="77721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cap="none" strike="noStrike">
                <a:solidFill>
                  <a:srgbClr val="35548C"/>
                </a:solidFill>
                <a:latin typeface="Calibri"/>
                <a:ea typeface="Calibri"/>
                <a:cs typeface="Calibri"/>
                <a:sym typeface="Calibri"/>
              </a:rPr>
              <a:t>BUILDING A FULL EMBEDDED IMAGE WITH YOCTO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70"/>
          <p:cNvSpPr txBox="1"/>
          <p:nvPr/>
        </p:nvSpPr>
        <p:spPr>
          <a:xfrm>
            <a:off x="723960" y="3143340"/>
            <a:ext cx="77721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This section will introduce the concept of building an initial system image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70"/>
          <p:cNvSpPr txBox="1"/>
          <p:nvPr/>
        </p:nvSpPr>
        <p:spPr>
          <a:xfrm>
            <a:off x="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71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Quick Start Guide in one Slide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71"/>
          <p:cNvSpPr txBox="1"/>
          <p:nvPr/>
        </p:nvSpPr>
        <p:spPr>
          <a:xfrm>
            <a:off x="457200" y="870475"/>
            <a:ext cx="8321100" cy="3897000"/>
          </a:xfrm>
          <a:prstGeom prst="rect">
            <a:avLst/>
          </a:prstGeom>
          <a:noFill/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27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500"/>
              <a:buFont typeface="Noto Sans Symbols"/>
              <a:buAutoNum type="arabicPeriod"/>
            </a:pPr>
            <a:r>
              <a:rPr b="1" lang="en-US" sz="25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Download Yocto Project sources:</a:t>
            </a:r>
            <a:endParaRPr b="1" sz="25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 wget http://downloads.yoctoproject.org/releases/yocto/yocto-2.1.1/poky-krogoth-15.0.1.tar.bz2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 tar xf poky-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krogoth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15.0.1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.tar.bz2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7969" lvl="1" marL="73152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300"/>
              <a:buFont typeface="Noto Sans Symbols"/>
              <a:buChar char="◆"/>
            </a:pPr>
            <a:r>
              <a:rPr b="0" i="0" lang="en-US" sz="17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Can also use git and checkout a known branch e.g. </a:t>
            </a:r>
            <a:r>
              <a:rPr lang="en-US" sz="17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krogoth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 git clone -b 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krogoth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git://git.yoctoproject.org/poky.git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500"/>
              <a:buFont typeface="Noto Sans Symbols"/>
              <a:buAutoNum type="arabicPeriod"/>
            </a:pPr>
            <a:r>
              <a:rPr b="1" lang="en-US" sz="25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Build one of the reference Linux distributions:</a:t>
            </a:r>
            <a:endParaRPr b="1" sz="25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 source poky-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krogoth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15.0.1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/oe-init-build-env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7169" lvl="1" marL="73152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1500"/>
              <a:buFont typeface="Calibri"/>
              <a:buChar char="◆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Check/Edit local.conf for sanity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 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odify </a:t>
            </a:r>
            <a:r>
              <a:rPr b="0" i="0" lang="en-US" sz="1500" u="none" cap="none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MACHINE</a:t>
            </a:r>
            <a:r>
              <a:rPr lang="en-US" sz="1500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 = “qemux86” 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1500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1500" u="none" cap="none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ACHINE = </a:t>
            </a:r>
            <a:r>
              <a:rPr lang="en-US" sz="1500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0" i="0" lang="en-US" sz="1500" u="none" cap="none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qemuarm</a:t>
            </a:r>
            <a:r>
              <a:rPr lang="en-US" sz="1500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b="0" i="0" lang="en-US" sz="1500" u="none" cap="none" strike="noStrike"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5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build$ bitbake -k core-image-minimal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500"/>
              <a:buFont typeface="Noto Sans Symbols"/>
              <a:buAutoNum type="arabicPeriod"/>
            </a:pPr>
            <a:r>
              <a:rPr b="1" lang="en-US" sz="25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Run the image under emulation:</a:t>
            </a:r>
            <a:endParaRPr b="1" sz="25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 runqemu qemux86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500"/>
              <a:buFont typeface="Noto Sans Symbols"/>
              <a:buAutoNum type="arabicPeriod"/>
            </a:pPr>
            <a:r>
              <a:rPr b="1" lang="en-US" sz="25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Profit!!!	(well… actually there is more work to do...) </a:t>
            </a:r>
            <a:endParaRPr b="1" sz="25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71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2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Host System Layout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72"/>
          <p:cNvSpPr txBox="1"/>
          <p:nvPr/>
        </p:nvSpPr>
        <p:spPr>
          <a:xfrm>
            <a:off x="457200" y="870475"/>
            <a:ext cx="8533800" cy="3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$HOME/yocto/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|---build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(or whatever name you choose)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solidFill>
                  <a:srgbClr val="558ED5"/>
                </a:solidFill>
                <a:latin typeface="Courier New"/>
                <a:ea typeface="Courier New"/>
                <a:cs typeface="Courier New"/>
                <a:sym typeface="Courier New"/>
              </a:rPr>
              <a:t> 		 Project build directory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|---downloads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(DL_DIR)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 strike="noStrike">
                <a:solidFill>
                  <a:srgbClr val="558ED5"/>
                </a:solidFill>
                <a:latin typeface="Courier New"/>
                <a:ea typeface="Courier New"/>
                <a:cs typeface="Courier New"/>
                <a:sym typeface="Courier New"/>
              </a:rPr>
              <a:t> Downloaded source cache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|---poky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lang="en-US" sz="2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400" u="sng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 Not Modify</a:t>
            </a:r>
            <a:r>
              <a:rPr b="1" lang="en-US" sz="2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anything in here*</a:t>
            </a:r>
            <a:r>
              <a:rPr b="1" lang="en-US" sz="2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strike="noStrike">
                <a:solidFill>
                  <a:srgbClr val="558ED5"/>
                </a:solidFill>
                <a:latin typeface="Courier New"/>
                <a:ea typeface="Courier New"/>
                <a:cs typeface="Courier New"/>
                <a:sym typeface="Courier New"/>
              </a:rPr>
              <a:t>Poky, bitbake, scripts, oe-core, metadata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|---sstate-cache	(SSTATE_DIR)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solidFill>
                  <a:srgbClr val="558ED5"/>
                </a:solidFill>
                <a:latin typeface="Courier New"/>
                <a:ea typeface="Courier New"/>
                <a:cs typeface="Courier New"/>
                <a:sym typeface="Courier New"/>
              </a:rPr>
              <a:t>	 Binary build cache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72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9" name="Google Shape;689;p72"/>
          <p:cNvSpPr/>
          <p:nvPr/>
        </p:nvSpPr>
        <p:spPr>
          <a:xfrm>
            <a:off x="3352800" y="4411975"/>
            <a:ext cx="56382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 We will cover how to use layers to make changes later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3"/>
          <p:cNvSpPr/>
          <p:nvPr/>
        </p:nvSpPr>
        <p:spPr>
          <a:xfrm>
            <a:off x="6309360" y="1681560"/>
            <a:ext cx="2313000" cy="285600"/>
          </a:xfrm>
          <a:prstGeom prst="rect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oe-core (meta)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73"/>
          <p:cNvSpPr/>
          <p:nvPr/>
        </p:nvSpPr>
        <p:spPr>
          <a:xfrm>
            <a:off x="6490440" y="1390770"/>
            <a:ext cx="1950900" cy="286500"/>
          </a:xfrm>
          <a:prstGeom prst="rect">
            <a:avLst/>
          </a:prstGeom>
          <a:gradFill>
            <a:gsLst>
              <a:gs pos="0">
                <a:srgbClr val="E46C0A"/>
              </a:gs>
              <a:gs pos="100000">
                <a:srgbClr val="FAC090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meta-</a:t>
            </a: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poky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73"/>
          <p:cNvSpPr/>
          <p:nvPr/>
        </p:nvSpPr>
        <p:spPr>
          <a:xfrm>
            <a:off x="6608880" y="1097280"/>
            <a:ext cx="1714800" cy="285900"/>
          </a:xfrm>
          <a:prstGeom prst="rect">
            <a:avLst/>
          </a:prstGeom>
          <a:gradFill>
            <a:gsLst>
              <a:gs pos="0">
                <a:srgbClr val="77933C"/>
              </a:gs>
              <a:gs pos="100000">
                <a:srgbClr val="C3D69B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meta-yocto-bsp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73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Poky Layout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73"/>
          <p:cNvSpPr txBox="1"/>
          <p:nvPr/>
        </p:nvSpPr>
        <p:spPr>
          <a:xfrm>
            <a:off x="457200" y="870475"/>
            <a:ext cx="6843600" cy="3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$HOME/yocto/poky/</a:t>
            </a:r>
            <a:endParaRPr b="1" sz="2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|---LICENSE</a:t>
            </a:r>
            <a:endParaRPr b="1" sz="2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|---README</a:t>
            </a:r>
            <a:endParaRPr b="1" sz="2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|---README.hardware</a:t>
            </a:r>
            <a:endParaRPr b="1" sz="2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|---</a:t>
            </a:r>
            <a:r>
              <a:rPr lang="en-US" sz="2100" strike="noStrike">
                <a:solidFill>
                  <a:srgbClr val="4088EF"/>
                </a:solidFill>
                <a:latin typeface="Ubuntu Mono"/>
                <a:ea typeface="Ubuntu Mono"/>
                <a:cs typeface="Ubuntu Mono"/>
                <a:sym typeface="Ubuntu Mono"/>
              </a:rPr>
              <a:t>bitbake/            </a:t>
            </a:r>
            <a:r>
              <a:rPr lang="en-US" sz="2100" strike="noStrike">
                <a:solidFill>
                  <a:srgbClr val="FF6633"/>
                </a:solidFill>
                <a:latin typeface="Ubuntu Mono"/>
                <a:ea typeface="Ubuntu Mono"/>
                <a:cs typeface="Ubuntu Mono"/>
                <a:sym typeface="Ubuntu Mono"/>
              </a:rPr>
              <a:t>(The build tool)</a:t>
            </a:r>
            <a:endParaRPr b="1" sz="2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|---</a:t>
            </a:r>
            <a:r>
              <a:rPr lang="en-US" sz="2100" strike="noStrike">
                <a:solidFill>
                  <a:srgbClr val="4088EF"/>
                </a:solidFill>
                <a:latin typeface="Ubuntu Mono"/>
                <a:ea typeface="Ubuntu Mono"/>
                <a:cs typeface="Ubuntu Mono"/>
                <a:sym typeface="Ubuntu Mono"/>
              </a:rPr>
              <a:t>documentation/</a:t>
            </a:r>
            <a:endParaRPr b="1" sz="2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|---</a:t>
            </a:r>
            <a:r>
              <a:rPr lang="en-US" sz="2100" strike="noStrike">
                <a:solidFill>
                  <a:srgbClr val="4088EF"/>
                </a:solidFill>
                <a:latin typeface="Ubuntu Mono"/>
                <a:ea typeface="Ubuntu Mono"/>
                <a:cs typeface="Ubuntu Mono"/>
                <a:sym typeface="Ubuntu Mono"/>
              </a:rPr>
              <a:t>meta/               </a:t>
            </a:r>
            <a:r>
              <a:rPr lang="en-US" sz="2100" strike="noStrike">
                <a:solidFill>
                  <a:srgbClr val="FF6633"/>
                </a:solidFill>
                <a:latin typeface="Ubuntu Mono"/>
                <a:ea typeface="Ubuntu Mono"/>
                <a:cs typeface="Ubuntu Mono"/>
                <a:sym typeface="Ubuntu Mono"/>
              </a:rPr>
              <a:t>(oe-core)</a:t>
            </a:r>
            <a:endParaRPr b="1" sz="2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|---</a:t>
            </a:r>
            <a:r>
              <a:rPr lang="en-US" sz="2100" strike="noStrike">
                <a:solidFill>
                  <a:srgbClr val="4088EF"/>
                </a:solidFill>
                <a:latin typeface="Ubuntu Mono"/>
                <a:ea typeface="Ubuntu Mono"/>
                <a:cs typeface="Ubuntu Mono"/>
                <a:sym typeface="Ubuntu Mono"/>
              </a:rPr>
              <a:t>meta-</a:t>
            </a:r>
            <a:r>
              <a:rPr lang="en-US" sz="2100">
                <a:solidFill>
                  <a:srgbClr val="4088EF"/>
                </a:solidFill>
                <a:latin typeface="Ubuntu Mono"/>
                <a:ea typeface="Ubuntu Mono"/>
                <a:cs typeface="Ubuntu Mono"/>
                <a:sym typeface="Ubuntu Mono"/>
              </a:rPr>
              <a:t>poky</a:t>
            </a:r>
            <a:r>
              <a:rPr lang="en-US" sz="2100" strike="noStrike">
                <a:solidFill>
                  <a:srgbClr val="4088EF"/>
                </a:solidFill>
                <a:latin typeface="Ubuntu Mono"/>
                <a:ea typeface="Ubuntu Mono"/>
                <a:cs typeface="Ubuntu Mono"/>
                <a:sym typeface="Ubuntu Mono"/>
              </a:rPr>
              <a:t>/          </a:t>
            </a:r>
            <a:r>
              <a:rPr lang="en-US" sz="2100" strike="noStrike">
                <a:solidFill>
                  <a:srgbClr val="FF6633"/>
                </a:solidFill>
                <a:latin typeface="Ubuntu Mono"/>
                <a:ea typeface="Ubuntu Mono"/>
                <a:cs typeface="Ubuntu Mono"/>
                <a:sym typeface="Ubuntu Mono"/>
              </a:rPr>
              <a:t>(Yocto distro metadata)</a:t>
            </a:r>
            <a:endParaRPr b="1" sz="2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|---</a:t>
            </a:r>
            <a:r>
              <a:rPr lang="en-US" sz="2100" strike="noStrike">
                <a:solidFill>
                  <a:srgbClr val="4088EF"/>
                </a:solidFill>
                <a:latin typeface="Ubuntu Mono"/>
                <a:ea typeface="Ubuntu Mono"/>
                <a:cs typeface="Ubuntu Mono"/>
                <a:sym typeface="Ubuntu Mono"/>
              </a:rPr>
              <a:t>meta-yocto-bsp/     </a:t>
            </a:r>
            <a:r>
              <a:rPr lang="en-US" sz="2100" strike="noStrike">
                <a:solidFill>
                  <a:srgbClr val="FF6633"/>
                </a:solidFill>
                <a:latin typeface="Ubuntu Mono"/>
                <a:ea typeface="Ubuntu Mono"/>
                <a:cs typeface="Ubuntu Mono"/>
                <a:sym typeface="Ubuntu Mono"/>
              </a:rPr>
              <a:t>(Yocto Reference BSPs)</a:t>
            </a:r>
            <a:endParaRPr b="1" sz="2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|---</a:t>
            </a:r>
            <a:r>
              <a:rPr lang="en-US" sz="2100" strike="noStrike">
                <a:solidFill>
                  <a:srgbClr val="008000"/>
                </a:solidFill>
                <a:latin typeface="Ubuntu Mono"/>
                <a:ea typeface="Ubuntu Mono"/>
                <a:cs typeface="Ubuntu Mono"/>
                <a:sym typeface="Ubuntu Mono"/>
              </a:rPr>
              <a:t>oe-init-build-env   </a:t>
            </a:r>
            <a:r>
              <a:rPr lang="en-US" sz="2100" strike="noStrike">
                <a:solidFill>
                  <a:srgbClr val="FF6633"/>
                </a:solidFill>
                <a:latin typeface="Ubuntu Mono"/>
                <a:ea typeface="Ubuntu Mono"/>
                <a:cs typeface="Ubuntu Mono"/>
                <a:sym typeface="Ubuntu Mono"/>
              </a:rPr>
              <a:t>(Project setup script)</a:t>
            </a:r>
            <a:endParaRPr b="1" sz="2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|---</a:t>
            </a:r>
            <a:r>
              <a:rPr lang="en-US" sz="2100" strike="noStrike">
                <a:solidFill>
                  <a:srgbClr val="4088EF"/>
                </a:solidFill>
                <a:latin typeface="Ubuntu Mono"/>
                <a:ea typeface="Ubuntu Mono"/>
                <a:cs typeface="Ubuntu Mono"/>
                <a:sym typeface="Ubuntu Mono"/>
              </a:rPr>
              <a:t>scripts/            </a:t>
            </a:r>
            <a:r>
              <a:rPr lang="en-US" sz="2100" strike="noStrike">
                <a:solidFill>
                  <a:srgbClr val="FF6633"/>
                </a:solidFill>
                <a:latin typeface="Ubuntu Mono"/>
                <a:ea typeface="Ubuntu Mono"/>
                <a:cs typeface="Ubuntu Mono"/>
                <a:sym typeface="Ubuntu Mono"/>
              </a:rPr>
              <a:t>(Scripts and utilities)</a:t>
            </a:r>
            <a:endParaRPr b="1" sz="2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73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0" name="Google Shape;700;p73"/>
          <p:cNvSpPr/>
          <p:nvPr/>
        </p:nvSpPr>
        <p:spPr>
          <a:xfrm>
            <a:off x="753600" y="4617720"/>
            <a:ext cx="73656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Note: A few files have been items omitted to facility the presentation on this slide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74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Setting up a Build Directory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74"/>
          <p:cNvSpPr txBox="1"/>
          <p:nvPr/>
        </p:nvSpPr>
        <p:spPr>
          <a:xfrm>
            <a:off x="216675" y="870475"/>
            <a:ext cx="87234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Font typeface="Noto Sans Symbols"/>
              <a:buChar char="➢"/>
            </a:pPr>
            <a:r>
              <a:rPr b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by setting up a build directory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1" marL="8229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configuration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1" marL="8229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Temporary build artifacts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n-US" sz="2600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 cd $HOME/yocto/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n-US" sz="2600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 source ./poky/oe-init-build-env [</a:t>
            </a:r>
            <a:r>
              <a:rPr b="1" lang="en-US" sz="2600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prjdir]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Font typeface="Noto Sans Symbols"/>
              <a:buChar char="➢"/>
            </a:pPr>
            <a:r>
              <a:rPr b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Replace </a:t>
            </a:r>
            <a:r>
              <a:rPr b="1" i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</a:t>
            </a:r>
            <a:r>
              <a:rPr b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with whatever directory name you want to use for your project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Font typeface="Noto Sans Symbols"/>
              <a:buChar char="➢"/>
            </a:pPr>
            <a:r>
              <a:rPr b="1" lang="en-US" sz="28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You need to re-run this script in any new terminal you start (and don</a:t>
            </a:r>
            <a:r>
              <a:rPr b="1" lang="en-US" sz="2800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’t forget the project directory)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74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75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Build directory Layout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75"/>
          <p:cNvSpPr txBox="1"/>
          <p:nvPr/>
        </p:nvSpPr>
        <p:spPr>
          <a:xfrm>
            <a:off x="457200" y="870475"/>
            <a:ext cx="8445300" cy="3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$HOME/yocto/build/</a:t>
            </a:r>
            <a:endParaRPr b="1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|---bitbake.lock</a:t>
            </a:r>
            <a:endParaRPr b="1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|---</a:t>
            </a:r>
            <a:r>
              <a:rPr lang="en-US" sz="2800" strike="noStrike">
                <a:solidFill>
                  <a:srgbClr val="4088EF"/>
                </a:solidFill>
                <a:latin typeface="Ubuntu Mono"/>
                <a:ea typeface="Ubuntu Mono"/>
                <a:cs typeface="Ubuntu Mono"/>
                <a:sym typeface="Ubuntu Mono"/>
              </a:rPr>
              <a:t>cache/</a:t>
            </a:r>
            <a:r>
              <a:rPr lang="en-US" sz="2800">
                <a:solidFill>
                  <a:srgbClr val="4088EF"/>
                </a:solidFill>
                <a:latin typeface="Ubuntu Mono"/>
                <a:ea typeface="Ubuntu Mono"/>
                <a:cs typeface="Ubuntu Mono"/>
                <a:sym typeface="Ubuntu Mono"/>
              </a:rPr>
              <a:t>						</a:t>
            </a:r>
            <a:r>
              <a:rPr lang="en-US" sz="2800" strike="noStrike">
                <a:solidFill>
                  <a:srgbClr val="FF6633"/>
                </a:solidFill>
                <a:latin typeface="Ubuntu Mono"/>
                <a:ea typeface="Ubuntu Mono"/>
                <a:cs typeface="Ubuntu Mono"/>
                <a:sym typeface="Ubuntu Mono"/>
              </a:rPr>
              <a:t>(bitbake cache files)</a:t>
            </a:r>
            <a:endParaRPr b="1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|---</a:t>
            </a:r>
            <a:r>
              <a:rPr lang="en-US" sz="2800" strike="noStrike">
                <a:solidFill>
                  <a:srgbClr val="4088EF"/>
                </a:solidFill>
                <a:latin typeface="Ubuntu Mono"/>
                <a:ea typeface="Ubuntu Mono"/>
                <a:cs typeface="Ubuntu Mono"/>
                <a:sym typeface="Ubuntu Mono"/>
              </a:rPr>
              <a:t>conf/</a:t>
            </a:r>
            <a:endParaRPr b="1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|   |--bblayers.conf</a:t>
            </a:r>
            <a:r>
              <a:rPr lang="en-US" sz="2800">
                <a:latin typeface="Ubuntu Mono"/>
                <a:ea typeface="Ubuntu Mono"/>
                <a:cs typeface="Ubuntu Mono"/>
                <a:sym typeface="Ubuntu Mono"/>
              </a:rPr>
              <a:t>		</a:t>
            </a:r>
            <a:r>
              <a:rPr lang="en-US" sz="2800" strike="noStrike">
                <a:solidFill>
                  <a:srgbClr val="FF6633"/>
                </a:solidFill>
                <a:latin typeface="Ubuntu Mono"/>
                <a:ea typeface="Ubuntu Mono"/>
                <a:cs typeface="Ubuntu Mono"/>
                <a:sym typeface="Ubuntu Mono"/>
              </a:rPr>
              <a:t>(bitbake layers)</a:t>
            </a:r>
            <a:endParaRPr b="1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|   |--local.conf</a:t>
            </a:r>
            <a:r>
              <a:rPr lang="en-US" sz="2800">
                <a:latin typeface="Ubuntu Mono"/>
                <a:ea typeface="Ubuntu Mono"/>
                <a:cs typeface="Ubuntu Mono"/>
                <a:sym typeface="Ubuntu Mono"/>
              </a:rPr>
              <a:t>			</a:t>
            </a:r>
            <a:r>
              <a:rPr lang="en-US" sz="2800" strike="noStrike">
                <a:solidFill>
                  <a:srgbClr val="FF6633"/>
                </a:solidFill>
                <a:latin typeface="Ubuntu Mono"/>
                <a:ea typeface="Ubuntu Mono"/>
                <a:cs typeface="Ubuntu Mono"/>
                <a:sym typeface="Ubuntu Mono"/>
              </a:rPr>
              <a:t>(local configuration)</a:t>
            </a:r>
            <a:endParaRPr b="1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|   `--site.conf</a:t>
            </a:r>
            <a:r>
              <a:rPr lang="en-US" sz="2800">
                <a:latin typeface="Ubuntu Mono"/>
                <a:ea typeface="Ubuntu Mono"/>
                <a:cs typeface="Ubuntu Mono"/>
                <a:sym typeface="Ubuntu Mono"/>
              </a:rPr>
              <a:t>			</a:t>
            </a:r>
            <a:r>
              <a:rPr lang="en-US" sz="2800" strike="noStrike">
                <a:solidFill>
                  <a:srgbClr val="FF6633"/>
                </a:solidFill>
                <a:latin typeface="Ubuntu Mono"/>
                <a:ea typeface="Ubuntu Mono"/>
                <a:cs typeface="Ubuntu Mono"/>
                <a:sym typeface="Ubuntu Mono"/>
              </a:rPr>
              <a:t>(optional site conf)</a:t>
            </a:r>
            <a:endParaRPr b="1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`---</a:t>
            </a:r>
            <a:r>
              <a:rPr lang="en-US" sz="2800" strike="noStrike">
                <a:solidFill>
                  <a:srgbClr val="4088EF"/>
                </a:solidFill>
                <a:latin typeface="Ubuntu Mono"/>
                <a:ea typeface="Ubuntu Mono"/>
                <a:cs typeface="Ubuntu Mono"/>
                <a:sym typeface="Ubuntu Mono"/>
              </a:rPr>
              <a:t>tmp/</a:t>
            </a:r>
            <a:r>
              <a:rPr lang="en-US" sz="2800">
                <a:solidFill>
                  <a:srgbClr val="4088EF"/>
                </a:solidFill>
                <a:latin typeface="Ubuntu Mono"/>
                <a:ea typeface="Ubuntu Mono"/>
                <a:cs typeface="Ubuntu Mono"/>
                <a:sym typeface="Ubuntu Mono"/>
              </a:rPr>
              <a:t>						</a:t>
            </a:r>
            <a:r>
              <a:rPr lang="en-US" sz="2800" strike="noStrike">
                <a:solidFill>
                  <a:srgbClr val="FF6633"/>
                </a:solidFill>
                <a:latin typeface="Ubuntu Mono"/>
                <a:ea typeface="Ubuntu Mono"/>
                <a:cs typeface="Ubuntu Mono"/>
                <a:sym typeface="Ubuntu Mono"/>
              </a:rPr>
              <a:t>(Build artifacts)</a:t>
            </a:r>
            <a:endParaRPr b="1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75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5" name="Google Shape;715;p75"/>
          <p:cNvSpPr/>
          <p:nvPr/>
        </p:nvSpPr>
        <p:spPr>
          <a:xfrm>
            <a:off x="677400" y="4617720"/>
            <a:ext cx="73656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Note: A few files have been items omitted to facility the presentation on this slide</a:t>
            </a:r>
            <a:endParaRPr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6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Building a Linux Image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76"/>
          <p:cNvSpPr txBox="1"/>
          <p:nvPr/>
        </p:nvSpPr>
        <p:spPr>
          <a:xfrm>
            <a:off x="457200" y="769125"/>
            <a:ext cx="8229300" cy="40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33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300"/>
              <a:buFont typeface="Noto Sans Symbols"/>
              <a:buChar char="➢"/>
            </a:pPr>
            <a:r>
              <a:rPr b="1" lang="en-US" sz="23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General Procedure:</a:t>
            </a:r>
            <a:endParaRPr b="1" sz="2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1273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300"/>
              <a:buFont typeface="Noto Sans Symbols"/>
              <a:buChar char="◆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a project directory using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4454" lvl="2" marL="129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●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source 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oe-init-build-env [prj-dir]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1273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300"/>
              <a:buFont typeface="Noto Sans Symbols"/>
              <a:buChar char="◆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Configure build by editing local.conf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1273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300"/>
              <a:buFont typeface="Noto Sans Symbols"/>
              <a:buChar char="◆"/>
            </a:pPr>
            <a:r>
              <a:rPr b="0" i="0" lang="en-US" sz="2300" u="none" cap="none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$HOME/yocto/build/conf/local.conf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300"/>
              <a:buFont typeface="Courier New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appropriate 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MACHINE 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300"/>
              <a:buFont typeface="Courier New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 shared downloads directory (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DL_DIR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300"/>
              <a:buFont typeface="Courier New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 shared state directory (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SSTATE_DIR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1273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300"/>
              <a:buFont typeface="Noto Sans Symbols"/>
              <a:buChar char="◆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your selected Image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1273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300"/>
              <a:buFont typeface="Noto Sans Symbols"/>
              <a:buChar char="◆"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 </a:t>
            </a:r>
            <a:r>
              <a:rPr b="0" i="0" lang="en-US" sz="2300" u="none" cap="none" strike="noStrike">
                <a:solidFill>
                  <a:srgbClr val="FF6633"/>
                </a:solidFill>
                <a:latin typeface="Arial"/>
                <a:ea typeface="Arial"/>
                <a:cs typeface="Arial"/>
                <a:sym typeface="Arial"/>
              </a:rPr>
              <a:t>bitbake -k core-image-minimal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1273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300"/>
              <a:buFont typeface="Noto Sans Symbols"/>
              <a:buChar char="◆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(Detailed steps follow…)</a:t>
            </a:r>
            <a:endParaRPr b="1" sz="2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76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77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Update Build Configuration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77"/>
          <p:cNvSpPr txBox="1"/>
          <p:nvPr/>
        </p:nvSpPr>
        <p:spPr>
          <a:xfrm>
            <a:off x="457200" y="870480"/>
            <a:ext cx="83211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73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500"/>
              <a:buFont typeface="Noto Sans Symbols"/>
              <a:buChar char="➢"/>
            </a:pPr>
            <a:r>
              <a:rPr lang="en-US" sz="25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Configure build by editing local.conf</a:t>
            </a:r>
            <a:endParaRPr b="1" sz="25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$HOME/yocto/build/conf/local.conf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0991" lvl="1" marL="743040" marR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500"/>
              <a:buFont typeface="Noto Sans Symbols"/>
              <a:buChar char="◆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 appropriate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MACHINE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DL_DIR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SSTATE_DIR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0991" lvl="1" marL="743040" marR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500"/>
              <a:buFont typeface="Noto Sans Symbols"/>
              <a:buChar char="◆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the following to the bottom of local.conf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trike="noStrike">
                <a:solidFill>
                  <a:srgbClr val="FF6633"/>
                </a:solidFill>
                <a:latin typeface="Courier New"/>
                <a:ea typeface="Courier New"/>
                <a:cs typeface="Courier New"/>
                <a:sym typeface="Courier New"/>
              </a:rPr>
              <a:t>MACHINE = "qemuarm"</a:t>
            </a:r>
            <a:endParaRPr b="1" sz="2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trike="noStrike">
                <a:solidFill>
                  <a:srgbClr val="FF6633"/>
                </a:solidFill>
                <a:latin typeface="Courier New"/>
                <a:ea typeface="Courier New"/>
                <a:cs typeface="Courier New"/>
                <a:sym typeface="Courier New"/>
              </a:rPr>
              <a:t>DL_DIR = "${TOPDIR}/../downloads"</a:t>
            </a:r>
            <a:endParaRPr b="1" sz="2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trike="noStrike">
                <a:solidFill>
                  <a:srgbClr val="FF6633"/>
                </a:solidFill>
                <a:latin typeface="Courier New"/>
                <a:ea typeface="Courier New"/>
                <a:cs typeface="Courier New"/>
                <a:sym typeface="Courier New"/>
              </a:rPr>
              <a:t>SSTATE_DIR = "${TOPDIR}/../sstate-cache/${MACHINE}"</a:t>
            </a:r>
            <a:endParaRPr b="1" sz="2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73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500"/>
              <a:buFont typeface="Noto Sans Symbols"/>
              <a:buChar char="➢"/>
            </a:pPr>
            <a:r>
              <a:rPr lang="en-US" sz="25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Notice how you can use variables in setting these values</a:t>
            </a:r>
            <a:endParaRPr b="1" sz="25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77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78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Building an Embedded Image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78"/>
          <p:cNvSpPr txBox="1"/>
          <p:nvPr/>
        </p:nvSpPr>
        <p:spPr>
          <a:xfrm>
            <a:off x="457200" y="870480"/>
            <a:ext cx="82293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401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700"/>
              <a:buFont typeface="Noto Sans Symbols"/>
              <a:buChar char="➢"/>
            </a:pPr>
            <a:r>
              <a:rPr b="1" lang="en-US" sz="27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builds an entire embedded Linux distribution</a:t>
            </a:r>
            <a:endParaRPr b="1" sz="2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401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700"/>
              <a:buFont typeface="Noto Sans Symbols"/>
              <a:buChar char="➢"/>
            </a:pPr>
            <a:r>
              <a:rPr b="1" lang="en-US" sz="27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Choose from one of the available Images</a:t>
            </a:r>
            <a:endParaRPr b="1" sz="2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401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700"/>
              <a:buFont typeface="Noto Sans Symbols"/>
              <a:buChar char="➢"/>
            </a:pPr>
            <a:r>
              <a:rPr b="1" lang="en-US" sz="27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following builds a minimal embedded target</a:t>
            </a:r>
            <a:endParaRPr b="1" sz="2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n-US" sz="2700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 bitbake -k core-image-minimal</a:t>
            </a:r>
            <a:endParaRPr b="1" sz="2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2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401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700"/>
              <a:buFont typeface="Noto Sans Symbols"/>
              <a:buChar char="➢"/>
            </a:pPr>
            <a:r>
              <a:rPr b="1" lang="en-US" sz="27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 a fast computer the first build may take the better part of an hour on a slow machine multiple</a:t>
            </a:r>
            <a:r>
              <a:rPr b="1" lang="en-US" sz="2700">
                <a:latin typeface="Calibri"/>
                <a:ea typeface="Calibri"/>
                <a:cs typeface="Calibri"/>
                <a:sym typeface="Calibri"/>
              </a:rPr>
              <a:t> ...</a:t>
            </a:r>
            <a:endParaRPr b="1" sz="2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401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700"/>
              <a:buFont typeface="Noto Sans Symbols"/>
              <a:buChar char="➢"/>
            </a:pPr>
            <a:r>
              <a:rPr b="1" lang="en-US" sz="27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next time you build it (with no changes) it may take as little as 5 mins (due to the shared state cache)</a:t>
            </a:r>
            <a:endParaRPr b="1" sz="2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78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79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Booting Your Image with QEMU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79"/>
          <p:cNvSpPr txBox="1"/>
          <p:nvPr/>
        </p:nvSpPr>
        <p:spPr>
          <a:xfrm>
            <a:off x="457200" y="870480"/>
            <a:ext cx="82293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2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400"/>
              <a:buFont typeface="Noto Sans Symbols"/>
              <a:buChar char="➢"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2400" strike="noStrike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runqemu</a:t>
            </a:r>
            <a:r>
              <a:rPr b="1" lang="en-US" sz="2400" strike="noStrik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script is used to boot the image with QEMU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2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400"/>
              <a:buFont typeface="Noto Sans Symbols"/>
              <a:buChar char="➢"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auto-detects settings as much as possible, enabling the following command to boot our reference images: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1" lang="en-US" sz="2400" strike="noStrike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 runqemu qemuarm </a:t>
            </a:r>
            <a:r>
              <a:rPr b="1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[nographic]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504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1076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nographic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if using a non-graphical session (ssh), do not type the square brackets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2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400"/>
              <a:buFont typeface="Noto Sans Symbols"/>
              <a:buChar char="➢"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Replace </a:t>
            </a:r>
            <a:r>
              <a:rPr b="1" i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qemuarm</a:t>
            </a: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with your value of </a:t>
            </a:r>
            <a:r>
              <a:rPr b="1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MACHINE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2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400"/>
              <a:buFont typeface="Noto Sans Symbols"/>
              <a:buChar char="➢"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Your QEMU instance should boot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2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400"/>
              <a:buFont typeface="Calibri"/>
              <a:buChar char="➢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Quit by closing the qemu window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2922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400"/>
              <a:buFont typeface="Noto Sans Symbols"/>
              <a:buChar char="➢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If using “nographic”, k</a:t>
            </a: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ill it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another terminal: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b="1" lang="en-US" sz="2300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killall qemu-system-arm</a:t>
            </a:r>
            <a:endParaRPr b="1" sz="2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79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Yocto Project Member Organizations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738" y="1076263"/>
            <a:ext cx="736282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80"/>
          <p:cNvSpPr txBox="1"/>
          <p:nvPr/>
        </p:nvSpPr>
        <p:spPr>
          <a:xfrm>
            <a:off x="723960" y="857250"/>
            <a:ext cx="77721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cap="none" strike="noStrike">
                <a:solidFill>
                  <a:srgbClr val="35548C"/>
                </a:solidFill>
                <a:latin typeface="Calibri"/>
                <a:ea typeface="Calibri"/>
                <a:cs typeface="Calibri"/>
                <a:sym typeface="Calibri"/>
              </a:rPr>
              <a:t>LAYERS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80"/>
          <p:cNvSpPr txBox="1"/>
          <p:nvPr/>
        </p:nvSpPr>
        <p:spPr>
          <a:xfrm>
            <a:off x="723960" y="3143340"/>
            <a:ext cx="77721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This section will introduce the concept of layers and how important they are in the overall build architecture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80"/>
          <p:cNvSpPr txBox="1"/>
          <p:nvPr/>
        </p:nvSpPr>
        <p:spPr>
          <a:xfrm>
            <a:off x="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81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Layers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81"/>
          <p:cNvSpPr txBox="1"/>
          <p:nvPr/>
        </p:nvSpPr>
        <p:spPr>
          <a:xfrm>
            <a:off x="457200" y="870475"/>
            <a:ext cx="84969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3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600"/>
              <a:buFont typeface="Noto Sans Symbols"/>
              <a:buChar char="➢"/>
            </a:pPr>
            <a:r>
              <a:rPr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Metadata is provided in a series of layers which allow you to override any value without editing the originally provided files</a:t>
            </a:r>
            <a:endParaRPr b="1" sz="2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3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600"/>
              <a:buFont typeface="Noto Sans Symbols"/>
              <a:buChar char="➢"/>
            </a:pPr>
            <a:r>
              <a:rPr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layer is a logical collection of metadata in the form of recipes</a:t>
            </a:r>
            <a:endParaRPr b="1" sz="2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3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600"/>
              <a:buFont typeface="Noto Sans Symbols"/>
              <a:buChar char="➢"/>
            </a:pPr>
            <a:r>
              <a:rPr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layer is used to represent oe-core, a Board Support Package (BSP), an application stack, and your new code</a:t>
            </a:r>
            <a:endParaRPr b="1" sz="2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3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600"/>
              <a:buFont typeface="Noto Sans Symbols"/>
              <a:buChar char="➢"/>
            </a:pPr>
            <a:r>
              <a:rPr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layers have a priority and can override policy, metadata and config settings of layers with a lesser priority</a:t>
            </a:r>
            <a:endParaRPr b="1" sz="2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81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82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Layer Hierarchy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82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4" name="Google Shape;764;p82"/>
          <p:cNvSpPr/>
          <p:nvPr/>
        </p:nvSpPr>
        <p:spPr>
          <a:xfrm>
            <a:off x="1006451" y="3888440"/>
            <a:ext cx="7044900" cy="564300"/>
          </a:xfrm>
          <a:prstGeom prst="roundRect">
            <a:avLst>
              <a:gd fmla="val 16667" name="adj"/>
            </a:avLst>
          </a:prstGeom>
          <a:solidFill>
            <a:srgbClr val="558ED5"/>
          </a:soli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meta (oe-core)</a:t>
            </a:r>
            <a:endParaRPr sz="3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82"/>
          <p:cNvSpPr/>
          <p:nvPr/>
        </p:nvSpPr>
        <p:spPr>
          <a:xfrm>
            <a:off x="1313484" y="3321549"/>
            <a:ext cx="6447900" cy="564300"/>
          </a:xfrm>
          <a:prstGeom prst="roundRect">
            <a:avLst>
              <a:gd fmla="val 16667" name="adj"/>
            </a:avLst>
          </a:prstGeom>
          <a:solidFill>
            <a:srgbClr val="558ED5"/>
          </a:soli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meta-</a:t>
            </a: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poky</a:t>
            </a:r>
            <a:endParaRPr sz="3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82"/>
          <p:cNvSpPr/>
          <p:nvPr/>
        </p:nvSpPr>
        <p:spPr>
          <a:xfrm>
            <a:off x="1576821" y="2756763"/>
            <a:ext cx="5939400" cy="564300"/>
          </a:xfrm>
          <a:prstGeom prst="roundRect">
            <a:avLst>
              <a:gd fmla="val 16667" name="adj"/>
            </a:avLst>
          </a:prstGeom>
          <a:solidFill>
            <a:srgbClr val="558ED5"/>
          </a:soli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BSP layer</a:t>
            </a:r>
            <a:endParaRPr sz="3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82"/>
          <p:cNvSpPr/>
          <p:nvPr/>
        </p:nvSpPr>
        <p:spPr>
          <a:xfrm>
            <a:off x="1839771" y="2210623"/>
            <a:ext cx="5427900" cy="564300"/>
          </a:xfrm>
          <a:prstGeom prst="roundRect">
            <a:avLst>
              <a:gd fmla="val 16667" name="adj"/>
            </a:avLst>
          </a:prstGeom>
          <a:solidFill>
            <a:srgbClr val="558ED5"/>
          </a:soli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UI/GUI layer</a:t>
            </a:r>
            <a:endParaRPr sz="3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82"/>
          <p:cNvSpPr/>
          <p:nvPr/>
        </p:nvSpPr>
        <p:spPr>
          <a:xfrm>
            <a:off x="2102721" y="1645837"/>
            <a:ext cx="4872600" cy="564300"/>
          </a:xfrm>
          <a:prstGeom prst="roundRect">
            <a:avLst>
              <a:gd fmla="val 16667" name="adj"/>
            </a:avLst>
          </a:prstGeom>
          <a:solidFill>
            <a:srgbClr val="558ED5"/>
          </a:soli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Commercial layers (OSV or middleware)</a:t>
            </a:r>
            <a:endParaRPr sz="2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82"/>
          <p:cNvSpPr/>
          <p:nvPr/>
        </p:nvSpPr>
        <p:spPr>
          <a:xfrm>
            <a:off x="2365671" y="1080750"/>
            <a:ext cx="4317600" cy="564300"/>
          </a:xfrm>
          <a:prstGeom prst="roundRect">
            <a:avLst>
              <a:gd fmla="val 16667" name="adj"/>
            </a:avLst>
          </a:prstGeom>
          <a:solidFill>
            <a:srgbClr val="558ED5"/>
          </a:soli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Developer layer(s)</a:t>
            </a:r>
            <a:endParaRPr sz="3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82"/>
          <p:cNvSpPr/>
          <p:nvPr/>
        </p:nvSpPr>
        <p:spPr>
          <a:xfrm>
            <a:off x="7847150" y="2944725"/>
            <a:ext cx="574500" cy="188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82"/>
          <p:cNvSpPr/>
          <p:nvPr/>
        </p:nvSpPr>
        <p:spPr>
          <a:xfrm>
            <a:off x="7847150" y="2398575"/>
            <a:ext cx="574500" cy="188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82"/>
          <p:cNvSpPr/>
          <p:nvPr/>
        </p:nvSpPr>
        <p:spPr>
          <a:xfrm>
            <a:off x="7847150" y="1833775"/>
            <a:ext cx="574500" cy="188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82"/>
          <p:cNvSpPr/>
          <p:nvPr/>
        </p:nvSpPr>
        <p:spPr>
          <a:xfrm>
            <a:off x="7847150" y="1268975"/>
            <a:ext cx="574500" cy="188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83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Using Layers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83"/>
          <p:cNvSpPr txBox="1"/>
          <p:nvPr/>
        </p:nvSpPr>
        <p:spPr>
          <a:xfrm>
            <a:off x="457200" y="870475"/>
            <a:ext cx="84684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6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Noto Sans Symbols"/>
              <a:buChar char="➢"/>
            </a:pPr>
            <a:r>
              <a:rPr b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Layers are added to your build by inserting them into the BBLAYERS variable within your bblayers file</a:t>
            </a:r>
            <a:endParaRPr b="1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$HOME/yocto/build/conf/bblayers.conf</a:t>
            </a:r>
            <a:r>
              <a:rPr b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33B7D6"/>
                </a:solidFill>
                <a:latin typeface="Courier New"/>
                <a:ea typeface="Courier New"/>
                <a:cs typeface="Courier New"/>
                <a:sym typeface="Courier New"/>
              </a:rPr>
              <a:t>BBLAYERS</a:t>
            </a:r>
            <a:r>
              <a:rPr b="1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?= </a:t>
            </a:r>
            <a:r>
              <a:rPr b="1" lang="en-US" sz="2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b="1" lang="en-US" sz="2400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b="1" sz="2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2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${HOME}/yocto/poky/meta            </a:t>
            </a:r>
            <a:r>
              <a:rPr b="1" lang="en-US" sz="2400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b="1" sz="2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2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${HOME}/yocto/poky/meta-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poky </a:t>
            </a:r>
            <a:r>
              <a:rPr b="1" lang="en-US" sz="2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2400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b="1" sz="2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2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${HOME}/yocto/poky/meta-yocto-bsp  </a:t>
            </a:r>
            <a:r>
              <a:rPr b="1" lang="en-US" sz="2400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b="1" sz="2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1" sz="2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83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4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Board Support Packages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84"/>
          <p:cNvSpPr txBox="1"/>
          <p:nvPr/>
        </p:nvSpPr>
        <p:spPr>
          <a:xfrm>
            <a:off x="457200" y="870480"/>
            <a:ext cx="82293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403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900"/>
              <a:buFont typeface="Noto Sans Symbols"/>
              <a:buChar char="➢"/>
            </a:pPr>
            <a:r>
              <a:rPr b="1" lang="en-US" sz="2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BSPs are layers to enable support for specific hardware platforms</a:t>
            </a:r>
            <a:endParaRPr b="1" sz="2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3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900"/>
              <a:buFont typeface="Noto Sans Symbols"/>
              <a:buChar char="➢"/>
            </a:pPr>
            <a:r>
              <a:rPr b="1" lang="en-US" sz="2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Defines machine configuration variables for the board (</a:t>
            </a:r>
            <a:r>
              <a:rPr b="1" lang="en-US" sz="29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MACHINE</a:t>
            </a:r>
            <a:r>
              <a:rPr b="1" lang="en-US" sz="2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2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3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900"/>
              <a:buFont typeface="Noto Sans Symbols"/>
              <a:buChar char="➢"/>
            </a:pPr>
            <a:r>
              <a:rPr b="1" lang="en-US" sz="2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Adds machine-specific recipes and customizations</a:t>
            </a:r>
            <a:endParaRPr b="1" sz="2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9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1576"/>
              <a:buFont typeface="Noto Sans Symbols"/>
              <a:buChar char="◆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Boot loader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9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1576"/>
              <a:buFont typeface="Noto Sans Symbols"/>
              <a:buChar char="◆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Kernel config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9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1576"/>
              <a:buFont typeface="Noto Sans Symbols"/>
              <a:buChar char="◆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Graphics drivers (e.g, Xorg)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9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1576"/>
              <a:buFont typeface="Noto Sans Symbols"/>
              <a:buChar char="◆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Additional recipes to support hardware features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84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85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Notes on using Layers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85"/>
          <p:cNvSpPr txBox="1"/>
          <p:nvPr/>
        </p:nvSpPr>
        <p:spPr>
          <a:xfrm>
            <a:off x="457200" y="870475"/>
            <a:ext cx="84969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43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300"/>
              <a:buFont typeface="Noto Sans Symbols"/>
              <a:buChar char="➢"/>
            </a:pPr>
            <a:r>
              <a:rPr b="1" lang="en-US" sz="33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doing development with Yocto, </a:t>
            </a:r>
            <a:r>
              <a:rPr b="1" lang="en-US" sz="3300" strike="noStrik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do not edit files within the Poky source tree</a:t>
            </a:r>
            <a:endParaRPr b="1" sz="3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43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300"/>
              <a:buFont typeface="Noto Sans Symbols"/>
              <a:buChar char="➢"/>
            </a:pPr>
            <a:r>
              <a:rPr b="1" lang="en-US" sz="33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a new custom layer for modularity and maintainability</a:t>
            </a:r>
            <a:endParaRPr b="1" sz="3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43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300"/>
              <a:buFont typeface="Noto Sans Symbols"/>
              <a:buChar char="➢"/>
            </a:pPr>
            <a:r>
              <a:rPr b="1" lang="en-US" sz="33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Layers also allow you to easily port from one version of Yocto/Poky to the next version</a:t>
            </a:r>
            <a:endParaRPr b="1" sz="3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85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86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Creating a Custom Layer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86"/>
          <p:cNvSpPr txBox="1"/>
          <p:nvPr/>
        </p:nvSpPr>
        <p:spPr>
          <a:xfrm>
            <a:off x="457200" y="870475"/>
            <a:ext cx="8503800" cy="3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Font typeface="Noto Sans Symbols"/>
              <a:buChar char="➢"/>
            </a:pPr>
            <a:r>
              <a:rPr b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Layers can be created manually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Font typeface="Noto Sans Symbols"/>
              <a:buChar char="➢"/>
            </a:pPr>
            <a:r>
              <a:rPr b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They all start with “</a:t>
            </a:r>
            <a:r>
              <a:rPr b="1" i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meta-</a:t>
            </a:r>
            <a:r>
              <a:rPr b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 by convention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Font typeface="Noto Sans Symbols"/>
              <a:buChar char="➢"/>
            </a:pPr>
            <a:r>
              <a:rPr b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However using the </a:t>
            </a:r>
            <a:r>
              <a:rPr b="1" i="1" lang="en-US" sz="28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yocto-layer</a:t>
            </a:r>
            <a:r>
              <a:rPr b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tool is easier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b="0" i="0" lang="en-US" sz="2800" u="none" cap="none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yocto-layer create ypdd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1" marL="8229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will create </a:t>
            </a:r>
            <a:r>
              <a:rPr b="0" i="1" lang="en-US" sz="2800" u="none" cap="none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meta-ypdd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the current dir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Font typeface="Noto Sans Symbols"/>
              <a:buChar char="➢"/>
            </a:pPr>
            <a:r>
              <a:rPr b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Board Support Package Layers there is the </a:t>
            </a:r>
            <a:r>
              <a:rPr b="1" i="1" lang="en-US" sz="28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yocto-bsp </a:t>
            </a:r>
            <a:r>
              <a:rPr b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tool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b="0" i="0" lang="en-US" sz="2600" u="none" cap="none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yocto-bsp create mybsp arm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1" marL="82296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00"/>
              <a:buFont typeface="Noto Sans Symbols"/>
              <a:buChar char="◆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will create </a:t>
            </a:r>
            <a:r>
              <a:rPr b="0" i="1" lang="en-US" sz="2600" u="none" cap="none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meta-mybsp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the current dir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86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87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Create a Custom Layer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87"/>
          <p:cNvSpPr txBox="1"/>
          <p:nvPr/>
        </p:nvSpPr>
        <p:spPr>
          <a:xfrm>
            <a:off x="457200" y="870480"/>
            <a:ext cx="82293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19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cd yocto</a:t>
            </a:r>
            <a:endParaRPr b="1" sz="1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yocto$ </a:t>
            </a:r>
            <a:r>
              <a:rPr lang="en-US" sz="19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source poky/oe-init-build-env build</a:t>
            </a:r>
            <a:endParaRPr b="1" sz="1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yocto/build$ </a:t>
            </a:r>
            <a:r>
              <a:rPr lang="en-US" sz="19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yocto-layer create ypdd</a:t>
            </a:r>
            <a:endParaRPr b="1" sz="1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Please enter the layer priority you'd like to use for the layer: [default: 6] </a:t>
            </a:r>
            <a:r>
              <a:rPr lang="en-US" sz="19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Would you like to have an example recipe created? (y/n) [default: n] </a:t>
            </a:r>
            <a:r>
              <a:rPr lang="en-US" sz="19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1" sz="1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Please enter the name you'd like to use for your example recipe: [default: example] </a:t>
            </a:r>
            <a:r>
              <a:rPr lang="en-US" sz="19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1" sz="1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Would you like to have an example bbappend file created? (y/n) [default: n] </a:t>
            </a:r>
            <a:r>
              <a:rPr lang="en-US" sz="19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layer created in meta-ypdd.</a:t>
            </a:r>
            <a:endParaRPr b="1" sz="1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Don't forget to add it to your BBLAYERS (for details see meta-ypdd\README).</a:t>
            </a:r>
            <a:endParaRPr b="1" sz="1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yocto/build$</a:t>
            </a:r>
            <a:endParaRPr b="1" sz="1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87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88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The new Custom Layer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88"/>
          <p:cNvSpPr txBox="1"/>
          <p:nvPr/>
        </p:nvSpPr>
        <p:spPr>
          <a:xfrm>
            <a:off x="457200" y="870475"/>
            <a:ext cx="8229300" cy="3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yocto/build$ </a:t>
            </a:r>
            <a:r>
              <a:rPr lang="en-US" sz="21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tree meta-ypdd</a:t>
            </a:r>
            <a:endParaRPr b="1" sz="2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meta-ypdd/</a:t>
            </a:r>
            <a:endParaRPr b="1" sz="2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|--COPYING.MIT</a:t>
            </a:r>
            <a:r>
              <a:rPr lang="en-US" sz="2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 sz="21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(The license file)</a:t>
            </a:r>
            <a:endParaRPr b="1" sz="2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|--README</a:t>
            </a:r>
            <a:r>
              <a:rPr lang="en-US" sz="2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lang="en-US" sz="21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(Starting point for README)</a:t>
            </a:r>
            <a:endParaRPr b="1" sz="2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|--</a:t>
            </a:r>
            <a:r>
              <a:rPr lang="en-US" sz="2100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conf</a:t>
            </a:r>
            <a:endParaRPr b="1" sz="2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|   `--layer.conf</a:t>
            </a:r>
            <a:r>
              <a:rPr lang="en-US" sz="2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 sz="21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(Layer configuration file)</a:t>
            </a:r>
            <a:endParaRPr b="1" sz="2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`--</a:t>
            </a:r>
            <a:r>
              <a:rPr lang="en-US" sz="2100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recipes-example</a:t>
            </a:r>
            <a:r>
              <a:rPr lang="en-US" sz="2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1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(A grouping of recipies)</a:t>
            </a:r>
            <a:endParaRPr b="1" sz="2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`--</a:t>
            </a:r>
            <a:r>
              <a:rPr lang="en-US" sz="2100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lang="en-US" sz="2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 sz="21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(The example package)</a:t>
            </a:r>
            <a:endParaRPr b="1" sz="2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|--</a:t>
            </a:r>
            <a:r>
              <a:rPr lang="en-US" sz="2100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example-0.1</a:t>
            </a:r>
            <a:r>
              <a:rPr lang="en-US" sz="2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1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(files for v0.1 of example)</a:t>
            </a:r>
            <a:endParaRPr b="1" sz="2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|   |--example.patch</a:t>
            </a:r>
            <a:endParaRPr b="1" sz="2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|   `--helloworld.c</a:t>
            </a:r>
            <a:endParaRPr b="1" sz="2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`--example_0.1.bb</a:t>
            </a:r>
            <a:r>
              <a:rPr lang="en-US" sz="2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1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(The example recipe)</a:t>
            </a:r>
            <a:endParaRPr b="1" sz="2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88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89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Layer.conf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89"/>
          <p:cNvSpPr txBox="1"/>
          <p:nvPr/>
        </p:nvSpPr>
        <p:spPr>
          <a:xfrm>
            <a:off x="457200" y="870480"/>
            <a:ext cx="82293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# We have a conf and classes directory, add to BBPATH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solidFill>
                  <a:srgbClr val="00B8FF"/>
                </a:solidFill>
                <a:latin typeface="Calibri"/>
                <a:ea typeface="Calibri"/>
                <a:cs typeface="Calibri"/>
                <a:sym typeface="Calibri"/>
              </a:rPr>
              <a:t>BBPATH</a:t>
            </a:r>
            <a:r>
              <a:rPr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.= </a:t>
            </a:r>
            <a:r>
              <a:rPr lang="en-US" sz="2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":</a:t>
            </a:r>
            <a:r>
              <a:rPr lang="en-US" sz="2400" strike="noStrike">
                <a:solidFill>
                  <a:srgbClr val="6B0094"/>
                </a:solidFill>
                <a:latin typeface="Calibri"/>
                <a:ea typeface="Calibri"/>
                <a:cs typeface="Calibri"/>
                <a:sym typeface="Calibri"/>
              </a:rPr>
              <a:t>${LAYERDIR}</a:t>
            </a:r>
            <a:r>
              <a:rPr lang="en-US" sz="2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# We have recipes-* directories, add to BBFILES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solidFill>
                  <a:srgbClr val="00B8FF"/>
                </a:solidFill>
                <a:latin typeface="Calibri"/>
                <a:ea typeface="Calibri"/>
                <a:cs typeface="Calibri"/>
                <a:sym typeface="Calibri"/>
              </a:rPr>
              <a:t>BBFILES</a:t>
            </a:r>
            <a:r>
              <a:rPr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+= </a:t>
            </a:r>
            <a:r>
              <a:rPr lang="en-US" sz="2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400" strike="noStrike">
                <a:solidFill>
                  <a:srgbClr val="6B0094"/>
                </a:solidFill>
                <a:latin typeface="Calibri"/>
                <a:ea typeface="Calibri"/>
                <a:cs typeface="Calibri"/>
                <a:sym typeface="Calibri"/>
              </a:rPr>
              <a:t>${LAYERDIR}</a:t>
            </a:r>
            <a:r>
              <a:rPr lang="en-US" sz="2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/recipes-*/*/*.bb \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2400" strike="noStrike">
                <a:solidFill>
                  <a:srgbClr val="6B0094"/>
                </a:solidFill>
                <a:latin typeface="Calibri"/>
                <a:ea typeface="Calibri"/>
                <a:cs typeface="Calibri"/>
                <a:sym typeface="Calibri"/>
              </a:rPr>
              <a:t>${LAYERDIR}</a:t>
            </a:r>
            <a:r>
              <a:rPr lang="en-US" sz="2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/recipes-*/*/*.bbappend"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solidFill>
                  <a:srgbClr val="00B8FF"/>
                </a:solidFill>
                <a:latin typeface="Calibri"/>
                <a:ea typeface="Calibri"/>
                <a:cs typeface="Calibri"/>
                <a:sym typeface="Calibri"/>
              </a:rPr>
              <a:t>BBFILE_COLLECTIONS</a:t>
            </a:r>
            <a:r>
              <a:rPr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+= </a:t>
            </a:r>
            <a:r>
              <a:rPr lang="en-US" sz="2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"ypdd"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solidFill>
                  <a:srgbClr val="00B8FF"/>
                </a:solidFill>
                <a:latin typeface="Calibri"/>
                <a:ea typeface="Calibri"/>
                <a:cs typeface="Calibri"/>
                <a:sym typeface="Calibri"/>
              </a:rPr>
              <a:t>BBFILE_PATTERN_ypdd</a:t>
            </a:r>
            <a:r>
              <a:rPr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"^</a:t>
            </a:r>
            <a:r>
              <a:rPr lang="en-US" sz="2400" strike="noStrike">
                <a:solidFill>
                  <a:srgbClr val="6B0094"/>
                </a:solidFill>
                <a:latin typeface="Calibri"/>
                <a:ea typeface="Calibri"/>
                <a:cs typeface="Calibri"/>
                <a:sym typeface="Calibri"/>
              </a:rPr>
              <a:t>${LAYERDIR}</a:t>
            </a:r>
            <a:r>
              <a:rPr lang="en-US" sz="2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/"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solidFill>
                  <a:srgbClr val="00B8FF"/>
                </a:solidFill>
                <a:latin typeface="Calibri"/>
                <a:ea typeface="Calibri"/>
                <a:cs typeface="Calibri"/>
                <a:sym typeface="Calibri"/>
              </a:rPr>
              <a:t>BBFILE_PRIORITY_ypdd</a:t>
            </a:r>
            <a:r>
              <a:rPr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"6"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89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Yocto Project Overview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457200" y="870480"/>
            <a:ext cx="82293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600"/>
              <a:buFont typeface="Noto Sans Symbols"/>
              <a:buChar char="➢"/>
            </a:pPr>
            <a:r>
              <a:rPr b="1" lang="en-US" sz="2600" strike="noStrik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YP builds </a:t>
            </a:r>
            <a:r>
              <a:rPr b="1" lang="en-US" sz="2600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packages</a:t>
            </a:r>
            <a:r>
              <a:rPr b="1" lang="en-US" sz="2600" strike="noStrik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- then uses these packages to build bootable images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600"/>
              <a:buFont typeface="Noto Sans Symbols"/>
              <a:buChar char="➢"/>
            </a:pPr>
            <a:r>
              <a:rPr b="1"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Supports use of popular package formats including: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1742"/>
              <a:buFont typeface="Noto Sans Symbols"/>
              <a:buChar char="◆"/>
            </a:pPr>
            <a:r>
              <a:rPr b="0" i="0" lang="en-US" sz="26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rpm, deb, ipk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600"/>
              <a:buFont typeface="Noto Sans Symbols"/>
              <a:buChar char="➢"/>
            </a:pPr>
            <a:r>
              <a:rPr b="1"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Releases on a 6-month cadence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600"/>
              <a:buFont typeface="Noto Sans Symbols"/>
              <a:buChar char="➢"/>
            </a:pPr>
            <a:r>
              <a:rPr b="1"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Latest (stable) kernel, toolchain and packages, documentation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600"/>
              <a:buFont typeface="Noto Sans Symbols"/>
              <a:buChar char="➢"/>
            </a:pPr>
            <a:r>
              <a:rPr b="1"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 Development Tools including Eclipse plugin, SDK, toaster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90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Adding Layers to Your Build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90"/>
          <p:cNvSpPr txBox="1"/>
          <p:nvPr/>
        </p:nvSpPr>
        <p:spPr>
          <a:xfrm>
            <a:off x="457200" y="870480"/>
            <a:ext cx="84126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your layer to </a:t>
            </a:r>
            <a:r>
              <a:rPr b="1" i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bblayers.conf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Noto Sans Symbols"/>
              <a:buChar char="➢"/>
            </a:pPr>
            <a:r>
              <a:rPr b="1" lang="en-US" sz="2800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$HOME/yocto/build/conf/bblayers.conf</a:t>
            </a:r>
            <a:r>
              <a:rPr b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33B7D6"/>
                </a:solidFill>
                <a:latin typeface="Courier New"/>
                <a:ea typeface="Courier New"/>
                <a:cs typeface="Courier New"/>
                <a:sym typeface="Courier New"/>
              </a:rPr>
              <a:t>BBLAYERS</a:t>
            </a:r>
            <a:r>
              <a:rPr b="1" lang="en-US" sz="2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?= </a:t>
            </a:r>
            <a:r>
              <a:rPr b="1" lang="en-US" sz="2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2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</a:t>
            </a:r>
            <a:r>
              <a:rPr b="1" lang="en-US" sz="2600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2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${HOME}/yocto/poky/meta           </a:t>
            </a:r>
            <a:r>
              <a:rPr b="1" lang="en-US" sz="2600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2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${HOME}/yocto/poky/meta-</a:t>
            </a:r>
            <a:r>
              <a:rPr b="1" lang="en-US" sz="2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poky </a:t>
            </a:r>
            <a:r>
              <a:rPr b="1" lang="en-US" sz="2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2600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2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${HOME}/yocto/poky/meta-yocto-bsp </a:t>
            </a:r>
            <a:r>
              <a:rPr b="1" lang="en-US" sz="2600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2600" strike="noStrike">
                <a:solidFill>
                  <a:srgbClr val="0047FF"/>
                </a:solidFill>
                <a:latin typeface="Courier New"/>
                <a:ea typeface="Courier New"/>
                <a:cs typeface="Courier New"/>
                <a:sym typeface="Courier New"/>
              </a:rPr>
              <a:t>${HOME}/yocto/build/meta-ypdd</a:t>
            </a:r>
            <a:r>
              <a:rPr b="1" lang="en-US" sz="2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2600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26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90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0" name="Google Shape;830;p90"/>
          <p:cNvSpPr/>
          <p:nvPr/>
        </p:nvSpPr>
        <p:spPr>
          <a:xfrm>
            <a:off x="731520" y="3863340"/>
            <a:ext cx="731400" cy="137100"/>
          </a:xfrm>
          <a:custGeom>
            <a:rect b="b" l="l" r="r" t="t"/>
            <a:pathLst>
              <a:path extrusionOk="0" h="120000" w="120000">
                <a:moveTo>
                  <a:pt x="0" y="29882"/>
                </a:moveTo>
                <a:lnTo>
                  <a:pt x="89911" y="29882"/>
                </a:lnTo>
                <a:lnTo>
                  <a:pt x="89911" y="0"/>
                </a:lnTo>
                <a:lnTo>
                  <a:pt x="119941" y="59764"/>
                </a:lnTo>
                <a:lnTo>
                  <a:pt x="89911" y="119764"/>
                </a:lnTo>
                <a:lnTo>
                  <a:pt x="89911" y="89647"/>
                </a:lnTo>
                <a:lnTo>
                  <a:pt x="0" y="89647"/>
                </a:lnTo>
                <a:lnTo>
                  <a:pt x="0" y="29882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91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Build Your New Recipe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91"/>
          <p:cNvSpPr txBox="1"/>
          <p:nvPr/>
        </p:nvSpPr>
        <p:spPr>
          <a:xfrm>
            <a:off x="457200" y="870480"/>
            <a:ext cx="84126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can now build the new recipe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b="1" lang="en-US" sz="28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bitbake example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4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will now build the </a:t>
            </a:r>
            <a:r>
              <a:rPr b="1" i="1" lang="en-US" sz="32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example_0.1.bb</a:t>
            </a: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recipe which is found in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meta-ypdd/recipes-example/example/example_0.1.bb</a:t>
            </a:r>
            <a:endParaRPr b="1" sz="2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Note: Build fails w/o ${CFLAGS} and ${LDFLAGS} meanwhile (QA-error) in the recipe.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91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92"/>
          <p:cNvSpPr txBox="1"/>
          <p:nvPr/>
        </p:nvSpPr>
        <p:spPr>
          <a:xfrm>
            <a:off x="723960" y="857250"/>
            <a:ext cx="77721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cap="none" strike="noStrike">
                <a:solidFill>
                  <a:srgbClr val="35548C"/>
                </a:solidFill>
                <a:latin typeface="Calibri"/>
                <a:ea typeface="Calibri"/>
                <a:cs typeface="Calibri"/>
                <a:sym typeface="Calibri"/>
              </a:rPr>
              <a:t>IMAGES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92"/>
          <p:cNvSpPr txBox="1"/>
          <p:nvPr/>
        </p:nvSpPr>
        <p:spPr>
          <a:xfrm>
            <a:off x="723960" y="3143340"/>
            <a:ext cx="77721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This section will introduce the concept of images; recipes which build embedded system images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92"/>
          <p:cNvSpPr txBox="1"/>
          <p:nvPr/>
        </p:nvSpPr>
        <p:spPr>
          <a:xfrm>
            <a:off x="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93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What is an Image?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93"/>
          <p:cNvSpPr txBox="1"/>
          <p:nvPr/>
        </p:nvSpPr>
        <p:spPr>
          <a:xfrm>
            <a:off x="457200" y="870475"/>
            <a:ext cx="8229300" cy="3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Font typeface="Noto Sans Symbols"/>
              <a:buChar char="➢"/>
            </a:pPr>
            <a:r>
              <a:rPr b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Building an image creates an entire Linux distribution from source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6120" lvl="1" marL="82332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Compiler, tools, libraries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6120" lvl="1" marL="82332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BSP: Bootloader, Kernel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6120" lvl="1" marL="82332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Root filesystem: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6120" lvl="2" marL="128052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Font typeface="Noto Sans Symbols"/>
              <a:buChar char="●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 OS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6120" lvl="2" marL="128052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Font typeface="Noto Sans Symbols"/>
              <a:buChar char="●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services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6120" lvl="2" marL="128052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Font typeface="Noto Sans Symbols"/>
              <a:buChar char="●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6120" lvl="2" marL="128052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Font typeface="Noto Sans Symbols"/>
              <a:buChar char="●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93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94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18287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Extending an Image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94"/>
          <p:cNvSpPr txBox="1"/>
          <p:nvPr/>
        </p:nvSpPr>
        <p:spPr>
          <a:xfrm>
            <a:off x="457200" y="870474"/>
            <a:ext cx="82293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403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900"/>
              <a:buFont typeface="Noto Sans Symbols"/>
              <a:buChar char="➢"/>
            </a:pPr>
            <a:r>
              <a:rPr b="1" lang="en-US" sz="2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often need to create your own Image recipe in order to add new packages or functionality</a:t>
            </a:r>
            <a:endParaRPr b="1" sz="2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3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900"/>
              <a:buFont typeface="Noto Sans Symbols"/>
              <a:buChar char="➢"/>
            </a:pPr>
            <a:r>
              <a:rPr b="1" lang="en-US" sz="2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 Yocto/OpenEmbedded it is always preferable to extend an existing recipe or inherit a class</a:t>
            </a:r>
            <a:endParaRPr b="1" sz="2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3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900"/>
              <a:buFont typeface="Noto Sans Symbols"/>
              <a:buChar char="➢"/>
            </a:pPr>
            <a:r>
              <a:rPr b="1" lang="en-US" sz="2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simplest way is to inherit the core-image bbclass</a:t>
            </a:r>
            <a:endParaRPr b="1" sz="2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3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900"/>
              <a:buFont typeface="Noto Sans Symbols"/>
              <a:buChar char="➢"/>
            </a:pPr>
            <a:r>
              <a:rPr b="1" lang="en-US" sz="2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add packages to the image by adding them to </a:t>
            </a:r>
            <a:r>
              <a:rPr b="1" lang="en-US" sz="2900" strike="noStrike">
                <a:solidFill>
                  <a:srgbClr val="FF6633"/>
                </a:solidFill>
                <a:latin typeface="Courier New"/>
                <a:ea typeface="Courier New"/>
                <a:cs typeface="Courier New"/>
                <a:sym typeface="Courier New"/>
              </a:rPr>
              <a:t>IMAGE_INSTALL</a:t>
            </a:r>
            <a:endParaRPr b="1" sz="2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94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95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A Simple Image Recipe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95"/>
          <p:cNvSpPr txBox="1"/>
          <p:nvPr/>
        </p:nvSpPr>
        <p:spPr>
          <a:xfrm>
            <a:off x="457200" y="870475"/>
            <a:ext cx="85953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403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300"/>
              <a:buFont typeface="Noto Sans Symbols"/>
              <a:buChar char="➢"/>
            </a:pPr>
            <a:r>
              <a:rPr b="1" lang="en-US" sz="23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an </a:t>
            </a:r>
            <a:r>
              <a:rPr b="1" lang="en-US" sz="2300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images</a:t>
            </a:r>
            <a:r>
              <a:rPr b="1" lang="en-US" sz="23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directory</a:t>
            </a:r>
            <a:endParaRPr b="1" sz="2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1500" strike="noStrike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mkdir -p ${HOME}/yocto/build/meta-ypdd/recipes-core/images</a:t>
            </a:r>
            <a:endParaRPr sz="1500" strike="noStrike">
              <a:solidFill>
                <a:srgbClr val="E46C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46C0A"/>
              </a:solidFill>
            </a:endParaRPr>
          </a:p>
          <a:p>
            <a:pPr indent="-32403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300"/>
              <a:buFont typeface="Noto Sans Symbols"/>
              <a:buChar char="➢"/>
            </a:pPr>
            <a:r>
              <a:rPr b="1" lang="en-US" sz="23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the image recipe</a:t>
            </a:r>
            <a:endParaRPr b="1" sz="2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strike="noStrike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 vi ${HOME}/yocto/build/meta-ypdd/recipes-core/images/ypdd-image.bb</a:t>
            </a:r>
            <a:endParaRPr b="1" sz="1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300" strike="noStrike">
                <a:solidFill>
                  <a:srgbClr val="47B8B8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300" strike="noStrike">
                <a:solidFill>
                  <a:srgbClr val="FF420E"/>
                </a:solidFill>
                <a:latin typeface="Arial"/>
                <a:ea typeface="Arial"/>
                <a:cs typeface="Arial"/>
                <a:sym typeface="Arial"/>
              </a:rPr>
              <a:t>"A core image for YPDD"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300" strike="noStrike">
                <a:solidFill>
                  <a:srgbClr val="47B8B8"/>
                </a:solidFill>
                <a:latin typeface="Arial"/>
                <a:ea typeface="Arial"/>
                <a:cs typeface="Arial"/>
                <a:sym typeface="Arial"/>
              </a:rPr>
              <a:t>LICENSE</a:t>
            </a:r>
            <a:r>
              <a:rPr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300" strike="noStrike">
                <a:solidFill>
                  <a:srgbClr val="FF420E"/>
                </a:solidFill>
                <a:latin typeface="Arial"/>
                <a:ea typeface="Arial"/>
                <a:cs typeface="Arial"/>
                <a:sym typeface="Arial"/>
              </a:rPr>
              <a:t>"MIT"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# Core files for basic console boot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300" strike="noStrike">
                <a:solidFill>
                  <a:srgbClr val="47B8B8"/>
                </a:solidFill>
                <a:latin typeface="Arial"/>
                <a:ea typeface="Arial"/>
                <a:cs typeface="Arial"/>
                <a:sym typeface="Arial"/>
              </a:rPr>
              <a:t>IMAGE_INSTALL</a:t>
            </a:r>
            <a:r>
              <a:rPr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300" strike="noStrike">
                <a:solidFill>
                  <a:srgbClr val="FF420E"/>
                </a:solidFill>
                <a:latin typeface="Arial"/>
                <a:ea typeface="Arial"/>
                <a:cs typeface="Arial"/>
                <a:sym typeface="Arial"/>
              </a:rPr>
              <a:t>"packagegroup-core-boot"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# Add our desired packages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300" strike="noStrike">
                <a:solidFill>
                  <a:srgbClr val="47B8B8"/>
                </a:solidFill>
                <a:latin typeface="Arial"/>
                <a:ea typeface="Arial"/>
                <a:cs typeface="Arial"/>
                <a:sym typeface="Arial"/>
              </a:rPr>
              <a:t>IMAGE_INSTALL</a:t>
            </a:r>
            <a:r>
              <a:rPr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+= </a:t>
            </a:r>
            <a:r>
              <a:rPr lang="en-US" sz="1300" strike="noStrike">
                <a:solidFill>
                  <a:srgbClr val="FF420E"/>
                </a:solidFill>
                <a:latin typeface="Arial"/>
                <a:ea typeface="Arial"/>
                <a:cs typeface="Arial"/>
                <a:sym typeface="Arial"/>
              </a:rPr>
              <a:t>"psplash dropbear"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300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inherit</a:t>
            </a:r>
            <a:r>
              <a:rPr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core-image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300" strike="noStrike">
                <a:solidFill>
                  <a:srgbClr val="47B8B8"/>
                </a:solidFill>
                <a:latin typeface="Arial"/>
                <a:ea typeface="Arial"/>
                <a:cs typeface="Arial"/>
                <a:sym typeface="Arial"/>
              </a:rPr>
              <a:t>IMAGE_ROOTFS_SIZE</a:t>
            </a:r>
            <a:r>
              <a:rPr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?= </a:t>
            </a:r>
            <a:r>
              <a:rPr lang="en-US" sz="1300" strike="noStrike">
                <a:solidFill>
                  <a:srgbClr val="FF420E"/>
                </a:solidFill>
                <a:latin typeface="Arial"/>
                <a:ea typeface="Arial"/>
                <a:cs typeface="Arial"/>
                <a:sym typeface="Arial"/>
              </a:rPr>
              <a:t>"8192"</a:t>
            </a:r>
            <a:endParaRPr b="1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95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96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Build and Boot Your Custom Image</a:t>
            </a:r>
            <a:endParaRPr sz="3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96"/>
          <p:cNvSpPr txBox="1"/>
          <p:nvPr/>
        </p:nvSpPr>
        <p:spPr>
          <a:xfrm>
            <a:off x="457200" y="870480"/>
            <a:ext cx="82293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Enable the </a:t>
            </a:r>
            <a:r>
              <a:rPr b="1" lang="en-US" sz="3200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meta-ypdd </a:t>
            </a: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layer in your build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Edit </a:t>
            </a:r>
            <a:r>
              <a:rPr b="1" lang="en-US" sz="3200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conf/bblayers.conf </a:t>
            </a: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add the path to </a:t>
            </a:r>
            <a:r>
              <a:rPr b="1" lang="en-US" sz="3200" strike="noStrik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meta-ypdd </a:t>
            </a: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the </a:t>
            </a:r>
            <a:r>
              <a:rPr b="1" lang="en-US" sz="3200" strike="noStrike">
                <a:solidFill>
                  <a:srgbClr val="33B7D6"/>
                </a:solidFill>
                <a:latin typeface="Calibri"/>
                <a:ea typeface="Calibri"/>
                <a:cs typeface="Calibri"/>
                <a:sym typeface="Calibri"/>
              </a:rPr>
              <a:t>BBLAYERS</a:t>
            </a: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variable declaration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(example in the next slide)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96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97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Add Your Layer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97"/>
          <p:cNvSpPr txBox="1"/>
          <p:nvPr/>
        </p:nvSpPr>
        <p:spPr>
          <a:xfrm>
            <a:off x="457200" y="870480"/>
            <a:ext cx="84126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403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900"/>
              <a:buFont typeface="Noto Sans Symbols"/>
              <a:buChar char="➢"/>
            </a:pPr>
            <a:r>
              <a:rPr b="1" lang="en-US" sz="2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 sure your layer is added to </a:t>
            </a:r>
            <a:r>
              <a:rPr b="1" lang="en-US" sz="29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BBLAYERS</a:t>
            </a:r>
            <a:r>
              <a:rPr b="1" lang="en-US" sz="2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 </a:t>
            </a:r>
            <a:r>
              <a:rPr b="1" i="1" lang="en-US" sz="2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bblayers.conf</a:t>
            </a:r>
            <a:endParaRPr b="1" sz="2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$HOME/yocto/build/conf/bblayers.conf</a:t>
            </a:r>
            <a:r>
              <a:rPr b="1" lang="en-US" sz="25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 strike="noStrike">
                <a:solidFill>
                  <a:srgbClr val="33B7D6"/>
                </a:solidFill>
                <a:latin typeface="Courier New"/>
                <a:ea typeface="Courier New"/>
                <a:cs typeface="Courier New"/>
                <a:sym typeface="Courier New"/>
              </a:rPr>
              <a:t>BBLAYERS</a:t>
            </a:r>
            <a:r>
              <a:rPr b="1" lang="en-US" sz="2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?= </a:t>
            </a:r>
            <a:r>
              <a:rPr b="1" lang="en-US" sz="23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2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</a:t>
            </a:r>
            <a:r>
              <a:rPr b="1" lang="en-US" sz="2300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b="1" sz="2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23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${HOME}/yocto/poky/meta           </a:t>
            </a:r>
            <a:r>
              <a:rPr b="1" lang="en-US" sz="2300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b="1" sz="2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23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${HOME}/yocto/poky/meta-</a:t>
            </a:r>
            <a:r>
              <a:rPr b="1" lang="en-US" sz="2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poky </a:t>
            </a:r>
            <a:r>
              <a:rPr b="1" lang="en-US" sz="23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2300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b="1" sz="2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23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${HOME}/yocto/poky/meta-yocto-bsp </a:t>
            </a:r>
            <a:r>
              <a:rPr b="1" lang="en-US" sz="2300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b="1" sz="2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2300" strike="noStrike">
                <a:solidFill>
                  <a:srgbClr val="0047FF"/>
                </a:solidFill>
                <a:latin typeface="Courier New"/>
                <a:ea typeface="Courier New"/>
                <a:cs typeface="Courier New"/>
                <a:sym typeface="Courier New"/>
              </a:rPr>
              <a:t>${HOME}/yocto/build/meta-ypdd</a:t>
            </a:r>
            <a:r>
              <a:rPr b="1" lang="en-US" sz="23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2300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b="1" sz="2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2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1" sz="2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000"/>
              <a:buFont typeface="Noto Sans Symbols"/>
              <a:buChar char="➢"/>
            </a:pPr>
            <a:r>
              <a:rPr b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(We already did this step in a previous section)</a:t>
            </a:r>
            <a:endParaRPr b="1" sz="2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97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0" name="Google Shape;880;p97"/>
          <p:cNvSpPr/>
          <p:nvPr/>
        </p:nvSpPr>
        <p:spPr>
          <a:xfrm>
            <a:off x="1036680" y="3688351"/>
            <a:ext cx="731400" cy="137100"/>
          </a:xfrm>
          <a:custGeom>
            <a:rect b="b" l="l" r="r" t="t"/>
            <a:pathLst>
              <a:path extrusionOk="0" h="120000" w="120000">
                <a:moveTo>
                  <a:pt x="0" y="29882"/>
                </a:moveTo>
                <a:lnTo>
                  <a:pt x="89911" y="29882"/>
                </a:lnTo>
                <a:lnTo>
                  <a:pt x="89911" y="0"/>
                </a:lnTo>
                <a:lnTo>
                  <a:pt x="119941" y="59764"/>
                </a:lnTo>
                <a:lnTo>
                  <a:pt x="89911" y="119764"/>
                </a:lnTo>
                <a:lnTo>
                  <a:pt x="89911" y="89647"/>
                </a:lnTo>
                <a:lnTo>
                  <a:pt x="0" y="89647"/>
                </a:lnTo>
                <a:lnTo>
                  <a:pt x="0" y="29882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98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Build and Boot Your Custom Image</a:t>
            </a:r>
            <a:endParaRPr sz="3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98"/>
          <p:cNvSpPr txBox="1"/>
          <p:nvPr/>
        </p:nvSpPr>
        <p:spPr>
          <a:xfrm>
            <a:off x="457200" y="870475"/>
            <a:ext cx="84210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800"/>
              <a:buFont typeface="Noto Sans Symbols"/>
              <a:buChar char="➢"/>
            </a:pPr>
            <a:r>
              <a:rPr b="1" lang="en-US" sz="3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your custom image: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n-US" sz="3300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 bitbake ypdd-image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(If your SSTATE_DIR is configured correctly from a previous build this should take less than 5 minutes)</a:t>
            </a:r>
            <a:endParaRPr b="1" sz="25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Boot the image with QEMU: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$ runqemu qemuarm \</a:t>
            </a:r>
            <a:endParaRPr b="1" sz="2000" strike="noStrike">
              <a:solidFill>
                <a:srgbClr val="E46C0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 tmp/deploy/images/qemuarm/ypdd-image-qemuarm.ext4 \</a:t>
            </a:r>
            <a:endParaRPr b="1" sz="2000" strike="noStrike">
              <a:solidFill>
                <a:srgbClr val="E46C0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 [nographic]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98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8" name="Google Shape;888;p98"/>
          <p:cNvSpPr/>
          <p:nvPr/>
        </p:nvSpPr>
        <p:spPr>
          <a:xfrm>
            <a:off x="3904725" y="4313775"/>
            <a:ext cx="3966900" cy="566400"/>
          </a:xfrm>
          <a:prstGeom prst="wedgeRoundRectCallout">
            <a:avLst>
              <a:gd fmla="val -82847" name="adj1"/>
              <a:gd fmla="val -37098" name="adj2"/>
              <a:gd fmla="val 16667" name="adj3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30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nographic if using ssh environment</a:t>
            </a:r>
            <a:endParaRPr sz="17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99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4088EF"/>
                </a:solidFill>
              </a:rPr>
              <a:t>Build and Boot Your Custom Image</a:t>
            </a:r>
            <a:endParaRPr b="1" sz="4000">
              <a:solidFill>
                <a:srgbClr val="4088EF"/>
              </a:solidFill>
            </a:endParaRPr>
          </a:p>
        </p:txBody>
      </p:sp>
      <p:sp>
        <p:nvSpPr>
          <p:cNvPr id="894" name="Google Shape;894;p99"/>
          <p:cNvSpPr txBox="1"/>
          <p:nvPr/>
        </p:nvSpPr>
        <p:spPr>
          <a:xfrm>
            <a:off x="457200" y="870480"/>
            <a:ext cx="82293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Verify that dropbear ssh server is present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lang="en-US" sz="3200" strike="noStrike">
                <a:solidFill>
                  <a:srgbClr val="E46C0A"/>
                </a:solidFill>
                <a:latin typeface="Courier New"/>
                <a:ea typeface="Courier New"/>
                <a:cs typeface="Courier New"/>
                <a:sym typeface="Courier New"/>
              </a:rPr>
              <a:t>which dropbear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you used the graphical invocation of QEMU using VNC viewer, you will see the splash screen on boot.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99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Yocto Project Release Versions</a:t>
            </a:r>
            <a:endParaRPr sz="36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457200" y="698760"/>
            <a:ext cx="82293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9" name="Google Shape;139;p19"/>
          <p:cNvGraphicFramePr/>
          <p:nvPr/>
        </p:nvGraphicFramePr>
        <p:xfrm>
          <a:off x="1363705" y="77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{EC43AEC2-1643-44C3-B790-D1D76B2247C3}</a:tableStyleId>
              </a:tblPr>
              <a:tblGrid>
                <a:gridCol w="1611850"/>
                <a:gridCol w="1237625"/>
                <a:gridCol w="1276950"/>
                <a:gridCol w="2078350"/>
              </a:tblGrid>
              <a:tr h="41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Revision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Poky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Release Date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9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Bernard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5.0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 5, 2011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29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Edison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Oct 17, 2011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29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Denzil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7.0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 30, 2012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29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Danny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8.0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Oct 24, 2012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29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Dylan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9.0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 26, 2013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29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Dora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10.0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Oct 19, 2013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29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Daisy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1.6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11.0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 24, 2014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29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Dizzy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1.7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12.0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Oct 31, 2014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29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Fido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1.8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13.0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April 22, 2015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29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Jethro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2.0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14.0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Oct 31, 2015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29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Krogoth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.0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April 2</a:t>
                      </a: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201</a:t>
                      </a: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29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Morty</a:t>
                      </a:r>
                      <a:endParaRPr sz="1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2.2</a:t>
                      </a:r>
                      <a:endParaRPr sz="1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16.0</a:t>
                      </a:r>
                      <a:endParaRPr sz="1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Oct 28, 2016</a:t>
                      </a:r>
                      <a:endParaRPr sz="1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00"/>
          <p:cNvSpPr txBox="1"/>
          <p:nvPr/>
        </p:nvSpPr>
        <p:spPr>
          <a:xfrm>
            <a:off x="723960" y="857250"/>
            <a:ext cx="77721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cap="none" strike="noStrike">
                <a:solidFill>
                  <a:srgbClr val="35548C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lang="en-US" sz="4000">
                <a:solidFill>
                  <a:srgbClr val="35548C"/>
                </a:solidFill>
                <a:latin typeface="Calibri"/>
                <a:ea typeface="Calibri"/>
                <a:cs typeface="Calibri"/>
                <a:sym typeface="Calibri"/>
              </a:rPr>
              <a:t>oaster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100"/>
          <p:cNvSpPr txBox="1"/>
          <p:nvPr/>
        </p:nvSpPr>
        <p:spPr>
          <a:xfrm>
            <a:off x="723960" y="3143340"/>
            <a:ext cx="77721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The following </a:t>
            </a:r>
            <a:r>
              <a:rPr b="1" lang="en-US" sz="24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section introduces toaster</a:t>
            </a:r>
            <a:endParaRPr b="1" sz="25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100"/>
          <p:cNvSpPr txBox="1"/>
          <p:nvPr/>
        </p:nvSpPr>
        <p:spPr>
          <a:xfrm>
            <a:off x="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aster landing page" id="907" name="Google Shape;907;p101" title="Toaster landing p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02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4088EF"/>
                </a:solidFill>
              </a:rPr>
              <a:t>About Toaster</a:t>
            </a:r>
            <a:endParaRPr b="1" sz="4000">
              <a:solidFill>
                <a:srgbClr val="4088EF"/>
              </a:solidFill>
            </a:endParaRPr>
          </a:p>
        </p:txBody>
      </p:sp>
      <p:sp>
        <p:nvSpPr>
          <p:cNvPr id="913" name="Google Shape;913;p102"/>
          <p:cNvSpPr txBox="1"/>
          <p:nvPr/>
        </p:nvSpPr>
        <p:spPr>
          <a:xfrm>
            <a:off x="457200" y="870480"/>
            <a:ext cx="82293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Toaster is a web interface to OpenEmbedded and BitBake, the Yocto Project build system. 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Toaster allows you configure and run your builds, and provides information and statistics about the build process.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102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03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4088EF"/>
                </a:solidFill>
              </a:rPr>
              <a:t>toaster</a:t>
            </a: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 in one </a:t>
            </a:r>
            <a:r>
              <a:rPr b="1" lang="en-US" sz="4400">
                <a:solidFill>
                  <a:srgbClr val="4088EF"/>
                </a:solidFill>
              </a:rPr>
              <a:t>s</a:t>
            </a: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lide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103"/>
          <p:cNvSpPr txBox="1"/>
          <p:nvPr/>
        </p:nvSpPr>
        <p:spPr>
          <a:xfrm>
            <a:off x="457200" y="870475"/>
            <a:ext cx="8321100" cy="3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27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500"/>
              <a:buFont typeface="Noto Sans Symbols"/>
              <a:buAutoNum type="arabicPeriod"/>
            </a:pPr>
            <a:r>
              <a:rPr b="1" lang="en-US" sz="2500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Download clone poky git repo</a:t>
            </a:r>
            <a:r>
              <a:rPr b="1" lang="en-US" sz="25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25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mkdir -p ${HOME}/toaster ; cd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${HOME}/toaster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$ git clone -b krogoth git://git.yoctoproject.org/poky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# Note: git checkout is required by toaster - do not use the release tarball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500"/>
              <a:buFont typeface="Noto Sans Symbols"/>
              <a:buAutoNum type="arabicPeriod"/>
            </a:pPr>
            <a:r>
              <a:rPr b="1" lang="en-US" sz="2500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Download/install dependencies</a:t>
            </a:r>
            <a:r>
              <a:rPr b="1" lang="en-US" sz="25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25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$ sudo apt-get install python-virtualenv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$ virtualenv venv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$ source venv/bin/activate                # you’ll have to activate it every time to enter the environment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(venv)$ pip install -r poky/bitbake/toaster-requirements.txt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500"/>
              <a:buFont typeface="Noto Sans Symbols"/>
              <a:buAutoNum type="arabicPeriod"/>
            </a:pPr>
            <a:r>
              <a:rPr b="1" lang="en-US" sz="2500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Start toaster</a:t>
            </a:r>
            <a:r>
              <a:rPr b="1" lang="en-US" sz="25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25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(venv)</a:t>
            </a:r>
            <a:r>
              <a:rPr b="0" i="0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source poky/oe-init-build-env toasterprjdir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(venv)$ . ../poky/bitbake/bin/toaster start          # wait 2 minutes …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500"/>
              <a:buFont typeface="Noto Sans Symbols"/>
              <a:buAutoNum type="arabicPeriod"/>
            </a:pPr>
            <a:r>
              <a:rPr b="1" lang="en-US" sz="2500" strike="noStrike">
                <a:solidFill>
                  <a:srgbClr val="FF6633"/>
                </a:solidFill>
                <a:latin typeface="Calibri"/>
                <a:ea typeface="Calibri"/>
                <a:cs typeface="Calibri"/>
                <a:sym typeface="Calibri"/>
              </a:rPr>
              <a:t>Profit!!!	(well… actually there is more work to do...) </a:t>
            </a:r>
            <a:endParaRPr b="1" sz="2500" strike="noStrike">
              <a:solidFill>
                <a:srgbClr val="FF66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firefox http://localhost:8000</a:t>
            </a:r>
            <a:endParaRPr b="1" sz="2500">
              <a:solidFill>
                <a:srgbClr val="FF66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103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04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4088EF"/>
                </a:solidFill>
              </a:rPr>
              <a:t>TODO Toaster</a:t>
            </a:r>
            <a:endParaRPr b="1" sz="4000">
              <a:solidFill>
                <a:srgbClr val="4088EF"/>
              </a:solidFill>
            </a:endParaRPr>
          </a:p>
        </p:txBody>
      </p:sp>
      <p:sp>
        <p:nvSpPr>
          <p:cNvPr id="927" name="Google Shape;927;p104"/>
          <p:cNvSpPr txBox="1"/>
          <p:nvPr/>
        </p:nvSpPr>
        <p:spPr>
          <a:xfrm>
            <a:off x="457200" y="870480"/>
            <a:ext cx="82293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104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9" name="Google Shape;929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05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4088EF"/>
                </a:solidFill>
              </a:rPr>
              <a:t>Create new build ...</a:t>
            </a:r>
            <a:endParaRPr b="1" sz="4000">
              <a:solidFill>
                <a:srgbClr val="4088EF"/>
              </a:solidFill>
            </a:endParaRPr>
          </a:p>
        </p:txBody>
      </p:sp>
      <p:sp>
        <p:nvSpPr>
          <p:cNvPr id="935" name="Google Shape;935;p105"/>
          <p:cNvSpPr txBox="1"/>
          <p:nvPr/>
        </p:nvSpPr>
        <p:spPr>
          <a:xfrm>
            <a:off x="457200" y="870480"/>
            <a:ext cx="82293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1)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               2)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              3)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p105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7" name="Google Shape;937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75" y="1012975"/>
            <a:ext cx="4178300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2775" y="421650"/>
            <a:ext cx="3691500" cy="270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2500" y="3130425"/>
            <a:ext cx="3691499" cy="201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106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4088EF"/>
                </a:solidFill>
              </a:rPr>
              <a:t>Toaster demo/walkthrough</a:t>
            </a:r>
            <a:endParaRPr b="1" sz="4000">
              <a:solidFill>
                <a:srgbClr val="4088EF"/>
              </a:solidFill>
            </a:endParaRPr>
          </a:p>
        </p:txBody>
      </p:sp>
      <p:sp>
        <p:nvSpPr>
          <p:cNvPr id="945" name="Google Shape;945;p106"/>
          <p:cNvSpPr txBox="1"/>
          <p:nvPr/>
        </p:nvSpPr>
        <p:spPr>
          <a:xfrm>
            <a:off x="457200" y="870480"/>
            <a:ext cx="82293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380" lvl="0" marL="34308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000"/>
              <a:buFont typeface="Calibri"/>
              <a:buChar char="➢"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page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380" lvl="0" marL="34308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000"/>
              <a:buFont typeface="Calibri"/>
              <a:buChar char="➢"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new project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380" lvl="0" marL="34308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000"/>
              <a:buFont typeface="Calibri"/>
              <a:buChar char="➢"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Machine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380" lvl="0" marL="34308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000"/>
              <a:buFont typeface="Calibri"/>
              <a:buChar char="➢"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custom layers or recipes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380" lvl="0" marL="34308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000"/>
              <a:buFont typeface="Calibri"/>
              <a:buChar char="➢"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an image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380" lvl="0" marL="34308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000"/>
              <a:buFont typeface="Calibri"/>
              <a:buChar char="➢"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380" lvl="0" marL="34308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000"/>
              <a:buFont typeface="Calibri"/>
              <a:buChar char="➢"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manifest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106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07"/>
          <p:cNvSpPr txBox="1"/>
          <p:nvPr/>
        </p:nvSpPr>
        <p:spPr>
          <a:xfrm>
            <a:off x="474480" y="727110"/>
            <a:ext cx="77721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cap="none" strike="noStrike">
                <a:solidFill>
                  <a:srgbClr val="4088EF"/>
                </a:solidFill>
                <a:latin typeface="Calibri"/>
                <a:ea typeface="Calibri"/>
                <a:cs typeface="Calibri"/>
                <a:sym typeface="Calibri"/>
              </a:rPr>
              <a:t>BUILD AN APPLICATION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107"/>
          <p:cNvSpPr txBox="1"/>
          <p:nvPr/>
        </p:nvSpPr>
        <p:spPr>
          <a:xfrm>
            <a:off x="722150" y="2620702"/>
            <a:ext cx="77721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Adding a "hello world" application to our custom image</a:t>
            </a:r>
            <a:endParaRPr b="1" sz="25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107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08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Building an Application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108"/>
          <p:cNvSpPr txBox="1"/>
          <p:nvPr/>
        </p:nvSpPr>
        <p:spPr>
          <a:xfrm>
            <a:off x="457200" y="870480"/>
            <a:ext cx="8229300" cy="3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Noto Sans Symbols"/>
              <a:buChar char="➢"/>
            </a:pPr>
            <a:r>
              <a:rPr b="1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procedure: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1742"/>
              <a:buFont typeface="Noto Sans Symbols"/>
              <a:buChar char="◆"/>
            </a:pPr>
            <a:r>
              <a:rPr lang="en-US" sz="2600">
                <a:solidFill>
                  <a:schemeClr val="dk1"/>
                </a:solidFill>
              </a:rPr>
              <a:t>Write hello world application (</a:t>
            </a:r>
            <a:r>
              <a:rPr lang="en-US" sz="2600">
                <a:solidFill>
                  <a:srgbClr val="E46C0A"/>
                </a:solidFill>
              </a:rPr>
              <a:t>hello.c</a:t>
            </a:r>
            <a:r>
              <a:rPr lang="en-US" sz="2600">
                <a:solidFill>
                  <a:schemeClr val="dk1"/>
                </a:solidFill>
              </a:rPr>
              <a:t>)</a:t>
            </a:r>
            <a:endParaRPr sz="2600"/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1742"/>
              <a:buFont typeface="Noto Sans Symbols"/>
              <a:buChar char="◆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recipe for hello world application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1742"/>
              <a:buFont typeface="Noto Sans Symbols"/>
              <a:buChar char="◆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Modify image recipe to add hello world application to your image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600"/>
              <a:buFont typeface="Noto Sans Symbols"/>
              <a:buChar char="➢"/>
            </a:pP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follows is the example of a simple one C file application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600"/>
              <a:buFont typeface="Noto Sans Symbols"/>
              <a:buChar char="➢"/>
            </a:pPr>
            <a:r>
              <a:rPr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(Building a more complicated recipe from a tarball would specify how to find the upstream source with the </a:t>
            </a:r>
            <a:r>
              <a:rPr lang="en-US" sz="2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SRC_URI</a:t>
            </a:r>
            <a:r>
              <a:rPr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108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109"/>
          <p:cNvSpPr txBox="1"/>
          <p:nvPr/>
        </p:nvSpPr>
        <p:spPr>
          <a:xfrm>
            <a:off x="457200" y="66420"/>
            <a:ext cx="82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4088EF"/>
                </a:solidFill>
                <a:latin typeface="Arial"/>
                <a:ea typeface="Arial"/>
                <a:cs typeface="Arial"/>
                <a:sym typeface="Arial"/>
              </a:rPr>
              <a:t>Add Application Code</a:t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109"/>
          <p:cNvSpPr txBox="1"/>
          <p:nvPr/>
        </p:nvSpPr>
        <p:spPr>
          <a:xfrm>
            <a:off x="457200" y="870480"/>
            <a:ext cx="84126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Noto Sans Symbols"/>
              <a:buChar char="➢"/>
            </a:pPr>
            <a:r>
              <a:rPr b="1" lang="en-US" sz="2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 simple one C file package, you can add the hello application source to a directory called </a:t>
            </a:r>
            <a:r>
              <a:rPr b="1" i="1" lang="en-US" sz="2500" strike="noStrike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files</a:t>
            </a:r>
            <a:r>
              <a:rPr b="1" lang="en-US" sz="2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the </a:t>
            </a:r>
            <a:r>
              <a:rPr b="1" i="1" lang="en-US" sz="2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r>
              <a:rPr b="1" lang="en-US" sz="2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package directory</a:t>
            </a:r>
            <a:endParaRPr b="1" sz="2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1" lang="en-US" sz="2600" strike="noStrike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 mkdir -p ${HOME}/yocto/build/meta-ypdd/\</a:t>
            </a:r>
            <a:endParaRPr b="1" sz="2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recipes-core/hello/files</a:t>
            </a:r>
            <a:endParaRPr b="1" sz="2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1" lang="en-US" sz="2600" strike="noStrike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 vi /scratch/sandbox/meta-ypdd/recipes-core/\</a:t>
            </a:r>
            <a:endParaRPr b="1" sz="2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hello/files/hello.c</a:t>
            </a:r>
            <a:endParaRPr b="1" sz="2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109"/>
          <p:cNvSpPr txBox="1"/>
          <p:nvPr/>
        </p:nvSpPr>
        <p:spPr>
          <a:xfrm>
            <a:off x="2896920" y="4767390"/>
            <a:ext cx="94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nux Foundation PPT Palette">
      <a:dk1>
        <a:srgbClr val="000000"/>
      </a:dk1>
      <a:lt1>
        <a:srgbClr val="FFFFFF"/>
      </a:lt1>
      <a:dk2>
        <a:srgbClr val="272727"/>
      </a:dk2>
      <a:lt2>
        <a:srgbClr val="DDDEDD"/>
      </a:lt2>
      <a:accent1>
        <a:srgbClr val="0D2957"/>
      </a:accent1>
      <a:accent2>
        <a:srgbClr val="008CEA"/>
      </a:accent2>
      <a:accent3>
        <a:srgbClr val="2B8934"/>
      </a:accent3>
      <a:accent4>
        <a:srgbClr val="E46200"/>
      </a:accent4>
      <a:accent5>
        <a:srgbClr val="B5190C"/>
      </a:accent5>
      <a:accent6>
        <a:srgbClr val="5F1185"/>
      </a:accent6>
      <a:hlink>
        <a:srgbClr val="2E77D7"/>
      </a:hlink>
      <a:folHlink>
        <a:srgbClr val="0D295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