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oy, Everardo" initials="SE" lastIdx="1" clrIdx="0">
    <p:extLst>
      <p:ext uri="{19B8F6BF-5375-455C-9EA6-DF929625EA0E}">
        <p15:presenceInfo xmlns:p15="http://schemas.microsoft.com/office/powerpoint/2012/main" userId="S::Everardo.Santoy@resideo.com::9b7f88de-2c64-4e1f-b141-f634e100e1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8194-CEAE-4D76-8E01-C9995BBFE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DD4096-454F-4699-B5E6-FA7AF4E81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E77F1A-207E-4AA3-A8FC-41CE41519AD3}"/>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791F5FB1-C16F-4B63-939F-B8CE7A94C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98860-CD5A-411F-AF19-DFA837F1131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55848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2524-FDF4-40B3-A9C2-E63E15EC4D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62595-6F2D-41DA-8DEE-45FA1E15AE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ACEA0-4754-44D0-9FB4-D2906FFB67F1}"/>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BACA778B-E293-4990-9BF3-DD69C340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4F372-B040-4BF1-913B-82DAB2342FC7}"/>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21418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1216F3-5236-4ED7-A103-61D3D45B6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4EE943-48A8-4087-9D42-2D66B2C1AB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26A7E-5680-40BF-AB9B-C3F79810B8F7}"/>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2F38215D-84CF-41F8-A740-36F9AEDAD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F5645-AF6D-4825-A5F5-9FCF3D774F2E}"/>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312848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005-29B4-4BE1-B943-3CB0A55F8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36C24-0C41-42F6-A58B-5BF6BA2E2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350CF-759A-4851-B096-6D55EBE821CA}"/>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6536C9E3-D827-4F20-88D6-DA864DA3A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DE760-D177-4008-9F44-A92242E4CD9E}"/>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24819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554D-7039-445F-BAED-FF9B1B9BF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596BB-2D40-4B4E-A76A-85563FEAE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953AA-E544-4402-A186-D31B537A5D6F}"/>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78AF4E50-EAF7-4ADA-B216-A490BF21F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6312E-D033-475E-A570-65E8C2325A24}"/>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88303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FEEE-EE42-4EF9-80C9-C59453D13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ED74F-B266-4C00-AA06-7AEF95CFFF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B30BD7-CB99-45FB-87E3-A44B38785B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FC0BF3-A947-4C75-8776-D260088FAC3A}"/>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6" name="Footer Placeholder 5">
            <a:extLst>
              <a:ext uri="{FF2B5EF4-FFF2-40B4-BE49-F238E27FC236}">
                <a16:creationId xmlns:a16="http://schemas.microsoft.com/office/drawing/2014/main" id="{4B8C4CB4-33A4-4589-B8BB-C5D34DCE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E9624-67E8-4A79-8E57-5326DC8A284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65689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4DA9-6824-4F2E-9B36-7D20F0ECFF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EB9F3E-476E-41BA-A66F-C17BD2E97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6193D-02E7-46D2-B828-366FC3420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37131-7175-4458-80D4-EA1933CFF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EDE55-C61D-43A4-A5A2-E5A1EA855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38133B-959F-4B6E-AD64-11E43C5C29DF}"/>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8" name="Footer Placeholder 7">
            <a:extLst>
              <a:ext uri="{FF2B5EF4-FFF2-40B4-BE49-F238E27FC236}">
                <a16:creationId xmlns:a16="http://schemas.microsoft.com/office/drawing/2014/main" id="{38B7D307-E5B6-4A20-AB56-15F4763200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B41942-1F8B-4832-9AB4-AC244B098AAE}"/>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32657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701E-9AD0-41B8-BB7A-12F1C9573E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8F2033-63AC-4CD3-91A8-A1BD31BFE8E9}"/>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4" name="Footer Placeholder 3">
            <a:extLst>
              <a:ext uri="{FF2B5EF4-FFF2-40B4-BE49-F238E27FC236}">
                <a16:creationId xmlns:a16="http://schemas.microsoft.com/office/drawing/2014/main" id="{7008F98D-692F-47FD-AD46-4D918ED45F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E2E10A-DA2D-43DE-85B2-88F7AB28F31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404216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C13A0-AB05-4C66-97EA-A005377BE2C9}"/>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3" name="Footer Placeholder 2">
            <a:extLst>
              <a:ext uri="{FF2B5EF4-FFF2-40B4-BE49-F238E27FC236}">
                <a16:creationId xmlns:a16="http://schemas.microsoft.com/office/drawing/2014/main" id="{1160897E-40AC-4018-B024-F4534693FB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855DD-50AE-41D9-BB99-4395F3035920}"/>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8901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FD8A-BB19-4E00-979B-2976FD1D0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A5289-AFCC-4C6E-A710-714BF8A84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B6D462-D9CF-40CB-87C1-F7C33A0A3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55AA3-6139-4777-BAE5-C0F356D80CBF}"/>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6" name="Footer Placeholder 5">
            <a:extLst>
              <a:ext uri="{FF2B5EF4-FFF2-40B4-BE49-F238E27FC236}">
                <a16:creationId xmlns:a16="http://schemas.microsoft.com/office/drawing/2014/main" id="{C6887234-3EA7-4EB3-8A12-DE7972B8E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B624E-4DB2-440F-8667-0EAE4AA85B7D}"/>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22428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975-E40E-44DA-87E9-0FF9C1FA3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3121CA-4C3D-40D9-8BB5-7DF5BD90B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460CE3-6E94-4B93-AD49-E647E901F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2A588-9250-45B6-B554-48FC77A240D4}"/>
              </a:ext>
            </a:extLst>
          </p:cNvPr>
          <p:cNvSpPr>
            <a:spLocks noGrp="1"/>
          </p:cNvSpPr>
          <p:nvPr>
            <p:ph type="dt" sz="half" idx="10"/>
          </p:nvPr>
        </p:nvSpPr>
        <p:spPr/>
        <p:txBody>
          <a:bodyPr/>
          <a:lstStyle/>
          <a:p>
            <a:fld id="{D791A7C5-FC8E-4B1C-8286-07D00045130B}" type="datetimeFigureOut">
              <a:rPr lang="en-US" smtClean="0"/>
              <a:t>12/3/2020</a:t>
            </a:fld>
            <a:endParaRPr lang="en-US"/>
          </a:p>
        </p:txBody>
      </p:sp>
      <p:sp>
        <p:nvSpPr>
          <p:cNvPr id="6" name="Footer Placeholder 5">
            <a:extLst>
              <a:ext uri="{FF2B5EF4-FFF2-40B4-BE49-F238E27FC236}">
                <a16:creationId xmlns:a16="http://schemas.microsoft.com/office/drawing/2014/main" id="{583DFFFD-1175-476F-B7E1-CFC7B130E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66A0B-F081-4328-84F4-A816F2629257}"/>
              </a:ext>
            </a:extLst>
          </p:cNvPr>
          <p:cNvSpPr>
            <a:spLocks noGrp="1"/>
          </p:cNvSpPr>
          <p:nvPr>
            <p:ph type="sldNum" sz="quarter" idx="12"/>
          </p:nvPr>
        </p:nvSpPr>
        <p:spPr/>
        <p:txBody>
          <a:bodyPr/>
          <a:lstStyle/>
          <a:p>
            <a:fld id="{3562887D-882D-4EEB-92F8-4DA358346F98}" type="slidenum">
              <a:rPr lang="en-US" smtClean="0"/>
              <a:t>‹#›</a:t>
            </a:fld>
            <a:endParaRPr lang="en-US"/>
          </a:p>
        </p:txBody>
      </p:sp>
    </p:spTree>
    <p:extLst>
      <p:ext uri="{BB962C8B-B14F-4D97-AF65-F5344CB8AC3E}">
        <p14:creationId xmlns:p14="http://schemas.microsoft.com/office/powerpoint/2010/main" val="13069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044D0-CE03-4FCE-B611-9A26265B6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4F0291-8525-4F7E-8D3B-6117C5CB2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0D9DF-5064-48AA-B0A5-18A1BF25B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1A7C5-FC8E-4B1C-8286-07D00045130B}" type="datetimeFigureOut">
              <a:rPr lang="en-US" smtClean="0"/>
              <a:t>12/3/2020</a:t>
            </a:fld>
            <a:endParaRPr lang="en-US"/>
          </a:p>
        </p:txBody>
      </p:sp>
      <p:sp>
        <p:nvSpPr>
          <p:cNvPr id="5" name="Footer Placeholder 4">
            <a:extLst>
              <a:ext uri="{FF2B5EF4-FFF2-40B4-BE49-F238E27FC236}">
                <a16:creationId xmlns:a16="http://schemas.microsoft.com/office/drawing/2014/main" id="{FB83E609-0DA9-4C4D-9A43-DE764D114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916162-AF51-45BC-8A1F-AE5448DAA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2887D-882D-4EEB-92F8-4DA358346F98}" type="slidenum">
              <a:rPr lang="en-US" smtClean="0"/>
              <a:t>‹#›</a:t>
            </a:fld>
            <a:endParaRPr lang="en-US"/>
          </a:p>
        </p:txBody>
      </p:sp>
    </p:spTree>
    <p:extLst>
      <p:ext uri="{BB962C8B-B14F-4D97-AF65-F5344CB8AC3E}">
        <p14:creationId xmlns:p14="http://schemas.microsoft.com/office/powerpoint/2010/main" val="3997218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63D777-9390-4A10-A93F-9FC28BE517A2}"/>
              </a:ext>
            </a:extLst>
          </p:cNvPr>
          <p:cNvPicPr>
            <a:picLocks noChangeAspect="1"/>
          </p:cNvPicPr>
          <p:nvPr/>
        </p:nvPicPr>
        <p:blipFill>
          <a:blip r:embed="rId2"/>
          <a:stretch>
            <a:fillRect/>
          </a:stretch>
        </p:blipFill>
        <p:spPr>
          <a:xfrm>
            <a:off x="1914525" y="823912"/>
            <a:ext cx="8362950" cy="5210175"/>
          </a:xfrm>
          <a:prstGeom prst="rect">
            <a:avLst/>
          </a:prstGeom>
        </p:spPr>
      </p:pic>
    </p:spTree>
    <p:extLst>
      <p:ext uri="{BB962C8B-B14F-4D97-AF65-F5344CB8AC3E}">
        <p14:creationId xmlns:p14="http://schemas.microsoft.com/office/powerpoint/2010/main" val="424964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1F72F6-FFFB-4C25-B59A-A74BD4AB9FCD}"/>
              </a:ext>
            </a:extLst>
          </p:cNvPr>
          <p:cNvSpPr txBox="1"/>
          <p:nvPr/>
        </p:nvSpPr>
        <p:spPr>
          <a:xfrm>
            <a:off x="177556" y="204186"/>
            <a:ext cx="5193435" cy="1785104"/>
          </a:xfrm>
          <a:prstGeom prst="rect">
            <a:avLst/>
          </a:prstGeom>
          <a:noFill/>
        </p:spPr>
        <p:txBody>
          <a:bodyPr wrap="square" rtlCol="0">
            <a:spAutoFit/>
          </a:bodyPr>
          <a:lstStyle/>
          <a:p>
            <a:r>
              <a:rPr lang="en-US" sz="1000" dirty="0">
                <a:highlight>
                  <a:srgbClr val="00FF00"/>
                </a:highlight>
              </a:rPr>
              <a:t>PRO Stable</a:t>
            </a:r>
          </a:p>
          <a:p>
            <a:r>
              <a:rPr lang="en-US" sz="1000" dirty="0">
                <a:highlight>
                  <a:srgbClr val="00FF00"/>
                </a:highlight>
              </a:rPr>
              <a:t>It‘s one of the most stable Linux Distros.</a:t>
            </a:r>
          </a:p>
          <a:p>
            <a:endParaRPr lang="en-US" sz="1000" dirty="0"/>
          </a:p>
          <a:p>
            <a:r>
              <a:rPr lang="en-US" sz="1000" dirty="0"/>
              <a:t>PRO Looks good</a:t>
            </a:r>
          </a:p>
          <a:p>
            <a:r>
              <a:rPr lang="en-US" sz="1000" dirty="0"/>
              <a:t>Ubuntu looks clean even when running from a </a:t>
            </a:r>
            <a:r>
              <a:rPr lang="en-US" sz="1000" dirty="0" err="1"/>
              <a:t>LiveCD</a:t>
            </a:r>
            <a:r>
              <a:rPr lang="en-US" sz="1000" dirty="0"/>
              <a:t>.</a:t>
            </a:r>
          </a:p>
          <a:p>
            <a:endParaRPr lang="en-US" sz="1000" dirty="0"/>
          </a:p>
          <a:p>
            <a:r>
              <a:rPr lang="en-US" sz="1000" dirty="0"/>
              <a:t>PRO Has a clean Gnome interface</a:t>
            </a:r>
          </a:p>
          <a:p>
            <a:r>
              <a:rPr lang="en-US" sz="1000" dirty="0"/>
              <a:t>Gnome has lot of extensions available and can be </a:t>
            </a:r>
            <a:r>
              <a:rPr lang="en-US" sz="1000" dirty="0" err="1"/>
              <a:t>custmoized</a:t>
            </a:r>
            <a:r>
              <a:rPr lang="en-US" sz="1000" dirty="0"/>
              <a:t> rather easily.</a:t>
            </a:r>
          </a:p>
          <a:p>
            <a:endParaRPr lang="en-US" sz="1000" dirty="0"/>
          </a:p>
          <a:p>
            <a:r>
              <a:rPr lang="en-US" sz="1000" dirty="0">
                <a:highlight>
                  <a:srgbClr val="00FF00"/>
                </a:highlight>
              </a:rPr>
              <a:t>PRO Runs 95% out of the box</a:t>
            </a:r>
          </a:p>
          <a:p>
            <a:endParaRPr lang="en-US" sz="1000" dirty="0"/>
          </a:p>
        </p:txBody>
      </p:sp>
      <p:sp>
        <p:nvSpPr>
          <p:cNvPr id="6" name="TextBox 5">
            <a:extLst>
              <a:ext uri="{FF2B5EF4-FFF2-40B4-BE49-F238E27FC236}">
                <a16:creationId xmlns:a16="http://schemas.microsoft.com/office/drawing/2014/main" id="{5A9846E5-40D2-4BD2-8A9B-61E0AB8092BC}"/>
              </a:ext>
            </a:extLst>
          </p:cNvPr>
          <p:cNvSpPr txBox="1"/>
          <p:nvPr/>
        </p:nvSpPr>
        <p:spPr>
          <a:xfrm>
            <a:off x="5885897" y="337352"/>
            <a:ext cx="6107829" cy="1785104"/>
          </a:xfrm>
          <a:prstGeom prst="rect">
            <a:avLst/>
          </a:prstGeom>
          <a:noFill/>
        </p:spPr>
        <p:txBody>
          <a:bodyPr wrap="square" rtlCol="0">
            <a:spAutoFit/>
          </a:bodyPr>
          <a:lstStyle/>
          <a:p>
            <a:r>
              <a:rPr lang="en-US" sz="1000" dirty="0"/>
              <a:t>PRO Mint 20 will actively avoid the Snap landmine planted by Canonical in Ubuntu 20.04.</a:t>
            </a:r>
          </a:p>
          <a:p>
            <a:endParaRPr lang="en-US" sz="1000" dirty="0"/>
          </a:p>
          <a:p>
            <a:r>
              <a:rPr lang="en-US" sz="1000" dirty="0">
                <a:highlight>
                  <a:srgbClr val="00FF00"/>
                </a:highlight>
              </a:rPr>
              <a:t>PRO Low learning curve to go from installation to advanced configuration</a:t>
            </a:r>
          </a:p>
          <a:p>
            <a:r>
              <a:rPr lang="en-US" sz="1000" dirty="0">
                <a:highlight>
                  <a:srgbClr val="00FF00"/>
                </a:highlight>
              </a:rPr>
              <a:t>Mint is extremely easy to install, and with community support, easy to move onto adjusting the OS to meet your specific needs. The vast majority of instructions for undertaking configuration work and are easy to understand.</a:t>
            </a:r>
          </a:p>
          <a:p>
            <a:endParaRPr lang="en-US" sz="1000" dirty="0"/>
          </a:p>
          <a:p>
            <a:r>
              <a:rPr lang="en-US" sz="1000" dirty="0"/>
              <a:t>PRO 2016 hack listed here as a Con, was very quickly dealt with and is a non-issue over 4 years later.</a:t>
            </a:r>
          </a:p>
          <a:p>
            <a:endParaRPr lang="en-US" sz="1000" dirty="0"/>
          </a:p>
          <a:p>
            <a:r>
              <a:rPr lang="en-US" sz="1000" dirty="0"/>
              <a:t>PRO MATE desktop (as an option)</a:t>
            </a:r>
          </a:p>
          <a:p>
            <a:r>
              <a:rPr lang="en-US" sz="1000" dirty="0"/>
              <a:t>MATE is a classic desktop as opposed to the newer "Unity" desktop. For people who prefer the classic style this is one of only few modern distributions with still active MATE desktop development.</a:t>
            </a:r>
          </a:p>
        </p:txBody>
      </p:sp>
    </p:spTree>
    <p:extLst>
      <p:ext uri="{BB962C8B-B14F-4D97-AF65-F5344CB8AC3E}">
        <p14:creationId xmlns:p14="http://schemas.microsoft.com/office/powerpoint/2010/main" val="269542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1F72F6-FFFB-4C25-B59A-A74BD4AB9FCD}"/>
              </a:ext>
            </a:extLst>
          </p:cNvPr>
          <p:cNvSpPr txBox="1"/>
          <p:nvPr/>
        </p:nvSpPr>
        <p:spPr>
          <a:xfrm>
            <a:off x="177556" y="204186"/>
            <a:ext cx="5193435" cy="5632311"/>
          </a:xfrm>
          <a:prstGeom prst="rect">
            <a:avLst/>
          </a:prstGeom>
          <a:noFill/>
        </p:spPr>
        <p:txBody>
          <a:bodyPr wrap="square" rtlCol="0">
            <a:spAutoFit/>
          </a:bodyPr>
          <a:lstStyle/>
          <a:p>
            <a:r>
              <a:rPr lang="en-US" sz="1000" dirty="0">
                <a:highlight>
                  <a:srgbClr val="00FF00"/>
                </a:highlight>
              </a:rPr>
              <a:t>CON No rolling release</a:t>
            </a:r>
          </a:p>
          <a:p>
            <a:r>
              <a:rPr lang="en-US" sz="1000" dirty="0">
                <a:highlight>
                  <a:srgbClr val="00FF00"/>
                </a:highlight>
              </a:rPr>
              <a:t>New Ubuntu versions are released two times a year, during this period almost all software receives only security updates and minor bug fixes.</a:t>
            </a:r>
          </a:p>
          <a:p>
            <a:endParaRPr lang="en-US" sz="1000" dirty="0"/>
          </a:p>
          <a:p>
            <a:r>
              <a:rPr lang="en-US" sz="1000" dirty="0">
                <a:highlight>
                  <a:srgbClr val="00FF00"/>
                </a:highlight>
              </a:rPr>
              <a:t>CON Canonical does not respect Ubuntu users' preferences</a:t>
            </a:r>
          </a:p>
          <a:p>
            <a:r>
              <a:rPr lang="en-US" sz="1000" dirty="0">
                <a:highlight>
                  <a:srgbClr val="00FF00"/>
                </a:highlight>
              </a:rPr>
              <a:t>In 2012 it became impossible in Ubuntu to move the close-window-button back to the upper-right corner of the window, where it always was before. To the questions of their users Canonical replied that they know better than users where it would be convenient for users to have the close-window-button.</a:t>
            </a:r>
          </a:p>
          <a:p>
            <a:endParaRPr lang="en-US" sz="1000" dirty="0"/>
          </a:p>
          <a:p>
            <a:r>
              <a:rPr lang="en-US" sz="1000" dirty="0"/>
              <a:t>CON Relatively high system requirements</a:t>
            </a:r>
          </a:p>
          <a:p>
            <a:r>
              <a:rPr lang="en-US" sz="1000" dirty="0"/>
              <a:t>The default GNOME desktop environment is a resource hog which requires hardware accelerated graphics rendering in order to run smoothly, making out of the box Ubuntu unsuitable for low end systems and older hardware. Even mildly aged hardware, you'll get far better performance out of a lighter desktop environment like LXDE or XFCE.</a:t>
            </a:r>
          </a:p>
          <a:p>
            <a:endParaRPr lang="en-US" sz="1000" dirty="0"/>
          </a:p>
          <a:p>
            <a:r>
              <a:rPr lang="en-US" sz="1000" dirty="0"/>
              <a:t>CON Custom PPAs required for most software</a:t>
            </a:r>
          </a:p>
          <a:p>
            <a:r>
              <a:rPr lang="en-US" sz="1000" dirty="0"/>
              <a:t>To get the most software available, user must add several PPAs to the system. That has major problems:</a:t>
            </a:r>
          </a:p>
          <a:p>
            <a:r>
              <a:rPr lang="en-US" sz="1000" dirty="0"/>
              <a:t>1) Terminal recommended for adding a PPA, which can scare away users</a:t>
            </a:r>
          </a:p>
          <a:p>
            <a:r>
              <a:rPr lang="en-US" sz="1000" dirty="0"/>
              <a:t>2) A PPA can potentially distribute malware by creating a "newer" version of a package than available in other PPAs, such as the Linux kernel.</a:t>
            </a:r>
          </a:p>
          <a:p>
            <a:r>
              <a:rPr lang="en-US" sz="1000" dirty="0"/>
              <a:t>3) PPAs must be recreated and re-added with every major system update</a:t>
            </a:r>
          </a:p>
          <a:p>
            <a:endParaRPr lang="en-US" sz="1000" dirty="0"/>
          </a:p>
          <a:p>
            <a:r>
              <a:rPr lang="en-US" sz="1000" dirty="0">
                <a:highlight>
                  <a:srgbClr val="00FF00"/>
                </a:highlight>
              </a:rPr>
              <a:t>CON Includes adware</a:t>
            </a:r>
          </a:p>
          <a:p>
            <a:r>
              <a:rPr lang="en-US" sz="1000" dirty="0">
                <a:highlight>
                  <a:srgbClr val="00FF00"/>
                </a:highlight>
              </a:rPr>
              <a:t>Advertisers pay to have their links or software preinstalled. Like the links to Amazon installed by default in the dock.</a:t>
            </a:r>
          </a:p>
          <a:p>
            <a:endParaRPr lang="en-US" sz="1000" dirty="0">
              <a:highlight>
                <a:srgbClr val="00FF00"/>
              </a:highlight>
            </a:endParaRPr>
          </a:p>
          <a:p>
            <a:r>
              <a:rPr lang="en-US" sz="1000" dirty="0">
                <a:highlight>
                  <a:srgbClr val="00FF00"/>
                </a:highlight>
              </a:rPr>
              <a:t>CON Canonical (author) is proprietary</a:t>
            </a:r>
          </a:p>
          <a:p>
            <a:r>
              <a:rPr lang="en-US" sz="1000" dirty="0">
                <a:highlight>
                  <a:srgbClr val="00FF00"/>
                </a:highlight>
              </a:rPr>
              <a:t>Canonical is focused on making money so you can see many proprietary offers by them and the OS has built-in trackers (Amazon).</a:t>
            </a:r>
          </a:p>
          <a:p>
            <a:endParaRPr lang="en-US" sz="1000" dirty="0"/>
          </a:p>
          <a:p>
            <a:r>
              <a:rPr lang="en-US" sz="1000" dirty="0">
                <a:highlight>
                  <a:srgbClr val="00FF00"/>
                </a:highlight>
              </a:rPr>
              <a:t>CON Binary incompatible to Debian</a:t>
            </a:r>
          </a:p>
          <a:p>
            <a:r>
              <a:rPr lang="en-US" sz="1000" dirty="0">
                <a:highlight>
                  <a:srgbClr val="00FF00"/>
                </a:highlight>
              </a:rPr>
              <a:t>Ubuntu releases are based on Debian testing/unstable, however, unlike other Debian-based distributions they are not binary compatible due to different </a:t>
            </a:r>
            <a:r>
              <a:rPr lang="en-US" sz="1000" dirty="0" err="1">
                <a:highlight>
                  <a:srgbClr val="00FF00"/>
                </a:highlight>
              </a:rPr>
              <a:t>libc</a:t>
            </a:r>
            <a:r>
              <a:rPr lang="en-US" sz="1000" dirty="0">
                <a:highlight>
                  <a:srgbClr val="00FF00"/>
                </a:highlight>
              </a:rPr>
              <a:t> versions, so you can't install Debian packages in Ubuntu and vice versa.</a:t>
            </a:r>
          </a:p>
        </p:txBody>
      </p:sp>
      <p:sp>
        <p:nvSpPr>
          <p:cNvPr id="7" name="TextBox 6">
            <a:extLst>
              <a:ext uri="{FF2B5EF4-FFF2-40B4-BE49-F238E27FC236}">
                <a16:creationId xmlns:a16="http://schemas.microsoft.com/office/drawing/2014/main" id="{1D248D8B-128A-4893-8377-1F49B1446D59}"/>
              </a:ext>
            </a:extLst>
          </p:cNvPr>
          <p:cNvSpPr txBox="1"/>
          <p:nvPr/>
        </p:nvSpPr>
        <p:spPr>
          <a:xfrm>
            <a:off x="5948041" y="266330"/>
            <a:ext cx="6010180" cy="5478423"/>
          </a:xfrm>
          <a:prstGeom prst="rect">
            <a:avLst/>
          </a:prstGeom>
          <a:noFill/>
        </p:spPr>
        <p:txBody>
          <a:bodyPr wrap="square" rtlCol="0">
            <a:spAutoFit/>
          </a:bodyPr>
          <a:lstStyle/>
          <a:p>
            <a:r>
              <a:rPr lang="en-US" sz="1000" dirty="0">
                <a:highlight>
                  <a:srgbClr val="00FF00"/>
                </a:highlight>
              </a:rPr>
              <a:t>CON Outdated software centers</a:t>
            </a:r>
          </a:p>
          <a:p>
            <a:r>
              <a:rPr lang="en-US" sz="1000" dirty="0">
                <a:highlight>
                  <a:srgbClr val="00FF00"/>
                </a:highlight>
              </a:rPr>
              <a:t>Many of the offered options are older versions.</a:t>
            </a:r>
          </a:p>
          <a:p>
            <a:endParaRPr lang="en-US" sz="1000" dirty="0"/>
          </a:p>
          <a:p>
            <a:r>
              <a:rPr lang="en-US" sz="1000" dirty="0"/>
              <a:t>CON The Linux Mint website once provided spyware</a:t>
            </a:r>
          </a:p>
          <a:p>
            <a:r>
              <a:rPr lang="en-US" sz="1000" dirty="0"/>
              <a:t>The website for Linux Mint was hacked in 2016 and its download links led to a modified ISO, which contained spyware.</a:t>
            </a:r>
          </a:p>
          <a:p>
            <a:endParaRPr lang="en-US" sz="1000" dirty="0"/>
          </a:p>
          <a:p>
            <a:r>
              <a:rPr lang="en-US" sz="1000" dirty="0">
                <a:highlight>
                  <a:srgbClr val="00FF00"/>
                </a:highlight>
              </a:rPr>
              <a:t>CON System updates can lead the system to being unstable</a:t>
            </a:r>
          </a:p>
          <a:p>
            <a:r>
              <a:rPr lang="en-US" sz="1000" dirty="0">
                <a:highlight>
                  <a:srgbClr val="00FF00"/>
                </a:highlight>
              </a:rPr>
              <a:t>While a new installed system is stable, after an update, there is a slight chance of something not working.</a:t>
            </a:r>
          </a:p>
          <a:p>
            <a:endParaRPr lang="en-US" sz="1000" dirty="0"/>
          </a:p>
          <a:p>
            <a:r>
              <a:rPr lang="en-US" sz="1000" dirty="0"/>
              <a:t>Monikathibdb13</a:t>
            </a:r>
          </a:p>
          <a:p>
            <a:r>
              <a:rPr lang="en-US" sz="1000" dirty="0"/>
              <a:t>CON Does not handle multiple languages well</a:t>
            </a:r>
          </a:p>
          <a:p>
            <a:r>
              <a:rPr lang="en-US" sz="1000" dirty="0"/>
              <a:t>Begs</a:t>
            </a:r>
          </a:p>
          <a:p>
            <a:endParaRPr lang="en-US" sz="1000" dirty="0"/>
          </a:p>
          <a:p>
            <a:r>
              <a:rPr lang="en-US" sz="1000" dirty="0">
                <a:highlight>
                  <a:srgbClr val="00FF00"/>
                </a:highlight>
              </a:rPr>
              <a:t>CON Nothing new</a:t>
            </a:r>
          </a:p>
          <a:p>
            <a:r>
              <a:rPr lang="en-US" sz="1000" dirty="0">
                <a:highlight>
                  <a:srgbClr val="00FF00"/>
                </a:highlight>
              </a:rPr>
              <a:t>Just another fork of Ubuntu. Produces nothing that can't be found in another Debian-based distros</a:t>
            </a:r>
          </a:p>
          <a:p>
            <a:endParaRPr lang="en-US" sz="1000" dirty="0"/>
          </a:p>
          <a:p>
            <a:r>
              <a:rPr lang="en-US" sz="1000" dirty="0">
                <a:highlight>
                  <a:srgbClr val="00FF00"/>
                </a:highlight>
              </a:rPr>
              <a:t>CON Upgrade process between version can be painful</a:t>
            </a:r>
          </a:p>
          <a:p>
            <a:r>
              <a:rPr lang="en-US" sz="1000" dirty="0">
                <a:highlight>
                  <a:srgbClr val="00FF00"/>
                </a:highlight>
              </a:rPr>
              <a:t>The Linux Mint team offers a method to upgrade the OS between versions but they tend to recommend clean installs, which isn't always suitable for everyone. However, following the upgrade process currently is less than straightforward and is easily capable of leaving your system in a confused state.</a:t>
            </a:r>
          </a:p>
          <a:p>
            <a:endParaRPr lang="en-US" sz="1000" dirty="0"/>
          </a:p>
          <a:p>
            <a:r>
              <a:rPr lang="en-US" sz="1000" dirty="0"/>
              <a:t>CON The Update doesn't work sometimes</a:t>
            </a:r>
          </a:p>
          <a:p>
            <a:r>
              <a:rPr lang="en-US" sz="1000" dirty="0"/>
              <a:t>Sometimes the update failed to configure a package.</a:t>
            </a:r>
          </a:p>
          <a:p>
            <a:endParaRPr lang="en-US" sz="1000" dirty="0"/>
          </a:p>
          <a:p>
            <a:r>
              <a:rPr lang="en-US" sz="1000" dirty="0"/>
              <a:t>CON Cheap Windows substitute</a:t>
            </a:r>
          </a:p>
          <a:p>
            <a:r>
              <a:rPr lang="en-US" sz="1000" dirty="0"/>
              <a:t>Mint tries to be like Windows when it could be different and provide options.</a:t>
            </a:r>
          </a:p>
          <a:p>
            <a:endParaRPr lang="en-US" sz="1000" dirty="0"/>
          </a:p>
          <a:p>
            <a:r>
              <a:rPr lang="en-US" sz="1000" dirty="0"/>
              <a:t>CON Looks ugly</a:t>
            </a:r>
          </a:p>
          <a:p>
            <a:r>
              <a:rPr lang="en-US" sz="1000" dirty="0"/>
              <a:t>The default theme and wallpaper looks outdated and bland. Luckily that is easy to change in the settings.</a:t>
            </a:r>
          </a:p>
          <a:p>
            <a:endParaRPr lang="en-US" sz="1000" dirty="0"/>
          </a:p>
          <a:p>
            <a:r>
              <a:rPr lang="en-US" sz="1000" dirty="0"/>
              <a:t>CON Mint 19 forces unwanted updates</a:t>
            </a:r>
          </a:p>
          <a:p>
            <a:r>
              <a:rPr lang="en-US" sz="1000" dirty="0"/>
              <a:t>Since version 19 Mint adopted Windows 10's policy to force the user to install unwanted updates and even if the user deselects them and marks them not to be installed, they're still being installed.</a:t>
            </a:r>
          </a:p>
          <a:p>
            <a:endParaRPr lang="en-US" sz="1000" dirty="0"/>
          </a:p>
        </p:txBody>
      </p:sp>
    </p:spTree>
    <p:extLst>
      <p:ext uri="{BB962C8B-B14F-4D97-AF65-F5344CB8AC3E}">
        <p14:creationId xmlns:p14="http://schemas.microsoft.com/office/powerpoint/2010/main" val="192383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1F72F6-FFFB-4C25-B59A-A74BD4AB9FCD}"/>
              </a:ext>
            </a:extLst>
          </p:cNvPr>
          <p:cNvSpPr txBox="1"/>
          <p:nvPr/>
        </p:nvSpPr>
        <p:spPr>
          <a:xfrm>
            <a:off x="177556" y="204186"/>
            <a:ext cx="5193435" cy="5940088"/>
          </a:xfrm>
          <a:prstGeom prst="rect">
            <a:avLst/>
          </a:prstGeom>
          <a:noFill/>
        </p:spPr>
        <p:txBody>
          <a:bodyPr wrap="square" rtlCol="0">
            <a:spAutoFit/>
          </a:bodyPr>
          <a:lstStyle/>
          <a:p>
            <a:r>
              <a:rPr lang="en-US" sz="1000" dirty="0"/>
              <a:t>CON Unstable</a:t>
            </a:r>
          </a:p>
          <a:p>
            <a:r>
              <a:rPr lang="en-US" sz="1000" dirty="0"/>
              <a:t>Some people pointed out that updating Arch is a high risk affair. And one should carefully read forums before doing it. The same is true about Ubuntu. Making system updates (like it was with 10.04 to 11.04) that screw so many things up became a routine. Even LTS releases should not give confidence that it will work.</a:t>
            </a:r>
          </a:p>
          <a:p>
            <a:endParaRPr lang="en-US" sz="1000" dirty="0"/>
          </a:p>
          <a:p>
            <a:r>
              <a:rPr lang="en-US" sz="1000" dirty="0"/>
              <a:t>CON Splits the Debian community</a:t>
            </a:r>
          </a:p>
          <a:p>
            <a:r>
              <a:rPr lang="en-US" sz="1000" dirty="0"/>
              <a:t>The most packages are imported from Debian but Ubuntu uses own bug trackers and develops its own patches.</a:t>
            </a:r>
          </a:p>
          <a:p>
            <a:endParaRPr lang="en-US" sz="1000" dirty="0"/>
          </a:p>
          <a:p>
            <a:r>
              <a:rPr lang="en-US" sz="1000" dirty="0">
                <a:highlight>
                  <a:srgbClr val="00FF00"/>
                </a:highlight>
              </a:rPr>
              <a:t>CON Doesn't shutdown/standby properly on Lenovo laptops (b, e &amp; g series) and desktops (</a:t>
            </a:r>
            <a:r>
              <a:rPr lang="en-US" sz="1000" dirty="0" err="1">
                <a:highlight>
                  <a:srgbClr val="00FF00"/>
                </a:highlight>
              </a:rPr>
              <a:t>Thinkcentre</a:t>
            </a:r>
            <a:r>
              <a:rPr lang="en-US" sz="1000" dirty="0">
                <a:highlight>
                  <a:srgbClr val="00FF00"/>
                </a:highlight>
              </a:rPr>
              <a:t>)</a:t>
            </a:r>
          </a:p>
          <a:p>
            <a:r>
              <a:rPr lang="en-US" sz="1000" dirty="0">
                <a:highlight>
                  <a:srgbClr val="00FF00"/>
                </a:highlight>
              </a:rPr>
              <a:t>Ubuntu has some serious issue with some Lenovo laptops and desktops. Sometimes, it doesn't shutdown correctly.</a:t>
            </a:r>
          </a:p>
          <a:p>
            <a:endParaRPr lang="en-US" sz="1000" dirty="0"/>
          </a:p>
          <a:p>
            <a:r>
              <a:rPr lang="en-US" sz="1000" dirty="0"/>
              <a:t>CON Extremely un-customizable</a:t>
            </a:r>
          </a:p>
          <a:p>
            <a:endParaRPr lang="en-US" sz="1000" dirty="0"/>
          </a:p>
          <a:p>
            <a:r>
              <a:rPr lang="en-US" sz="1000" dirty="0">
                <a:highlight>
                  <a:srgbClr val="00FF00"/>
                </a:highlight>
              </a:rPr>
              <a:t>CON Redundant</a:t>
            </a:r>
          </a:p>
          <a:p>
            <a:r>
              <a:rPr lang="en-US" sz="1000" dirty="0">
                <a:highlight>
                  <a:srgbClr val="00FF00"/>
                </a:highlight>
              </a:rPr>
              <a:t>With the removal of Unity, there is no point in choosing Ubuntu over Debian anymore because everything else is imported from Debian to Ubuntu.</a:t>
            </a:r>
          </a:p>
          <a:p>
            <a:endParaRPr lang="en-US" sz="1000" dirty="0"/>
          </a:p>
          <a:p>
            <a:r>
              <a:rPr lang="en-US" sz="1000" dirty="0"/>
              <a:t>CON A tweaked Gnome version</a:t>
            </a:r>
          </a:p>
          <a:p>
            <a:r>
              <a:rPr lang="en-US" sz="1000" dirty="0"/>
              <a:t>Instead of original Gnome desktop with Ubuntu you get a tweaked Gnome and most of the tweaks makes user experience worse.</a:t>
            </a:r>
          </a:p>
          <a:p>
            <a:endParaRPr lang="en-US" sz="1000" dirty="0"/>
          </a:p>
          <a:p>
            <a:r>
              <a:rPr lang="en-US" sz="1000" dirty="0"/>
              <a:t>CON Problematic to integrate in Windows server environment (Active Directory)</a:t>
            </a:r>
          </a:p>
          <a:p>
            <a:endParaRPr lang="en-US" sz="1000" dirty="0"/>
          </a:p>
          <a:p>
            <a:r>
              <a:rPr lang="en-US" sz="1000" dirty="0"/>
              <a:t>CON Software can be outdated, if not severely outdated</a:t>
            </a:r>
          </a:p>
          <a:p>
            <a:r>
              <a:rPr lang="en-US" sz="1000" dirty="0"/>
              <a:t>If you try to download "unpopular" software, so you may find you're downloading a version that's several years old.</a:t>
            </a:r>
          </a:p>
          <a:p>
            <a:endParaRPr lang="en-US" sz="1000" dirty="0"/>
          </a:p>
          <a:p>
            <a:r>
              <a:rPr lang="en-US" sz="1000" dirty="0">
                <a:highlight>
                  <a:srgbClr val="00FF00"/>
                </a:highlight>
              </a:rPr>
              <a:t>CON Random system errors may pop up</a:t>
            </a:r>
          </a:p>
          <a:p>
            <a:endParaRPr lang="en-US" sz="1000" dirty="0"/>
          </a:p>
          <a:p>
            <a:r>
              <a:rPr lang="en-US" sz="1000" dirty="0"/>
              <a:t>CON Not so strong at all</a:t>
            </a:r>
          </a:p>
          <a:p>
            <a:endParaRPr lang="en-US" sz="1000" dirty="0"/>
          </a:p>
          <a:p>
            <a:r>
              <a:rPr lang="en-US" sz="1000" dirty="0"/>
              <a:t>CON Company stays behind it</a:t>
            </a:r>
          </a:p>
          <a:p>
            <a:endParaRPr lang="en-US" sz="1000" dirty="0"/>
          </a:p>
          <a:p>
            <a:r>
              <a:rPr lang="en-US" sz="1000" dirty="0"/>
              <a:t>CON </a:t>
            </a:r>
            <a:r>
              <a:rPr lang="en-US" sz="1000" dirty="0" err="1"/>
              <a:t>Systemd</a:t>
            </a:r>
            <a:endParaRPr lang="en-US" sz="1000" dirty="0"/>
          </a:p>
        </p:txBody>
      </p:sp>
      <p:sp>
        <p:nvSpPr>
          <p:cNvPr id="6" name="TextBox 5">
            <a:extLst>
              <a:ext uri="{FF2B5EF4-FFF2-40B4-BE49-F238E27FC236}">
                <a16:creationId xmlns:a16="http://schemas.microsoft.com/office/drawing/2014/main" id="{0EA5655D-3F52-4965-B4E0-5BA9EDB5C239}"/>
              </a:ext>
            </a:extLst>
          </p:cNvPr>
          <p:cNvSpPr txBox="1"/>
          <p:nvPr/>
        </p:nvSpPr>
        <p:spPr>
          <a:xfrm>
            <a:off x="5948041" y="266330"/>
            <a:ext cx="6010180" cy="3170099"/>
          </a:xfrm>
          <a:prstGeom prst="rect">
            <a:avLst/>
          </a:prstGeom>
          <a:noFill/>
        </p:spPr>
        <p:txBody>
          <a:bodyPr wrap="square" rtlCol="0">
            <a:spAutoFit/>
          </a:bodyPr>
          <a:lstStyle/>
          <a:p>
            <a:r>
              <a:rPr lang="en-US" sz="1000" dirty="0">
                <a:highlight>
                  <a:srgbClr val="FFFF00"/>
                </a:highlight>
              </a:rPr>
              <a:t>CON Political</a:t>
            </a:r>
          </a:p>
          <a:p>
            <a:r>
              <a:rPr lang="en-US" sz="1000" dirty="0">
                <a:highlight>
                  <a:srgbClr val="FFFF00"/>
                </a:highlight>
              </a:rPr>
              <a:t>Clement Lefebvre, the lead developer of Linux Mint said “I don’t want any money or help coming from people who support the actions of the Israeli government.”</a:t>
            </a:r>
          </a:p>
          <a:p>
            <a:endParaRPr lang="en-US" sz="1000" dirty="0"/>
          </a:p>
          <a:p>
            <a:r>
              <a:rPr lang="en-US" sz="1000" dirty="0"/>
              <a:t>CON Limits to the support of </a:t>
            </a:r>
            <a:r>
              <a:rPr lang="en-US" sz="1000" dirty="0" err="1"/>
              <a:t>propriatary</a:t>
            </a:r>
            <a:r>
              <a:rPr lang="en-US" sz="1000" dirty="0"/>
              <a:t> hardware drivers</a:t>
            </a:r>
          </a:p>
          <a:p>
            <a:r>
              <a:rPr lang="en-US" sz="1000" dirty="0"/>
              <a:t>Mint has limited support for older graphics cards beyond the generic nouveau driver, and some software (like </a:t>
            </a:r>
            <a:r>
              <a:rPr lang="en-US" sz="1000" dirty="0" err="1"/>
              <a:t>Stremio</a:t>
            </a:r>
            <a:r>
              <a:rPr lang="en-US" sz="1000" dirty="0"/>
              <a:t>) only works with official Nvidia drivers (for example).</a:t>
            </a:r>
          </a:p>
          <a:p>
            <a:endParaRPr lang="en-US" sz="1000" dirty="0"/>
          </a:p>
          <a:p>
            <a:r>
              <a:rPr lang="en-US" sz="1000" dirty="0"/>
              <a:t>CON Many proprietary (closed-source) packages</a:t>
            </a:r>
          </a:p>
          <a:p>
            <a:r>
              <a:rPr lang="en-US" sz="1000" dirty="0"/>
              <a:t>By default, Linux Mint includes almost all the proprietary packages just to improve the user experience.</a:t>
            </a:r>
          </a:p>
          <a:p>
            <a:endParaRPr lang="en-US" sz="1000" dirty="0"/>
          </a:p>
          <a:p>
            <a:r>
              <a:rPr lang="en-US" sz="1000" dirty="0"/>
              <a:t>CON Linux Mint tries to force people to use less powerful custom package management system</a:t>
            </a:r>
          </a:p>
          <a:p>
            <a:r>
              <a:rPr lang="en-US" sz="1000" dirty="0"/>
              <a:t>The custom package management system is slow, frustrating, and forces you to select and install one package at a time. Can't select a whole load of packages and then run the installations in one go.</a:t>
            </a:r>
          </a:p>
          <a:p>
            <a:endParaRPr lang="en-US" sz="1000" dirty="0"/>
          </a:p>
          <a:p>
            <a:r>
              <a:rPr lang="en-US" sz="1000" dirty="0">
                <a:highlight>
                  <a:srgbClr val="FFFF00"/>
                </a:highlight>
              </a:rPr>
              <a:t>CON Very boring to boring people</a:t>
            </a:r>
          </a:p>
          <a:p>
            <a:endParaRPr lang="en-US" sz="1000" dirty="0"/>
          </a:p>
          <a:p>
            <a:r>
              <a:rPr lang="en-US" sz="1000" dirty="0">
                <a:highlight>
                  <a:srgbClr val="00FF00"/>
                </a:highlight>
              </a:rPr>
              <a:t>CON Too many kernel crashes</a:t>
            </a:r>
          </a:p>
          <a:p>
            <a:r>
              <a:rPr lang="en-US" sz="1000" dirty="0">
                <a:highlight>
                  <a:srgbClr val="00FF00"/>
                </a:highlight>
              </a:rPr>
              <a:t>Linux Mint </a:t>
            </a:r>
            <a:r>
              <a:rPr lang="en-US" sz="1000" dirty="0" err="1">
                <a:highlight>
                  <a:srgbClr val="00FF00"/>
                </a:highlight>
              </a:rPr>
              <a:t>Xfce</a:t>
            </a:r>
            <a:r>
              <a:rPr lang="en-US" sz="1000" dirty="0">
                <a:highlight>
                  <a:srgbClr val="00FF00"/>
                </a:highlight>
              </a:rPr>
              <a:t> keeps crashing 5-6 times a day with no way to fix it. Endless rebooting. It is the most unstable distro.</a:t>
            </a:r>
          </a:p>
        </p:txBody>
      </p:sp>
    </p:spTree>
    <p:extLst>
      <p:ext uri="{BB962C8B-B14F-4D97-AF65-F5344CB8AC3E}">
        <p14:creationId xmlns:p14="http://schemas.microsoft.com/office/powerpoint/2010/main" val="12361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9CAF03-03D5-460C-B463-D99879838D42}"/>
              </a:ext>
            </a:extLst>
          </p:cNvPr>
          <p:cNvPicPr>
            <a:picLocks noChangeAspect="1"/>
          </p:cNvPicPr>
          <p:nvPr/>
        </p:nvPicPr>
        <p:blipFill>
          <a:blip r:embed="rId2"/>
          <a:stretch>
            <a:fillRect/>
          </a:stretch>
        </p:blipFill>
        <p:spPr>
          <a:xfrm>
            <a:off x="1500187" y="519112"/>
            <a:ext cx="9191625" cy="5819775"/>
          </a:xfrm>
          <a:prstGeom prst="rect">
            <a:avLst/>
          </a:prstGeom>
        </p:spPr>
      </p:pic>
    </p:spTree>
    <p:extLst>
      <p:ext uri="{BB962C8B-B14F-4D97-AF65-F5344CB8AC3E}">
        <p14:creationId xmlns:p14="http://schemas.microsoft.com/office/powerpoint/2010/main" val="270112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40F998-A829-4CB4-A117-8A1E95B7ACAE}"/>
              </a:ext>
            </a:extLst>
          </p:cNvPr>
          <p:cNvPicPr>
            <a:picLocks noChangeAspect="1"/>
          </p:cNvPicPr>
          <p:nvPr/>
        </p:nvPicPr>
        <p:blipFill>
          <a:blip r:embed="rId2"/>
          <a:stretch>
            <a:fillRect/>
          </a:stretch>
        </p:blipFill>
        <p:spPr>
          <a:xfrm>
            <a:off x="757237" y="785812"/>
            <a:ext cx="10677525" cy="5286375"/>
          </a:xfrm>
          <a:prstGeom prst="rect">
            <a:avLst/>
          </a:prstGeom>
        </p:spPr>
      </p:pic>
    </p:spTree>
    <p:extLst>
      <p:ext uri="{BB962C8B-B14F-4D97-AF65-F5344CB8AC3E}">
        <p14:creationId xmlns:p14="http://schemas.microsoft.com/office/powerpoint/2010/main" val="304535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CD30CD-D6AE-4A6A-AD32-22E54F6C782A}"/>
              </a:ext>
            </a:extLst>
          </p:cNvPr>
          <p:cNvSpPr txBox="1"/>
          <p:nvPr/>
        </p:nvSpPr>
        <p:spPr>
          <a:xfrm>
            <a:off x="497150" y="843379"/>
            <a:ext cx="1269506" cy="369332"/>
          </a:xfrm>
          <a:prstGeom prst="rect">
            <a:avLst/>
          </a:prstGeom>
          <a:noFill/>
        </p:spPr>
        <p:txBody>
          <a:bodyPr wrap="square" rtlCol="0">
            <a:spAutoFit/>
          </a:bodyPr>
          <a:lstStyle/>
          <a:p>
            <a:r>
              <a:rPr lang="es-MX" dirty="0" err="1"/>
              <a:t>OpenSUSE</a:t>
            </a:r>
            <a:endParaRPr lang="en-US" dirty="0"/>
          </a:p>
        </p:txBody>
      </p:sp>
      <p:sp>
        <p:nvSpPr>
          <p:cNvPr id="5" name="TextBox 4">
            <a:extLst>
              <a:ext uri="{FF2B5EF4-FFF2-40B4-BE49-F238E27FC236}">
                <a16:creationId xmlns:a16="http://schemas.microsoft.com/office/drawing/2014/main" id="{B54ADA06-1620-4F2E-907E-6E2245D9149B}"/>
              </a:ext>
            </a:extLst>
          </p:cNvPr>
          <p:cNvSpPr txBox="1"/>
          <p:nvPr/>
        </p:nvSpPr>
        <p:spPr>
          <a:xfrm>
            <a:off x="8319857" y="843379"/>
            <a:ext cx="1269506" cy="369332"/>
          </a:xfrm>
          <a:prstGeom prst="rect">
            <a:avLst/>
          </a:prstGeom>
          <a:noFill/>
        </p:spPr>
        <p:txBody>
          <a:bodyPr wrap="square" rtlCol="0">
            <a:spAutoFit/>
          </a:bodyPr>
          <a:lstStyle/>
          <a:p>
            <a:r>
              <a:rPr lang="es-MX" dirty="0"/>
              <a:t>Linux </a:t>
            </a:r>
            <a:r>
              <a:rPr lang="es-MX" dirty="0" err="1"/>
              <a:t>Mint</a:t>
            </a:r>
            <a:endParaRPr lang="en-US" dirty="0"/>
          </a:p>
        </p:txBody>
      </p:sp>
      <p:sp>
        <p:nvSpPr>
          <p:cNvPr id="6" name="TextBox 5">
            <a:extLst>
              <a:ext uri="{FF2B5EF4-FFF2-40B4-BE49-F238E27FC236}">
                <a16:creationId xmlns:a16="http://schemas.microsoft.com/office/drawing/2014/main" id="{19F47AE5-0268-40E1-B038-E8A28ABEB690}"/>
              </a:ext>
            </a:extLst>
          </p:cNvPr>
          <p:cNvSpPr txBox="1"/>
          <p:nvPr/>
        </p:nvSpPr>
        <p:spPr>
          <a:xfrm>
            <a:off x="497150" y="1212711"/>
            <a:ext cx="4980372" cy="4862870"/>
          </a:xfrm>
          <a:prstGeom prst="rect">
            <a:avLst/>
          </a:prstGeom>
          <a:noFill/>
        </p:spPr>
        <p:txBody>
          <a:bodyPr wrap="square" rtlCol="0">
            <a:spAutoFit/>
          </a:bodyPr>
          <a:lstStyle/>
          <a:p>
            <a:r>
              <a:rPr lang="en-US" sz="1000" dirty="0">
                <a:highlight>
                  <a:srgbClr val="00FF00"/>
                </a:highlight>
              </a:rPr>
              <a:t>PRO Extremely reliable</a:t>
            </a:r>
          </a:p>
          <a:p>
            <a:r>
              <a:rPr lang="en-US" sz="1000" dirty="0">
                <a:highlight>
                  <a:srgbClr val="00FF00"/>
                </a:highlight>
              </a:rPr>
              <a:t>The packaging team is dependable resulting in system updates that come in a timely fashion and systems which rarely, if ever, break due to packaging. The versions of software that are selected and the configuration of them is typically extremely high quality</a:t>
            </a:r>
            <a:r>
              <a:rPr lang="en-US" sz="1000" dirty="0"/>
              <a:t>.</a:t>
            </a:r>
          </a:p>
          <a:p>
            <a:endParaRPr lang="en-US" sz="1000" dirty="0"/>
          </a:p>
          <a:p>
            <a:r>
              <a:rPr lang="en-US" sz="1000" dirty="0"/>
              <a:t>PRO Easy installation and administration</a:t>
            </a:r>
          </a:p>
          <a:p>
            <a:r>
              <a:rPr lang="en-US" sz="1000" dirty="0"/>
              <a:t>openSUSE makes use of a GUI tool called </a:t>
            </a:r>
            <a:r>
              <a:rPr lang="en-US" sz="1000" dirty="0" err="1"/>
              <a:t>YaST</a:t>
            </a:r>
            <a:r>
              <a:rPr lang="en-US" sz="1000" dirty="0"/>
              <a:t> to install and setup an openSUSE system.</a:t>
            </a:r>
          </a:p>
          <a:p>
            <a:endParaRPr lang="en-US" sz="1000" dirty="0"/>
          </a:p>
          <a:p>
            <a:r>
              <a:rPr lang="en-US" sz="1000" dirty="0" err="1">
                <a:highlight>
                  <a:srgbClr val="00FF00"/>
                </a:highlight>
              </a:rPr>
              <a:t>YaST</a:t>
            </a:r>
            <a:r>
              <a:rPr lang="en-US" sz="1000" dirty="0">
                <a:highlight>
                  <a:srgbClr val="00FF00"/>
                </a:highlight>
              </a:rPr>
              <a:t> is very easy to use and makes the process of installing and maintaining an openSUSE installation a breeze</a:t>
            </a:r>
            <a:r>
              <a:rPr lang="en-US" sz="1000" dirty="0"/>
              <a:t>.</a:t>
            </a:r>
          </a:p>
          <a:p>
            <a:endParaRPr lang="en-US" sz="1000" dirty="0"/>
          </a:p>
          <a:p>
            <a:r>
              <a:rPr lang="en-US" sz="1000" dirty="0"/>
              <a:t>PRO One-Click install</a:t>
            </a:r>
          </a:p>
          <a:p>
            <a:r>
              <a:rPr lang="en-US" sz="1000" dirty="0"/>
              <a:t>Much better system then other distros for installing any package. It is as simple as clicking on one button and typing in your password. Adds a repo to your system keeping everything updated at the same time.</a:t>
            </a:r>
          </a:p>
          <a:p>
            <a:endParaRPr lang="en-US" sz="1000" dirty="0"/>
          </a:p>
          <a:p>
            <a:r>
              <a:rPr lang="en-US" sz="1000" dirty="0"/>
              <a:t>PRO Easily get packages from other sources</a:t>
            </a:r>
          </a:p>
          <a:p>
            <a:r>
              <a:rPr lang="en-US" sz="1000" dirty="0">
                <a:highlight>
                  <a:srgbClr val="00FF00"/>
                </a:highlight>
              </a:rPr>
              <a:t>SUSE Build Service offers packages from the same sources as Fedora, Debian, Ubuntu, SUSE Linux Enterprise and other distributions. This is the most underused package tool in Linux today.</a:t>
            </a:r>
          </a:p>
          <a:p>
            <a:endParaRPr lang="en-US" sz="1000" dirty="0"/>
          </a:p>
          <a:p>
            <a:r>
              <a:rPr lang="en-US" sz="1000" dirty="0"/>
              <a:t>PRO Probably the best KDE desktop experience</a:t>
            </a:r>
          </a:p>
          <a:p>
            <a:r>
              <a:rPr lang="en-US" sz="1000" dirty="0"/>
              <a:t>Both Gnome and KDE desktop options are well polished to fit with the </a:t>
            </a:r>
            <a:r>
              <a:rPr lang="en-US" sz="1000" dirty="0" err="1"/>
              <a:t>opensuse</a:t>
            </a:r>
            <a:r>
              <a:rPr lang="en-US" sz="1000" dirty="0"/>
              <a:t> theme and </a:t>
            </a:r>
            <a:r>
              <a:rPr lang="en-US" sz="1000" dirty="0" err="1"/>
              <a:t>environement</a:t>
            </a:r>
            <a:r>
              <a:rPr lang="en-US" sz="1000" dirty="0"/>
              <a:t>, so either desktop is a great choice.</a:t>
            </a:r>
          </a:p>
          <a:p>
            <a:endParaRPr lang="en-US" sz="1000" dirty="0"/>
          </a:p>
          <a:p>
            <a:r>
              <a:rPr lang="en-US" sz="1000" dirty="0"/>
              <a:t>PRO Convenient package management with </a:t>
            </a:r>
            <a:r>
              <a:rPr lang="en-US" sz="1000" dirty="0" err="1"/>
              <a:t>Zypper</a:t>
            </a:r>
            <a:endParaRPr lang="en-US" sz="1000" dirty="0"/>
          </a:p>
          <a:p>
            <a:r>
              <a:rPr lang="en-US" sz="1000" dirty="0"/>
              <a:t>Fast, reliable, powerful and almost impossible to leave a broken system.</a:t>
            </a:r>
          </a:p>
          <a:p>
            <a:r>
              <a:rPr lang="en-US" sz="1000" dirty="0"/>
              <a:t>The </a:t>
            </a:r>
            <a:r>
              <a:rPr lang="en-US" sz="1000" dirty="0" err="1"/>
              <a:t>Yast</a:t>
            </a:r>
            <a:r>
              <a:rPr lang="en-US" sz="1000" dirty="0"/>
              <a:t> interface will also give you access to a </a:t>
            </a:r>
            <a:r>
              <a:rPr lang="en-US" sz="1000" dirty="0" err="1"/>
              <a:t>Zypper</a:t>
            </a:r>
            <a:r>
              <a:rPr lang="en-US" sz="1000" dirty="0"/>
              <a:t> GUI if you are uncomfortable with the command line.</a:t>
            </a:r>
          </a:p>
          <a:p>
            <a:endParaRPr lang="en-US" sz="1000" dirty="0"/>
          </a:p>
        </p:txBody>
      </p:sp>
      <p:sp>
        <p:nvSpPr>
          <p:cNvPr id="20" name="TextBox 19">
            <a:extLst>
              <a:ext uri="{FF2B5EF4-FFF2-40B4-BE49-F238E27FC236}">
                <a16:creationId xmlns:a16="http://schemas.microsoft.com/office/drawing/2014/main" id="{DCCDF451-AAEA-4D9D-B738-7FB255522FB3}"/>
              </a:ext>
            </a:extLst>
          </p:cNvPr>
          <p:cNvSpPr txBox="1"/>
          <p:nvPr/>
        </p:nvSpPr>
        <p:spPr>
          <a:xfrm>
            <a:off x="6096001" y="1296140"/>
            <a:ext cx="5977630" cy="4862870"/>
          </a:xfrm>
          <a:prstGeom prst="rect">
            <a:avLst/>
          </a:prstGeom>
          <a:noFill/>
        </p:spPr>
        <p:txBody>
          <a:bodyPr wrap="square" rtlCol="0">
            <a:spAutoFit/>
          </a:bodyPr>
          <a:lstStyle/>
          <a:p>
            <a:r>
              <a:rPr lang="en-US" sz="1000" dirty="0">
                <a:highlight>
                  <a:srgbClr val="00FF00"/>
                </a:highlight>
              </a:rPr>
              <a:t>PRO Compatibility with Debian and Ubuntu software builds and repositories</a:t>
            </a:r>
          </a:p>
          <a:p>
            <a:r>
              <a:rPr lang="en-US" sz="1000" dirty="0">
                <a:highlight>
                  <a:srgbClr val="00FF00"/>
                </a:highlight>
              </a:rPr>
              <a:t>Mint gains a very strong package ecosystem and software manager of Debian, including more than 30,000 packages available from the Debian repositories.</a:t>
            </a:r>
          </a:p>
          <a:p>
            <a:endParaRPr lang="en-US" sz="1000" dirty="0"/>
          </a:p>
          <a:p>
            <a:r>
              <a:rPr lang="en-US" sz="1000" dirty="0"/>
              <a:t>PRO Familiar user interface</a:t>
            </a:r>
          </a:p>
          <a:p>
            <a:r>
              <a:rPr lang="en-US" sz="1000" dirty="0"/>
              <a:t>Mint is highly recommended for both users coming from Windows, as well as users coming from Ubuntu, but unhappy with Ubuntu's recent, rather dramatic interface changes. Mint provides an updated interface with a look and feel similar to Gnome 2, with an application menu reminiscent of the Windows 7 Start Menu, with categorization and search.</a:t>
            </a:r>
          </a:p>
          <a:p>
            <a:endParaRPr lang="en-US" sz="1000" dirty="0"/>
          </a:p>
          <a:p>
            <a:r>
              <a:rPr lang="en-US" sz="1000" dirty="0">
                <a:highlight>
                  <a:srgbClr val="00FF00"/>
                </a:highlight>
              </a:rPr>
              <a:t>PRO Already functional out-of-the-box</a:t>
            </a:r>
          </a:p>
          <a:p>
            <a:r>
              <a:rPr lang="en-US" sz="1000" dirty="0">
                <a:highlight>
                  <a:srgbClr val="00FF00"/>
                </a:highlight>
              </a:rPr>
              <a:t>Mint comes bundled with software for browsing the web, editing pictures, browsing files, watching videos and even a full office suite (LibreOffice). An average user can use Mint right away after a fresh install, using all the software that comes with the distribution to complete most of their daily tasks.</a:t>
            </a:r>
          </a:p>
          <a:p>
            <a:endParaRPr lang="en-US" sz="1000" dirty="0"/>
          </a:p>
          <a:p>
            <a:r>
              <a:rPr lang="en-US" sz="1000" dirty="0"/>
              <a:t>PRO Complete and stable</a:t>
            </a:r>
          </a:p>
          <a:p>
            <a:r>
              <a:rPr lang="en-US" sz="1000" dirty="0"/>
              <a:t>It's based upon Ubuntu LTS or Debian.</a:t>
            </a:r>
          </a:p>
          <a:p>
            <a:r>
              <a:rPr lang="en-US" sz="1000" dirty="0"/>
              <a:t>It depends on which one you select - Linux Mint or Linux Mint Debian Edition.</a:t>
            </a:r>
          </a:p>
          <a:p>
            <a:r>
              <a:rPr lang="en-US" sz="1000" dirty="0"/>
              <a:t>The Debian Edition is even more stable.</a:t>
            </a:r>
          </a:p>
          <a:p>
            <a:endParaRPr lang="en-US" sz="1000" dirty="0"/>
          </a:p>
          <a:p>
            <a:r>
              <a:rPr lang="en-US" sz="1000" dirty="0"/>
              <a:t>PRO Easy installation and configuration</a:t>
            </a:r>
          </a:p>
          <a:p>
            <a:r>
              <a:rPr lang="en-US" sz="1000" dirty="0"/>
              <a:t>Linux Mint uses the same installer as Ubuntu. It is very easy to use for beginners, and also allows more advanced users to choose their own partitions. Linux Mint's Cinnamon desktop is highly customizable and can be made to look however preferred.</a:t>
            </a:r>
          </a:p>
          <a:p>
            <a:endParaRPr lang="en-US" sz="1000" dirty="0"/>
          </a:p>
          <a:p>
            <a:r>
              <a:rPr lang="en-US" sz="1000" dirty="0">
                <a:highlight>
                  <a:srgbClr val="00FF00"/>
                </a:highlight>
              </a:rPr>
              <a:t>PRO Provides LTS (long term support) versions</a:t>
            </a:r>
          </a:p>
          <a:p>
            <a:r>
              <a:rPr lang="en-US" sz="1000" dirty="0">
                <a:highlight>
                  <a:srgbClr val="00FF00"/>
                </a:highlight>
              </a:rPr>
              <a:t>Long Term Support versions are versions of software that are continuously updated for an extended period of time, even after newer versions are launched. LTS versions will typically get feature additions and enhancements for an extended period of time, then security updates up until its End of Life. An LTS release should typically be considered good for at least 5 years</a:t>
            </a:r>
            <a:r>
              <a:rPr lang="en-US" sz="1000" dirty="0"/>
              <a:t>.</a:t>
            </a:r>
          </a:p>
        </p:txBody>
      </p:sp>
      <p:cxnSp>
        <p:nvCxnSpPr>
          <p:cNvPr id="1040" name="Straight Connector 1039">
            <a:extLst>
              <a:ext uri="{FF2B5EF4-FFF2-40B4-BE49-F238E27FC236}">
                <a16:creationId xmlns:a16="http://schemas.microsoft.com/office/drawing/2014/main" id="{2994C745-6698-408E-9768-51CBF4E76EC6}"/>
              </a:ext>
            </a:extLst>
          </p:cNvPr>
          <p:cNvCxnSpPr/>
          <p:nvPr/>
        </p:nvCxnSpPr>
        <p:spPr>
          <a:xfrm>
            <a:off x="5717219" y="1212711"/>
            <a:ext cx="0" cy="56452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95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07CAF0-C9DB-4CBF-96D9-61E0A4342ED9}"/>
              </a:ext>
            </a:extLst>
          </p:cNvPr>
          <p:cNvSpPr txBox="1"/>
          <p:nvPr/>
        </p:nvSpPr>
        <p:spPr>
          <a:xfrm>
            <a:off x="239696" y="97654"/>
            <a:ext cx="5095783" cy="4370427"/>
          </a:xfrm>
          <a:prstGeom prst="rect">
            <a:avLst/>
          </a:prstGeom>
          <a:noFill/>
        </p:spPr>
        <p:txBody>
          <a:bodyPr wrap="square" rtlCol="0">
            <a:spAutoFit/>
          </a:bodyPr>
          <a:lstStyle/>
          <a:p>
            <a:r>
              <a:rPr lang="en-US" sz="1000" dirty="0"/>
              <a:t>PRO Very stable</a:t>
            </a:r>
          </a:p>
          <a:p>
            <a:r>
              <a:rPr lang="en-US" sz="1000" dirty="0"/>
              <a:t>Stable, reliable, rock solid.</a:t>
            </a:r>
          </a:p>
          <a:p>
            <a:endParaRPr lang="en-US" sz="1000" dirty="0"/>
          </a:p>
          <a:p>
            <a:r>
              <a:rPr lang="en-US" sz="1000" dirty="0"/>
              <a:t>PRO "Tumbleweed" Rolling Release</a:t>
            </a:r>
          </a:p>
          <a:p>
            <a:r>
              <a:rPr lang="en-US" sz="1000" dirty="0"/>
              <a:t>Regular and easy upgrades to stable and well tested software.</a:t>
            </a:r>
          </a:p>
          <a:p>
            <a:endParaRPr lang="en-US" sz="1000" dirty="0"/>
          </a:p>
          <a:p>
            <a:r>
              <a:rPr lang="en-US" sz="1000" dirty="0"/>
              <a:t>PRO Supports RPM packages</a:t>
            </a:r>
          </a:p>
          <a:p>
            <a:r>
              <a:rPr lang="en-US" sz="1000" dirty="0"/>
              <a:t>Popular format shared with distros like Fedora, RHEL, Scientific Linux, </a:t>
            </a:r>
            <a:r>
              <a:rPr lang="en-US" sz="1000" dirty="0" err="1"/>
              <a:t>Mageia</a:t>
            </a:r>
            <a:r>
              <a:rPr lang="en-US" sz="1000" dirty="0"/>
              <a:t> etc.</a:t>
            </a:r>
          </a:p>
          <a:p>
            <a:endParaRPr lang="en-US" sz="1000" dirty="0"/>
          </a:p>
          <a:p>
            <a:r>
              <a:rPr lang="en-US" sz="1000" dirty="0">
                <a:highlight>
                  <a:srgbClr val="00FF00"/>
                </a:highlight>
              </a:rPr>
              <a:t>PRO Amazing choice for both newbies and power users</a:t>
            </a:r>
          </a:p>
          <a:p>
            <a:r>
              <a:rPr lang="en-US" sz="1000" dirty="0">
                <a:highlight>
                  <a:srgbClr val="00FF00"/>
                </a:highlight>
              </a:rPr>
              <a:t>OpenSUSE is very easy in terms of installing packages, administration and customization, yet very powerful in the same. Every user should find his own piece of cake in this OS</a:t>
            </a:r>
            <a:r>
              <a:rPr lang="en-US" sz="1000" dirty="0"/>
              <a:t>.</a:t>
            </a:r>
          </a:p>
          <a:p>
            <a:endParaRPr lang="en-US" sz="1000" dirty="0"/>
          </a:p>
          <a:p>
            <a:r>
              <a:rPr lang="en-US" sz="1000" dirty="0">
                <a:highlight>
                  <a:srgbClr val="00FF00"/>
                </a:highlight>
              </a:rPr>
              <a:t>PRO Dedicated professional community</a:t>
            </a:r>
          </a:p>
          <a:p>
            <a:r>
              <a:rPr lang="en-US" sz="1000" dirty="0">
                <a:highlight>
                  <a:srgbClr val="00FF00"/>
                </a:highlight>
              </a:rPr>
              <a:t>Directions on other desktop Linux's often force you to use GUI packages or have steps that introduce security issues.</a:t>
            </a:r>
          </a:p>
          <a:p>
            <a:r>
              <a:rPr lang="en-US" sz="1000" dirty="0">
                <a:highlight>
                  <a:srgbClr val="00FF00"/>
                </a:highlight>
              </a:rPr>
              <a:t>OpenSUSE has a professional community and directions are usually geared toward GUI and CLI with similar steps</a:t>
            </a:r>
            <a:r>
              <a:rPr lang="en-US" sz="1000" dirty="0"/>
              <a:t>.</a:t>
            </a:r>
          </a:p>
          <a:p>
            <a:endParaRPr lang="en-US" sz="1000" dirty="0"/>
          </a:p>
          <a:p>
            <a:r>
              <a:rPr lang="en-US" sz="1000" dirty="0"/>
              <a:t>PRO Built-in drivers</a:t>
            </a:r>
          </a:p>
          <a:p>
            <a:r>
              <a:rPr lang="en-US" sz="1000" dirty="0"/>
              <a:t>Does the job needed and has the hardware drivers for the application built-in by the H/W supplier.</a:t>
            </a:r>
          </a:p>
          <a:p>
            <a:endParaRPr lang="en-US" sz="1000" dirty="0"/>
          </a:p>
          <a:p>
            <a:r>
              <a:rPr lang="en-US" sz="1000" dirty="0"/>
              <a:t>PRO Outstanding community support</a:t>
            </a:r>
          </a:p>
          <a:p>
            <a:r>
              <a:rPr lang="en-US" sz="1000" dirty="0"/>
              <a:t>OpenSUSE has a VERY active user community. Questions on forums are generally answered in minutes.</a:t>
            </a:r>
          </a:p>
          <a:p>
            <a:endParaRPr lang="en-US" dirty="0"/>
          </a:p>
        </p:txBody>
      </p:sp>
      <p:sp>
        <p:nvSpPr>
          <p:cNvPr id="5" name="TextBox 4">
            <a:extLst>
              <a:ext uri="{FF2B5EF4-FFF2-40B4-BE49-F238E27FC236}">
                <a16:creationId xmlns:a16="http://schemas.microsoft.com/office/drawing/2014/main" id="{C210D9DE-510B-4858-B7C3-109C5A8CA39C}"/>
              </a:ext>
            </a:extLst>
          </p:cNvPr>
          <p:cNvSpPr txBox="1"/>
          <p:nvPr/>
        </p:nvSpPr>
        <p:spPr>
          <a:xfrm>
            <a:off x="5956917" y="97654"/>
            <a:ext cx="6081203" cy="5324535"/>
          </a:xfrm>
          <a:prstGeom prst="rect">
            <a:avLst/>
          </a:prstGeom>
          <a:noFill/>
        </p:spPr>
        <p:txBody>
          <a:bodyPr wrap="square" rtlCol="0">
            <a:spAutoFit/>
          </a:bodyPr>
          <a:lstStyle/>
          <a:p>
            <a:r>
              <a:rPr lang="en-US" sz="1000" dirty="0"/>
              <a:t>PRO Good community support</a:t>
            </a:r>
          </a:p>
          <a:p>
            <a:r>
              <a:rPr lang="en-US" sz="1000" dirty="0"/>
              <a:t>There are several different ways to get support for this distribution, including the forums, their IRC channel, or their </a:t>
            </a:r>
            <a:r>
              <a:rPr lang="en-US" sz="1000" dirty="0" err="1"/>
              <a:t>github</a:t>
            </a:r>
            <a:r>
              <a:rPr lang="en-US" sz="1000" dirty="0"/>
              <a:t> repositories if you think their software isn't behaving as it should.</a:t>
            </a:r>
          </a:p>
          <a:p>
            <a:endParaRPr lang="en-US" sz="1000" dirty="0"/>
          </a:p>
          <a:p>
            <a:r>
              <a:rPr lang="en-US" sz="1000" dirty="0"/>
              <a:t>PRO Dedicated upgrade process</a:t>
            </a:r>
          </a:p>
          <a:p>
            <a:r>
              <a:rPr lang="en-US" sz="1000" dirty="0"/>
              <a:t>The Linux Mint team is very dedicated to upgrading and improving Mint, to the point where the releases are fairly predictable. They are also dedicated to their users, meaning that they are responsive to critiques, suggestions, etc.</a:t>
            </a:r>
          </a:p>
          <a:p>
            <a:endParaRPr lang="en-US" sz="1000" dirty="0"/>
          </a:p>
          <a:p>
            <a:r>
              <a:rPr lang="en-US" sz="1000" dirty="0"/>
              <a:t>PRO Popular</a:t>
            </a:r>
          </a:p>
          <a:p>
            <a:r>
              <a:rPr lang="en-US" sz="1000" dirty="0"/>
              <a:t>Linux Mint is currently the most hit page on </a:t>
            </a:r>
            <a:r>
              <a:rPr lang="en-US" sz="1000" dirty="0" err="1"/>
              <a:t>DistroWatch</a:t>
            </a:r>
            <a:r>
              <a:rPr lang="en-US" sz="1000" dirty="0"/>
              <a:t>. Because of its popularity, long-term support is pretty guaranteed.</a:t>
            </a:r>
          </a:p>
          <a:p>
            <a:endParaRPr lang="en-US" sz="1000" dirty="0"/>
          </a:p>
          <a:p>
            <a:r>
              <a:rPr lang="en-US" sz="1000" dirty="0"/>
              <a:t>PRO Supports proprietary software</a:t>
            </a:r>
          </a:p>
          <a:p>
            <a:r>
              <a:rPr lang="en-US" sz="1000" dirty="0"/>
              <a:t>Linux Mint does maintain a free software environment, however, it does offer full support to proprietary software (Chrome, Skype, </a:t>
            </a:r>
            <a:r>
              <a:rPr lang="en-US" sz="1000" dirty="0" err="1"/>
              <a:t>Teamviewer</a:t>
            </a:r>
            <a:r>
              <a:rPr lang="en-US" sz="1000" dirty="0"/>
              <a:t>).</a:t>
            </a:r>
          </a:p>
          <a:p>
            <a:endParaRPr lang="en-US" sz="1000" dirty="0"/>
          </a:p>
          <a:p>
            <a:r>
              <a:rPr lang="en-US" sz="1000" dirty="0"/>
              <a:t>PRO Not from a big company</a:t>
            </a:r>
          </a:p>
          <a:p>
            <a:r>
              <a:rPr lang="en-US" sz="1000" dirty="0"/>
              <a:t>Linux Mint is not Canonical, while based upon Ubuntu.</a:t>
            </a:r>
          </a:p>
          <a:p>
            <a:endParaRPr lang="en-US" sz="1000" dirty="0"/>
          </a:p>
          <a:p>
            <a:r>
              <a:rPr lang="en-US" sz="1000" dirty="0">
                <a:highlight>
                  <a:srgbClr val="00FF00"/>
                </a:highlight>
              </a:rPr>
              <a:t>PRO The OS is great for both beginners and advanced users</a:t>
            </a:r>
          </a:p>
          <a:p>
            <a:r>
              <a:rPr lang="en-US" sz="1000" dirty="0">
                <a:highlight>
                  <a:srgbClr val="00FF00"/>
                </a:highlight>
              </a:rPr>
              <a:t>The OS has different update settings for different users and has easy manual within the OS.</a:t>
            </a:r>
          </a:p>
          <a:p>
            <a:endParaRPr lang="en-US" sz="1000" dirty="0"/>
          </a:p>
          <a:p>
            <a:r>
              <a:rPr lang="en-US" sz="1000" dirty="0"/>
              <a:t>PRO The easiest option ever</a:t>
            </a:r>
          </a:p>
          <a:p>
            <a:r>
              <a:rPr lang="en-US" sz="1000" dirty="0"/>
              <a:t>The distro is the easiest operating system to run ever.</a:t>
            </a:r>
          </a:p>
          <a:p>
            <a:endParaRPr lang="en-US" sz="1000" dirty="0"/>
          </a:p>
          <a:p>
            <a:r>
              <a:rPr lang="en-US" sz="1000" dirty="0"/>
              <a:t>PRO There is a "system restore" tool to restore the OS if something breaks</a:t>
            </a:r>
          </a:p>
          <a:p>
            <a:r>
              <a:rPr lang="en-US" sz="1000" dirty="0"/>
              <a:t>This tool backs up the core OS files to an external drive with an option for full encryption.</a:t>
            </a:r>
          </a:p>
          <a:p>
            <a:endParaRPr lang="en-US" sz="1000" dirty="0"/>
          </a:p>
          <a:p>
            <a:r>
              <a:rPr lang="en-US" sz="1000" dirty="0"/>
              <a:t>PRO Pretty desktop</a:t>
            </a:r>
          </a:p>
          <a:p>
            <a:r>
              <a:rPr lang="en-US" sz="1000" dirty="0"/>
              <a:t>Linux Mint has a quite pretty default desktop. Cinnamon is adopted by other distros also.</a:t>
            </a:r>
          </a:p>
          <a:p>
            <a:endParaRPr lang="en-US" sz="1000" dirty="0"/>
          </a:p>
          <a:p>
            <a:r>
              <a:rPr lang="en-US" sz="1000" dirty="0"/>
              <a:t>PRO Has more desktop options</a:t>
            </a:r>
          </a:p>
          <a:p>
            <a:r>
              <a:rPr lang="en-US" sz="1000" dirty="0"/>
              <a:t>You can choose between Cinnamon, MATE and XFCE.</a:t>
            </a:r>
          </a:p>
        </p:txBody>
      </p:sp>
      <p:cxnSp>
        <p:nvCxnSpPr>
          <p:cNvPr id="6" name="Straight Connector 5">
            <a:extLst>
              <a:ext uri="{FF2B5EF4-FFF2-40B4-BE49-F238E27FC236}">
                <a16:creationId xmlns:a16="http://schemas.microsoft.com/office/drawing/2014/main" id="{493126FE-16D4-4E2C-932C-5671DE10000E}"/>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20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F6EC84-A508-4FCF-8AED-1574C2F1C869}"/>
              </a:ext>
            </a:extLst>
          </p:cNvPr>
          <p:cNvSpPr txBox="1"/>
          <p:nvPr/>
        </p:nvSpPr>
        <p:spPr>
          <a:xfrm>
            <a:off x="5885897" y="337352"/>
            <a:ext cx="6107829" cy="1785104"/>
          </a:xfrm>
          <a:prstGeom prst="rect">
            <a:avLst/>
          </a:prstGeom>
          <a:noFill/>
        </p:spPr>
        <p:txBody>
          <a:bodyPr wrap="square" rtlCol="0">
            <a:spAutoFit/>
          </a:bodyPr>
          <a:lstStyle/>
          <a:p>
            <a:r>
              <a:rPr lang="en-US" sz="1000" dirty="0"/>
              <a:t>PRO Mint 20 will actively avoid the Snap landmine planted by Canonical in Ubuntu 20.04.</a:t>
            </a:r>
          </a:p>
          <a:p>
            <a:endParaRPr lang="en-US" sz="1000" dirty="0"/>
          </a:p>
          <a:p>
            <a:r>
              <a:rPr lang="en-US" sz="1000" dirty="0">
                <a:highlight>
                  <a:srgbClr val="00FF00"/>
                </a:highlight>
              </a:rPr>
              <a:t>PRO Low learning curve to go from installation to advanced configuration</a:t>
            </a:r>
          </a:p>
          <a:p>
            <a:r>
              <a:rPr lang="en-US" sz="1000" dirty="0">
                <a:highlight>
                  <a:srgbClr val="00FF00"/>
                </a:highlight>
              </a:rPr>
              <a:t>Mint is extremely easy to install, and with community support, easy to move onto adjusting the OS to meet your specific needs. The vast majority of instructions for undertaking configuration work and are easy to understand.</a:t>
            </a:r>
          </a:p>
          <a:p>
            <a:endParaRPr lang="en-US" sz="1000" dirty="0"/>
          </a:p>
          <a:p>
            <a:r>
              <a:rPr lang="en-US" sz="1000" dirty="0"/>
              <a:t>PRO 2016 hack listed here as a Con, was very quickly dealt with and is a non-issue over 4 years later.</a:t>
            </a:r>
          </a:p>
          <a:p>
            <a:endParaRPr lang="en-US" sz="1000" dirty="0"/>
          </a:p>
          <a:p>
            <a:r>
              <a:rPr lang="en-US" sz="1000" dirty="0"/>
              <a:t>PRO MATE desktop (as an option)</a:t>
            </a:r>
          </a:p>
          <a:p>
            <a:r>
              <a:rPr lang="en-US" sz="1000" dirty="0"/>
              <a:t>MATE is a classic desktop as opposed to the newer "Unity" desktop. For people who prefer the classic style this is one of only few modern distributions with still active MATE desktop development.</a:t>
            </a:r>
          </a:p>
        </p:txBody>
      </p:sp>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79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B4308F7-0D10-43BA-8BC5-766D83A4CF9B}"/>
              </a:ext>
            </a:extLst>
          </p:cNvPr>
          <p:cNvSpPr txBox="1"/>
          <p:nvPr/>
        </p:nvSpPr>
        <p:spPr>
          <a:xfrm>
            <a:off x="363989" y="266330"/>
            <a:ext cx="5060265" cy="3939540"/>
          </a:xfrm>
          <a:prstGeom prst="rect">
            <a:avLst/>
          </a:prstGeom>
          <a:noFill/>
        </p:spPr>
        <p:txBody>
          <a:bodyPr wrap="square" rtlCol="0">
            <a:spAutoFit/>
          </a:bodyPr>
          <a:lstStyle/>
          <a:p>
            <a:r>
              <a:rPr lang="en-US" sz="1000" dirty="0"/>
              <a:t>CON Poor support for </a:t>
            </a:r>
            <a:r>
              <a:rPr lang="en-US" sz="1000" dirty="0" err="1"/>
              <a:t>nVidia</a:t>
            </a:r>
            <a:r>
              <a:rPr lang="en-US" sz="1000" dirty="0"/>
              <a:t> drivers in Tumbleweed</a:t>
            </a:r>
          </a:p>
          <a:p>
            <a:r>
              <a:rPr lang="en-US" sz="1000" dirty="0"/>
              <a:t>No native driver support and nouveau may be broken, especially for KDE, and not suitable for some GPUs.</a:t>
            </a:r>
          </a:p>
          <a:p>
            <a:endParaRPr lang="en-US" sz="1000" dirty="0"/>
          </a:p>
          <a:p>
            <a:r>
              <a:rPr lang="en-US" sz="1000" dirty="0">
                <a:highlight>
                  <a:srgbClr val="00FF00"/>
                </a:highlight>
              </a:rPr>
              <a:t>CON Short lived distro</a:t>
            </a:r>
          </a:p>
          <a:p>
            <a:r>
              <a:rPr lang="en-US" sz="1000" dirty="0">
                <a:highlight>
                  <a:srgbClr val="00FF00"/>
                </a:highlight>
              </a:rPr>
              <a:t>Every release lasts 18 months only before needing a major upgrade.</a:t>
            </a:r>
          </a:p>
          <a:p>
            <a:endParaRPr lang="en-US" sz="1000" dirty="0"/>
          </a:p>
          <a:p>
            <a:r>
              <a:rPr lang="en-US" sz="1000" dirty="0">
                <a:highlight>
                  <a:srgbClr val="00FF00"/>
                </a:highlight>
              </a:rPr>
              <a:t>CON Old kernel by the Leap version</a:t>
            </a:r>
          </a:p>
          <a:p>
            <a:r>
              <a:rPr lang="en-US" sz="1000" dirty="0">
                <a:highlight>
                  <a:srgbClr val="00FF00"/>
                </a:highlight>
              </a:rPr>
              <a:t>Kernel in Leap 42.3 is in version 4.4, that's pretty old.</a:t>
            </a:r>
          </a:p>
          <a:p>
            <a:endParaRPr lang="en-US" sz="1000" dirty="0"/>
          </a:p>
          <a:p>
            <a:r>
              <a:rPr lang="en-US" sz="1000" dirty="0">
                <a:highlight>
                  <a:srgbClr val="00FF00"/>
                </a:highlight>
              </a:rPr>
              <a:t>CON Limited community support</a:t>
            </a:r>
          </a:p>
          <a:p>
            <a:r>
              <a:rPr lang="en-US" sz="1000" dirty="0">
                <a:highlight>
                  <a:srgbClr val="00FF00"/>
                </a:highlight>
              </a:rPr>
              <a:t>The community is fairly small, and there is no indication on the forums regarding when a issues will be solved.</a:t>
            </a:r>
          </a:p>
          <a:p>
            <a:endParaRPr lang="en-US" sz="1000" dirty="0"/>
          </a:p>
          <a:p>
            <a:r>
              <a:rPr lang="en-US" sz="1000" dirty="0"/>
              <a:t>CON Some clear differences from other Linux distros</a:t>
            </a:r>
          </a:p>
          <a:p>
            <a:r>
              <a:rPr lang="en-US" sz="1000" dirty="0"/>
              <a:t>This might be a </a:t>
            </a:r>
            <a:r>
              <a:rPr lang="en-US" sz="1000" dirty="0" err="1"/>
              <a:t>systemd</a:t>
            </a:r>
            <a:r>
              <a:rPr lang="en-US" sz="1000" dirty="0"/>
              <a:t> issue or OpenSUSE specific, but changing certain text files does not update things. They must be edited in </a:t>
            </a:r>
            <a:r>
              <a:rPr lang="en-US" sz="1000" dirty="0" err="1"/>
              <a:t>YaST</a:t>
            </a:r>
            <a:r>
              <a:rPr lang="en-US" sz="1000" dirty="0"/>
              <a:t>, or in /</a:t>
            </a:r>
            <a:r>
              <a:rPr lang="en-US" sz="1000" dirty="0" err="1"/>
              <a:t>etc</a:t>
            </a:r>
            <a:r>
              <a:rPr lang="en-US" sz="1000" dirty="0"/>
              <a:t>/</a:t>
            </a:r>
            <a:r>
              <a:rPr lang="en-US" sz="1000" dirty="0" err="1"/>
              <a:t>sysconfig</a:t>
            </a:r>
            <a:r>
              <a:rPr lang="en-US" sz="1000" dirty="0"/>
              <a:t>/</a:t>
            </a:r>
          </a:p>
          <a:p>
            <a:endParaRPr lang="en-US" sz="1000" dirty="0"/>
          </a:p>
          <a:p>
            <a:r>
              <a:rPr lang="en-US" sz="1000" dirty="0">
                <a:highlight>
                  <a:srgbClr val="00FF00"/>
                </a:highlight>
              </a:rPr>
              <a:t>CON Startup takes a long time</a:t>
            </a:r>
          </a:p>
          <a:p>
            <a:endParaRPr lang="en-US" sz="1000" dirty="0"/>
          </a:p>
          <a:p>
            <a:r>
              <a:rPr lang="en-US" sz="1000" dirty="0"/>
              <a:t>CON Packman repository has to be added to have good software support.</a:t>
            </a:r>
          </a:p>
          <a:p>
            <a:endParaRPr lang="en-US" sz="1000" dirty="0"/>
          </a:p>
          <a:p>
            <a:r>
              <a:rPr lang="en-US" sz="1000" dirty="0"/>
              <a:t>CON Bloated and slow</a:t>
            </a:r>
          </a:p>
          <a:p>
            <a:endParaRPr lang="en-US" sz="1000" dirty="0"/>
          </a:p>
          <a:p>
            <a:r>
              <a:rPr lang="en-US" sz="1000" dirty="0">
                <a:highlight>
                  <a:srgbClr val="00FF00"/>
                </a:highlight>
              </a:rPr>
              <a:t>CON Complex permissions policy</a:t>
            </a:r>
          </a:p>
        </p:txBody>
      </p:sp>
      <p:sp>
        <p:nvSpPr>
          <p:cNvPr id="3" name="TextBox 2">
            <a:extLst>
              <a:ext uri="{FF2B5EF4-FFF2-40B4-BE49-F238E27FC236}">
                <a16:creationId xmlns:a16="http://schemas.microsoft.com/office/drawing/2014/main" id="{492386F3-8D79-4835-87E9-A33A61B60BD6}"/>
              </a:ext>
            </a:extLst>
          </p:cNvPr>
          <p:cNvSpPr txBox="1"/>
          <p:nvPr/>
        </p:nvSpPr>
        <p:spPr>
          <a:xfrm>
            <a:off x="5948041" y="266330"/>
            <a:ext cx="6010180" cy="5478423"/>
          </a:xfrm>
          <a:prstGeom prst="rect">
            <a:avLst/>
          </a:prstGeom>
          <a:noFill/>
        </p:spPr>
        <p:txBody>
          <a:bodyPr wrap="square" rtlCol="0">
            <a:spAutoFit/>
          </a:bodyPr>
          <a:lstStyle/>
          <a:p>
            <a:r>
              <a:rPr lang="en-US" sz="1000" dirty="0">
                <a:highlight>
                  <a:srgbClr val="00FF00"/>
                </a:highlight>
              </a:rPr>
              <a:t>CON Outdated software centers</a:t>
            </a:r>
          </a:p>
          <a:p>
            <a:r>
              <a:rPr lang="en-US" sz="1000" dirty="0">
                <a:highlight>
                  <a:srgbClr val="00FF00"/>
                </a:highlight>
              </a:rPr>
              <a:t>Many of the offered options are older versions.</a:t>
            </a:r>
          </a:p>
          <a:p>
            <a:endParaRPr lang="en-US" sz="1000" dirty="0">
              <a:highlight>
                <a:srgbClr val="00FF00"/>
              </a:highlight>
            </a:endParaRPr>
          </a:p>
          <a:p>
            <a:r>
              <a:rPr lang="en-US" sz="1000" dirty="0"/>
              <a:t>CON The Linux Mint website once provided spyware</a:t>
            </a:r>
          </a:p>
          <a:p>
            <a:r>
              <a:rPr lang="en-US" sz="1000" dirty="0"/>
              <a:t>The website for Linux Mint was hacked in 2016 and its download links led to a modified ISO, which contained spyware.</a:t>
            </a:r>
          </a:p>
          <a:p>
            <a:endParaRPr lang="en-US" sz="1000" dirty="0"/>
          </a:p>
          <a:p>
            <a:r>
              <a:rPr lang="en-US" sz="1000" dirty="0">
                <a:highlight>
                  <a:srgbClr val="00FF00"/>
                </a:highlight>
              </a:rPr>
              <a:t>CON System updates can lead the system to being unstable</a:t>
            </a:r>
          </a:p>
          <a:p>
            <a:r>
              <a:rPr lang="en-US" sz="1000" dirty="0">
                <a:highlight>
                  <a:srgbClr val="00FF00"/>
                </a:highlight>
              </a:rPr>
              <a:t>While a new installed system is stable, after an update, there is a slight chance of something not working.</a:t>
            </a:r>
          </a:p>
          <a:p>
            <a:endParaRPr lang="en-US" sz="1000" dirty="0"/>
          </a:p>
          <a:p>
            <a:r>
              <a:rPr lang="en-US" sz="1000" dirty="0"/>
              <a:t>CON Does not handle multiple languages well</a:t>
            </a:r>
          </a:p>
          <a:p>
            <a:r>
              <a:rPr lang="en-US" sz="1000" dirty="0"/>
              <a:t>Begs</a:t>
            </a:r>
          </a:p>
          <a:p>
            <a:endParaRPr lang="en-US" sz="1000" dirty="0"/>
          </a:p>
          <a:p>
            <a:r>
              <a:rPr lang="en-US" sz="1000" dirty="0">
                <a:highlight>
                  <a:srgbClr val="00FF00"/>
                </a:highlight>
              </a:rPr>
              <a:t>CON Nothing new</a:t>
            </a:r>
          </a:p>
          <a:p>
            <a:r>
              <a:rPr lang="en-US" sz="1000" dirty="0">
                <a:highlight>
                  <a:srgbClr val="00FF00"/>
                </a:highlight>
              </a:rPr>
              <a:t>Just another fork of Ubuntu. Produces nothing that can't be found in another Debian-based distros</a:t>
            </a:r>
          </a:p>
          <a:p>
            <a:endParaRPr lang="en-US" sz="1000" dirty="0"/>
          </a:p>
          <a:p>
            <a:r>
              <a:rPr lang="en-US" sz="1000" dirty="0">
                <a:highlight>
                  <a:srgbClr val="00FF00"/>
                </a:highlight>
              </a:rPr>
              <a:t>CON Upgrade process between version can be painful</a:t>
            </a:r>
          </a:p>
          <a:p>
            <a:r>
              <a:rPr lang="en-US" sz="1000" dirty="0">
                <a:highlight>
                  <a:srgbClr val="00FF00"/>
                </a:highlight>
              </a:rPr>
              <a:t>The Linux Mint team offers a method to upgrade the OS between versions but they tend to recommend clean installs, which isn't always suitable for everyone. However, following the upgrade process currently is less than straightforward and is easily capable of leaving your system in a confused state.</a:t>
            </a:r>
          </a:p>
          <a:p>
            <a:endParaRPr lang="en-US" sz="1000" dirty="0"/>
          </a:p>
          <a:p>
            <a:r>
              <a:rPr lang="en-US" sz="1000" dirty="0"/>
              <a:t>CON The Update doesn't work sometimes</a:t>
            </a:r>
          </a:p>
          <a:p>
            <a:r>
              <a:rPr lang="en-US" sz="1000" dirty="0"/>
              <a:t>Sometimes the update failed to configure a package.</a:t>
            </a:r>
          </a:p>
          <a:p>
            <a:endParaRPr lang="en-US" sz="1000" dirty="0"/>
          </a:p>
          <a:p>
            <a:r>
              <a:rPr lang="en-US" sz="1000" dirty="0"/>
              <a:t>CON Cheap Windows substitute</a:t>
            </a:r>
          </a:p>
          <a:p>
            <a:r>
              <a:rPr lang="en-US" sz="1000" dirty="0"/>
              <a:t>Mint tries to be like Windows when it could be different and provide options.</a:t>
            </a:r>
          </a:p>
          <a:p>
            <a:endParaRPr lang="en-US" sz="1000" dirty="0"/>
          </a:p>
          <a:p>
            <a:r>
              <a:rPr lang="en-US" sz="1000" dirty="0"/>
              <a:t>CON Looks ugly</a:t>
            </a:r>
          </a:p>
          <a:p>
            <a:r>
              <a:rPr lang="en-US" sz="1000" dirty="0"/>
              <a:t>The default theme and wallpaper looks outdated and bland. Luckily that is easy to change in the settings.</a:t>
            </a:r>
          </a:p>
          <a:p>
            <a:endParaRPr lang="en-US" sz="1000" dirty="0"/>
          </a:p>
          <a:p>
            <a:r>
              <a:rPr lang="en-US" sz="1000" dirty="0"/>
              <a:t>CON Mint 19 forces unwanted updates</a:t>
            </a:r>
          </a:p>
          <a:p>
            <a:r>
              <a:rPr lang="en-US" sz="1000" dirty="0"/>
              <a:t>Since version 19 Mint adopted Windows 10's policy to force the user to install unwanted updates and even if the user deselects them and marks them not to be installed, they're still being installed.</a:t>
            </a:r>
          </a:p>
          <a:p>
            <a:endParaRPr lang="en-US" sz="1000" dirty="0"/>
          </a:p>
        </p:txBody>
      </p:sp>
    </p:spTree>
    <p:extLst>
      <p:ext uri="{BB962C8B-B14F-4D97-AF65-F5344CB8AC3E}">
        <p14:creationId xmlns:p14="http://schemas.microsoft.com/office/powerpoint/2010/main" val="1087978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92386F3-8D79-4835-87E9-A33A61B60BD6}"/>
              </a:ext>
            </a:extLst>
          </p:cNvPr>
          <p:cNvSpPr txBox="1"/>
          <p:nvPr/>
        </p:nvSpPr>
        <p:spPr>
          <a:xfrm>
            <a:off x="5948041" y="266330"/>
            <a:ext cx="6010180" cy="3170099"/>
          </a:xfrm>
          <a:prstGeom prst="rect">
            <a:avLst/>
          </a:prstGeom>
          <a:noFill/>
        </p:spPr>
        <p:txBody>
          <a:bodyPr wrap="square" rtlCol="0">
            <a:spAutoFit/>
          </a:bodyPr>
          <a:lstStyle/>
          <a:p>
            <a:r>
              <a:rPr lang="en-US" sz="1000" dirty="0">
                <a:highlight>
                  <a:srgbClr val="FFFF00"/>
                </a:highlight>
              </a:rPr>
              <a:t>CON Political</a:t>
            </a:r>
          </a:p>
          <a:p>
            <a:r>
              <a:rPr lang="en-US" sz="1000" dirty="0">
                <a:highlight>
                  <a:srgbClr val="FFFF00"/>
                </a:highlight>
              </a:rPr>
              <a:t>Clement Lefebvre, the lead developer of Linux Mint said “I don’t want any money or help coming from people who support the actions of the Israeli government.”</a:t>
            </a:r>
          </a:p>
          <a:p>
            <a:endParaRPr lang="en-US" sz="1000" dirty="0"/>
          </a:p>
          <a:p>
            <a:r>
              <a:rPr lang="en-US" sz="1000" dirty="0"/>
              <a:t>CON Limits to the support of </a:t>
            </a:r>
            <a:r>
              <a:rPr lang="en-US" sz="1000" dirty="0" err="1"/>
              <a:t>propriatary</a:t>
            </a:r>
            <a:r>
              <a:rPr lang="en-US" sz="1000" dirty="0"/>
              <a:t> hardware drivers</a:t>
            </a:r>
          </a:p>
          <a:p>
            <a:r>
              <a:rPr lang="en-US" sz="1000" dirty="0"/>
              <a:t>Mint has limited support for older graphics cards beyond the generic nouveau driver, and some software (like </a:t>
            </a:r>
            <a:r>
              <a:rPr lang="en-US" sz="1000" dirty="0" err="1"/>
              <a:t>Stremio</a:t>
            </a:r>
            <a:r>
              <a:rPr lang="en-US" sz="1000" dirty="0"/>
              <a:t>) only works with official Nvidia drivers (for example).</a:t>
            </a:r>
          </a:p>
          <a:p>
            <a:endParaRPr lang="en-US" sz="1000" dirty="0"/>
          </a:p>
          <a:p>
            <a:r>
              <a:rPr lang="en-US" sz="1000" dirty="0"/>
              <a:t>CON Many proprietary (closed-source) packages</a:t>
            </a:r>
          </a:p>
          <a:p>
            <a:r>
              <a:rPr lang="en-US" sz="1000" dirty="0"/>
              <a:t>By default, Linux Mint includes almost all the proprietary packages just to improve the user experience.</a:t>
            </a:r>
          </a:p>
          <a:p>
            <a:endParaRPr lang="en-US" sz="1000" dirty="0"/>
          </a:p>
          <a:p>
            <a:r>
              <a:rPr lang="en-US" sz="1000" dirty="0"/>
              <a:t>CON Linux Mint tries to force people to use less powerful custom package management system</a:t>
            </a:r>
          </a:p>
          <a:p>
            <a:r>
              <a:rPr lang="en-US" sz="1000" dirty="0"/>
              <a:t>The custom package management system is slow, frustrating, and forces you to select and install one package at a time. Can't select a whole load of packages and then run the installations in one go.</a:t>
            </a:r>
          </a:p>
          <a:p>
            <a:endParaRPr lang="en-US" sz="1000" dirty="0"/>
          </a:p>
          <a:p>
            <a:r>
              <a:rPr lang="en-US" sz="1000" dirty="0">
                <a:highlight>
                  <a:srgbClr val="FFFF00"/>
                </a:highlight>
              </a:rPr>
              <a:t>CON Very boring to boring people</a:t>
            </a:r>
          </a:p>
          <a:p>
            <a:endParaRPr lang="en-US" sz="1000" dirty="0"/>
          </a:p>
          <a:p>
            <a:r>
              <a:rPr lang="en-US" sz="1000" dirty="0">
                <a:highlight>
                  <a:srgbClr val="00FF00"/>
                </a:highlight>
              </a:rPr>
              <a:t>CON Too many kernel crashes</a:t>
            </a:r>
          </a:p>
          <a:p>
            <a:r>
              <a:rPr lang="en-US" sz="1000" dirty="0">
                <a:highlight>
                  <a:srgbClr val="00FF00"/>
                </a:highlight>
              </a:rPr>
              <a:t>Linux Mint </a:t>
            </a:r>
            <a:r>
              <a:rPr lang="en-US" sz="1000" dirty="0" err="1">
                <a:highlight>
                  <a:srgbClr val="00FF00"/>
                </a:highlight>
              </a:rPr>
              <a:t>Xfce</a:t>
            </a:r>
            <a:r>
              <a:rPr lang="en-US" sz="1000" dirty="0">
                <a:highlight>
                  <a:srgbClr val="00FF00"/>
                </a:highlight>
              </a:rPr>
              <a:t> keeps crashing 5-6 times a day with no way to fix it. Endless rebooting. It is the most unstable distro.</a:t>
            </a:r>
          </a:p>
        </p:txBody>
      </p:sp>
    </p:spTree>
    <p:extLst>
      <p:ext uri="{BB962C8B-B14F-4D97-AF65-F5344CB8AC3E}">
        <p14:creationId xmlns:p14="http://schemas.microsoft.com/office/powerpoint/2010/main" val="246529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CD30CD-D6AE-4A6A-AD32-22E54F6C782A}"/>
              </a:ext>
            </a:extLst>
          </p:cNvPr>
          <p:cNvSpPr txBox="1"/>
          <p:nvPr/>
        </p:nvSpPr>
        <p:spPr>
          <a:xfrm>
            <a:off x="497150" y="843379"/>
            <a:ext cx="1269506" cy="369332"/>
          </a:xfrm>
          <a:prstGeom prst="rect">
            <a:avLst/>
          </a:prstGeom>
          <a:noFill/>
        </p:spPr>
        <p:txBody>
          <a:bodyPr wrap="square" rtlCol="0">
            <a:spAutoFit/>
          </a:bodyPr>
          <a:lstStyle/>
          <a:p>
            <a:r>
              <a:rPr lang="es-MX" dirty="0"/>
              <a:t>Ubuntu</a:t>
            </a:r>
            <a:endParaRPr lang="en-US" dirty="0"/>
          </a:p>
        </p:txBody>
      </p:sp>
      <p:sp>
        <p:nvSpPr>
          <p:cNvPr id="5" name="TextBox 4">
            <a:extLst>
              <a:ext uri="{FF2B5EF4-FFF2-40B4-BE49-F238E27FC236}">
                <a16:creationId xmlns:a16="http://schemas.microsoft.com/office/drawing/2014/main" id="{B54ADA06-1620-4F2E-907E-6E2245D9149B}"/>
              </a:ext>
            </a:extLst>
          </p:cNvPr>
          <p:cNvSpPr txBox="1"/>
          <p:nvPr/>
        </p:nvSpPr>
        <p:spPr>
          <a:xfrm>
            <a:off x="8319857" y="843379"/>
            <a:ext cx="1269506" cy="369332"/>
          </a:xfrm>
          <a:prstGeom prst="rect">
            <a:avLst/>
          </a:prstGeom>
          <a:noFill/>
        </p:spPr>
        <p:txBody>
          <a:bodyPr wrap="square" rtlCol="0">
            <a:spAutoFit/>
          </a:bodyPr>
          <a:lstStyle/>
          <a:p>
            <a:r>
              <a:rPr lang="es-MX" dirty="0"/>
              <a:t>Linux </a:t>
            </a:r>
            <a:r>
              <a:rPr lang="es-MX" dirty="0" err="1"/>
              <a:t>Mint</a:t>
            </a:r>
            <a:endParaRPr lang="en-US" dirty="0"/>
          </a:p>
        </p:txBody>
      </p:sp>
      <p:sp>
        <p:nvSpPr>
          <p:cNvPr id="6" name="TextBox 5">
            <a:extLst>
              <a:ext uri="{FF2B5EF4-FFF2-40B4-BE49-F238E27FC236}">
                <a16:creationId xmlns:a16="http://schemas.microsoft.com/office/drawing/2014/main" id="{19F47AE5-0268-40E1-B038-E8A28ABEB690}"/>
              </a:ext>
            </a:extLst>
          </p:cNvPr>
          <p:cNvSpPr txBox="1"/>
          <p:nvPr/>
        </p:nvSpPr>
        <p:spPr>
          <a:xfrm>
            <a:off x="497150" y="1212711"/>
            <a:ext cx="4980372" cy="4708981"/>
          </a:xfrm>
          <a:prstGeom prst="rect">
            <a:avLst/>
          </a:prstGeom>
          <a:noFill/>
        </p:spPr>
        <p:txBody>
          <a:bodyPr wrap="square" rtlCol="0">
            <a:spAutoFit/>
          </a:bodyPr>
          <a:lstStyle/>
          <a:p>
            <a:r>
              <a:rPr lang="en-US" sz="1000" dirty="0">
                <a:highlight>
                  <a:srgbClr val="00FF00"/>
                </a:highlight>
              </a:rPr>
              <a:t>PRO Lots of support</a:t>
            </a:r>
          </a:p>
          <a:p>
            <a:r>
              <a:rPr lang="en-US" sz="1000" dirty="0">
                <a:highlight>
                  <a:srgbClr val="00FF00"/>
                </a:highlight>
              </a:rPr>
              <a:t>As the most popular Linux distribution, there's a wide range of sources for support online if you ever need help, including the Ubuntu Wiki, Ubuntu Forums and the Ask Ubuntu Stack Exchange site.</a:t>
            </a:r>
          </a:p>
          <a:p>
            <a:endParaRPr lang="en-US" sz="1000" dirty="0"/>
          </a:p>
          <a:p>
            <a:r>
              <a:rPr lang="en-US" sz="1000" dirty="0"/>
              <a:t>PRO Wide range of software out of the box</a:t>
            </a:r>
          </a:p>
          <a:p>
            <a:r>
              <a:rPr lang="en-US" sz="1000" dirty="0"/>
              <a:t>The default apps available in Ubuntu cover the gamut of most anyone's needs. From music, video or office applications Ubuntu has an app that will cover the users needs.</a:t>
            </a:r>
          </a:p>
          <a:p>
            <a:endParaRPr lang="en-US" sz="1000" dirty="0"/>
          </a:p>
          <a:p>
            <a:r>
              <a:rPr lang="en-US" sz="1000" dirty="0">
                <a:highlight>
                  <a:srgbClr val="00FF00"/>
                </a:highlight>
              </a:rPr>
              <a:t>PRO Simplicity</a:t>
            </a:r>
          </a:p>
          <a:p>
            <a:r>
              <a:rPr lang="en-US" sz="1000" dirty="0">
                <a:highlight>
                  <a:srgbClr val="00FF00"/>
                </a:highlight>
              </a:rPr>
              <a:t>Ubuntu is designed to be used by everyday people. Because of that, Ubuntu has tried hard to make a user interface that's intuitive and looks pleasant and clean.</a:t>
            </a:r>
          </a:p>
          <a:p>
            <a:endParaRPr lang="en-US" sz="1000" dirty="0"/>
          </a:p>
          <a:p>
            <a:r>
              <a:rPr lang="en-US" sz="1000" dirty="0">
                <a:highlight>
                  <a:srgbClr val="00FF00"/>
                </a:highlight>
              </a:rPr>
              <a:t>PRO Great long term support release schedule (2 years)</a:t>
            </a:r>
          </a:p>
          <a:p>
            <a:r>
              <a:rPr lang="en-US" sz="1000" dirty="0">
                <a:highlight>
                  <a:srgbClr val="00FF00"/>
                </a:highlight>
              </a:rPr>
              <a:t>This allows for users to always have a new supported release available without long </a:t>
            </a:r>
            <a:r>
              <a:rPr lang="en-US" sz="1000" dirty="0" err="1">
                <a:highlight>
                  <a:srgbClr val="00FF00"/>
                </a:highlight>
              </a:rPr>
              <a:t>unkown</a:t>
            </a:r>
            <a:r>
              <a:rPr lang="en-US" sz="1000" dirty="0">
                <a:highlight>
                  <a:srgbClr val="00FF00"/>
                </a:highlight>
              </a:rPr>
              <a:t> wait times in between</a:t>
            </a:r>
            <a:r>
              <a:rPr lang="en-US" sz="1000" dirty="0"/>
              <a:t>.</a:t>
            </a:r>
          </a:p>
          <a:p>
            <a:endParaRPr lang="en-US" sz="1000" dirty="0"/>
          </a:p>
          <a:p>
            <a:r>
              <a:rPr lang="en-US" sz="1000" dirty="0">
                <a:highlight>
                  <a:srgbClr val="00FF00"/>
                </a:highlight>
              </a:rPr>
              <a:t>PRO Use it on almost any device</a:t>
            </a:r>
          </a:p>
          <a:p>
            <a:r>
              <a:rPr lang="en-US" sz="1000" dirty="0">
                <a:highlight>
                  <a:srgbClr val="00FF00"/>
                </a:highlight>
              </a:rPr>
              <a:t>Not just for laptops - Ubuntu was designed with tablets and touchscreen devices in mind, and with phone support on the way. Ubuntu also has Long Term Support releases, as well as a version oriented toward servers, so you can use the same OS at work or on mobile as you do on your desktop.</a:t>
            </a:r>
          </a:p>
          <a:p>
            <a:endParaRPr lang="en-US" sz="1000" dirty="0"/>
          </a:p>
          <a:p>
            <a:r>
              <a:rPr lang="en-US" sz="1000" dirty="0">
                <a:highlight>
                  <a:srgbClr val="00FF00"/>
                </a:highlight>
              </a:rPr>
              <a:t>PRO Just works out of the box</a:t>
            </a:r>
          </a:p>
          <a:p>
            <a:r>
              <a:rPr lang="en-US" sz="1000" dirty="0">
                <a:highlight>
                  <a:srgbClr val="00FF00"/>
                </a:highlight>
              </a:rPr>
              <a:t>Lots of support for hardware, lots of pre-installed software, and a smooth install process means less time downloading drivers, less time digging through configuration files, and less time deciding on software to use just to get up and running. It also means less time digging through forums looking for support</a:t>
            </a:r>
            <a:r>
              <a:rPr lang="en-US" sz="1000" dirty="0"/>
              <a:t>.</a:t>
            </a:r>
          </a:p>
          <a:p>
            <a:endParaRPr lang="en-US" sz="1000" dirty="0"/>
          </a:p>
        </p:txBody>
      </p:sp>
      <p:sp>
        <p:nvSpPr>
          <p:cNvPr id="20" name="TextBox 19">
            <a:extLst>
              <a:ext uri="{FF2B5EF4-FFF2-40B4-BE49-F238E27FC236}">
                <a16:creationId xmlns:a16="http://schemas.microsoft.com/office/drawing/2014/main" id="{DCCDF451-AAEA-4D9D-B738-7FB255522FB3}"/>
              </a:ext>
            </a:extLst>
          </p:cNvPr>
          <p:cNvSpPr txBox="1"/>
          <p:nvPr/>
        </p:nvSpPr>
        <p:spPr>
          <a:xfrm>
            <a:off x="6096001" y="1296140"/>
            <a:ext cx="5977630" cy="4862870"/>
          </a:xfrm>
          <a:prstGeom prst="rect">
            <a:avLst/>
          </a:prstGeom>
          <a:noFill/>
        </p:spPr>
        <p:txBody>
          <a:bodyPr wrap="square" rtlCol="0">
            <a:spAutoFit/>
          </a:bodyPr>
          <a:lstStyle/>
          <a:p>
            <a:r>
              <a:rPr lang="en-US" sz="1000" dirty="0">
                <a:highlight>
                  <a:srgbClr val="00FF00"/>
                </a:highlight>
              </a:rPr>
              <a:t>PRO Compatibility with Debian and Ubuntu software builds and repositories</a:t>
            </a:r>
          </a:p>
          <a:p>
            <a:r>
              <a:rPr lang="en-US" sz="1000" dirty="0">
                <a:highlight>
                  <a:srgbClr val="00FF00"/>
                </a:highlight>
              </a:rPr>
              <a:t>Mint gains a very strong package ecosystem and software manager of Debian, including more than 30,000 packages available from the Debian repositories.</a:t>
            </a:r>
          </a:p>
          <a:p>
            <a:endParaRPr lang="en-US" sz="1000" dirty="0"/>
          </a:p>
          <a:p>
            <a:r>
              <a:rPr lang="en-US" sz="1000" dirty="0"/>
              <a:t>PRO Familiar user interface</a:t>
            </a:r>
          </a:p>
          <a:p>
            <a:r>
              <a:rPr lang="en-US" sz="1000" dirty="0"/>
              <a:t>Mint is highly recommended for both users coming from Windows, as well as users coming from Ubuntu, but unhappy with Ubuntu's recent, rather dramatic interface changes. Mint provides an updated interface with a look and feel similar to Gnome 2, with an application menu reminiscent of the Windows 7 Start Menu, with categorization and search.</a:t>
            </a:r>
          </a:p>
          <a:p>
            <a:endParaRPr lang="en-US" sz="1000" dirty="0"/>
          </a:p>
          <a:p>
            <a:r>
              <a:rPr lang="en-US" sz="1000" dirty="0">
                <a:highlight>
                  <a:srgbClr val="00FF00"/>
                </a:highlight>
              </a:rPr>
              <a:t>PRO Already functional out-of-the-box</a:t>
            </a:r>
          </a:p>
          <a:p>
            <a:r>
              <a:rPr lang="en-US" sz="1000" dirty="0">
                <a:highlight>
                  <a:srgbClr val="00FF00"/>
                </a:highlight>
              </a:rPr>
              <a:t>Mint comes bundled with software for browsing the web, editing pictures, browsing files, watching videos and even a full office suite (LibreOffice). An average user can use Mint right away after a fresh install, using all the software that comes with the distribution to complete most of their daily tasks.</a:t>
            </a:r>
          </a:p>
          <a:p>
            <a:endParaRPr lang="en-US" sz="1000" dirty="0"/>
          </a:p>
          <a:p>
            <a:r>
              <a:rPr lang="en-US" sz="1000" dirty="0"/>
              <a:t>PRO Complete and stable</a:t>
            </a:r>
          </a:p>
          <a:p>
            <a:r>
              <a:rPr lang="en-US" sz="1000" dirty="0"/>
              <a:t>It's based upon Ubuntu LTS or Debian.</a:t>
            </a:r>
          </a:p>
          <a:p>
            <a:r>
              <a:rPr lang="en-US" sz="1000" dirty="0"/>
              <a:t>It depends on which one you select - Linux Mint or Linux Mint Debian Edition.</a:t>
            </a:r>
          </a:p>
          <a:p>
            <a:r>
              <a:rPr lang="en-US" sz="1000" dirty="0"/>
              <a:t>The Debian Edition is even more stable.</a:t>
            </a:r>
          </a:p>
          <a:p>
            <a:endParaRPr lang="en-US" sz="1000" dirty="0"/>
          </a:p>
          <a:p>
            <a:r>
              <a:rPr lang="en-US" sz="1000" dirty="0"/>
              <a:t>PRO Easy installation and configuration</a:t>
            </a:r>
          </a:p>
          <a:p>
            <a:r>
              <a:rPr lang="en-US" sz="1000" dirty="0"/>
              <a:t>Linux Mint uses the same installer as Ubuntu. It is very easy to use for beginners, and also allows more advanced users to choose their own partitions. Linux Mint's Cinnamon desktop is highly customizable and can be made to look however preferred.</a:t>
            </a:r>
          </a:p>
          <a:p>
            <a:endParaRPr lang="en-US" sz="1000" dirty="0"/>
          </a:p>
          <a:p>
            <a:r>
              <a:rPr lang="en-US" sz="1000" dirty="0">
                <a:highlight>
                  <a:srgbClr val="00FF00"/>
                </a:highlight>
              </a:rPr>
              <a:t>PRO Provides LTS (long term support) versions</a:t>
            </a:r>
          </a:p>
          <a:p>
            <a:r>
              <a:rPr lang="en-US" sz="1000" dirty="0">
                <a:highlight>
                  <a:srgbClr val="00FF00"/>
                </a:highlight>
              </a:rPr>
              <a:t>Long Term Support versions are versions of software that are continuously updated for an extended period of time, even after newer versions are launched. LTS versions will typically get feature additions and enhancements for an extended period of time, then security updates up until its End of Life. An LTS release should typically be considered good for at least 5 years.</a:t>
            </a:r>
          </a:p>
        </p:txBody>
      </p:sp>
      <p:cxnSp>
        <p:nvCxnSpPr>
          <p:cNvPr id="1040" name="Straight Connector 1039">
            <a:extLst>
              <a:ext uri="{FF2B5EF4-FFF2-40B4-BE49-F238E27FC236}">
                <a16:creationId xmlns:a16="http://schemas.microsoft.com/office/drawing/2014/main" id="{2994C745-6698-408E-9768-51CBF4E76EC6}"/>
              </a:ext>
            </a:extLst>
          </p:cNvPr>
          <p:cNvCxnSpPr/>
          <p:nvPr/>
        </p:nvCxnSpPr>
        <p:spPr>
          <a:xfrm>
            <a:off x="5717219" y="1212711"/>
            <a:ext cx="0" cy="56452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11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17A2229-5E1B-47C2-8286-A023C9D6B244}"/>
              </a:ext>
            </a:extLst>
          </p:cNvPr>
          <p:cNvCxnSpPr>
            <a:cxnSpLocks/>
          </p:cNvCxnSpPr>
          <p:nvPr/>
        </p:nvCxnSpPr>
        <p:spPr>
          <a:xfrm>
            <a:off x="5717219"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F0B936A-3026-4854-818F-D5B6FBC7A228}"/>
              </a:ext>
            </a:extLst>
          </p:cNvPr>
          <p:cNvSpPr txBox="1"/>
          <p:nvPr/>
        </p:nvSpPr>
        <p:spPr>
          <a:xfrm>
            <a:off x="26640" y="151179"/>
            <a:ext cx="5450882" cy="5324535"/>
          </a:xfrm>
          <a:prstGeom prst="rect">
            <a:avLst/>
          </a:prstGeom>
          <a:noFill/>
        </p:spPr>
        <p:txBody>
          <a:bodyPr wrap="square" rtlCol="0">
            <a:spAutoFit/>
          </a:bodyPr>
          <a:lstStyle/>
          <a:p>
            <a:r>
              <a:rPr lang="en-US" sz="1000" dirty="0"/>
              <a:t>PRO Good UI for small monitors</a:t>
            </a:r>
          </a:p>
          <a:p>
            <a:r>
              <a:rPr lang="en-US" sz="1000" dirty="0"/>
              <a:t>Because the menu usually is in the title bar and the launcher auto-hides, the whole screen can be used by an application.</a:t>
            </a:r>
          </a:p>
          <a:p>
            <a:endParaRPr lang="en-US" sz="1000" dirty="0"/>
          </a:p>
          <a:p>
            <a:r>
              <a:rPr lang="en-US" sz="1000" dirty="0">
                <a:highlight>
                  <a:srgbClr val="00FF00"/>
                </a:highlight>
              </a:rPr>
              <a:t>PRO Perfect for collaboration on open source projects</a:t>
            </a:r>
          </a:p>
          <a:p>
            <a:r>
              <a:rPr lang="en-US" sz="1000" dirty="0">
                <a:highlight>
                  <a:srgbClr val="00FF00"/>
                </a:highlight>
              </a:rPr>
              <a:t>This is probably the best option when collaborating on open source projects in hardware. This is mostly because packages and tools are readily available via software center.</a:t>
            </a:r>
          </a:p>
          <a:p>
            <a:endParaRPr lang="en-US" sz="1000" dirty="0"/>
          </a:p>
          <a:p>
            <a:r>
              <a:rPr lang="en-US" sz="1000" dirty="0">
                <a:highlight>
                  <a:srgbClr val="00FF00"/>
                </a:highlight>
              </a:rPr>
              <a:t>PRO Flexible</a:t>
            </a:r>
          </a:p>
          <a:p>
            <a:r>
              <a:rPr lang="en-US" sz="1000" dirty="0">
                <a:highlight>
                  <a:srgbClr val="00FF00"/>
                </a:highlight>
              </a:rPr>
              <a:t>The setup for personal use is simple enough for anyone to achieve, and can easily be modified to act as a server. Programs and all features are easy to find and use, and first-timers can easily pick up on how to use it.</a:t>
            </a:r>
          </a:p>
          <a:p>
            <a:endParaRPr lang="en-US" sz="1000" dirty="0"/>
          </a:p>
          <a:p>
            <a:r>
              <a:rPr lang="en-US" sz="1000" dirty="0"/>
              <a:t>PRO Good PPA repositories available</a:t>
            </a:r>
          </a:p>
          <a:p>
            <a:r>
              <a:rPr lang="en-US" sz="1000" dirty="0"/>
              <a:t>PPA repositories allow you to install the latest version of your preferred software while keeping the rest of the operating system "stable".</a:t>
            </a:r>
          </a:p>
          <a:p>
            <a:endParaRPr lang="en-US" sz="1000" dirty="0"/>
          </a:p>
          <a:p>
            <a:r>
              <a:rPr lang="en-US" sz="1000" dirty="0"/>
              <a:t>PRO Cares about stable drivers</a:t>
            </a:r>
          </a:p>
          <a:p>
            <a:endParaRPr lang="en-US" sz="1000" dirty="0"/>
          </a:p>
          <a:p>
            <a:r>
              <a:rPr lang="en-US" sz="1000" dirty="0"/>
              <a:t>PRO UTF-8 is the default character encoding</a:t>
            </a:r>
          </a:p>
          <a:p>
            <a:r>
              <a:rPr lang="en-US" sz="1000" dirty="0"/>
              <a:t>Beginning with Ubuntu 5.04, UTF-8 became the default character encoding, which allows for support of a variety of non-Roman scripts.</a:t>
            </a:r>
          </a:p>
          <a:p>
            <a:endParaRPr lang="en-US" sz="1000" dirty="0"/>
          </a:p>
          <a:p>
            <a:r>
              <a:rPr lang="en-US" sz="1000" dirty="0"/>
              <a:t>PRO Unified search</a:t>
            </a:r>
          </a:p>
          <a:p>
            <a:r>
              <a:rPr lang="en-US" sz="1000" dirty="0"/>
              <a:t>Type any query into the Dash Home, and search will look through files, stores and web-pages to find what you are looking for.</a:t>
            </a:r>
          </a:p>
          <a:p>
            <a:endParaRPr lang="en-US" sz="1000" dirty="0"/>
          </a:p>
          <a:p>
            <a:r>
              <a:rPr lang="en-US" sz="1000" dirty="0">
                <a:highlight>
                  <a:srgbClr val="00FF00"/>
                </a:highlight>
              </a:rPr>
              <a:t>PRO Dedicated software center</a:t>
            </a:r>
          </a:p>
          <a:p>
            <a:r>
              <a:rPr lang="en-US" sz="1000" dirty="0">
                <a:highlight>
                  <a:srgbClr val="00FF00"/>
                </a:highlight>
              </a:rPr>
              <a:t>The Ubuntu Software Center offers a GUI interface for installing new apps which is extremely easy and welcoming for beginners to Linux. But it should not be used by more advanced users since the method of installing through the terminal is much faster and easier </a:t>
            </a:r>
            <a:r>
              <a:rPr lang="en-US" sz="1000" dirty="0"/>
              <a:t>after one is used to it.</a:t>
            </a:r>
          </a:p>
          <a:p>
            <a:endParaRPr lang="en-US" sz="1000" dirty="0"/>
          </a:p>
          <a:p>
            <a:r>
              <a:rPr lang="en-US" sz="1000" dirty="0"/>
              <a:t>PRO Company behind it</a:t>
            </a:r>
          </a:p>
          <a:p>
            <a:r>
              <a:rPr lang="en-US" sz="1000" dirty="0"/>
              <a:t>This means that the system must run well, otherwise they will lose money.</a:t>
            </a:r>
          </a:p>
        </p:txBody>
      </p:sp>
      <p:sp>
        <p:nvSpPr>
          <p:cNvPr id="6" name="TextBox 5">
            <a:extLst>
              <a:ext uri="{FF2B5EF4-FFF2-40B4-BE49-F238E27FC236}">
                <a16:creationId xmlns:a16="http://schemas.microsoft.com/office/drawing/2014/main" id="{11BBED3D-EC0C-459C-B199-CF8908F45F60}"/>
              </a:ext>
            </a:extLst>
          </p:cNvPr>
          <p:cNvSpPr txBox="1"/>
          <p:nvPr/>
        </p:nvSpPr>
        <p:spPr>
          <a:xfrm>
            <a:off x="5956917" y="97654"/>
            <a:ext cx="6081203" cy="5324535"/>
          </a:xfrm>
          <a:prstGeom prst="rect">
            <a:avLst/>
          </a:prstGeom>
          <a:noFill/>
        </p:spPr>
        <p:txBody>
          <a:bodyPr wrap="square" rtlCol="0">
            <a:spAutoFit/>
          </a:bodyPr>
          <a:lstStyle/>
          <a:p>
            <a:r>
              <a:rPr lang="en-US" sz="1000" dirty="0"/>
              <a:t>PRO Good community support</a:t>
            </a:r>
          </a:p>
          <a:p>
            <a:r>
              <a:rPr lang="en-US" sz="1000" dirty="0"/>
              <a:t>There are several different ways to get support for this distribution, including the forums, their IRC channel, or their </a:t>
            </a:r>
            <a:r>
              <a:rPr lang="en-US" sz="1000" dirty="0" err="1"/>
              <a:t>github</a:t>
            </a:r>
            <a:r>
              <a:rPr lang="en-US" sz="1000" dirty="0"/>
              <a:t> repositories if you think their software isn't behaving as it should.</a:t>
            </a:r>
          </a:p>
          <a:p>
            <a:endParaRPr lang="en-US" sz="1000" dirty="0"/>
          </a:p>
          <a:p>
            <a:r>
              <a:rPr lang="en-US" sz="1000" dirty="0"/>
              <a:t>PRO Dedicated upgrade process</a:t>
            </a:r>
          </a:p>
          <a:p>
            <a:r>
              <a:rPr lang="en-US" sz="1000" dirty="0"/>
              <a:t>The Linux Mint team is very dedicated to upgrading and improving Mint, to the point where the releases are fairly predictable. They are also dedicated to their users, meaning that they are responsive to critiques, suggestions, etc.</a:t>
            </a:r>
          </a:p>
          <a:p>
            <a:endParaRPr lang="en-US" sz="1000" dirty="0"/>
          </a:p>
          <a:p>
            <a:r>
              <a:rPr lang="en-US" sz="1000" dirty="0"/>
              <a:t>PRO Popular</a:t>
            </a:r>
          </a:p>
          <a:p>
            <a:r>
              <a:rPr lang="en-US" sz="1000" dirty="0"/>
              <a:t>Linux Mint is currently the most hit page on </a:t>
            </a:r>
            <a:r>
              <a:rPr lang="en-US" sz="1000" dirty="0" err="1"/>
              <a:t>DistroWatch</a:t>
            </a:r>
            <a:r>
              <a:rPr lang="en-US" sz="1000" dirty="0"/>
              <a:t>. Because of its popularity, long-term support is pretty guaranteed.</a:t>
            </a:r>
          </a:p>
          <a:p>
            <a:endParaRPr lang="en-US" sz="1000" dirty="0"/>
          </a:p>
          <a:p>
            <a:r>
              <a:rPr lang="en-US" sz="1000" dirty="0"/>
              <a:t>PRO Supports proprietary software</a:t>
            </a:r>
          </a:p>
          <a:p>
            <a:r>
              <a:rPr lang="en-US" sz="1000" dirty="0"/>
              <a:t>Linux Mint does maintain a free software environment, however, it does offer full support to proprietary software (Chrome, Skype, </a:t>
            </a:r>
            <a:r>
              <a:rPr lang="en-US" sz="1000" dirty="0" err="1"/>
              <a:t>Teamviewer</a:t>
            </a:r>
            <a:r>
              <a:rPr lang="en-US" sz="1000" dirty="0"/>
              <a:t>).</a:t>
            </a:r>
          </a:p>
          <a:p>
            <a:endParaRPr lang="en-US" sz="1000" dirty="0"/>
          </a:p>
          <a:p>
            <a:r>
              <a:rPr lang="en-US" sz="1000" dirty="0"/>
              <a:t>PRO Not from a big company</a:t>
            </a:r>
          </a:p>
          <a:p>
            <a:r>
              <a:rPr lang="en-US" sz="1000" dirty="0"/>
              <a:t>Linux Mint is not Canonical, while based upon Ubuntu.</a:t>
            </a:r>
          </a:p>
          <a:p>
            <a:endParaRPr lang="en-US" sz="1000" dirty="0"/>
          </a:p>
          <a:p>
            <a:r>
              <a:rPr lang="en-US" sz="1000" dirty="0">
                <a:highlight>
                  <a:srgbClr val="00FF00"/>
                </a:highlight>
              </a:rPr>
              <a:t>PRO The OS is great for both beginners and advanced users</a:t>
            </a:r>
          </a:p>
          <a:p>
            <a:r>
              <a:rPr lang="en-US" sz="1000" dirty="0">
                <a:highlight>
                  <a:srgbClr val="00FF00"/>
                </a:highlight>
              </a:rPr>
              <a:t>The OS has different update settings for different users and has easy manual within the OS.</a:t>
            </a:r>
          </a:p>
          <a:p>
            <a:endParaRPr lang="en-US" sz="1000" dirty="0"/>
          </a:p>
          <a:p>
            <a:r>
              <a:rPr lang="en-US" sz="1000" dirty="0"/>
              <a:t>PRO The easiest option ever</a:t>
            </a:r>
          </a:p>
          <a:p>
            <a:r>
              <a:rPr lang="en-US" sz="1000" dirty="0"/>
              <a:t>The distro is the easiest operating system to run ever.</a:t>
            </a:r>
          </a:p>
          <a:p>
            <a:endParaRPr lang="en-US" sz="1000" dirty="0"/>
          </a:p>
          <a:p>
            <a:r>
              <a:rPr lang="en-US" sz="1000" dirty="0"/>
              <a:t>PRO There is a "system restore" tool to restore the OS if something breaks</a:t>
            </a:r>
          </a:p>
          <a:p>
            <a:r>
              <a:rPr lang="en-US" sz="1000" dirty="0"/>
              <a:t>This tool backs up the core OS files to an external drive with an option for full encryption.</a:t>
            </a:r>
          </a:p>
          <a:p>
            <a:endParaRPr lang="en-US" sz="1000" dirty="0"/>
          </a:p>
          <a:p>
            <a:r>
              <a:rPr lang="en-US" sz="1000" dirty="0"/>
              <a:t>PRO Pretty desktop</a:t>
            </a:r>
          </a:p>
          <a:p>
            <a:r>
              <a:rPr lang="en-US" sz="1000" dirty="0"/>
              <a:t>Linux Mint has a quite pretty default desktop. Cinnamon is adopted by other distros also.</a:t>
            </a:r>
          </a:p>
          <a:p>
            <a:endParaRPr lang="en-US" sz="1000" dirty="0"/>
          </a:p>
          <a:p>
            <a:r>
              <a:rPr lang="en-US" sz="1000" dirty="0"/>
              <a:t>PRO Has more desktop options</a:t>
            </a:r>
          </a:p>
          <a:p>
            <a:r>
              <a:rPr lang="en-US" sz="1000" dirty="0"/>
              <a:t>You can choose between Cinnamon, MATE and XFCE.</a:t>
            </a:r>
          </a:p>
        </p:txBody>
      </p:sp>
    </p:spTree>
    <p:extLst>
      <p:ext uri="{BB962C8B-B14F-4D97-AF65-F5344CB8AC3E}">
        <p14:creationId xmlns:p14="http://schemas.microsoft.com/office/powerpoint/2010/main" val="2202590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11221</TotalTime>
  <Words>4155</Words>
  <Application>Microsoft Office PowerPoint</Application>
  <PresentationFormat>Widescreen</PresentationFormat>
  <Paragraphs>376</Paragraphs>
  <Slides>13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Santoy, Everardo</dc:creator>
  <cp:lastModifiedBy>Santoy, Everardo</cp:lastModifiedBy>
  <cp:revision>12</cp:revision>
  <dcterms:created xsi:type="dcterms:W3CDTF">2020-12-03T22:32:52Z</dcterms:created>
  <dcterms:modified xsi:type="dcterms:W3CDTF">2020-12-11T17:34:49Z</dcterms:modified>
</cp:coreProperties>
</file>