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6" r:id="rId4"/>
    <p:sldId id="259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Click to edit Master text styles</a:t>
            </a:r>
          </a:p>
          <a:p>
            <a:pPr lvl="1"/>
            <a:r>
              <a:rPr lang="es-ES_tradnl" dirty="0" smtClean="0"/>
              <a:t>Second level</a:t>
            </a:r>
          </a:p>
          <a:p>
            <a:pPr lvl="2"/>
            <a:r>
              <a:rPr lang="es-ES_tradnl" dirty="0" smtClean="0"/>
              <a:t>Third level</a:t>
            </a:r>
          </a:p>
          <a:p>
            <a:pPr lvl="3"/>
            <a:r>
              <a:rPr lang="es-ES_tradnl" dirty="0" smtClean="0"/>
              <a:t>Fourth level</a:t>
            </a:r>
          </a:p>
          <a:p>
            <a:pPr lvl="4"/>
            <a:r>
              <a:rPr lang="es-ES_tradnl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/>
              <a:t>JAVA </a:t>
            </a:r>
            <a:r>
              <a:rPr lang="es-ES_tradnl">
                <a:sym typeface="Wingdings"/>
              </a:rPr>
              <a:t>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4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Collections</a:t>
            </a:r>
            <a:endParaRPr lang="es-ES_tradnl" dirty="0"/>
          </a:p>
        </p:txBody>
      </p:sp>
      <p:sp>
        <p:nvSpPr>
          <p:cNvPr id="6" name="TextBox 5"/>
          <p:cNvSpPr txBox="1"/>
          <p:nvPr/>
        </p:nvSpPr>
        <p:spPr>
          <a:xfrm>
            <a:off x="5342485" y="1303684"/>
            <a:ext cx="3344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Key </a:t>
            </a:r>
            <a:r>
              <a:rPr lang="es-ES_tradnl" b="1" dirty="0" err="1"/>
              <a:t>Concepts</a:t>
            </a:r>
            <a:r>
              <a:rPr lang="es-ES_tradnl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err="1" smtClean="0"/>
              <a:t>List</a:t>
            </a:r>
            <a:r>
              <a:rPr lang="es-ES_tradnl" dirty="0" smtClean="0"/>
              <a:t> (Interface)</a:t>
            </a:r>
            <a:endParaRPr lang="es-ES_tradnl" dirty="0"/>
          </a:p>
          <a:p>
            <a:pPr marL="285750" indent="-285750">
              <a:buFont typeface="Arial"/>
              <a:buChar char="•"/>
            </a:pPr>
            <a:r>
              <a:rPr lang="es-ES_tradnl" dirty="0" err="1" smtClean="0"/>
              <a:t>ArrayList</a:t>
            </a:r>
            <a:r>
              <a:rPr lang="es-ES_tradnl" dirty="0" smtClean="0"/>
              <a:t> (</a:t>
            </a:r>
            <a:r>
              <a:rPr lang="es-ES_tradnl" dirty="0" err="1" smtClean="0"/>
              <a:t>Class</a:t>
            </a:r>
            <a:r>
              <a:rPr lang="es-ES_tradnl" dirty="0" smtClean="0"/>
              <a:t>)</a:t>
            </a:r>
            <a:endParaRPr lang="es-ES_tradnl" dirty="0"/>
          </a:p>
        </p:txBody>
      </p:sp>
      <p:pic>
        <p:nvPicPr>
          <p:cNvPr id="1026" name="Picture 2" descr="hierarchy of collection framework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2446684"/>
            <a:ext cx="5085714" cy="429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3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2298383"/>
            <a:ext cx="7968343" cy="44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Collections</a:t>
            </a:r>
            <a:endParaRPr lang="es-ES_tradnl" dirty="0"/>
          </a:p>
        </p:txBody>
      </p:sp>
      <p:sp>
        <p:nvSpPr>
          <p:cNvPr id="5" name="TextBox 4"/>
          <p:cNvSpPr txBox="1"/>
          <p:nvPr/>
        </p:nvSpPr>
        <p:spPr>
          <a:xfrm>
            <a:off x="6639529" y="2429616"/>
            <a:ext cx="2650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Key </a:t>
            </a:r>
            <a:r>
              <a:rPr lang="es-ES_tradnl" b="1" dirty="0" err="1"/>
              <a:t>Concepts</a:t>
            </a:r>
            <a:r>
              <a:rPr lang="es-ES_tradnl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err="1" smtClean="0"/>
              <a:t>Map</a:t>
            </a:r>
            <a:r>
              <a:rPr lang="es-ES_tradnl" dirty="0" smtClean="0"/>
              <a:t> </a:t>
            </a:r>
            <a:r>
              <a:rPr lang="es-ES_tradnl" dirty="0"/>
              <a:t>(Interface)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err="1" smtClean="0"/>
              <a:t>HashMap</a:t>
            </a:r>
            <a:r>
              <a:rPr lang="es-ES_tradnl" dirty="0" smtClean="0"/>
              <a:t> </a:t>
            </a:r>
            <a:r>
              <a:rPr lang="es-ES_tradnl" dirty="0"/>
              <a:t>(</a:t>
            </a:r>
            <a:r>
              <a:rPr lang="es-ES_tradnl" dirty="0" err="1"/>
              <a:t>Class</a:t>
            </a:r>
            <a:r>
              <a:rPr lang="es-ES_tradnl" dirty="0"/>
              <a:t>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20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4" y="2479696"/>
            <a:ext cx="6211504" cy="3982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5738" y="1229242"/>
            <a:ext cx="3131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Key </a:t>
            </a:r>
            <a:r>
              <a:rPr lang="es-ES_tradnl" b="1" dirty="0" err="1"/>
              <a:t>Concepts</a:t>
            </a:r>
            <a:r>
              <a:rPr lang="es-ES_tradnl" b="1" dirty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/>
              <a:t>C</a:t>
            </a:r>
            <a:r>
              <a:rPr lang="es-ES_tradnl" dirty="0" err="1" smtClean="0"/>
              <a:t>ollections</a:t>
            </a:r>
            <a:endParaRPr lang="es-ES_tradnl" dirty="0"/>
          </a:p>
          <a:p>
            <a:pPr marL="285750" indent="-285750">
              <a:buFont typeface="Arial"/>
              <a:buChar char="•"/>
            </a:pPr>
            <a:r>
              <a:rPr lang="es-ES_tradnl" dirty="0" smtClean="0"/>
              <a:t>Compile time </a:t>
            </a:r>
            <a:r>
              <a:rPr lang="es-ES_tradnl" dirty="0" err="1" smtClean="0"/>
              <a:t>checking</a:t>
            </a:r>
            <a:endParaRPr lang="es-ES_tradnl" dirty="0"/>
          </a:p>
          <a:p>
            <a:pPr marL="285750" indent="-285750">
              <a:buFont typeface="Arial"/>
              <a:buChar char="•"/>
            </a:pPr>
            <a:endParaRPr lang="es-ES_tradnl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err="1" smtClean="0"/>
              <a:t>Generics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16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051" y="2525488"/>
            <a:ext cx="8786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>
                <a:solidFill>
                  <a:srgbClr val="610B4B"/>
                </a:solidFill>
                <a:latin typeface="erdana"/>
              </a:rPr>
              <a:t>ArrayList</a:t>
            </a:r>
            <a:r>
              <a:rPr lang="es-MX" dirty="0">
                <a:solidFill>
                  <a:srgbClr val="610B4B"/>
                </a:solidFill>
                <a:latin typeface="erdana"/>
              </a:rPr>
              <a:t> </a:t>
            </a:r>
            <a:r>
              <a:rPr lang="es-MX" dirty="0" err="1">
                <a:solidFill>
                  <a:srgbClr val="610B4B"/>
                </a:solidFill>
                <a:latin typeface="erdana"/>
              </a:rPr>
              <a:t>class</a:t>
            </a:r>
            <a:r>
              <a:rPr lang="es-MX" dirty="0">
                <a:solidFill>
                  <a:srgbClr val="610B4B"/>
                </a:solidFill>
                <a:latin typeface="erdana"/>
              </a:rPr>
              <a:t> </a:t>
            </a:r>
            <a:r>
              <a:rPr lang="es-MX" dirty="0" err="1">
                <a:solidFill>
                  <a:srgbClr val="610B4B"/>
                </a:solidFill>
                <a:latin typeface="erdana"/>
              </a:rPr>
              <a:t>declaration</a:t>
            </a:r>
            <a:endParaRPr lang="es-MX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s-MX" b="1" dirty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&lt;E&gt; </a:t>
            </a:r>
            <a:endParaRPr lang="es-MX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AbstractList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&lt;E&gt; </a:t>
            </a:r>
            <a:endParaRPr lang="es-MX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&lt;E&gt;,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RandomAccess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Cloneable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s-MX" dirty="0" err="1">
                <a:solidFill>
                  <a:srgbClr val="000000"/>
                </a:solidFill>
                <a:latin typeface="verdana" panose="020B0604030504040204" pitchFamily="34" charset="0"/>
              </a:rPr>
              <a:t>Serializable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endParaRPr lang="es-MX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List</a:t>
            </a:r>
            <a:endParaRPr lang="es-ES_tradnl" dirty="0"/>
          </a:p>
        </p:txBody>
      </p:sp>
      <p:sp>
        <p:nvSpPr>
          <p:cNvPr id="5" name="Rectangle 4"/>
          <p:cNvSpPr/>
          <p:nvPr/>
        </p:nvSpPr>
        <p:spPr>
          <a:xfrm>
            <a:off x="357051" y="4223658"/>
            <a:ext cx="8786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Old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non-generic example of creating java collection.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New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generic example of creating java collection.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List&lt;String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&lt;String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&gt;();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List&lt;String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ArrayList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&lt;&gt;();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</p:spPr>
        <p:txBody>
          <a:bodyPr/>
          <a:lstStyle/>
          <a:p>
            <a:r>
              <a:rPr lang="es-ES_tradnl" dirty="0" err="1" smtClean="0"/>
              <a:t>Map</a:t>
            </a:r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357051" y="2525488"/>
            <a:ext cx="87869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 err="1" smtClean="0">
                <a:solidFill>
                  <a:srgbClr val="610B4B"/>
                </a:solidFill>
                <a:latin typeface="erdana"/>
              </a:rPr>
              <a:t>HashMap</a:t>
            </a:r>
            <a:r>
              <a:rPr lang="es-MX" dirty="0" smtClean="0">
                <a:solidFill>
                  <a:srgbClr val="610B4B"/>
                </a:solidFill>
                <a:latin typeface="erdana"/>
              </a:rPr>
              <a:t> </a:t>
            </a:r>
            <a:r>
              <a:rPr lang="es-MX" dirty="0" err="1">
                <a:solidFill>
                  <a:srgbClr val="610B4B"/>
                </a:solidFill>
                <a:latin typeface="erdana"/>
              </a:rPr>
              <a:t>class</a:t>
            </a:r>
            <a:r>
              <a:rPr lang="es-MX" dirty="0">
                <a:solidFill>
                  <a:srgbClr val="610B4B"/>
                </a:solidFill>
                <a:latin typeface="erdana"/>
              </a:rPr>
              <a:t> </a:t>
            </a:r>
            <a:r>
              <a:rPr lang="es-MX" dirty="0" err="1">
                <a:solidFill>
                  <a:srgbClr val="610B4B"/>
                </a:solidFill>
                <a:latin typeface="erdana"/>
              </a:rPr>
              <a:t>declaration</a:t>
            </a:r>
            <a:endParaRPr lang="es-MX" dirty="0">
              <a:solidFill>
                <a:srgbClr val="610B4B"/>
              </a:solidFill>
              <a:latin typeface="erdana"/>
            </a:endParaRPr>
          </a:p>
          <a:p>
            <a:pPr algn="just"/>
            <a:endParaRPr lang="es-MX" b="1" dirty="0">
              <a:solidFill>
                <a:srgbClr val="006699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b="1" dirty="0" err="1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s-MX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&lt;E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&gt; </a:t>
            </a:r>
            <a:endParaRPr lang="es-MX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extends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AbstractMap</a:t>
            </a:r>
            <a:r>
              <a:rPr lang="es-MX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&lt;K, V&gt;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s-MX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s-MX" b="1" dirty="0" err="1" smtClean="0">
                <a:solidFill>
                  <a:srgbClr val="006699"/>
                </a:solidFill>
                <a:latin typeface="verdana" panose="020B0604030504040204" pitchFamily="34" charset="0"/>
              </a:rPr>
              <a:t>implements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Map</a:t>
            </a:r>
            <a:r>
              <a:rPr lang="es-MX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&lt;K, V&gt;</a:t>
            </a:r>
            <a:endParaRPr lang="es-MX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7051" y="4223658"/>
            <a:ext cx="87869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Old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non-generic example of creating java collection.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m=</a:t>
            </a:r>
            <a:r>
              <a:rPr lang="en-US" b="1" dirty="0" smtClean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New 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generic example of creating java collection.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Map&lt;String, Integer&gt;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&lt;String, Integer&gt;();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+mj-lt"/>
              <a:buAutoNum type="arabicPeriod"/>
            </a:pPr>
            <a:endParaRPr lang="en-US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Map&lt;String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Integer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al=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s-MX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s-MX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HashMap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&lt;&gt;();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dirty="0" smtClean="0">
              <a:solidFill>
                <a:srgbClr val="0082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5691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13731</TotalTime>
  <Words>67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Calisto MT</vt:lpstr>
      <vt:lpstr>erdana</vt:lpstr>
      <vt:lpstr>verdana</vt:lpstr>
      <vt:lpstr>Wingdings</vt:lpstr>
      <vt:lpstr>Genesis</vt:lpstr>
      <vt:lpstr>JAVA </vt:lpstr>
      <vt:lpstr>Collections</vt:lpstr>
      <vt:lpstr>Collections</vt:lpstr>
      <vt:lpstr>PowerPoint Presentation</vt:lpstr>
      <vt:lpstr>List</vt:lpstr>
      <vt:lpstr>Map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</dc:title>
  <dc:creator>luisZavaleta</dc:creator>
  <cp:lastModifiedBy>Cesar  Flores Gomez</cp:lastModifiedBy>
  <cp:revision>37</cp:revision>
  <dcterms:created xsi:type="dcterms:W3CDTF">2017-11-23T02:58:56Z</dcterms:created>
  <dcterms:modified xsi:type="dcterms:W3CDTF">2017-12-14T20:16:13Z</dcterms:modified>
</cp:coreProperties>
</file>