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2" r:id="rId28"/>
    <p:sldId id="284" r:id="rId29"/>
    <p:sldId id="285" r:id="rId30"/>
    <p:sldId id="286" r:id="rId31"/>
    <p:sldId id="289" r:id="rId32"/>
    <p:sldId id="287" r:id="rId33"/>
    <p:sldId id="290" r:id="rId34"/>
    <p:sldId id="291" r:id="rId35"/>
    <p:sldId id="293"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8" r:id="rId49"/>
    <p:sldId id="305" r:id="rId50"/>
    <p:sldId id="306" r:id="rId51"/>
    <p:sldId id="30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4" r:id="rId96"/>
    <p:sldId id="355" r:id="rId97"/>
    <p:sldId id="356" r:id="rId98"/>
    <p:sldId id="352" r:id="rId99"/>
    <p:sldId id="357" r:id="rId100"/>
    <p:sldId id="358" r:id="rId101"/>
    <p:sldId id="359" r:id="rId102"/>
    <p:sldId id="360" r:id="rId103"/>
    <p:sldId id="363" r:id="rId104"/>
    <p:sldId id="361" r:id="rId105"/>
    <p:sldId id="362" r:id="rId106"/>
    <p:sldId id="364" r:id="rId107"/>
    <p:sldId id="366" r:id="rId108"/>
    <p:sldId id="367" r:id="rId109"/>
    <p:sldId id="365" r:id="rId110"/>
    <p:sldId id="369" r:id="rId111"/>
    <p:sldId id="368"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docs.oracle.com/javase/8/docs/api/java/util/List.html" TargetMode="External"/><Relationship Id="rId2" Type="http://schemas.openxmlformats.org/officeDocument/2006/relationships/hyperlink" Target="https://docs.oracle.com/javase/8/docs/api/java/util/ArrayList.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docs.oracle.com/javase/tutorial/collections/interfaces/map.html" TargetMode="External"/><Relationship Id="rId2" Type="http://schemas.openxmlformats.org/officeDocument/2006/relationships/hyperlink" Target="https://docs.oracle.com/javase/8/docs/api/java/util/Map.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SE Basic </a:t>
            </a:r>
            <a:r>
              <a:rPr lang="en-US" dirty="0" err="1" smtClean="0"/>
              <a:t>Consepts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0457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1: Variables and Datatypes</a:t>
            </a:r>
          </a:p>
          <a:p>
            <a:pPr lvl="1"/>
            <a:r>
              <a:rPr lang="en-US" dirty="0"/>
              <a:t>What are variables</a:t>
            </a:r>
          </a:p>
          <a:p>
            <a:pPr lvl="1"/>
            <a:r>
              <a:rPr lang="en-US" dirty="0"/>
              <a:t>Primitive </a:t>
            </a:r>
            <a:r>
              <a:rPr lang="en-US" dirty="0"/>
              <a:t>Datatypes: </a:t>
            </a:r>
            <a:r>
              <a:rPr lang="en-US" dirty="0"/>
              <a:t>Byte, Short, </a:t>
            </a:r>
            <a:r>
              <a:rPr lang="en-US" dirty="0" err="1"/>
              <a:t>int</a:t>
            </a:r>
            <a:r>
              <a:rPr lang="en-US" dirty="0"/>
              <a:t>, long, float and double</a:t>
            </a:r>
          </a:p>
          <a:p>
            <a:pPr lvl="1"/>
            <a:r>
              <a:rPr lang="en-US" sz="2000" b="1" dirty="0"/>
              <a:t>Practice</a:t>
            </a:r>
          </a:p>
          <a:p>
            <a:pPr lvl="1"/>
            <a:endParaRPr lang="en-US" sz="2000" dirty="0" smtClean="0"/>
          </a:p>
        </p:txBody>
      </p:sp>
    </p:spTree>
    <p:extLst>
      <p:ext uri="{BB962C8B-B14F-4D97-AF65-F5344CB8AC3E}">
        <p14:creationId xmlns:p14="http://schemas.microsoft.com/office/powerpoint/2010/main" val="8986440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sz="2000" b="1" i="1" dirty="0" smtClean="0"/>
              <a:t>Interface</a:t>
            </a:r>
            <a:r>
              <a:rPr lang="en-US" dirty="0" smtClean="0"/>
              <a:t> </a:t>
            </a:r>
            <a:endParaRPr lang="en-US" dirty="0"/>
          </a:p>
          <a:p>
            <a:pPr lvl="1"/>
            <a:r>
              <a:rPr lang="en-US" dirty="0" smtClean="0"/>
              <a:t>Inner Classes</a:t>
            </a:r>
          </a:p>
          <a:p>
            <a:pPr lvl="1"/>
            <a:r>
              <a:rPr lang="en-US" dirty="0" smtClean="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4" name="Rectangle 3"/>
          <p:cNvSpPr/>
          <p:nvPr/>
        </p:nvSpPr>
        <p:spPr>
          <a:xfrm>
            <a:off x="1231641" y="2603240"/>
            <a:ext cx="9909110" cy="348965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How to define an interface ?</a:t>
            </a:r>
          </a:p>
          <a:p>
            <a:endParaRPr lang="en-US" dirty="0" smtClean="0"/>
          </a:p>
          <a:p>
            <a:r>
              <a:rPr lang="en-US" dirty="0" smtClean="0"/>
              <a:t>Interface [interface name]{</a:t>
            </a:r>
          </a:p>
          <a:p>
            <a:r>
              <a:rPr lang="en-US" dirty="0"/>
              <a:t>	</a:t>
            </a:r>
            <a:r>
              <a:rPr lang="en-US" dirty="0" smtClean="0"/>
              <a:t>[return type] [method name] ([</a:t>
            </a:r>
            <a:r>
              <a:rPr lang="en-US" dirty="0" err="1" smtClean="0"/>
              <a:t>params</a:t>
            </a:r>
            <a:r>
              <a:rPr lang="en-US" dirty="0" smtClean="0"/>
              <a:t>]);</a:t>
            </a:r>
          </a:p>
          <a:p>
            <a:r>
              <a:rPr lang="en-US" dirty="0" smtClean="0"/>
              <a:t>}</a:t>
            </a:r>
          </a:p>
          <a:p>
            <a:endParaRPr lang="en-US" dirty="0"/>
          </a:p>
          <a:p>
            <a:endParaRPr lang="en-US" dirty="0" smtClean="0"/>
          </a:p>
        </p:txBody>
      </p:sp>
    </p:spTree>
    <p:extLst>
      <p:ext uri="{BB962C8B-B14F-4D97-AF65-F5344CB8AC3E}">
        <p14:creationId xmlns:p14="http://schemas.microsoft.com/office/powerpoint/2010/main" val="9671027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sz="2000" b="1" i="1" dirty="0" smtClean="0"/>
              <a:t>Interface</a:t>
            </a:r>
            <a:r>
              <a:rPr lang="en-US" dirty="0" smtClean="0"/>
              <a:t> </a:t>
            </a:r>
            <a:endParaRPr lang="en-US" dirty="0"/>
          </a:p>
          <a:p>
            <a:pPr lvl="1"/>
            <a:r>
              <a:rPr lang="en-US" dirty="0" smtClean="0"/>
              <a:t>Inner Classes</a:t>
            </a:r>
          </a:p>
          <a:p>
            <a:pPr lvl="1"/>
            <a:r>
              <a:rPr lang="en-US" dirty="0" smtClean="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4" name="Rectangle 3"/>
          <p:cNvSpPr/>
          <p:nvPr/>
        </p:nvSpPr>
        <p:spPr>
          <a:xfrm>
            <a:off x="1231641" y="2603240"/>
            <a:ext cx="9909110" cy="348965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Sample</a:t>
            </a:r>
          </a:p>
          <a:p>
            <a:endParaRPr lang="en-US" dirty="0" smtClean="0"/>
          </a:p>
          <a:p>
            <a:r>
              <a:rPr lang="en-US" dirty="0" smtClean="0"/>
              <a:t>Interface Bicycle{</a:t>
            </a:r>
          </a:p>
          <a:p>
            <a:r>
              <a:rPr lang="en-US" dirty="0"/>
              <a:t>	</a:t>
            </a:r>
            <a:r>
              <a:rPr lang="en-US" dirty="0" smtClean="0"/>
              <a:t>void speedup (</a:t>
            </a:r>
            <a:r>
              <a:rPr lang="en-US" dirty="0" err="1" smtClean="0"/>
              <a:t>int</a:t>
            </a:r>
            <a:r>
              <a:rPr lang="en-US" dirty="0" smtClean="0"/>
              <a:t> speed);</a:t>
            </a:r>
          </a:p>
          <a:p>
            <a:r>
              <a:rPr lang="en-US" dirty="0"/>
              <a:t>	</a:t>
            </a:r>
            <a:r>
              <a:rPr lang="en-US" dirty="0" smtClean="0"/>
              <a:t>void slowdown (</a:t>
            </a:r>
            <a:r>
              <a:rPr lang="en-US" dirty="0" err="1" smtClean="0"/>
              <a:t>int</a:t>
            </a:r>
            <a:r>
              <a:rPr lang="en-US" dirty="0" smtClean="0"/>
              <a:t> decrement);</a:t>
            </a:r>
          </a:p>
          <a:p>
            <a:r>
              <a:rPr lang="en-US" dirty="0" smtClean="0"/>
              <a:t>}</a:t>
            </a:r>
          </a:p>
          <a:p>
            <a:endParaRPr lang="en-US" dirty="0"/>
          </a:p>
          <a:p>
            <a:endParaRPr lang="en-US" dirty="0" smtClean="0"/>
          </a:p>
        </p:txBody>
      </p:sp>
    </p:spTree>
    <p:extLst>
      <p:ext uri="{BB962C8B-B14F-4D97-AF65-F5344CB8AC3E}">
        <p14:creationId xmlns:p14="http://schemas.microsoft.com/office/powerpoint/2010/main" val="24700611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sz="2000" b="1" i="1" dirty="0"/>
              <a:t>Inner Classes</a:t>
            </a:r>
          </a:p>
          <a:p>
            <a:pPr lvl="1"/>
            <a:r>
              <a:rPr lang="en-US" dirty="0" smtClean="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4" name="Rectangle 3"/>
          <p:cNvSpPr/>
          <p:nvPr/>
        </p:nvSpPr>
        <p:spPr>
          <a:xfrm>
            <a:off x="1231641" y="2603240"/>
            <a:ext cx="9909110" cy="193143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Inner Classes </a:t>
            </a:r>
          </a:p>
          <a:p>
            <a:r>
              <a:rPr lang="en-US" dirty="0" smtClean="0"/>
              <a:t>Just like methods, variables of a class, also a class can have another class as its member, the class written within is called the nested class and the class that holds the inner class is called the outer class </a:t>
            </a:r>
          </a:p>
        </p:txBody>
      </p:sp>
    </p:spTree>
    <p:extLst>
      <p:ext uri="{BB962C8B-B14F-4D97-AF65-F5344CB8AC3E}">
        <p14:creationId xmlns:p14="http://schemas.microsoft.com/office/powerpoint/2010/main" val="13403684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sz="2000" b="1" i="1" dirty="0"/>
              <a:t>Inner Classes</a:t>
            </a:r>
          </a:p>
          <a:p>
            <a:pPr lvl="1"/>
            <a:r>
              <a:rPr lang="en-US" dirty="0" smtClean="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4" name="Rectangle 3"/>
          <p:cNvSpPr/>
          <p:nvPr/>
        </p:nvSpPr>
        <p:spPr>
          <a:xfrm>
            <a:off x="1231641" y="2603240"/>
            <a:ext cx="9909110" cy="193143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How to define an Inner Class</a:t>
            </a:r>
          </a:p>
          <a:p>
            <a:r>
              <a:rPr lang="en-US" dirty="0" smtClean="0"/>
              <a:t>Syntax:</a:t>
            </a:r>
          </a:p>
          <a:p>
            <a:r>
              <a:rPr lang="en-US" dirty="0" smtClean="0"/>
              <a:t>Class </a:t>
            </a:r>
            <a:r>
              <a:rPr lang="en-US" dirty="0" err="1" smtClean="0"/>
              <a:t>OuterClass</a:t>
            </a:r>
            <a:r>
              <a:rPr lang="en-US" dirty="0" smtClean="0"/>
              <a:t>{</a:t>
            </a:r>
          </a:p>
          <a:p>
            <a:r>
              <a:rPr lang="en-US" dirty="0"/>
              <a:t>	</a:t>
            </a:r>
            <a:r>
              <a:rPr lang="en-US" dirty="0" smtClean="0"/>
              <a:t>class </a:t>
            </a:r>
            <a:r>
              <a:rPr lang="en-US" dirty="0" err="1" smtClean="0"/>
              <a:t>InnerClass</a:t>
            </a:r>
            <a:r>
              <a:rPr lang="en-US" dirty="0" smtClean="0"/>
              <a:t>{</a:t>
            </a:r>
          </a:p>
          <a:p>
            <a:r>
              <a:rPr lang="en-US" dirty="0"/>
              <a:t>	</a:t>
            </a:r>
            <a:r>
              <a:rPr lang="en-US" dirty="0" smtClean="0"/>
              <a:t>}</a:t>
            </a:r>
          </a:p>
          <a:p>
            <a:r>
              <a:rPr lang="en-US" dirty="0" smtClean="0"/>
              <a:t>}</a:t>
            </a:r>
          </a:p>
          <a:p>
            <a:endParaRPr lang="en-US" dirty="0"/>
          </a:p>
          <a:p>
            <a:endParaRPr lang="en-US" dirty="0" smtClean="0"/>
          </a:p>
        </p:txBody>
      </p:sp>
    </p:spTree>
    <p:extLst>
      <p:ext uri="{BB962C8B-B14F-4D97-AF65-F5344CB8AC3E}">
        <p14:creationId xmlns:p14="http://schemas.microsoft.com/office/powerpoint/2010/main" val="31101727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Inner Classes</a:t>
            </a:r>
          </a:p>
          <a:p>
            <a:r>
              <a:rPr lang="en-US" dirty="0" smtClean="0"/>
              <a:t>We can group the inner </a:t>
            </a:r>
          </a:p>
          <a:p>
            <a:r>
              <a:rPr lang="en-US" dirty="0" smtClean="0"/>
              <a:t>Or nested classes into two </a:t>
            </a:r>
          </a:p>
          <a:p>
            <a:r>
              <a:rPr lang="en-US" dirty="0" smtClean="0"/>
              <a:t>Categories:</a:t>
            </a:r>
          </a:p>
          <a:p>
            <a:r>
              <a:rPr lang="en-US" dirty="0" smtClean="0"/>
              <a:t> </a:t>
            </a:r>
          </a:p>
        </p:txBody>
      </p:sp>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sz="2000" b="1" i="1" dirty="0"/>
              <a:t>Inner Classes</a:t>
            </a:r>
          </a:p>
          <a:p>
            <a:pPr lvl="1"/>
            <a:r>
              <a:rPr lang="en-US" dirty="0" smtClean="0"/>
              <a:t>Abstract Classes</a:t>
            </a:r>
          </a:p>
          <a:p>
            <a:pPr lvl="1"/>
            <a:r>
              <a:rPr lang="en-US" dirty="0" smtClean="0"/>
              <a:t>Practice</a:t>
            </a:r>
            <a:endParaRPr lang="en-US" dirty="0"/>
          </a:p>
          <a:p>
            <a:pPr lvl="1"/>
            <a:endParaRPr lang="en-US" dirty="0" smtClean="0"/>
          </a:p>
          <a:p>
            <a:pPr marL="457200" lvl="1" indent="0">
              <a:buNone/>
            </a:pPr>
            <a:endParaRPr lang="en-US" dirty="0" smtClean="0"/>
          </a:p>
        </p:txBody>
      </p:sp>
      <p:pic>
        <p:nvPicPr>
          <p:cNvPr id="2" name="Picture 1"/>
          <p:cNvPicPr>
            <a:picLocks noChangeAspect="1"/>
          </p:cNvPicPr>
          <p:nvPr/>
        </p:nvPicPr>
        <p:blipFill rotWithShape="1">
          <a:blip r:embed="rId2"/>
          <a:srcRect l="68145" t="41297" r="19032" b="34330"/>
          <a:stretch/>
        </p:blipFill>
        <p:spPr>
          <a:xfrm>
            <a:off x="4651220" y="2864872"/>
            <a:ext cx="5892955" cy="3150323"/>
          </a:xfrm>
          <a:prstGeom prst="rect">
            <a:avLst/>
          </a:prstGeom>
          <a:effectLst>
            <a:softEdge rad="63500"/>
          </a:effectLst>
        </p:spPr>
      </p:pic>
    </p:spTree>
    <p:extLst>
      <p:ext uri="{BB962C8B-B14F-4D97-AF65-F5344CB8AC3E}">
        <p14:creationId xmlns:p14="http://schemas.microsoft.com/office/powerpoint/2010/main" val="36213130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dirty="0"/>
              <a:t>Inner Classes</a:t>
            </a:r>
          </a:p>
          <a:p>
            <a:pPr lvl="1"/>
            <a:r>
              <a:rPr lang="en-US" sz="2000" b="1" i="1" dirty="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Abstract Classes:</a:t>
            </a:r>
          </a:p>
          <a:p>
            <a:r>
              <a:rPr lang="en-US" dirty="0" smtClean="0"/>
              <a:t>An abstract class have the follow characteristics: </a:t>
            </a:r>
          </a:p>
          <a:p>
            <a:r>
              <a:rPr lang="en-US" dirty="0" smtClean="0"/>
              <a:t> </a:t>
            </a:r>
          </a:p>
        </p:txBody>
      </p:sp>
    </p:spTree>
    <p:extLst>
      <p:ext uri="{BB962C8B-B14F-4D97-AF65-F5344CB8AC3E}">
        <p14:creationId xmlns:p14="http://schemas.microsoft.com/office/powerpoint/2010/main" val="419167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dirty="0"/>
              <a:t>Inner Classes</a:t>
            </a:r>
          </a:p>
          <a:p>
            <a:pPr lvl="1"/>
            <a:r>
              <a:rPr lang="en-US" sz="2000" b="1" i="1" dirty="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Abstract Classes:</a:t>
            </a:r>
          </a:p>
          <a:p>
            <a:r>
              <a:rPr lang="en-US" dirty="0" smtClean="0"/>
              <a:t>An abstract class have the follow characteristics:</a:t>
            </a:r>
          </a:p>
          <a:p>
            <a:r>
              <a:rPr lang="en-US" sz="2000" b="1" dirty="0" smtClean="0"/>
              <a:t>1) Abstract Classes may or may not contain abstract methods.</a:t>
            </a:r>
          </a:p>
          <a:p>
            <a:r>
              <a:rPr lang="en-US" dirty="0" smtClean="0"/>
              <a:t> </a:t>
            </a:r>
          </a:p>
        </p:txBody>
      </p:sp>
    </p:spTree>
    <p:extLst>
      <p:ext uri="{BB962C8B-B14F-4D97-AF65-F5344CB8AC3E}">
        <p14:creationId xmlns:p14="http://schemas.microsoft.com/office/powerpoint/2010/main" val="12107606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dirty="0"/>
              <a:t>Inner Classes</a:t>
            </a:r>
          </a:p>
          <a:p>
            <a:pPr lvl="1"/>
            <a:r>
              <a:rPr lang="en-US" sz="2000" b="1" i="1" dirty="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Abstract Classes:</a:t>
            </a:r>
          </a:p>
          <a:p>
            <a:r>
              <a:rPr lang="en-US" dirty="0" smtClean="0"/>
              <a:t>An abstract class have the follow characteristics:</a:t>
            </a:r>
          </a:p>
          <a:p>
            <a:pPr marL="457200" indent="-457200">
              <a:buAutoNum type="arabicParenR"/>
            </a:pPr>
            <a:r>
              <a:rPr lang="en-US" dirty="0"/>
              <a:t>Abstract Classes may or may not contain abstract methods.</a:t>
            </a:r>
          </a:p>
          <a:p>
            <a:pPr marL="457200" indent="-457200">
              <a:buAutoNum type="arabicParenR"/>
            </a:pPr>
            <a:r>
              <a:rPr lang="en-US" sz="2000" b="1" dirty="0"/>
              <a:t>If a class has at least one abstract method, then the class must be declared </a:t>
            </a:r>
            <a:r>
              <a:rPr lang="en-US" sz="2000" b="1" dirty="0" smtClean="0"/>
              <a:t>abstract</a:t>
            </a:r>
            <a:endParaRPr lang="en-US" sz="2000" b="1" dirty="0"/>
          </a:p>
        </p:txBody>
      </p:sp>
    </p:spTree>
    <p:extLst>
      <p:ext uri="{BB962C8B-B14F-4D97-AF65-F5344CB8AC3E}">
        <p14:creationId xmlns:p14="http://schemas.microsoft.com/office/powerpoint/2010/main" val="13562125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dirty="0"/>
              <a:t>Inner Classes</a:t>
            </a:r>
          </a:p>
          <a:p>
            <a:pPr lvl="1"/>
            <a:r>
              <a:rPr lang="en-US" sz="2000" b="1" i="1" dirty="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Abstract Classes:</a:t>
            </a:r>
          </a:p>
          <a:p>
            <a:r>
              <a:rPr lang="en-US" dirty="0" smtClean="0"/>
              <a:t>An abstract class have the follow characteristics:</a:t>
            </a:r>
          </a:p>
          <a:p>
            <a:pPr marL="457200" indent="-457200">
              <a:buAutoNum type="arabicParenR"/>
            </a:pPr>
            <a:r>
              <a:rPr lang="en-US" dirty="0"/>
              <a:t>Abstract Classes may or may not contain abstract methods.</a:t>
            </a:r>
          </a:p>
          <a:p>
            <a:pPr marL="457200" indent="-457200">
              <a:buAutoNum type="arabicParenR"/>
            </a:pPr>
            <a:r>
              <a:rPr lang="en-US" dirty="0"/>
              <a:t>If a class has at least one abstract method, then the class must be declared abstract</a:t>
            </a:r>
          </a:p>
          <a:p>
            <a:pPr marL="457200" indent="-457200">
              <a:buAutoNum type="arabicParenR"/>
            </a:pPr>
            <a:r>
              <a:rPr lang="en-US" sz="2000" b="1" dirty="0"/>
              <a:t>If a class is declared abstract, it cannot be instantiated</a:t>
            </a:r>
          </a:p>
          <a:p>
            <a:r>
              <a:rPr lang="en-US" dirty="0" smtClean="0"/>
              <a:t> </a:t>
            </a:r>
          </a:p>
        </p:txBody>
      </p:sp>
    </p:spTree>
    <p:extLst>
      <p:ext uri="{BB962C8B-B14F-4D97-AF65-F5344CB8AC3E}">
        <p14:creationId xmlns:p14="http://schemas.microsoft.com/office/powerpoint/2010/main" val="2440973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dirty="0"/>
              <a:t>Inner Classes</a:t>
            </a:r>
          </a:p>
          <a:p>
            <a:pPr lvl="1"/>
            <a:r>
              <a:rPr lang="en-US" sz="2000" b="1" i="1" dirty="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Abstract Classes:</a:t>
            </a:r>
          </a:p>
          <a:p>
            <a:r>
              <a:rPr lang="en-US" dirty="0" smtClean="0"/>
              <a:t>An abstract class have the follow characteristics:</a:t>
            </a:r>
          </a:p>
          <a:p>
            <a:pPr marL="457200" indent="-457200">
              <a:buAutoNum type="arabicParenR"/>
            </a:pPr>
            <a:r>
              <a:rPr lang="en-US" dirty="0"/>
              <a:t>Abstract Classes may or may not contain abstract methods.</a:t>
            </a:r>
          </a:p>
          <a:p>
            <a:pPr marL="457200" indent="-457200">
              <a:buAutoNum type="arabicParenR"/>
            </a:pPr>
            <a:r>
              <a:rPr lang="en-US" dirty="0"/>
              <a:t>If a class has at least one abstract method, then the class must be declared abstract</a:t>
            </a:r>
          </a:p>
          <a:p>
            <a:pPr marL="457200" indent="-457200">
              <a:buAutoNum type="arabicParenR"/>
            </a:pPr>
            <a:r>
              <a:rPr lang="en-US" dirty="0"/>
              <a:t>If a class is declared abstract, it cannot be instantiated</a:t>
            </a:r>
          </a:p>
          <a:p>
            <a:pPr marL="457200" indent="-457200">
              <a:buAutoNum type="arabicParenR"/>
            </a:pPr>
            <a:r>
              <a:rPr lang="en-US" sz="2000" b="1" dirty="0" smtClean="0"/>
              <a:t>To use an abstract class you have to inherit it from another class and implement all its abstract methods </a:t>
            </a:r>
          </a:p>
          <a:p>
            <a:r>
              <a:rPr lang="en-US" dirty="0" smtClean="0"/>
              <a:t> </a:t>
            </a:r>
          </a:p>
        </p:txBody>
      </p:sp>
    </p:spTree>
    <p:extLst>
      <p:ext uri="{BB962C8B-B14F-4D97-AF65-F5344CB8AC3E}">
        <p14:creationId xmlns:p14="http://schemas.microsoft.com/office/powerpoint/2010/main" val="79406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a:t>Session 2: Operators</a:t>
            </a:r>
          </a:p>
          <a:p>
            <a:pPr lvl="1"/>
            <a:r>
              <a:rPr lang="en-US" sz="2000" b="1" i="1" dirty="0"/>
              <a:t>Strings</a:t>
            </a:r>
            <a:r>
              <a:rPr lang="en-US" dirty="0"/>
              <a:t> </a:t>
            </a:r>
          </a:p>
          <a:p>
            <a:pPr lvl="1"/>
            <a:r>
              <a:rPr lang="en-US" dirty="0"/>
              <a:t>Operators </a:t>
            </a:r>
            <a:endParaRPr lang="en-US" dirty="0" smtClean="0"/>
          </a:p>
          <a:p>
            <a:pPr lvl="2"/>
            <a:r>
              <a:rPr lang="en-US" dirty="0" smtClean="0"/>
              <a:t>Arithmetic </a:t>
            </a:r>
          </a:p>
          <a:p>
            <a:pPr lvl="2"/>
            <a:r>
              <a:rPr lang="en-US" dirty="0" smtClean="0"/>
              <a:t>Relational </a:t>
            </a:r>
          </a:p>
          <a:p>
            <a:pPr lvl="2"/>
            <a:r>
              <a:rPr lang="en-US" dirty="0" smtClean="0"/>
              <a:t>Logics </a:t>
            </a:r>
            <a:endParaRPr lang="en-US" dirty="0"/>
          </a:p>
          <a:p>
            <a:pPr lvl="1"/>
            <a:r>
              <a:rPr lang="en-US" dirty="0"/>
              <a:t>Practice </a:t>
            </a:r>
          </a:p>
          <a:p>
            <a:pPr marL="457200" lvl="1" indent="0">
              <a:buNone/>
            </a:pPr>
            <a:endParaRPr lang="en-US" dirty="0" smtClean="0"/>
          </a:p>
          <a:p>
            <a:pPr lvl="1"/>
            <a:endParaRPr lang="en-US" dirty="0" smtClean="0"/>
          </a:p>
        </p:txBody>
      </p:sp>
      <p:sp>
        <p:nvSpPr>
          <p:cNvPr id="4" name="Rectangle 3"/>
          <p:cNvSpPr/>
          <p:nvPr/>
        </p:nvSpPr>
        <p:spPr>
          <a:xfrm>
            <a:off x="1103312" y="3344488"/>
            <a:ext cx="10368252" cy="2049708"/>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 Java there are special datatypes one of those are the Strings </a:t>
            </a:r>
          </a:p>
          <a:p>
            <a:r>
              <a:rPr lang="en-US" dirty="0" smtClean="0"/>
              <a:t>In java the Strings are objects.</a:t>
            </a:r>
          </a:p>
          <a:p>
            <a:r>
              <a:rPr lang="en-US" dirty="0" smtClean="0"/>
              <a:t>We can declare an string:</a:t>
            </a:r>
          </a:p>
          <a:p>
            <a:r>
              <a:rPr lang="en-US" dirty="0" smtClean="0"/>
              <a:t>String </a:t>
            </a:r>
            <a:r>
              <a:rPr lang="en-US" dirty="0" err="1" smtClean="0"/>
              <a:t>stringName</a:t>
            </a:r>
            <a:r>
              <a:rPr lang="en-US" dirty="0" smtClean="0"/>
              <a:t> = “some text if we want”;</a:t>
            </a:r>
          </a:p>
          <a:p>
            <a:endParaRPr lang="en-US" dirty="0"/>
          </a:p>
          <a:p>
            <a:r>
              <a:rPr lang="en-US" dirty="0" smtClean="0"/>
              <a:t>We can use this kind of variable to store text as an input from a text file, DB, Console, etc.</a:t>
            </a:r>
          </a:p>
          <a:p>
            <a:endParaRPr lang="en-US" dirty="0"/>
          </a:p>
        </p:txBody>
      </p:sp>
    </p:spTree>
    <p:extLst>
      <p:ext uri="{BB962C8B-B14F-4D97-AF65-F5344CB8AC3E}">
        <p14:creationId xmlns:p14="http://schemas.microsoft.com/office/powerpoint/2010/main" val="37491629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dirty="0"/>
              <a:t>Inner Classes</a:t>
            </a:r>
          </a:p>
          <a:p>
            <a:pPr lvl="1"/>
            <a:r>
              <a:rPr lang="en-US" sz="2000" b="1" i="1" dirty="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smtClean="0"/>
              <a:t>How to declare an abstract class?</a:t>
            </a:r>
          </a:p>
          <a:p>
            <a:endParaRPr lang="en-US" dirty="0"/>
          </a:p>
          <a:p>
            <a:r>
              <a:rPr lang="en-US" dirty="0" smtClean="0"/>
              <a:t>Syntax:</a:t>
            </a:r>
          </a:p>
          <a:p>
            <a:endParaRPr lang="en-US" dirty="0"/>
          </a:p>
          <a:p>
            <a:r>
              <a:rPr lang="en-US" dirty="0" smtClean="0"/>
              <a:t>Abstract operations{</a:t>
            </a:r>
          </a:p>
          <a:p>
            <a:r>
              <a:rPr lang="en-US" dirty="0" smtClean="0"/>
              <a:t>	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 </a:t>
            </a:r>
            <a:r>
              <a:rPr lang="en-US" dirty="0" err="1" smtClean="0"/>
              <a:t>a+b</a:t>
            </a:r>
            <a:r>
              <a:rPr lang="en-US" dirty="0" smtClean="0"/>
              <a:t>;</a:t>
            </a:r>
          </a:p>
          <a:p>
            <a:r>
              <a:rPr lang="en-US" dirty="0"/>
              <a:t>	</a:t>
            </a:r>
            <a:r>
              <a:rPr lang="en-US" dirty="0" smtClean="0"/>
              <a:t>}</a:t>
            </a:r>
            <a:endParaRPr lang="en-US" dirty="0"/>
          </a:p>
          <a:p>
            <a:r>
              <a:rPr lang="en-US" dirty="0" smtClean="0"/>
              <a:t>} </a:t>
            </a:r>
          </a:p>
        </p:txBody>
      </p:sp>
    </p:spTree>
    <p:extLst>
      <p:ext uri="{BB962C8B-B14F-4D97-AF65-F5344CB8AC3E}">
        <p14:creationId xmlns:p14="http://schemas.microsoft.com/office/powerpoint/2010/main" val="52410017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a:t>Interface</a:t>
            </a:r>
            <a:r>
              <a:rPr lang="en-US" dirty="0" smtClean="0"/>
              <a:t> </a:t>
            </a:r>
            <a:endParaRPr lang="en-US" dirty="0"/>
          </a:p>
          <a:p>
            <a:pPr lvl="1"/>
            <a:r>
              <a:rPr lang="en-US" dirty="0"/>
              <a:t>Inner Classes</a:t>
            </a:r>
          </a:p>
          <a:p>
            <a:pPr lvl="1"/>
            <a:r>
              <a:rPr lang="en-US" dirty="0"/>
              <a:t>Abstract Classes</a:t>
            </a:r>
          </a:p>
          <a:p>
            <a:pPr lvl="1"/>
            <a:r>
              <a:rPr lang="en-US" sz="2000" b="1" i="1" dirty="0"/>
              <a:t>Practice</a:t>
            </a:r>
            <a:endParaRPr lang="en-US" sz="2000" b="1" i="1"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412583076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What is an exception?</a:t>
            </a:r>
          </a:p>
          <a:p>
            <a:r>
              <a:rPr lang="en-US" dirty="0"/>
              <a:t>is a problem that arises during the execution of a </a:t>
            </a:r>
            <a:r>
              <a:rPr lang="en-US" dirty="0" smtClean="0"/>
              <a:t>program. When </a:t>
            </a:r>
            <a:r>
              <a:rPr lang="en-US" dirty="0"/>
              <a:t>an exception occurs the normal flow of the program is disrupted and the program/Application terminates </a:t>
            </a:r>
            <a:r>
              <a:rPr lang="en-US" dirty="0" smtClean="0"/>
              <a:t>abnormally.</a:t>
            </a:r>
            <a:endParaRPr lang="en-US" dirty="0"/>
          </a:p>
        </p:txBody>
      </p:sp>
    </p:spTree>
    <p:extLst>
      <p:ext uri="{BB962C8B-B14F-4D97-AF65-F5344CB8AC3E}">
        <p14:creationId xmlns:p14="http://schemas.microsoft.com/office/powerpoint/2010/main" val="29261465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Reason of an exception.</a:t>
            </a:r>
          </a:p>
          <a:p>
            <a:pPr marL="342900" indent="-342900">
              <a:buAutoNum type="arabicParenR"/>
            </a:pPr>
            <a:r>
              <a:rPr lang="en-US" sz="2000" b="1" dirty="0"/>
              <a:t>A </a:t>
            </a:r>
            <a:r>
              <a:rPr lang="en-US" sz="2000" b="1" dirty="0"/>
              <a:t>user has entered an invalid </a:t>
            </a:r>
            <a:r>
              <a:rPr lang="en-US" sz="2000" b="1" dirty="0" smtClean="0"/>
              <a:t>data</a:t>
            </a:r>
            <a:endParaRPr lang="en-US" sz="2000" b="1" dirty="0"/>
          </a:p>
        </p:txBody>
      </p:sp>
    </p:spTree>
    <p:extLst>
      <p:ext uri="{BB962C8B-B14F-4D97-AF65-F5344CB8AC3E}">
        <p14:creationId xmlns:p14="http://schemas.microsoft.com/office/powerpoint/2010/main" val="25490830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Reason of an exception.</a:t>
            </a:r>
          </a:p>
          <a:p>
            <a:pPr marL="342900" indent="-342900">
              <a:buAutoNum type="arabicParenR"/>
            </a:pPr>
            <a:r>
              <a:rPr lang="en-US" dirty="0"/>
              <a:t>A user has entered an invalid data</a:t>
            </a:r>
          </a:p>
          <a:p>
            <a:pPr marL="342900" indent="-342900">
              <a:buAutoNum type="arabicParenR"/>
            </a:pPr>
            <a:r>
              <a:rPr lang="en-US" sz="2000" b="1" dirty="0"/>
              <a:t>A file that needs to be opened cannot be </a:t>
            </a:r>
            <a:r>
              <a:rPr lang="en-US" sz="2000" b="1" dirty="0" smtClean="0"/>
              <a:t>found</a:t>
            </a:r>
            <a:endParaRPr lang="en-US" sz="2000" b="1" dirty="0"/>
          </a:p>
        </p:txBody>
      </p:sp>
    </p:spTree>
    <p:extLst>
      <p:ext uri="{BB962C8B-B14F-4D97-AF65-F5344CB8AC3E}">
        <p14:creationId xmlns:p14="http://schemas.microsoft.com/office/powerpoint/2010/main" val="29166463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Reason of an exception.</a:t>
            </a:r>
          </a:p>
          <a:p>
            <a:pPr marL="342900" indent="-342900">
              <a:buAutoNum type="arabicParenR"/>
            </a:pPr>
            <a:r>
              <a:rPr lang="en-US" dirty="0"/>
              <a:t>A user has entered an invalid data</a:t>
            </a:r>
          </a:p>
          <a:p>
            <a:pPr marL="342900" indent="-342900">
              <a:buAutoNum type="arabicParenR"/>
            </a:pPr>
            <a:r>
              <a:rPr lang="en-US" dirty="0"/>
              <a:t>A file that needs to be opened cannot be found</a:t>
            </a:r>
          </a:p>
          <a:p>
            <a:pPr marL="342900" indent="-342900">
              <a:buAutoNum type="arabicParenR"/>
            </a:pPr>
            <a:r>
              <a:rPr lang="en-US" sz="2000" b="1" dirty="0"/>
              <a:t>A network connection has been lost in the middle of communications or the JVM has run out of memory</a:t>
            </a:r>
            <a:endParaRPr lang="en-US" sz="2000" b="1" dirty="0"/>
          </a:p>
        </p:txBody>
      </p:sp>
    </p:spTree>
    <p:extLst>
      <p:ext uri="{BB962C8B-B14F-4D97-AF65-F5344CB8AC3E}">
        <p14:creationId xmlns:p14="http://schemas.microsoft.com/office/powerpoint/2010/main" val="2718033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Types of exceptions.</a:t>
            </a:r>
          </a:p>
          <a:p>
            <a:r>
              <a:rPr lang="en-US" sz="2000" b="1" dirty="0"/>
              <a:t>Checked exceptions:</a:t>
            </a:r>
          </a:p>
          <a:p>
            <a:r>
              <a:rPr lang="en-US" dirty="0"/>
              <a:t>	A checked exception is an exception that occurs at the compile time, these are also called as compile time exceptions. </a:t>
            </a:r>
            <a:endParaRPr lang="en-US" dirty="0" smtClean="0"/>
          </a:p>
        </p:txBody>
      </p:sp>
    </p:spTree>
    <p:extLst>
      <p:ext uri="{BB962C8B-B14F-4D97-AF65-F5344CB8AC3E}">
        <p14:creationId xmlns:p14="http://schemas.microsoft.com/office/powerpoint/2010/main" val="2347115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Types of exceptions.</a:t>
            </a:r>
          </a:p>
          <a:p>
            <a:r>
              <a:rPr lang="en-US" dirty="0"/>
              <a:t>Checked exceptions:</a:t>
            </a:r>
          </a:p>
          <a:p>
            <a:r>
              <a:rPr lang="en-US" dirty="0"/>
              <a:t>	A checked exception is an exception that occurs at the compile time, these are also called as compile time exceptions. </a:t>
            </a:r>
            <a:endParaRPr lang="en-US" dirty="0" smtClean="0"/>
          </a:p>
          <a:p>
            <a:endParaRPr lang="en-US" dirty="0"/>
          </a:p>
          <a:p>
            <a:r>
              <a:rPr lang="en-US" sz="2000" b="1" dirty="0"/>
              <a:t>Unchecked exceptions</a:t>
            </a:r>
            <a:r>
              <a:rPr lang="en-US" sz="2000" b="1" dirty="0" smtClean="0"/>
              <a:t>:</a:t>
            </a:r>
          </a:p>
          <a:p>
            <a:r>
              <a:rPr lang="en-US" sz="2000" b="1" dirty="0"/>
              <a:t>	</a:t>
            </a:r>
            <a:r>
              <a:rPr lang="en-US" dirty="0"/>
              <a:t>An unchecked exception is an exception that occurs at the time of execution. </a:t>
            </a:r>
            <a:r>
              <a:rPr lang="en-US" dirty="0"/>
              <a:t>These are also called as Runtime </a:t>
            </a:r>
            <a:r>
              <a:rPr lang="en-US" dirty="0" smtClean="0"/>
              <a:t>exceptions</a:t>
            </a:r>
            <a:r>
              <a:rPr lang="en-US" dirty="0"/>
              <a:t>. These include programming bugs, such as logic errors or improper use of an API. </a:t>
            </a:r>
            <a:endParaRPr lang="en-US" dirty="0" smtClean="0"/>
          </a:p>
          <a:p>
            <a:r>
              <a:rPr lang="en-US" dirty="0"/>
              <a:t>	</a:t>
            </a:r>
            <a:r>
              <a:rPr lang="en-US" dirty="0" smtClean="0"/>
              <a:t>Runtime </a:t>
            </a:r>
            <a:r>
              <a:rPr lang="en-US" dirty="0"/>
              <a:t>exceptions are ignored at the time of compilation</a:t>
            </a:r>
            <a:r>
              <a:rPr lang="en-US" sz="2000" b="1" dirty="0"/>
              <a:t>.</a:t>
            </a:r>
          </a:p>
        </p:txBody>
      </p:sp>
    </p:spTree>
    <p:extLst>
      <p:ext uri="{BB962C8B-B14F-4D97-AF65-F5344CB8AC3E}">
        <p14:creationId xmlns:p14="http://schemas.microsoft.com/office/powerpoint/2010/main" val="107370565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ea typeface="+mj-ea"/>
                <a:cs typeface="+mj-cs"/>
              </a:rPr>
              <a:t>Exceptions </a:t>
            </a:r>
            <a:r>
              <a:rPr lang="en-US" dirty="0" smtClean="0">
                <a:solidFill>
                  <a:schemeClr val="tx1"/>
                </a:solidFill>
                <a:latin typeface="+mj-lt"/>
                <a:ea typeface="+mj-ea"/>
                <a:cs typeface="+mj-cs"/>
              </a:rPr>
              <a:t>hierarchy</a:t>
            </a:r>
          </a:p>
          <a:p>
            <a:endParaRPr lang="en-US" dirty="0">
              <a:solidFill>
                <a:schemeClr val="tx1"/>
              </a:solidFill>
              <a:latin typeface="+mj-lt"/>
              <a:ea typeface="+mj-ea"/>
              <a:cs typeface="+mj-cs"/>
            </a:endParaRPr>
          </a:p>
          <a:p>
            <a:endParaRPr lang="en-US" sz="2000" b="1" dirty="0"/>
          </a:p>
        </p:txBody>
      </p:sp>
      <p:pic>
        <p:nvPicPr>
          <p:cNvPr id="2" name="Picture 1"/>
          <p:cNvPicPr>
            <a:picLocks noChangeAspect="1"/>
          </p:cNvPicPr>
          <p:nvPr/>
        </p:nvPicPr>
        <p:blipFill rotWithShape="1">
          <a:blip r:embed="rId2"/>
          <a:srcRect l="66559" t="42760" r="17634" b="26559"/>
          <a:stretch/>
        </p:blipFill>
        <p:spPr>
          <a:xfrm>
            <a:off x="4813933" y="2762169"/>
            <a:ext cx="5781369" cy="3156155"/>
          </a:xfrm>
          <a:prstGeom prst="rect">
            <a:avLst/>
          </a:prstGeom>
        </p:spPr>
      </p:pic>
    </p:spTree>
    <p:extLst>
      <p:ext uri="{BB962C8B-B14F-4D97-AF65-F5344CB8AC3E}">
        <p14:creationId xmlns:p14="http://schemas.microsoft.com/office/powerpoint/2010/main" val="214303446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Catching Exceptions</a:t>
            </a:r>
          </a:p>
          <a:p>
            <a:r>
              <a:rPr lang="en-US" dirty="0" smtClean="0">
                <a:solidFill>
                  <a:schemeClr val="tx1"/>
                </a:solidFill>
                <a:latin typeface="+mj-lt"/>
                <a:ea typeface="+mj-ea"/>
                <a:cs typeface="+mj-cs"/>
              </a:rPr>
              <a:t> </a:t>
            </a:r>
          </a:p>
          <a:p>
            <a:r>
              <a:rPr lang="en-US" dirty="0">
                <a:solidFill>
                  <a:schemeClr val="tx1"/>
                </a:solidFill>
                <a:latin typeface="+mj-lt"/>
                <a:ea typeface="+mj-ea"/>
                <a:cs typeface="+mj-cs"/>
              </a:rPr>
              <a:t>A method catches an exception using a combination of the try and catch keywords. A try/catch block is placed around the code that might generate an exception. Code within a try/catch block is referred to as protected code</a:t>
            </a:r>
            <a:endParaRPr lang="en-US" dirty="0" smtClean="0">
              <a:solidFill>
                <a:schemeClr val="tx1"/>
              </a:solidFill>
              <a:latin typeface="+mj-lt"/>
              <a:ea typeface="+mj-ea"/>
              <a:cs typeface="+mj-cs"/>
            </a:endParaRPr>
          </a:p>
          <a:p>
            <a:endParaRPr lang="en-US" dirty="0">
              <a:solidFill>
                <a:schemeClr val="tx1"/>
              </a:solidFill>
              <a:latin typeface="+mj-lt"/>
              <a:ea typeface="+mj-ea"/>
              <a:cs typeface="+mj-cs"/>
            </a:endParaRPr>
          </a:p>
          <a:p>
            <a:endParaRPr lang="en-US" sz="2000" b="1" dirty="0"/>
          </a:p>
        </p:txBody>
      </p:sp>
    </p:spTree>
    <p:extLst>
      <p:ext uri="{BB962C8B-B14F-4D97-AF65-F5344CB8AC3E}">
        <p14:creationId xmlns:p14="http://schemas.microsoft.com/office/powerpoint/2010/main" val="1404554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a:t>Session 2: Operators</a:t>
            </a:r>
          </a:p>
          <a:p>
            <a:pPr lvl="1"/>
            <a:r>
              <a:rPr lang="en-US" sz="1600" dirty="0"/>
              <a:t>Strings </a:t>
            </a:r>
          </a:p>
          <a:p>
            <a:pPr lvl="1"/>
            <a:r>
              <a:rPr lang="en-US" sz="2000" b="1" i="1" dirty="0"/>
              <a:t>Operators </a:t>
            </a:r>
            <a:endParaRPr lang="en-US" sz="2000" b="1" i="1" dirty="0"/>
          </a:p>
          <a:p>
            <a:pPr lvl="2"/>
            <a:r>
              <a:rPr lang="en-US" sz="2000" b="1" i="1" dirty="0"/>
              <a:t>Arithmetic</a:t>
            </a:r>
            <a:r>
              <a:rPr lang="en-US" dirty="0" smtClean="0"/>
              <a:t> </a:t>
            </a:r>
          </a:p>
          <a:p>
            <a:pPr lvl="2"/>
            <a:r>
              <a:rPr lang="en-US" dirty="0" smtClean="0"/>
              <a:t>Relational </a:t>
            </a:r>
          </a:p>
          <a:p>
            <a:pPr lvl="2"/>
            <a:r>
              <a:rPr lang="en-US" dirty="0" smtClean="0"/>
              <a:t>Equivalence </a:t>
            </a:r>
          </a:p>
          <a:p>
            <a:pPr lvl="2"/>
            <a:r>
              <a:rPr lang="en-US" dirty="0" smtClean="0"/>
              <a:t>Unary </a:t>
            </a:r>
          </a:p>
          <a:p>
            <a:pPr lvl="2"/>
            <a:r>
              <a:rPr lang="en-US" dirty="0" smtClean="0"/>
              <a:t>Logics </a:t>
            </a:r>
            <a:endParaRPr lang="en-US" dirty="0"/>
          </a:p>
          <a:p>
            <a:pPr lvl="1"/>
            <a:r>
              <a:rPr lang="en-US" dirty="0"/>
              <a:t>Practice </a:t>
            </a:r>
          </a:p>
          <a:p>
            <a:pPr marL="457200" lvl="1" indent="0">
              <a:buNone/>
            </a:pPr>
            <a:endParaRPr lang="en-US" dirty="0" smtClean="0"/>
          </a:p>
          <a:p>
            <a:pPr lvl="1"/>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242461316"/>
              </p:ext>
            </p:extLst>
          </p:nvPr>
        </p:nvGraphicFramePr>
        <p:xfrm>
          <a:off x="3767492" y="1508867"/>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38722079"/>
                    </a:ext>
                  </a:extLst>
                </a:gridCol>
                <a:gridCol w="2032000">
                  <a:extLst>
                    <a:ext uri="{9D8B030D-6E8A-4147-A177-3AD203B41FA5}">
                      <a16:colId xmlns:a16="http://schemas.microsoft.com/office/drawing/2014/main" val="466553353"/>
                    </a:ext>
                  </a:extLst>
                </a:gridCol>
                <a:gridCol w="2032000">
                  <a:extLst>
                    <a:ext uri="{9D8B030D-6E8A-4147-A177-3AD203B41FA5}">
                      <a16:colId xmlns:a16="http://schemas.microsoft.com/office/drawing/2014/main" val="3680757722"/>
                    </a:ext>
                  </a:extLst>
                </a:gridCol>
                <a:gridCol w="2032000">
                  <a:extLst>
                    <a:ext uri="{9D8B030D-6E8A-4147-A177-3AD203B41FA5}">
                      <a16:colId xmlns:a16="http://schemas.microsoft.com/office/drawing/2014/main" val="1245170424"/>
                    </a:ext>
                  </a:extLst>
                </a:gridCol>
              </a:tblGrid>
              <a:tr h="370840">
                <a:tc>
                  <a:txBody>
                    <a:bodyPr/>
                    <a:lstStyle/>
                    <a:p>
                      <a:r>
                        <a:rPr lang="en-US" dirty="0" smtClean="0"/>
                        <a:t>Operator</a:t>
                      </a:r>
                      <a:endParaRPr lang="en-US" dirty="0"/>
                    </a:p>
                  </a:txBody>
                  <a:tcPr/>
                </a:tc>
                <a:tc>
                  <a:txBody>
                    <a:bodyPr/>
                    <a:lstStyle/>
                    <a:p>
                      <a:r>
                        <a:rPr lang="en-US" dirty="0" smtClean="0"/>
                        <a:t>Usage </a:t>
                      </a:r>
                      <a:endParaRPr lang="en-US" dirty="0"/>
                    </a:p>
                  </a:txBody>
                  <a:tcPr/>
                </a:tc>
                <a:tc>
                  <a:txBody>
                    <a:bodyPr/>
                    <a:lstStyle/>
                    <a:p>
                      <a:r>
                        <a:rPr lang="en-US" dirty="0" smtClean="0"/>
                        <a:t>Example</a:t>
                      </a:r>
                      <a:endParaRPr lang="en-US" dirty="0"/>
                    </a:p>
                  </a:txBody>
                  <a:tcPr/>
                </a:tc>
                <a:tc>
                  <a:txBody>
                    <a:bodyPr/>
                    <a:lstStyle/>
                    <a:p>
                      <a:r>
                        <a:rPr lang="en-US" dirty="0" smtClean="0"/>
                        <a:t>Result </a:t>
                      </a:r>
                      <a:endParaRPr lang="en-US" dirty="0"/>
                    </a:p>
                  </a:txBody>
                  <a:tcPr/>
                </a:tc>
                <a:extLst>
                  <a:ext uri="{0D108BD9-81ED-4DB2-BD59-A6C34878D82A}">
                    <a16:rowId xmlns:a16="http://schemas.microsoft.com/office/drawing/2014/main" val="3751607505"/>
                  </a:ext>
                </a:extLst>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4+5</a:t>
                      </a:r>
                      <a:endParaRPr lang="en-US" dirty="0"/>
                    </a:p>
                  </a:txBody>
                  <a:tcPr/>
                </a:tc>
                <a:tc>
                  <a:txBody>
                    <a:bodyPr/>
                    <a:lstStyle/>
                    <a:p>
                      <a:r>
                        <a:rPr lang="en-US" dirty="0" smtClean="0"/>
                        <a:t>4 + 5 = 9</a:t>
                      </a:r>
                      <a:endParaRPr lang="en-US" dirty="0"/>
                    </a:p>
                  </a:txBody>
                  <a:tcPr/>
                </a:tc>
                <a:extLst>
                  <a:ext uri="{0D108BD9-81ED-4DB2-BD59-A6C34878D82A}">
                    <a16:rowId xmlns:a16="http://schemas.microsoft.com/office/drawing/2014/main" val="3602102460"/>
                  </a:ext>
                </a:extLst>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6-5</a:t>
                      </a:r>
                      <a:endParaRPr lang="en-US" dirty="0"/>
                    </a:p>
                  </a:txBody>
                  <a:tcPr/>
                </a:tc>
                <a:tc>
                  <a:txBody>
                    <a:bodyPr/>
                    <a:lstStyle/>
                    <a:p>
                      <a:r>
                        <a:rPr lang="en-US" dirty="0" smtClean="0"/>
                        <a:t>6 – 5 = 1</a:t>
                      </a:r>
                      <a:endParaRPr lang="en-US" dirty="0"/>
                    </a:p>
                  </a:txBody>
                  <a:tcPr/>
                </a:tc>
                <a:extLst>
                  <a:ext uri="{0D108BD9-81ED-4DB2-BD59-A6C34878D82A}">
                    <a16:rowId xmlns:a16="http://schemas.microsoft.com/office/drawing/2014/main" val="2949267099"/>
                  </a:ext>
                </a:extLst>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2*8</a:t>
                      </a:r>
                      <a:endParaRPr lang="en-US" dirty="0"/>
                    </a:p>
                  </a:txBody>
                  <a:tcPr/>
                </a:tc>
                <a:tc>
                  <a:txBody>
                    <a:bodyPr/>
                    <a:lstStyle/>
                    <a:p>
                      <a:r>
                        <a:rPr lang="en-US" dirty="0" smtClean="0"/>
                        <a:t>2 * 8 = 16</a:t>
                      </a:r>
                      <a:endParaRPr lang="en-US" dirty="0"/>
                    </a:p>
                  </a:txBody>
                  <a:tcPr/>
                </a:tc>
                <a:extLst>
                  <a:ext uri="{0D108BD9-81ED-4DB2-BD59-A6C34878D82A}">
                    <a16:rowId xmlns:a16="http://schemas.microsoft.com/office/drawing/2014/main" val="3854539771"/>
                  </a:ext>
                </a:extLst>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6/5</a:t>
                      </a:r>
                      <a:endParaRPr lang="en-US" dirty="0"/>
                    </a:p>
                  </a:txBody>
                  <a:tcPr/>
                </a:tc>
                <a:tc>
                  <a:txBody>
                    <a:bodyPr/>
                    <a:lstStyle/>
                    <a:p>
                      <a:r>
                        <a:rPr lang="en-US" dirty="0" smtClean="0"/>
                        <a:t>6 / 5 =</a:t>
                      </a:r>
                      <a:r>
                        <a:rPr lang="en-US" baseline="0" dirty="0" smtClean="0"/>
                        <a:t> 1</a:t>
                      </a:r>
                      <a:endParaRPr lang="en-US" dirty="0"/>
                    </a:p>
                  </a:txBody>
                  <a:tcPr/>
                </a:tc>
                <a:extLst>
                  <a:ext uri="{0D108BD9-81ED-4DB2-BD59-A6C34878D82A}">
                    <a16:rowId xmlns:a16="http://schemas.microsoft.com/office/drawing/2014/main" val="3122622794"/>
                  </a:ext>
                </a:extLst>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4%3</a:t>
                      </a:r>
                      <a:endParaRPr lang="en-US" dirty="0"/>
                    </a:p>
                  </a:txBody>
                  <a:tcPr/>
                </a:tc>
                <a:tc>
                  <a:txBody>
                    <a:bodyPr/>
                    <a:lstStyle/>
                    <a:p>
                      <a:r>
                        <a:rPr lang="en-US" dirty="0" smtClean="0"/>
                        <a:t>4 % 3 = 1 &lt;Mod&gt;</a:t>
                      </a:r>
                      <a:endParaRPr lang="en-US" dirty="0"/>
                    </a:p>
                  </a:txBody>
                  <a:tcPr/>
                </a:tc>
                <a:extLst>
                  <a:ext uri="{0D108BD9-81ED-4DB2-BD59-A6C34878D82A}">
                    <a16:rowId xmlns:a16="http://schemas.microsoft.com/office/drawing/2014/main" val="3275173897"/>
                  </a:ext>
                </a:extLst>
              </a:tr>
            </a:tbl>
          </a:graphicData>
        </a:graphic>
      </p:graphicFrame>
    </p:spTree>
    <p:extLst>
      <p:ext uri="{BB962C8B-B14F-4D97-AF65-F5344CB8AC3E}">
        <p14:creationId xmlns:p14="http://schemas.microsoft.com/office/powerpoint/2010/main" val="123521234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Catching Exceptions</a:t>
            </a:r>
          </a:p>
          <a:p>
            <a:r>
              <a:rPr lang="en-US" dirty="0" smtClean="0">
                <a:solidFill>
                  <a:schemeClr val="tx1"/>
                </a:solidFill>
                <a:latin typeface="+mj-lt"/>
                <a:ea typeface="+mj-ea"/>
                <a:cs typeface="+mj-cs"/>
              </a:rPr>
              <a:t> </a:t>
            </a:r>
          </a:p>
          <a:p>
            <a:r>
              <a:rPr lang="en-US" dirty="0" smtClean="0">
                <a:solidFill>
                  <a:schemeClr val="tx1"/>
                </a:solidFill>
                <a:latin typeface="+mj-lt"/>
                <a:ea typeface="+mj-ea"/>
                <a:cs typeface="+mj-cs"/>
              </a:rPr>
              <a:t>Syntax:</a:t>
            </a:r>
          </a:p>
          <a:p>
            <a:endParaRPr lang="en-US" dirty="0">
              <a:solidFill>
                <a:schemeClr val="tx1"/>
              </a:solidFill>
              <a:latin typeface="+mj-lt"/>
              <a:ea typeface="+mj-ea"/>
              <a:cs typeface="+mj-cs"/>
            </a:endParaRPr>
          </a:p>
          <a:p>
            <a:r>
              <a:rPr lang="en-US" dirty="0" smtClean="0">
                <a:solidFill>
                  <a:schemeClr val="tx1"/>
                </a:solidFill>
                <a:latin typeface="+mj-lt"/>
                <a:ea typeface="+mj-ea"/>
                <a:cs typeface="+mj-cs"/>
              </a:rPr>
              <a:t>Try{</a:t>
            </a:r>
          </a:p>
          <a:p>
            <a:r>
              <a:rPr lang="en-US" dirty="0" smtClean="0">
                <a:solidFill>
                  <a:schemeClr val="tx1"/>
                </a:solidFill>
                <a:latin typeface="+mj-lt"/>
                <a:ea typeface="+mj-ea"/>
                <a:cs typeface="+mj-cs"/>
              </a:rPr>
              <a:t>	//protected code </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}catch(</a:t>
            </a:r>
            <a:r>
              <a:rPr lang="en-US" dirty="0" err="1" smtClean="0">
                <a:solidFill>
                  <a:schemeClr val="tx1"/>
                </a:solidFill>
                <a:latin typeface="+mj-lt"/>
                <a:ea typeface="+mj-ea"/>
                <a:cs typeface="+mj-cs"/>
              </a:rPr>
              <a:t>ExceptionName</a:t>
            </a:r>
            <a:r>
              <a:rPr lang="en-US" dirty="0" smtClean="0">
                <a:solidFill>
                  <a:schemeClr val="tx1"/>
                </a:solidFill>
                <a:latin typeface="+mj-lt"/>
                <a:ea typeface="+mj-ea"/>
                <a:cs typeface="+mj-cs"/>
              </a:rPr>
              <a:t> e){</a:t>
            </a:r>
          </a:p>
          <a:p>
            <a:r>
              <a:rPr lang="en-US" dirty="0" smtClean="0">
                <a:solidFill>
                  <a:schemeClr val="tx1"/>
                </a:solidFill>
                <a:latin typeface="+mj-lt"/>
                <a:ea typeface="+mj-ea"/>
                <a:cs typeface="+mj-cs"/>
              </a:rPr>
              <a:t>	//What to do in case of the exception</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a:t>
            </a:r>
            <a:endParaRPr lang="en-US" dirty="0">
              <a:solidFill>
                <a:schemeClr val="tx1"/>
              </a:solidFill>
              <a:latin typeface="+mj-lt"/>
              <a:ea typeface="+mj-ea"/>
              <a:cs typeface="+mj-cs"/>
            </a:endParaRPr>
          </a:p>
          <a:p>
            <a:endParaRPr lang="en-US" sz="2000" b="1" dirty="0"/>
          </a:p>
        </p:txBody>
      </p:sp>
    </p:spTree>
    <p:extLst>
      <p:ext uri="{BB962C8B-B14F-4D97-AF65-F5344CB8AC3E}">
        <p14:creationId xmlns:p14="http://schemas.microsoft.com/office/powerpoint/2010/main" val="247044630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Throwing exceptions</a:t>
            </a:r>
          </a:p>
          <a:p>
            <a:endParaRPr lang="en-US" dirty="0">
              <a:solidFill>
                <a:schemeClr val="tx1"/>
              </a:solidFill>
              <a:latin typeface="+mj-lt"/>
              <a:ea typeface="+mj-ea"/>
              <a:cs typeface="+mj-cs"/>
            </a:endParaRPr>
          </a:p>
          <a:p>
            <a:r>
              <a:rPr lang="en-US" dirty="0">
                <a:solidFill>
                  <a:schemeClr val="tx1"/>
                </a:solidFill>
                <a:latin typeface="+mj-lt"/>
                <a:ea typeface="+mj-ea"/>
                <a:cs typeface="+mj-cs"/>
              </a:rPr>
              <a:t>If a method does not handle a checked exception, the method must declare it using the throws keyword. The throws keyword appears at the end of a method's signature</a:t>
            </a:r>
            <a:r>
              <a:rPr lang="en-US" dirty="0" smtClean="0">
                <a:solidFill>
                  <a:schemeClr val="tx1"/>
                </a:solidFill>
                <a:latin typeface="+mj-lt"/>
                <a:ea typeface="+mj-ea"/>
                <a:cs typeface="+mj-cs"/>
              </a:rPr>
              <a:t>.</a:t>
            </a:r>
          </a:p>
          <a:p>
            <a:endParaRPr lang="en-US" dirty="0">
              <a:solidFill>
                <a:schemeClr val="tx1"/>
              </a:solidFill>
              <a:latin typeface="+mj-lt"/>
              <a:ea typeface="+mj-ea"/>
              <a:cs typeface="+mj-cs"/>
            </a:endParaRPr>
          </a:p>
          <a:p>
            <a:r>
              <a:rPr lang="en-US" dirty="0" smtClean="0">
                <a:solidFill>
                  <a:schemeClr val="tx1"/>
                </a:solidFill>
                <a:latin typeface="+mj-lt"/>
                <a:ea typeface="+mj-ea"/>
                <a:cs typeface="+mj-cs"/>
              </a:rPr>
              <a:t>Also by using the keyword Throw we can throw an exception.</a:t>
            </a:r>
          </a:p>
          <a:p>
            <a:endParaRPr lang="en-US" sz="2000" b="1" dirty="0"/>
          </a:p>
        </p:txBody>
      </p:sp>
    </p:spTree>
    <p:extLst>
      <p:ext uri="{BB962C8B-B14F-4D97-AF65-F5344CB8AC3E}">
        <p14:creationId xmlns:p14="http://schemas.microsoft.com/office/powerpoint/2010/main" val="3407464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Throwing exceptions using Throws keyword</a:t>
            </a:r>
          </a:p>
          <a:p>
            <a:r>
              <a:rPr lang="en-US" dirty="0" smtClean="0">
                <a:solidFill>
                  <a:schemeClr val="tx1"/>
                </a:solidFill>
                <a:latin typeface="+mj-lt"/>
                <a:ea typeface="+mj-ea"/>
                <a:cs typeface="+mj-cs"/>
              </a:rPr>
              <a:t>Syntax:</a:t>
            </a:r>
          </a:p>
          <a:p>
            <a:r>
              <a:rPr lang="en-US" dirty="0" smtClean="0">
                <a:solidFill>
                  <a:schemeClr val="tx1"/>
                </a:solidFill>
                <a:latin typeface="+mj-lt"/>
                <a:ea typeface="+mj-ea"/>
                <a:cs typeface="+mj-cs"/>
              </a:rPr>
              <a:t>Public void </a:t>
            </a:r>
            <a:r>
              <a:rPr lang="en-US" dirty="0" err="1" smtClean="0">
                <a:solidFill>
                  <a:schemeClr val="tx1"/>
                </a:solidFill>
                <a:latin typeface="+mj-lt"/>
                <a:ea typeface="+mj-ea"/>
                <a:cs typeface="+mj-cs"/>
              </a:rPr>
              <a:t>readFile</a:t>
            </a:r>
            <a:r>
              <a:rPr lang="en-US" dirty="0" smtClean="0">
                <a:solidFill>
                  <a:schemeClr val="tx1"/>
                </a:solidFill>
                <a:latin typeface="+mj-lt"/>
                <a:ea typeface="+mj-ea"/>
                <a:cs typeface="+mj-cs"/>
              </a:rPr>
              <a:t>(File file) Throws </a:t>
            </a:r>
            <a:r>
              <a:rPr lang="en-US" dirty="0" err="1" smtClean="0">
                <a:solidFill>
                  <a:schemeClr val="tx1"/>
                </a:solidFill>
                <a:latin typeface="+mj-lt"/>
                <a:ea typeface="+mj-ea"/>
                <a:cs typeface="+mj-cs"/>
              </a:rPr>
              <a:t>FileNotFoundException</a:t>
            </a:r>
            <a:r>
              <a:rPr lang="en-US" dirty="0" smtClean="0">
                <a:solidFill>
                  <a:schemeClr val="tx1"/>
                </a:solidFill>
                <a:latin typeface="+mj-lt"/>
                <a:ea typeface="+mj-ea"/>
                <a:cs typeface="+mj-cs"/>
              </a:rPr>
              <a:t>{</a:t>
            </a:r>
          </a:p>
          <a:p>
            <a:r>
              <a:rPr lang="en-US" dirty="0" smtClean="0">
                <a:solidFill>
                  <a:schemeClr val="tx1"/>
                </a:solidFill>
                <a:latin typeface="+mj-lt"/>
                <a:ea typeface="+mj-ea"/>
                <a:cs typeface="+mj-cs"/>
              </a:rPr>
              <a:t>	//method implementation</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a:t>
            </a:r>
          </a:p>
        </p:txBody>
      </p:sp>
    </p:spTree>
    <p:extLst>
      <p:ext uri="{BB962C8B-B14F-4D97-AF65-F5344CB8AC3E}">
        <p14:creationId xmlns:p14="http://schemas.microsoft.com/office/powerpoint/2010/main" val="27131940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sz="2000" b="1" i="1" dirty="0"/>
              <a:t>Catching and Throwing exceptions </a:t>
            </a:r>
          </a:p>
          <a:p>
            <a:pPr lvl="1"/>
            <a:r>
              <a:rPr lang="en-US"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Throwing exceptions using Throw keyword</a:t>
            </a:r>
          </a:p>
          <a:p>
            <a:r>
              <a:rPr lang="en-US" dirty="0" smtClean="0">
                <a:solidFill>
                  <a:schemeClr val="tx1"/>
                </a:solidFill>
                <a:latin typeface="+mj-lt"/>
                <a:ea typeface="+mj-ea"/>
                <a:cs typeface="+mj-cs"/>
              </a:rPr>
              <a:t>Syntax:</a:t>
            </a:r>
          </a:p>
          <a:p>
            <a:r>
              <a:rPr lang="en-US" dirty="0" smtClean="0">
                <a:solidFill>
                  <a:schemeClr val="tx1"/>
                </a:solidFill>
                <a:latin typeface="+mj-lt"/>
                <a:ea typeface="+mj-ea"/>
                <a:cs typeface="+mj-cs"/>
              </a:rPr>
              <a:t>Public void deposit(double deposit){</a:t>
            </a:r>
          </a:p>
          <a:p>
            <a:r>
              <a:rPr lang="en-US" dirty="0">
                <a:solidFill>
                  <a:schemeClr val="tx1"/>
                </a:solidFill>
                <a:latin typeface="+mj-lt"/>
                <a:ea typeface="+mj-ea"/>
                <a:cs typeface="+mj-cs"/>
              </a:rPr>
              <a:t>	</a:t>
            </a:r>
            <a:r>
              <a:rPr lang="en-US" dirty="0" smtClean="0">
                <a:solidFill>
                  <a:schemeClr val="tx1"/>
                </a:solidFill>
                <a:latin typeface="+mj-lt"/>
                <a:ea typeface="+mj-ea"/>
                <a:cs typeface="+mj-cs"/>
              </a:rPr>
              <a:t>	//method implementation</a:t>
            </a:r>
          </a:p>
          <a:p>
            <a:r>
              <a:rPr lang="en-US" dirty="0">
                <a:solidFill>
                  <a:schemeClr val="tx1"/>
                </a:solidFill>
                <a:latin typeface="+mj-lt"/>
                <a:ea typeface="+mj-ea"/>
                <a:cs typeface="+mj-cs"/>
              </a:rPr>
              <a:t>	</a:t>
            </a:r>
            <a:r>
              <a:rPr lang="en-US" dirty="0" smtClean="0">
                <a:solidFill>
                  <a:schemeClr val="tx1"/>
                </a:solidFill>
                <a:latin typeface="+mj-lt"/>
                <a:ea typeface="+mj-ea"/>
                <a:cs typeface="+mj-cs"/>
              </a:rPr>
              <a:t>	Throw new </a:t>
            </a:r>
            <a:r>
              <a:rPr lang="en-US" dirty="0" err="1" smtClean="0">
                <a:solidFill>
                  <a:schemeClr val="tx1"/>
                </a:solidFill>
                <a:latin typeface="+mj-lt"/>
                <a:ea typeface="+mj-ea"/>
                <a:cs typeface="+mj-cs"/>
              </a:rPr>
              <a:t>SomeException</a:t>
            </a:r>
            <a:r>
              <a:rPr lang="en-US" dirty="0" smtClean="0">
                <a:solidFill>
                  <a:schemeClr val="tx1"/>
                </a:solidFill>
                <a:latin typeface="+mj-lt"/>
                <a:ea typeface="+mj-ea"/>
                <a:cs typeface="+mj-cs"/>
              </a:rPr>
              <a:t>();</a:t>
            </a:r>
          </a:p>
          <a:p>
            <a:r>
              <a:rPr lang="en-US" dirty="0" smtClean="0">
                <a:solidFill>
                  <a:schemeClr val="tx1"/>
                </a:solidFill>
                <a:latin typeface="+mj-lt"/>
                <a:ea typeface="+mj-ea"/>
                <a:cs typeface="+mj-cs"/>
              </a:rPr>
              <a:t> 	}</a:t>
            </a:r>
          </a:p>
        </p:txBody>
      </p:sp>
    </p:spTree>
    <p:extLst>
      <p:ext uri="{BB962C8B-B14F-4D97-AF65-F5344CB8AC3E}">
        <p14:creationId xmlns:p14="http://schemas.microsoft.com/office/powerpoint/2010/main" val="1258698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sz="2000" b="1" i="1"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8323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Multi catch exceptions </a:t>
            </a:r>
          </a:p>
          <a:p>
            <a:r>
              <a:rPr lang="en-US" dirty="0">
                <a:solidFill>
                  <a:schemeClr val="tx1"/>
                </a:solidFill>
                <a:latin typeface="+mj-lt"/>
                <a:ea typeface="+mj-ea"/>
                <a:cs typeface="+mj-cs"/>
              </a:rPr>
              <a:t>A try block can be followed by multiple catch blocks. The syntax for multiple catch blocks</a:t>
            </a:r>
            <a:endParaRPr lang="en-US" dirty="0" smtClean="0">
              <a:solidFill>
                <a:schemeClr val="tx1"/>
              </a:solidFill>
              <a:latin typeface="+mj-lt"/>
              <a:ea typeface="+mj-ea"/>
              <a:cs typeface="+mj-cs"/>
            </a:endParaRPr>
          </a:p>
        </p:txBody>
      </p:sp>
    </p:spTree>
    <p:extLst>
      <p:ext uri="{BB962C8B-B14F-4D97-AF65-F5344CB8AC3E}">
        <p14:creationId xmlns:p14="http://schemas.microsoft.com/office/powerpoint/2010/main" val="14538060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sz="2000" b="1" i="1"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974843"/>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Multi catch exceptions </a:t>
            </a:r>
          </a:p>
          <a:p>
            <a:r>
              <a:rPr lang="en-US" dirty="0" smtClean="0">
                <a:solidFill>
                  <a:schemeClr val="tx1"/>
                </a:solidFill>
                <a:latin typeface="+mj-lt"/>
                <a:ea typeface="+mj-ea"/>
                <a:cs typeface="+mj-cs"/>
              </a:rPr>
              <a:t>Syntax sample:</a:t>
            </a:r>
          </a:p>
          <a:p>
            <a:endParaRPr lang="en-US" dirty="0">
              <a:solidFill>
                <a:schemeClr val="tx1"/>
              </a:solidFill>
              <a:latin typeface="+mj-lt"/>
              <a:ea typeface="+mj-ea"/>
              <a:cs typeface="+mj-cs"/>
            </a:endParaRPr>
          </a:p>
          <a:p>
            <a:r>
              <a:rPr lang="en-US" dirty="0" smtClean="0">
                <a:solidFill>
                  <a:schemeClr val="tx1"/>
                </a:solidFill>
                <a:latin typeface="+mj-lt"/>
                <a:ea typeface="+mj-ea"/>
                <a:cs typeface="+mj-cs"/>
              </a:rPr>
              <a:t>Try{</a:t>
            </a:r>
          </a:p>
          <a:p>
            <a:r>
              <a:rPr lang="en-US" dirty="0">
                <a:solidFill>
                  <a:schemeClr val="tx1"/>
                </a:solidFill>
                <a:latin typeface="+mj-lt"/>
                <a:ea typeface="+mj-ea"/>
                <a:cs typeface="+mj-cs"/>
              </a:rPr>
              <a:t>	</a:t>
            </a:r>
            <a:r>
              <a:rPr lang="en-US" dirty="0" smtClean="0">
                <a:solidFill>
                  <a:schemeClr val="tx1"/>
                </a:solidFill>
                <a:latin typeface="+mj-lt"/>
                <a:ea typeface="+mj-ea"/>
                <a:cs typeface="+mj-cs"/>
              </a:rPr>
              <a:t>//protected code</a:t>
            </a:r>
          </a:p>
          <a:p>
            <a:r>
              <a:rPr lang="en-US" dirty="0" smtClean="0">
                <a:solidFill>
                  <a:schemeClr val="tx1"/>
                </a:solidFill>
                <a:latin typeface="+mj-lt"/>
                <a:ea typeface="+mj-ea"/>
                <a:cs typeface="+mj-cs"/>
              </a:rPr>
              <a:t>}catch(ExceptionType1 e1){</a:t>
            </a:r>
          </a:p>
          <a:p>
            <a:r>
              <a:rPr lang="en-US" dirty="0" smtClean="0">
                <a:solidFill>
                  <a:schemeClr val="tx1"/>
                </a:solidFill>
                <a:latin typeface="+mj-lt"/>
                <a:ea typeface="+mj-ea"/>
                <a:cs typeface="+mj-cs"/>
              </a:rPr>
              <a:t>	// what to do in this case </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a:t>
            </a:r>
            <a:r>
              <a:rPr lang="en-US" dirty="0">
                <a:solidFill>
                  <a:schemeClr val="tx1"/>
                </a:solidFill>
              </a:rPr>
              <a:t> </a:t>
            </a:r>
            <a:r>
              <a:rPr lang="en-US" dirty="0" smtClean="0">
                <a:solidFill>
                  <a:schemeClr val="tx1"/>
                </a:solidFill>
              </a:rPr>
              <a:t>catch(ExceptionType2 e2){</a:t>
            </a:r>
            <a:endParaRPr lang="en-US" dirty="0">
              <a:solidFill>
                <a:schemeClr val="tx1"/>
              </a:solidFill>
            </a:endParaRPr>
          </a:p>
          <a:p>
            <a:r>
              <a:rPr lang="en-US" dirty="0">
                <a:solidFill>
                  <a:schemeClr val="tx1"/>
                </a:solidFill>
              </a:rPr>
              <a:t>	// what to do in this case </a:t>
            </a:r>
          </a:p>
          <a:p>
            <a:r>
              <a:rPr lang="en-US" dirty="0" smtClean="0">
                <a:solidFill>
                  <a:schemeClr val="tx1"/>
                </a:solidFill>
              </a:rPr>
              <a:t>}</a:t>
            </a:r>
            <a:r>
              <a:rPr lang="en-US" dirty="0">
                <a:solidFill>
                  <a:schemeClr val="tx1"/>
                </a:solidFill>
              </a:rPr>
              <a:t> </a:t>
            </a:r>
            <a:r>
              <a:rPr lang="en-US" dirty="0" smtClean="0">
                <a:solidFill>
                  <a:schemeClr val="tx1"/>
                </a:solidFill>
              </a:rPr>
              <a:t>catch(ExceptionType3 e3){</a:t>
            </a:r>
            <a:endParaRPr lang="en-US" dirty="0">
              <a:solidFill>
                <a:schemeClr val="tx1"/>
              </a:solidFill>
            </a:endParaRPr>
          </a:p>
          <a:p>
            <a:r>
              <a:rPr lang="en-US" dirty="0">
                <a:solidFill>
                  <a:schemeClr val="tx1"/>
                </a:solidFill>
              </a:rPr>
              <a:t>	// what to do in this case </a:t>
            </a:r>
          </a:p>
          <a:p>
            <a:r>
              <a:rPr lang="en-US" dirty="0">
                <a:solidFill>
                  <a:schemeClr val="tx1"/>
                </a:solidFill>
              </a:rPr>
              <a:t>}</a:t>
            </a:r>
          </a:p>
          <a:p>
            <a:endParaRPr lang="en-US" dirty="0">
              <a:solidFill>
                <a:schemeClr val="tx1"/>
              </a:solidFill>
            </a:endParaRPr>
          </a:p>
          <a:p>
            <a:endParaRPr lang="en-US" dirty="0" smtClean="0">
              <a:solidFill>
                <a:schemeClr val="tx1"/>
              </a:solidFill>
              <a:latin typeface="+mj-lt"/>
              <a:ea typeface="+mj-ea"/>
              <a:cs typeface="+mj-cs"/>
            </a:endParaRPr>
          </a:p>
        </p:txBody>
      </p:sp>
    </p:spTree>
    <p:extLst>
      <p:ext uri="{BB962C8B-B14F-4D97-AF65-F5344CB8AC3E}">
        <p14:creationId xmlns:p14="http://schemas.microsoft.com/office/powerpoint/2010/main" val="407296076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sz="2000" b="1" i="1"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186612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Multi catch exceptions </a:t>
            </a:r>
          </a:p>
          <a:p>
            <a:r>
              <a:rPr lang="en-US" dirty="0" smtClean="0">
                <a:solidFill>
                  <a:schemeClr val="tx1"/>
                </a:solidFill>
              </a:rPr>
              <a:t>Since Java 7 we can handle more than one exception using a single catch block, this feature simplifies the code</a:t>
            </a:r>
            <a:endParaRPr lang="en-US" dirty="0">
              <a:solidFill>
                <a:schemeClr val="tx1"/>
              </a:solidFill>
            </a:endParaRPr>
          </a:p>
          <a:p>
            <a:endParaRPr lang="en-US" dirty="0" smtClean="0">
              <a:solidFill>
                <a:schemeClr val="tx1"/>
              </a:solidFill>
              <a:latin typeface="+mj-lt"/>
              <a:ea typeface="+mj-ea"/>
              <a:cs typeface="+mj-cs"/>
            </a:endParaRPr>
          </a:p>
        </p:txBody>
      </p:sp>
    </p:spTree>
    <p:extLst>
      <p:ext uri="{BB962C8B-B14F-4D97-AF65-F5344CB8AC3E}">
        <p14:creationId xmlns:p14="http://schemas.microsoft.com/office/powerpoint/2010/main" val="156547013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sz="2000" b="1" i="1" dirty="0"/>
              <a:t>Multi catch exception</a:t>
            </a:r>
          </a:p>
          <a:p>
            <a:pPr lvl="1"/>
            <a:r>
              <a:rPr lang="en-US"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283650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Multi catch exceptions </a:t>
            </a:r>
          </a:p>
          <a:p>
            <a:r>
              <a:rPr lang="en-US" dirty="0" smtClean="0">
                <a:solidFill>
                  <a:schemeClr val="tx1"/>
                </a:solidFill>
                <a:latin typeface="+mj-lt"/>
                <a:ea typeface="+mj-ea"/>
                <a:cs typeface="+mj-cs"/>
              </a:rPr>
              <a:t>Syntax Sample:</a:t>
            </a:r>
          </a:p>
          <a:p>
            <a:endParaRPr lang="en-US" dirty="0">
              <a:solidFill>
                <a:schemeClr val="tx1"/>
              </a:solidFill>
              <a:latin typeface="+mj-lt"/>
              <a:ea typeface="+mj-ea"/>
              <a:cs typeface="+mj-cs"/>
            </a:endParaRPr>
          </a:p>
          <a:p>
            <a:r>
              <a:rPr lang="en-US" dirty="0" smtClean="0">
                <a:solidFill>
                  <a:schemeClr val="tx1"/>
                </a:solidFill>
                <a:latin typeface="+mj-lt"/>
                <a:ea typeface="+mj-ea"/>
                <a:cs typeface="+mj-cs"/>
              </a:rPr>
              <a:t>Try {</a:t>
            </a:r>
          </a:p>
          <a:p>
            <a:r>
              <a:rPr lang="en-US" dirty="0">
                <a:solidFill>
                  <a:schemeClr val="tx1"/>
                </a:solidFill>
                <a:latin typeface="+mj-lt"/>
                <a:ea typeface="+mj-ea"/>
                <a:cs typeface="+mj-cs"/>
              </a:rPr>
              <a:t>	</a:t>
            </a:r>
            <a:r>
              <a:rPr lang="en-US" dirty="0" smtClean="0">
                <a:solidFill>
                  <a:schemeClr val="tx1"/>
                </a:solidFill>
                <a:latin typeface="+mj-lt"/>
                <a:ea typeface="+mj-ea"/>
                <a:cs typeface="+mj-cs"/>
              </a:rPr>
              <a:t>//protected code</a:t>
            </a:r>
          </a:p>
          <a:p>
            <a:r>
              <a:rPr lang="en-US" dirty="0" smtClean="0">
                <a:solidFill>
                  <a:schemeClr val="tx1"/>
                </a:solidFill>
                <a:latin typeface="+mj-lt"/>
                <a:ea typeface="+mj-ea"/>
                <a:cs typeface="+mj-cs"/>
              </a:rPr>
              <a:t>}catch(Exception1 | Exception2 | Exception3 ex){</a:t>
            </a:r>
          </a:p>
          <a:p>
            <a:r>
              <a:rPr lang="en-US" dirty="0" smtClean="0">
                <a:solidFill>
                  <a:schemeClr val="tx1"/>
                </a:solidFill>
                <a:latin typeface="+mj-lt"/>
                <a:ea typeface="+mj-ea"/>
                <a:cs typeface="+mj-cs"/>
              </a:rPr>
              <a:t>	//</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a:t>
            </a:r>
          </a:p>
        </p:txBody>
      </p:sp>
    </p:spTree>
    <p:extLst>
      <p:ext uri="{BB962C8B-B14F-4D97-AF65-F5344CB8AC3E}">
        <p14:creationId xmlns:p14="http://schemas.microsoft.com/office/powerpoint/2010/main" val="408588037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209005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Try with resources </a:t>
            </a:r>
          </a:p>
          <a:p>
            <a:endParaRPr lang="en-US" dirty="0" smtClean="0">
              <a:solidFill>
                <a:schemeClr val="tx1"/>
              </a:solidFill>
              <a:latin typeface="+mj-lt"/>
              <a:ea typeface="+mj-ea"/>
              <a:cs typeface="+mj-cs"/>
            </a:endParaRPr>
          </a:p>
          <a:p>
            <a:r>
              <a:rPr lang="en-US" dirty="0" smtClean="0">
                <a:solidFill>
                  <a:schemeClr val="tx1"/>
                </a:solidFill>
                <a:latin typeface="+mj-lt"/>
                <a:ea typeface="+mj-ea"/>
                <a:cs typeface="+mj-cs"/>
              </a:rPr>
              <a:t>When </a:t>
            </a:r>
            <a:r>
              <a:rPr lang="en-US" dirty="0">
                <a:solidFill>
                  <a:schemeClr val="tx1"/>
                </a:solidFill>
                <a:latin typeface="+mj-lt"/>
                <a:ea typeface="+mj-ea"/>
                <a:cs typeface="+mj-cs"/>
              </a:rPr>
              <a:t>we use any resources like streams, connections, etc. we have to close them explicitly using finally </a:t>
            </a:r>
            <a:r>
              <a:rPr lang="en-US" dirty="0" smtClean="0">
                <a:solidFill>
                  <a:schemeClr val="tx1"/>
                </a:solidFill>
                <a:latin typeface="+mj-lt"/>
                <a:ea typeface="+mj-ea"/>
                <a:cs typeface="+mj-cs"/>
              </a:rPr>
              <a:t>block</a:t>
            </a:r>
          </a:p>
          <a:p>
            <a:r>
              <a:rPr lang="en-US" dirty="0" smtClean="0">
                <a:solidFill>
                  <a:schemeClr val="tx1"/>
                </a:solidFill>
                <a:latin typeface="+mj-lt"/>
                <a:ea typeface="+mj-ea"/>
                <a:cs typeface="+mj-cs"/>
              </a:rPr>
              <a:t>Try with resources</a:t>
            </a:r>
            <a:r>
              <a:rPr lang="en-US" dirty="0">
                <a:solidFill>
                  <a:schemeClr val="tx1"/>
                </a:solidFill>
                <a:latin typeface="+mj-lt"/>
                <a:ea typeface="+mj-ea"/>
                <a:cs typeface="+mj-cs"/>
              </a:rPr>
              <a:t>, also referred as automatic resource management, is a new exception handling mechanism that was introduced in Java 7, which automatically closes the resources used within the try catch block</a:t>
            </a:r>
            <a:endParaRPr lang="en-US" dirty="0" smtClean="0">
              <a:solidFill>
                <a:schemeClr val="tx1"/>
              </a:solidFill>
              <a:latin typeface="+mj-lt"/>
              <a:ea typeface="+mj-ea"/>
              <a:cs typeface="+mj-cs"/>
            </a:endParaRPr>
          </a:p>
        </p:txBody>
      </p:sp>
    </p:spTree>
    <p:extLst>
      <p:ext uri="{BB962C8B-B14F-4D97-AF65-F5344CB8AC3E}">
        <p14:creationId xmlns:p14="http://schemas.microsoft.com/office/powerpoint/2010/main" val="42290501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209005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Try with resources </a:t>
            </a:r>
          </a:p>
          <a:p>
            <a:r>
              <a:rPr lang="en-US" dirty="0" smtClean="0">
                <a:solidFill>
                  <a:schemeClr val="tx1"/>
                </a:solidFill>
                <a:latin typeface="+mj-lt"/>
                <a:ea typeface="+mj-ea"/>
                <a:cs typeface="+mj-cs"/>
              </a:rPr>
              <a:t>Syntax sample:</a:t>
            </a:r>
          </a:p>
          <a:p>
            <a:endParaRPr lang="en-US" dirty="0">
              <a:solidFill>
                <a:schemeClr val="tx1"/>
              </a:solidFill>
              <a:latin typeface="+mj-lt"/>
              <a:ea typeface="+mj-ea"/>
              <a:cs typeface="+mj-cs"/>
            </a:endParaRPr>
          </a:p>
          <a:p>
            <a:r>
              <a:rPr lang="en-US" dirty="0" smtClean="0">
                <a:solidFill>
                  <a:schemeClr val="tx1"/>
                </a:solidFill>
                <a:latin typeface="+mj-lt"/>
                <a:ea typeface="+mj-ea"/>
                <a:cs typeface="+mj-cs"/>
              </a:rPr>
              <a:t>Try(</a:t>
            </a:r>
            <a:r>
              <a:rPr lang="en-US" dirty="0" err="1" smtClean="0">
                <a:solidFill>
                  <a:schemeClr val="tx1"/>
                </a:solidFill>
                <a:latin typeface="+mj-lt"/>
                <a:ea typeface="+mj-ea"/>
                <a:cs typeface="+mj-cs"/>
              </a:rPr>
              <a:t>FileReader</a:t>
            </a:r>
            <a:r>
              <a:rPr lang="en-US" dirty="0" smtClean="0">
                <a:solidFill>
                  <a:schemeClr val="tx1"/>
                </a:solidFill>
                <a:latin typeface="+mj-lt"/>
                <a:ea typeface="+mj-ea"/>
                <a:cs typeface="+mj-cs"/>
              </a:rPr>
              <a:t> </a:t>
            </a:r>
            <a:r>
              <a:rPr lang="en-US" dirty="0" err="1" smtClean="0">
                <a:solidFill>
                  <a:schemeClr val="tx1"/>
                </a:solidFill>
                <a:latin typeface="+mj-lt"/>
                <a:ea typeface="+mj-ea"/>
                <a:cs typeface="+mj-cs"/>
              </a:rPr>
              <a:t>fr</a:t>
            </a:r>
            <a:r>
              <a:rPr lang="en-US" dirty="0" smtClean="0">
                <a:solidFill>
                  <a:schemeClr val="tx1"/>
                </a:solidFill>
                <a:latin typeface="+mj-lt"/>
                <a:ea typeface="+mj-ea"/>
                <a:cs typeface="+mj-cs"/>
              </a:rPr>
              <a:t> = new </a:t>
            </a:r>
            <a:r>
              <a:rPr lang="en-US" dirty="0" err="1" smtClean="0">
                <a:solidFill>
                  <a:schemeClr val="tx1"/>
                </a:solidFill>
                <a:latin typeface="+mj-lt"/>
                <a:ea typeface="+mj-ea"/>
                <a:cs typeface="+mj-cs"/>
              </a:rPr>
              <a:t>FileReader</a:t>
            </a:r>
            <a:r>
              <a:rPr lang="en-US" dirty="0" smtClean="0">
                <a:solidFill>
                  <a:schemeClr val="tx1"/>
                </a:solidFill>
                <a:latin typeface="+mj-lt"/>
                <a:ea typeface="+mj-ea"/>
                <a:cs typeface="+mj-cs"/>
              </a:rPr>
              <a:t>(“file.txt”)){</a:t>
            </a:r>
          </a:p>
          <a:p>
            <a:r>
              <a:rPr lang="en-US" dirty="0" smtClean="0">
                <a:solidFill>
                  <a:schemeClr val="tx1"/>
                </a:solidFill>
                <a:latin typeface="+mj-lt"/>
                <a:ea typeface="+mj-ea"/>
                <a:cs typeface="+mj-cs"/>
              </a:rPr>
              <a:t>	//protected code </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}catch(</a:t>
            </a:r>
            <a:r>
              <a:rPr lang="en-US" dirty="0" err="1" smtClean="0">
                <a:solidFill>
                  <a:schemeClr val="tx1"/>
                </a:solidFill>
                <a:latin typeface="+mj-lt"/>
                <a:ea typeface="+mj-ea"/>
                <a:cs typeface="+mj-cs"/>
              </a:rPr>
              <a:t>IOException</a:t>
            </a:r>
            <a:r>
              <a:rPr lang="en-US" dirty="0" smtClean="0">
                <a:solidFill>
                  <a:schemeClr val="tx1"/>
                </a:solidFill>
                <a:latin typeface="+mj-lt"/>
                <a:ea typeface="+mj-ea"/>
                <a:cs typeface="+mj-cs"/>
              </a:rPr>
              <a:t> ex){}</a:t>
            </a:r>
          </a:p>
        </p:txBody>
      </p:sp>
    </p:spTree>
    <p:extLst>
      <p:ext uri="{BB962C8B-B14F-4D97-AF65-F5344CB8AC3E}">
        <p14:creationId xmlns:p14="http://schemas.microsoft.com/office/powerpoint/2010/main" val="2489055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a:t>Session 2: Operators</a:t>
            </a:r>
          </a:p>
          <a:p>
            <a:pPr lvl="1"/>
            <a:r>
              <a:rPr lang="en-US" sz="1600" dirty="0"/>
              <a:t>Strings </a:t>
            </a:r>
          </a:p>
          <a:p>
            <a:pPr lvl="1"/>
            <a:r>
              <a:rPr lang="en-US" sz="2000" b="1" i="1" dirty="0"/>
              <a:t>Operators </a:t>
            </a:r>
            <a:endParaRPr lang="en-US" sz="2000" b="1" i="1" dirty="0"/>
          </a:p>
          <a:p>
            <a:pPr lvl="2"/>
            <a:r>
              <a:rPr lang="en-US" dirty="0"/>
              <a:t>Arithmetic</a:t>
            </a:r>
            <a:r>
              <a:rPr lang="en-US" dirty="0" smtClean="0"/>
              <a:t> </a:t>
            </a:r>
          </a:p>
          <a:p>
            <a:pPr lvl="2"/>
            <a:r>
              <a:rPr lang="en-US" sz="2000" b="1" i="1" dirty="0"/>
              <a:t>Relational</a:t>
            </a:r>
            <a:r>
              <a:rPr lang="en-US" dirty="0" smtClean="0"/>
              <a:t> </a:t>
            </a:r>
          </a:p>
          <a:p>
            <a:pPr lvl="2"/>
            <a:r>
              <a:rPr lang="en-US" dirty="0" smtClean="0"/>
              <a:t>Equivalence </a:t>
            </a:r>
          </a:p>
          <a:p>
            <a:pPr lvl="2"/>
            <a:r>
              <a:rPr lang="en-US" dirty="0" smtClean="0"/>
              <a:t>Unary </a:t>
            </a:r>
          </a:p>
          <a:p>
            <a:pPr lvl="2"/>
            <a:r>
              <a:rPr lang="en-US" dirty="0" smtClean="0"/>
              <a:t>Logics </a:t>
            </a:r>
            <a:endParaRPr lang="en-US" dirty="0"/>
          </a:p>
          <a:p>
            <a:pPr lvl="1"/>
            <a:r>
              <a:rPr lang="en-US" dirty="0"/>
              <a:t>Practice </a:t>
            </a:r>
          </a:p>
          <a:p>
            <a:pPr marL="457200" lvl="1" indent="0">
              <a:buNone/>
            </a:pPr>
            <a:endParaRPr lang="en-US" dirty="0" smtClean="0"/>
          </a:p>
          <a:p>
            <a:pPr lvl="1"/>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834943424"/>
              </p:ext>
            </p:extLst>
          </p:nvPr>
        </p:nvGraphicFramePr>
        <p:xfrm>
          <a:off x="3767492" y="1508867"/>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38722079"/>
                    </a:ext>
                  </a:extLst>
                </a:gridCol>
                <a:gridCol w="2032000">
                  <a:extLst>
                    <a:ext uri="{9D8B030D-6E8A-4147-A177-3AD203B41FA5}">
                      <a16:colId xmlns:a16="http://schemas.microsoft.com/office/drawing/2014/main" val="466553353"/>
                    </a:ext>
                  </a:extLst>
                </a:gridCol>
                <a:gridCol w="2032000">
                  <a:extLst>
                    <a:ext uri="{9D8B030D-6E8A-4147-A177-3AD203B41FA5}">
                      <a16:colId xmlns:a16="http://schemas.microsoft.com/office/drawing/2014/main" val="3680757722"/>
                    </a:ext>
                  </a:extLst>
                </a:gridCol>
                <a:gridCol w="2032000">
                  <a:extLst>
                    <a:ext uri="{9D8B030D-6E8A-4147-A177-3AD203B41FA5}">
                      <a16:colId xmlns:a16="http://schemas.microsoft.com/office/drawing/2014/main" val="1245170424"/>
                    </a:ext>
                  </a:extLst>
                </a:gridCol>
              </a:tblGrid>
              <a:tr h="370840">
                <a:tc>
                  <a:txBody>
                    <a:bodyPr/>
                    <a:lstStyle/>
                    <a:p>
                      <a:r>
                        <a:rPr lang="en-US" dirty="0" smtClean="0"/>
                        <a:t>Operator</a:t>
                      </a:r>
                      <a:endParaRPr lang="en-US" dirty="0"/>
                    </a:p>
                  </a:txBody>
                  <a:tcPr/>
                </a:tc>
                <a:tc>
                  <a:txBody>
                    <a:bodyPr/>
                    <a:lstStyle/>
                    <a:p>
                      <a:r>
                        <a:rPr lang="en-US" dirty="0" smtClean="0"/>
                        <a:t>Usage </a:t>
                      </a:r>
                      <a:endParaRPr lang="en-US" dirty="0"/>
                    </a:p>
                  </a:txBody>
                  <a:tcPr/>
                </a:tc>
                <a:tc>
                  <a:txBody>
                    <a:bodyPr/>
                    <a:lstStyle/>
                    <a:p>
                      <a:r>
                        <a:rPr lang="en-US" dirty="0" smtClean="0"/>
                        <a:t>Example</a:t>
                      </a:r>
                      <a:endParaRPr lang="en-US" dirty="0"/>
                    </a:p>
                  </a:txBody>
                  <a:tcPr/>
                </a:tc>
                <a:tc>
                  <a:txBody>
                    <a:bodyPr/>
                    <a:lstStyle/>
                    <a:p>
                      <a:r>
                        <a:rPr lang="en-US" dirty="0" smtClean="0"/>
                        <a:t>Result </a:t>
                      </a:r>
                      <a:endParaRPr lang="en-US" dirty="0"/>
                    </a:p>
                  </a:txBody>
                  <a:tcPr/>
                </a:tc>
                <a:extLst>
                  <a:ext uri="{0D108BD9-81ED-4DB2-BD59-A6C34878D82A}">
                    <a16:rowId xmlns:a16="http://schemas.microsoft.com/office/drawing/2014/main" val="3751607505"/>
                  </a:ext>
                </a:extLst>
              </a:tr>
              <a:tr h="370840">
                <a:tc>
                  <a:txBody>
                    <a:bodyPr/>
                    <a:lstStyle/>
                    <a:p>
                      <a:r>
                        <a:rPr lang="en-US" dirty="0" smtClean="0"/>
                        <a:t>&gt;</a:t>
                      </a:r>
                      <a:endParaRPr lang="en-US" dirty="0"/>
                    </a:p>
                  </a:txBody>
                  <a:tcPr/>
                </a:tc>
                <a:tc>
                  <a:txBody>
                    <a:bodyPr/>
                    <a:lstStyle/>
                    <a:p>
                      <a:r>
                        <a:rPr lang="en-US" dirty="0" smtClean="0"/>
                        <a:t>A &gt; B</a:t>
                      </a:r>
                      <a:endParaRPr lang="en-US" dirty="0"/>
                    </a:p>
                  </a:txBody>
                  <a:tcPr/>
                </a:tc>
                <a:tc>
                  <a:txBody>
                    <a:bodyPr/>
                    <a:lstStyle/>
                    <a:p>
                      <a:r>
                        <a:rPr lang="en-US" dirty="0" smtClean="0"/>
                        <a:t>4 &gt; 5</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3602102460"/>
                  </a:ext>
                </a:extLst>
              </a:tr>
              <a:tr h="370840">
                <a:tc>
                  <a:txBody>
                    <a:bodyPr/>
                    <a:lstStyle/>
                    <a:p>
                      <a:r>
                        <a:rPr lang="en-US" dirty="0" smtClean="0"/>
                        <a:t>&lt;</a:t>
                      </a:r>
                      <a:endParaRPr lang="en-US" dirty="0"/>
                    </a:p>
                  </a:txBody>
                  <a:tcPr/>
                </a:tc>
                <a:tc>
                  <a:txBody>
                    <a:bodyPr/>
                    <a:lstStyle/>
                    <a:p>
                      <a:r>
                        <a:rPr lang="en-US" dirty="0" smtClean="0"/>
                        <a:t>A &lt;</a:t>
                      </a:r>
                      <a:r>
                        <a:rPr lang="en-US" baseline="0" dirty="0" smtClean="0"/>
                        <a:t> B</a:t>
                      </a:r>
                      <a:endParaRPr lang="en-US" dirty="0"/>
                    </a:p>
                  </a:txBody>
                  <a:tcPr/>
                </a:tc>
                <a:tc>
                  <a:txBody>
                    <a:bodyPr/>
                    <a:lstStyle/>
                    <a:p>
                      <a:r>
                        <a:rPr lang="en-US" dirty="0" smtClean="0"/>
                        <a:t>6 &lt; 5</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2949267099"/>
                  </a:ext>
                </a:extLst>
              </a:tr>
              <a:tr h="370840">
                <a:tc>
                  <a:txBody>
                    <a:bodyPr/>
                    <a:lstStyle/>
                    <a:p>
                      <a:r>
                        <a:rPr lang="en-US" dirty="0" smtClean="0"/>
                        <a:t>&gt;=</a:t>
                      </a:r>
                      <a:endParaRPr lang="en-US" dirty="0"/>
                    </a:p>
                  </a:txBody>
                  <a:tcPr/>
                </a:tc>
                <a:tc>
                  <a:txBody>
                    <a:bodyPr/>
                    <a:lstStyle/>
                    <a:p>
                      <a:r>
                        <a:rPr lang="en-US" dirty="0" smtClean="0"/>
                        <a:t>A &gt;= B</a:t>
                      </a:r>
                      <a:endParaRPr lang="en-US" dirty="0"/>
                    </a:p>
                  </a:txBody>
                  <a:tcPr/>
                </a:tc>
                <a:tc>
                  <a:txBody>
                    <a:bodyPr/>
                    <a:lstStyle/>
                    <a:p>
                      <a:r>
                        <a:rPr lang="en-US" dirty="0" smtClean="0"/>
                        <a:t>8 &gt;= 8</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3854539771"/>
                  </a:ext>
                </a:extLst>
              </a:tr>
              <a:tr h="370840">
                <a:tc>
                  <a:txBody>
                    <a:bodyPr/>
                    <a:lstStyle/>
                    <a:p>
                      <a:r>
                        <a:rPr lang="en-US" dirty="0" smtClean="0"/>
                        <a:t>&lt;=</a:t>
                      </a:r>
                      <a:endParaRPr lang="en-US" dirty="0"/>
                    </a:p>
                  </a:txBody>
                  <a:tcPr/>
                </a:tc>
                <a:tc>
                  <a:txBody>
                    <a:bodyPr/>
                    <a:lstStyle/>
                    <a:p>
                      <a:r>
                        <a:rPr lang="en-US" dirty="0" smtClean="0"/>
                        <a:t>A</a:t>
                      </a:r>
                      <a:r>
                        <a:rPr lang="en-US" baseline="0" dirty="0" smtClean="0"/>
                        <a:t> &lt;= B</a:t>
                      </a:r>
                      <a:endParaRPr lang="en-US" dirty="0"/>
                    </a:p>
                  </a:txBody>
                  <a:tcPr/>
                </a:tc>
                <a:tc>
                  <a:txBody>
                    <a:bodyPr/>
                    <a:lstStyle/>
                    <a:p>
                      <a:r>
                        <a:rPr lang="en-US" dirty="0" smtClean="0"/>
                        <a:t>6 &lt;=</a:t>
                      </a:r>
                      <a:r>
                        <a:rPr lang="en-US" baseline="0" dirty="0" smtClean="0"/>
                        <a:t> </a:t>
                      </a:r>
                      <a:r>
                        <a:rPr lang="en-US" dirty="0" smtClean="0"/>
                        <a:t>5</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3122622794"/>
                  </a:ext>
                </a:extLst>
              </a:tr>
              <a:tr h="370840">
                <a:tc>
                  <a:txBody>
                    <a:bodyPr/>
                    <a:lstStyle/>
                    <a:p>
                      <a:r>
                        <a:rPr lang="en-US" dirty="0" smtClean="0"/>
                        <a:t>==</a:t>
                      </a:r>
                      <a:endParaRPr lang="en-US" dirty="0"/>
                    </a:p>
                  </a:txBody>
                  <a:tcPr/>
                </a:tc>
                <a:tc>
                  <a:txBody>
                    <a:bodyPr/>
                    <a:lstStyle/>
                    <a:p>
                      <a:r>
                        <a:rPr lang="en-US" dirty="0" smtClean="0"/>
                        <a:t>A</a:t>
                      </a:r>
                      <a:r>
                        <a:rPr lang="en-US" baseline="0" dirty="0" smtClean="0"/>
                        <a:t> == B</a:t>
                      </a:r>
                      <a:endParaRPr lang="en-US" dirty="0"/>
                    </a:p>
                  </a:txBody>
                  <a:tcPr/>
                </a:tc>
                <a:tc>
                  <a:txBody>
                    <a:bodyPr/>
                    <a:lstStyle/>
                    <a:p>
                      <a:r>
                        <a:rPr lang="en-US" dirty="0" smtClean="0"/>
                        <a:t>4 == 4</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3275173897"/>
                  </a:ext>
                </a:extLst>
              </a:tr>
            </a:tbl>
          </a:graphicData>
        </a:graphic>
      </p:graphicFrame>
    </p:spTree>
    <p:extLst>
      <p:ext uri="{BB962C8B-B14F-4D97-AF65-F5344CB8AC3E}">
        <p14:creationId xmlns:p14="http://schemas.microsoft.com/office/powerpoint/2010/main" val="42936402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414279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Try with resources </a:t>
            </a:r>
          </a:p>
          <a:p>
            <a:r>
              <a:rPr lang="en-US" dirty="0" smtClean="0">
                <a:solidFill>
                  <a:schemeClr val="tx1"/>
                </a:solidFill>
                <a:latin typeface="+mj-lt"/>
                <a:ea typeface="+mj-ea"/>
                <a:cs typeface="+mj-cs"/>
              </a:rPr>
              <a:t>Things to keep in mind using try with resources:</a:t>
            </a:r>
          </a:p>
          <a:p>
            <a:endParaRPr lang="en-US" dirty="0">
              <a:solidFill>
                <a:schemeClr val="tx1"/>
              </a:solidFill>
              <a:latin typeface="+mj-lt"/>
              <a:ea typeface="+mj-ea"/>
              <a:cs typeface="+mj-cs"/>
            </a:endParaRPr>
          </a:p>
          <a:p>
            <a:r>
              <a:rPr lang="en-US" dirty="0">
                <a:solidFill>
                  <a:schemeClr val="tx1"/>
                </a:solidFill>
                <a:latin typeface="+mj-lt"/>
                <a:ea typeface="+mj-ea"/>
                <a:cs typeface="+mj-cs"/>
              </a:rPr>
              <a:t>1) </a:t>
            </a:r>
            <a:r>
              <a:rPr lang="en-US" sz="2000" b="1" dirty="0"/>
              <a:t>To use a class with try-with-resources statement it should implement </a:t>
            </a:r>
            <a:r>
              <a:rPr lang="en-US" sz="2000" b="1" dirty="0" err="1"/>
              <a:t>AutoCloseable</a:t>
            </a:r>
            <a:r>
              <a:rPr lang="en-US" sz="2000" b="1" dirty="0"/>
              <a:t> interface and the close() method of it gets invoked automatically at runtime</a:t>
            </a:r>
            <a:r>
              <a:rPr lang="en-US" dirty="0">
                <a:solidFill>
                  <a:schemeClr val="tx1"/>
                </a:solidFill>
                <a:latin typeface="+mj-lt"/>
                <a:ea typeface="+mj-ea"/>
                <a:cs typeface="+mj-cs"/>
              </a:rPr>
              <a:t>.</a:t>
            </a:r>
            <a:endParaRPr lang="en-US" dirty="0" smtClean="0">
              <a:solidFill>
                <a:schemeClr val="tx1"/>
              </a:solidFill>
              <a:latin typeface="+mj-lt"/>
              <a:ea typeface="+mj-ea"/>
              <a:cs typeface="+mj-cs"/>
            </a:endParaRPr>
          </a:p>
        </p:txBody>
      </p:sp>
    </p:spTree>
    <p:extLst>
      <p:ext uri="{BB962C8B-B14F-4D97-AF65-F5344CB8AC3E}">
        <p14:creationId xmlns:p14="http://schemas.microsoft.com/office/powerpoint/2010/main" val="288025947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412413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Try with resources </a:t>
            </a:r>
          </a:p>
          <a:p>
            <a:r>
              <a:rPr lang="en-US" dirty="0" smtClean="0">
                <a:solidFill>
                  <a:schemeClr val="tx1"/>
                </a:solidFill>
                <a:latin typeface="+mj-lt"/>
                <a:ea typeface="+mj-ea"/>
                <a:cs typeface="+mj-cs"/>
              </a:rPr>
              <a:t>Things to keep in mind using try with resources:</a:t>
            </a:r>
          </a:p>
          <a:p>
            <a:endParaRPr lang="en-US" dirty="0">
              <a:solidFill>
                <a:schemeClr val="tx1"/>
              </a:solidFill>
              <a:latin typeface="+mj-lt"/>
              <a:ea typeface="+mj-ea"/>
              <a:cs typeface="+mj-cs"/>
            </a:endParaRPr>
          </a:p>
          <a:p>
            <a:pPr marL="342900" indent="-342900">
              <a:buAutoNum type="arabicParenR"/>
            </a:pPr>
            <a:r>
              <a:rPr lang="en-US" dirty="0" smtClean="0">
                <a:solidFill>
                  <a:schemeClr val="tx1"/>
                </a:solidFill>
                <a:latin typeface="+mj-lt"/>
                <a:ea typeface="+mj-ea"/>
                <a:cs typeface="+mj-cs"/>
              </a:rPr>
              <a:t>To </a:t>
            </a:r>
            <a:r>
              <a:rPr lang="en-US" dirty="0">
                <a:solidFill>
                  <a:schemeClr val="tx1"/>
                </a:solidFill>
                <a:latin typeface="+mj-lt"/>
                <a:ea typeface="+mj-ea"/>
                <a:cs typeface="+mj-cs"/>
              </a:rPr>
              <a:t>use a class with try-with-resources statement it should implement </a:t>
            </a:r>
            <a:r>
              <a:rPr lang="en-US" dirty="0" err="1">
                <a:solidFill>
                  <a:schemeClr val="tx1"/>
                </a:solidFill>
                <a:latin typeface="+mj-lt"/>
                <a:ea typeface="+mj-ea"/>
                <a:cs typeface="+mj-cs"/>
              </a:rPr>
              <a:t>AutoCloseable</a:t>
            </a:r>
            <a:r>
              <a:rPr lang="en-US" dirty="0">
                <a:solidFill>
                  <a:schemeClr val="tx1"/>
                </a:solidFill>
                <a:latin typeface="+mj-lt"/>
                <a:ea typeface="+mj-ea"/>
                <a:cs typeface="+mj-cs"/>
              </a:rPr>
              <a:t> interface and the close() method of it gets invoked automatically at runtime</a:t>
            </a:r>
            <a:r>
              <a:rPr lang="en-US" dirty="0" smtClean="0">
                <a:solidFill>
                  <a:schemeClr val="tx1"/>
                </a:solidFill>
                <a:latin typeface="+mj-lt"/>
                <a:ea typeface="+mj-ea"/>
                <a:cs typeface="+mj-cs"/>
              </a:rPr>
              <a:t>.</a:t>
            </a:r>
          </a:p>
          <a:p>
            <a:pPr marL="342900" indent="-342900">
              <a:buAutoNum type="arabicParenR"/>
            </a:pPr>
            <a:r>
              <a:rPr lang="en-US" sz="2000" b="1" dirty="0"/>
              <a:t>You can declare more than one class in try-with-resources statement</a:t>
            </a:r>
            <a:endParaRPr lang="en-US" sz="2000" b="1" dirty="0"/>
          </a:p>
        </p:txBody>
      </p:sp>
    </p:spTree>
    <p:extLst>
      <p:ext uri="{BB962C8B-B14F-4D97-AF65-F5344CB8AC3E}">
        <p14:creationId xmlns:p14="http://schemas.microsoft.com/office/powerpoint/2010/main" val="212732467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41054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Try with resources </a:t>
            </a:r>
          </a:p>
          <a:p>
            <a:r>
              <a:rPr lang="en-US" dirty="0" smtClean="0">
                <a:solidFill>
                  <a:schemeClr val="tx1"/>
                </a:solidFill>
                <a:latin typeface="+mj-lt"/>
                <a:ea typeface="+mj-ea"/>
                <a:cs typeface="+mj-cs"/>
              </a:rPr>
              <a:t>Things to keep in mind using try with resources:</a:t>
            </a:r>
          </a:p>
          <a:p>
            <a:endParaRPr lang="en-US" dirty="0">
              <a:solidFill>
                <a:schemeClr val="tx1"/>
              </a:solidFill>
              <a:latin typeface="+mj-lt"/>
              <a:ea typeface="+mj-ea"/>
              <a:cs typeface="+mj-cs"/>
            </a:endParaRPr>
          </a:p>
          <a:p>
            <a:pPr marL="342900" indent="-342900">
              <a:buAutoNum type="arabicParenR"/>
            </a:pPr>
            <a:r>
              <a:rPr lang="en-US" dirty="0" smtClean="0">
                <a:solidFill>
                  <a:schemeClr val="tx1"/>
                </a:solidFill>
                <a:latin typeface="+mj-lt"/>
                <a:ea typeface="+mj-ea"/>
                <a:cs typeface="+mj-cs"/>
              </a:rPr>
              <a:t>To </a:t>
            </a:r>
            <a:r>
              <a:rPr lang="en-US" dirty="0">
                <a:solidFill>
                  <a:schemeClr val="tx1"/>
                </a:solidFill>
                <a:latin typeface="+mj-lt"/>
                <a:ea typeface="+mj-ea"/>
                <a:cs typeface="+mj-cs"/>
              </a:rPr>
              <a:t>use a class with try-with-resources statement it should implement </a:t>
            </a:r>
            <a:r>
              <a:rPr lang="en-US" dirty="0" err="1">
                <a:solidFill>
                  <a:schemeClr val="tx1"/>
                </a:solidFill>
                <a:latin typeface="+mj-lt"/>
                <a:ea typeface="+mj-ea"/>
                <a:cs typeface="+mj-cs"/>
              </a:rPr>
              <a:t>AutoCloseable</a:t>
            </a:r>
            <a:r>
              <a:rPr lang="en-US" dirty="0">
                <a:solidFill>
                  <a:schemeClr val="tx1"/>
                </a:solidFill>
                <a:latin typeface="+mj-lt"/>
                <a:ea typeface="+mj-ea"/>
                <a:cs typeface="+mj-cs"/>
              </a:rPr>
              <a:t> interface and the close() method of it gets invoked automatically at runtime</a:t>
            </a:r>
            <a:r>
              <a:rPr lang="en-US" dirty="0" smtClean="0">
                <a:solidFill>
                  <a:schemeClr val="tx1"/>
                </a:solidFill>
                <a:latin typeface="+mj-lt"/>
                <a:ea typeface="+mj-ea"/>
                <a:cs typeface="+mj-cs"/>
              </a:rPr>
              <a:t>.</a:t>
            </a:r>
          </a:p>
          <a:p>
            <a:pPr marL="342900" indent="-342900">
              <a:buAutoNum type="arabicParenR"/>
            </a:pPr>
            <a:r>
              <a:rPr lang="en-US" dirty="0"/>
              <a:t>You can declare more than one class in try-with-resources </a:t>
            </a:r>
            <a:r>
              <a:rPr lang="en-US" dirty="0" smtClean="0"/>
              <a:t>statement</a:t>
            </a:r>
          </a:p>
          <a:p>
            <a:pPr marL="342900" indent="-342900">
              <a:buAutoNum type="arabicParenR"/>
            </a:pPr>
            <a:r>
              <a:rPr lang="en-US" sz="2000" b="1" dirty="0"/>
              <a:t>While you declare multiple classes in the try block of try-with-resources statement these classes are closed in reverse order</a:t>
            </a:r>
            <a:endParaRPr lang="en-US" sz="2000" b="1" dirty="0"/>
          </a:p>
        </p:txBody>
      </p:sp>
    </p:spTree>
    <p:extLst>
      <p:ext uri="{BB962C8B-B14F-4D97-AF65-F5344CB8AC3E}">
        <p14:creationId xmlns:p14="http://schemas.microsoft.com/office/powerpoint/2010/main" val="386203259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41054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Try with resources </a:t>
            </a:r>
          </a:p>
          <a:p>
            <a:r>
              <a:rPr lang="en-US" dirty="0" smtClean="0">
                <a:solidFill>
                  <a:schemeClr val="tx1"/>
                </a:solidFill>
                <a:latin typeface="+mj-lt"/>
                <a:ea typeface="+mj-ea"/>
                <a:cs typeface="+mj-cs"/>
              </a:rPr>
              <a:t>Things to keep in mind using try with resources:</a:t>
            </a:r>
          </a:p>
          <a:p>
            <a:endParaRPr lang="en-US" dirty="0">
              <a:solidFill>
                <a:schemeClr val="tx1"/>
              </a:solidFill>
              <a:latin typeface="+mj-lt"/>
              <a:ea typeface="+mj-ea"/>
              <a:cs typeface="+mj-cs"/>
            </a:endParaRPr>
          </a:p>
          <a:p>
            <a:pPr marL="342900" indent="-342900">
              <a:buAutoNum type="arabicParenR"/>
            </a:pPr>
            <a:r>
              <a:rPr lang="en-US" dirty="0" smtClean="0">
                <a:solidFill>
                  <a:schemeClr val="tx1"/>
                </a:solidFill>
                <a:latin typeface="+mj-lt"/>
                <a:ea typeface="+mj-ea"/>
                <a:cs typeface="+mj-cs"/>
              </a:rPr>
              <a:t>To </a:t>
            </a:r>
            <a:r>
              <a:rPr lang="en-US" dirty="0">
                <a:solidFill>
                  <a:schemeClr val="tx1"/>
                </a:solidFill>
                <a:latin typeface="+mj-lt"/>
                <a:ea typeface="+mj-ea"/>
                <a:cs typeface="+mj-cs"/>
              </a:rPr>
              <a:t>use a class with try-with-resources statement it should implement </a:t>
            </a:r>
            <a:r>
              <a:rPr lang="en-US" dirty="0" err="1">
                <a:solidFill>
                  <a:schemeClr val="tx1"/>
                </a:solidFill>
                <a:latin typeface="+mj-lt"/>
                <a:ea typeface="+mj-ea"/>
                <a:cs typeface="+mj-cs"/>
              </a:rPr>
              <a:t>AutoCloseable</a:t>
            </a:r>
            <a:r>
              <a:rPr lang="en-US" dirty="0">
                <a:solidFill>
                  <a:schemeClr val="tx1"/>
                </a:solidFill>
                <a:latin typeface="+mj-lt"/>
                <a:ea typeface="+mj-ea"/>
                <a:cs typeface="+mj-cs"/>
              </a:rPr>
              <a:t> interface and the close() method of it gets invoked automatically at runtime</a:t>
            </a:r>
            <a:r>
              <a:rPr lang="en-US" dirty="0" smtClean="0">
                <a:solidFill>
                  <a:schemeClr val="tx1"/>
                </a:solidFill>
                <a:latin typeface="+mj-lt"/>
                <a:ea typeface="+mj-ea"/>
                <a:cs typeface="+mj-cs"/>
              </a:rPr>
              <a:t>.</a:t>
            </a:r>
          </a:p>
          <a:p>
            <a:pPr marL="342900" indent="-342900">
              <a:buAutoNum type="arabicParenR"/>
            </a:pPr>
            <a:r>
              <a:rPr lang="en-US" dirty="0"/>
              <a:t>You can declare more than one class in try-with-resources </a:t>
            </a:r>
            <a:r>
              <a:rPr lang="en-US" dirty="0" smtClean="0"/>
              <a:t>statement</a:t>
            </a:r>
          </a:p>
          <a:p>
            <a:pPr marL="342900" indent="-342900">
              <a:buAutoNum type="arabicParenR"/>
            </a:pPr>
            <a:r>
              <a:rPr lang="en-US" dirty="0"/>
              <a:t>While you declare multiple classes in the try block of try-with-resources statement these classes are closed in reverse </a:t>
            </a:r>
            <a:r>
              <a:rPr lang="en-US" dirty="0" smtClean="0"/>
              <a:t>order</a:t>
            </a:r>
          </a:p>
          <a:p>
            <a:pPr marL="342900" indent="-342900">
              <a:buAutoNum type="arabicParenR"/>
            </a:pPr>
            <a:r>
              <a:rPr lang="en-US" sz="2000" b="1" dirty="0"/>
              <a:t>Except the declaration of resources within the parenthesis everything is the same as normal try/catch block of a try block</a:t>
            </a:r>
            <a:endParaRPr lang="en-US" sz="2000" b="1" dirty="0"/>
          </a:p>
        </p:txBody>
      </p:sp>
    </p:spTree>
    <p:extLst>
      <p:ext uri="{BB962C8B-B14F-4D97-AF65-F5344CB8AC3E}">
        <p14:creationId xmlns:p14="http://schemas.microsoft.com/office/powerpoint/2010/main" val="10886096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41054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Try with resources </a:t>
            </a:r>
          </a:p>
          <a:p>
            <a:r>
              <a:rPr lang="en-US" dirty="0" smtClean="0">
                <a:solidFill>
                  <a:schemeClr val="tx1"/>
                </a:solidFill>
                <a:latin typeface="+mj-lt"/>
                <a:ea typeface="+mj-ea"/>
                <a:cs typeface="+mj-cs"/>
              </a:rPr>
              <a:t>Things to keep in mind using try with resources:</a:t>
            </a:r>
          </a:p>
          <a:p>
            <a:endParaRPr lang="en-US" dirty="0">
              <a:solidFill>
                <a:schemeClr val="tx1"/>
              </a:solidFill>
              <a:latin typeface="+mj-lt"/>
              <a:ea typeface="+mj-ea"/>
              <a:cs typeface="+mj-cs"/>
            </a:endParaRPr>
          </a:p>
          <a:p>
            <a:pPr marL="342900" indent="-342900">
              <a:buAutoNum type="arabicParenR"/>
            </a:pPr>
            <a:r>
              <a:rPr lang="en-US" dirty="0" smtClean="0">
                <a:solidFill>
                  <a:schemeClr val="tx1"/>
                </a:solidFill>
                <a:latin typeface="+mj-lt"/>
                <a:ea typeface="+mj-ea"/>
                <a:cs typeface="+mj-cs"/>
              </a:rPr>
              <a:t>To use a class with try-with-resources statement it should implement </a:t>
            </a:r>
            <a:r>
              <a:rPr lang="en-US" dirty="0" err="1" smtClean="0">
                <a:solidFill>
                  <a:schemeClr val="tx1"/>
                </a:solidFill>
                <a:latin typeface="+mj-lt"/>
                <a:ea typeface="+mj-ea"/>
                <a:cs typeface="+mj-cs"/>
              </a:rPr>
              <a:t>AutoCloseable</a:t>
            </a:r>
            <a:r>
              <a:rPr lang="en-US" dirty="0" smtClean="0">
                <a:solidFill>
                  <a:schemeClr val="tx1"/>
                </a:solidFill>
                <a:latin typeface="+mj-lt"/>
                <a:ea typeface="+mj-ea"/>
                <a:cs typeface="+mj-cs"/>
              </a:rPr>
              <a:t> interface and the close() method of it gets invoked automatically at runtime.</a:t>
            </a:r>
          </a:p>
          <a:p>
            <a:pPr marL="342900" indent="-342900">
              <a:buAutoNum type="arabicParenR"/>
            </a:pPr>
            <a:r>
              <a:rPr lang="en-US" dirty="0" smtClean="0"/>
              <a:t>You </a:t>
            </a:r>
            <a:r>
              <a:rPr lang="en-US" dirty="0"/>
              <a:t>can declare more than one class in try-with-resources </a:t>
            </a:r>
            <a:r>
              <a:rPr lang="en-US" dirty="0" smtClean="0"/>
              <a:t>statement</a:t>
            </a:r>
          </a:p>
          <a:p>
            <a:pPr marL="342900" indent="-342900">
              <a:buAutoNum type="arabicParenR"/>
            </a:pPr>
            <a:r>
              <a:rPr lang="en-US" dirty="0"/>
              <a:t>While you declare multiple classes in the try block of try-with-resources statement these classes are closed in reverse </a:t>
            </a:r>
            <a:r>
              <a:rPr lang="en-US" dirty="0" smtClean="0"/>
              <a:t>order</a:t>
            </a:r>
          </a:p>
          <a:p>
            <a:pPr marL="342900" indent="-342900">
              <a:buAutoNum type="arabicParenR"/>
            </a:pPr>
            <a:r>
              <a:rPr lang="en-US" dirty="0"/>
              <a:t>Except the declaration of resources within the parenthesis everything is the same as normal try/catch block of a try </a:t>
            </a:r>
            <a:r>
              <a:rPr lang="en-US" dirty="0" smtClean="0"/>
              <a:t>block</a:t>
            </a:r>
          </a:p>
          <a:p>
            <a:pPr marL="342900" indent="-342900">
              <a:buAutoNum type="arabicParenR"/>
            </a:pPr>
            <a:r>
              <a:rPr lang="en-US" sz="2000" b="1" dirty="0"/>
              <a:t>The resource declared at the try block is implicitly declared as final</a:t>
            </a:r>
            <a:endParaRPr lang="en-US" sz="2000" b="1" dirty="0"/>
          </a:p>
          <a:p>
            <a:pPr marL="342900" indent="-342900">
              <a:buAutoNum type="arabicParenR"/>
            </a:pPr>
            <a:endParaRPr lang="en-US" dirty="0" smtClean="0">
              <a:solidFill>
                <a:schemeClr val="tx1"/>
              </a:solidFill>
              <a:latin typeface="+mj-lt"/>
              <a:ea typeface="+mj-ea"/>
              <a:cs typeface="+mj-cs"/>
            </a:endParaRPr>
          </a:p>
        </p:txBody>
      </p:sp>
    </p:spTree>
    <p:extLst>
      <p:ext uri="{BB962C8B-B14F-4D97-AF65-F5344CB8AC3E}">
        <p14:creationId xmlns:p14="http://schemas.microsoft.com/office/powerpoint/2010/main" val="16673645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238863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Finally block</a:t>
            </a:r>
          </a:p>
          <a:p>
            <a:endParaRPr lang="en-US" dirty="0" smtClean="0">
              <a:solidFill>
                <a:schemeClr val="tx1"/>
              </a:solidFill>
              <a:latin typeface="+mj-lt"/>
              <a:ea typeface="+mj-ea"/>
              <a:cs typeface="+mj-cs"/>
            </a:endParaRPr>
          </a:p>
          <a:p>
            <a:r>
              <a:rPr lang="en-US" dirty="0">
                <a:solidFill>
                  <a:schemeClr val="tx1"/>
                </a:solidFill>
                <a:latin typeface="+mj-lt"/>
                <a:ea typeface="+mj-ea"/>
                <a:cs typeface="+mj-cs"/>
              </a:rPr>
              <a:t>The finally block follows a try block or a catch block. A finally block of code always executes, irrespective of occurrence of an Exception.</a:t>
            </a:r>
          </a:p>
          <a:p>
            <a:r>
              <a:rPr lang="en-US" dirty="0">
                <a:solidFill>
                  <a:schemeClr val="tx1"/>
                </a:solidFill>
                <a:latin typeface="+mj-lt"/>
                <a:ea typeface="+mj-ea"/>
                <a:cs typeface="+mj-cs"/>
              </a:rPr>
              <a:t>Using a finally block allows you to run any cleanup-type statements that you want to execute, no matter what happens in the protected </a:t>
            </a:r>
            <a:r>
              <a:rPr lang="en-US" dirty="0" smtClean="0">
                <a:solidFill>
                  <a:schemeClr val="tx1"/>
                </a:solidFill>
                <a:latin typeface="+mj-lt"/>
                <a:ea typeface="+mj-ea"/>
                <a:cs typeface="+mj-cs"/>
              </a:rPr>
              <a:t>code</a:t>
            </a:r>
          </a:p>
          <a:p>
            <a:r>
              <a:rPr lang="en-US" dirty="0" smtClean="0">
                <a:solidFill>
                  <a:schemeClr val="tx1"/>
                </a:solidFill>
                <a:latin typeface="+mj-lt"/>
                <a:ea typeface="+mj-ea"/>
                <a:cs typeface="+mj-cs"/>
              </a:rPr>
              <a:t>The usage of a finally block it is optional </a:t>
            </a:r>
            <a:endParaRPr lang="en-US" dirty="0">
              <a:solidFill>
                <a:schemeClr val="tx1"/>
              </a:solidFill>
              <a:latin typeface="+mj-lt"/>
              <a:ea typeface="+mj-ea"/>
              <a:cs typeface="+mj-cs"/>
            </a:endParaRPr>
          </a:p>
          <a:p>
            <a:endParaRPr lang="en-US" dirty="0" smtClean="0">
              <a:solidFill>
                <a:schemeClr val="tx1"/>
              </a:solidFill>
              <a:latin typeface="+mj-lt"/>
              <a:ea typeface="+mj-ea"/>
              <a:cs typeface="+mj-cs"/>
            </a:endParaRPr>
          </a:p>
        </p:txBody>
      </p:sp>
    </p:spTree>
    <p:extLst>
      <p:ext uri="{BB962C8B-B14F-4D97-AF65-F5344CB8AC3E}">
        <p14:creationId xmlns:p14="http://schemas.microsoft.com/office/powerpoint/2010/main" val="111040235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sz="2000" b="1" i="1" dirty="0"/>
              <a:t>Try with resources </a:t>
            </a:r>
          </a:p>
          <a:p>
            <a:pPr lvl="1"/>
            <a:r>
              <a:rPr lang="en-US" dirty="0"/>
              <a:t>practice</a:t>
            </a:r>
          </a:p>
          <a:p>
            <a:pPr lvl="1"/>
            <a:endParaRPr lang="en-US" dirty="0" smtClean="0"/>
          </a:p>
          <a:p>
            <a:pPr lvl="1"/>
            <a:endParaRPr lang="en-US" dirty="0" smtClean="0"/>
          </a:p>
        </p:txBody>
      </p:sp>
      <p:sp>
        <p:nvSpPr>
          <p:cNvPr id="4" name="Rectangle 3"/>
          <p:cNvSpPr/>
          <p:nvPr/>
        </p:nvSpPr>
        <p:spPr>
          <a:xfrm>
            <a:off x="1231641" y="2603239"/>
            <a:ext cx="9909110" cy="340567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ea typeface="+mj-ea"/>
                <a:cs typeface="+mj-cs"/>
              </a:rPr>
              <a:t>Finally block</a:t>
            </a:r>
          </a:p>
          <a:p>
            <a:endParaRPr lang="en-US" dirty="0" smtClean="0">
              <a:solidFill>
                <a:schemeClr val="tx1"/>
              </a:solidFill>
              <a:latin typeface="+mj-lt"/>
              <a:ea typeface="+mj-ea"/>
              <a:cs typeface="+mj-cs"/>
            </a:endParaRPr>
          </a:p>
          <a:p>
            <a:r>
              <a:rPr lang="en-US" dirty="0" smtClean="0">
                <a:solidFill>
                  <a:schemeClr val="tx1"/>
                </a:solidFill>
                <a:latin typeface="+mj-lt"/>
                <a:ea typeface="+mj-ea"/>
                <a:cs typeface="+mj-cs"/>
              </a:rPr>
              <a:t>Syntax Sample</a:t>
            </a:r>
          </a:p>
          <a:p>
            <a:endParaRPr lang="en-US" dirty="0">
              <a:solidFill>
                <a:schemeClr val="tx1"/>
              </a:solidFill>
              <a:latin typeface="+mj-lt"/>
              <a:ea typeface="+mj-ea"/>
              <a:cs typeface="+mj-cs"/>
            </a:endParaRPr>
          </a:p>
          <a:p>
            <a:r>
              <a:rPr lang="en-US" dirty="0" smtClean="0">
                <a:solidFill>
                  <a:schemeClr val="tx1"/>
                </a:solidFill>
                <a:latin typeface="+mj-lt"/>
                <a:ea typeface="+mj-ea"/>
                <a:cs typeface="+mj-cs"/>
              </a:rPr>
              <a:t>Try{</a:t>
            </a:r>
          </a:p>
          <a:p>
            <a:r>
              <a:rPr lang="en-US" dirty="0" smtClean="0">
                <a:solidFill>
                  <a:schemeClr val="tx1"/>
                </a:solidFill>
                <a:latin typeface="+mj-lt"/>
                <a:ea typeface="+mj-ea"/>
                <a:cs typeface="+mj-cs"/>
              </a:rPr>
              <a:t>	//Protected code</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}catch(</a:t>
            </a:r>
            <a:r>
              <a:rPr lang="en-US" dirty="0" err="1" smtClean="0">
                <a:solidFill>
                  <a:schemeClr val="tx1"/>
                </a:solidFill>
                <a:latin typeface="+mj-lt"/>
                <a:ea typeface="+mj-ea"/>
                <a:cs typeface="+mj-cs"/>
              </a:rPr>
              <a:t>ExceptionType</a:t>
            </a:r>
            <a:r>
              <a:rPr lang="en-US" dirty="0" smtClean="0">
                <a:solidFill>
                  <a:schemeClr val="tx1"/>
                </a:solidFill>
                <a:latin typeface="+mj-lt"/>
                <a:ea typeface="+mj-ea"/>
                <a:cs typeface="+mj-cs"/>
              </a:rPr>
              <a:t> ex){</a:t>
            </a:r>
          </a:p>
          <a:p>
            <a:r>
              <a:rPr lang="en-US" dirty="0" smtClean="0">
                <a:solidFill>
                  <a:schemeClr val="tx1"/>
                </a:solidFill>
                <a:latin typeface="+mj-lt"/>
                <a:ea typeface="+mj-ea"/>
                <a:cs typeface="+mj-cs"/>
              </a:rPr>
              <a:t>	// in case of the exception</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}finally{</a:t>
            </a:r>
          </a:p>
          <a:p>
            <a:r>
              <a:rPr lang="en-US" dirty="0" smtClean="0">
                <a:solidFill>
                  <a:schemeClr val="tx1"/>
                </a:solidFill>
                <a:latin typeface="+mj-lt"/>
                <a:ea typeface="+mj-ea"/>
                <a:cs typeface="+mj-cs"/>
              </a:rPr>
              <a:t>	// what to do no matters if the exception occurs or not </a:t>
            </a:r>
            <a:endParaRPr lang="en-US" dirty="0">
              <a:solidFill>
                <a:schemeClr val="tx1"/>
              </a:solidFill>
              <a:latin typeface="+mj-lt"/>
              <a:ea typeface="+mj-ea"/>
              <a:cs typeface="+mj-cs"/>
            </a:endParaRPr>
          </a:p>
          <a:p>
            <a:r>
              <a:rPr lang="en-US" dirty="0" smtClean="0">
                <a:solidFill>
                  <a:schemeClr val="tx1"/>
                </a:solidFill>
                <a:latin typeface="+mj-lt"/>
                <a:ea typeface="+mj-ea"/>
                <a:cs typeface="+mj-cs"/>
              </a:rPr>
              <a:t>}</a:t>
            </a:r>
          </a:p>
        </p:txBody>
      </p:sp>
    </p:spTree>
    <p:extLst>
      <p:ext uri="{BB962C8B-B14F-4D97-AF65-F5344CB8AC3E}">
        <p14:creationId xmlns:p14="http://schemas.microsoft.com/office/powerpoint/2010/main" val="31944266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10: Exception Handling</a:t>
            </a:r>
          </a:p>
          <a:p>
            <a:pPr lvl="1"/>
            <a:r>
              <a:rPr lang="en-US" dirty="0"/>
              <a:t>Catching and Throwing exceptions </a:t>
            </a:r>
          </a:p>
          <a:p>
            <a:pPr lvl="1"/>
            <a:r>
              <a:rPr lang="en-US" dirty="0"/>
              <a:t>Multi catch exception</a:t>
            </a:r>
          </a:p>
          <a:p>
            <a:pPr lvl="1"/>
            <a:r>
              <a:rPr lang="en-US" dirty="0"/>
              <a:t>Try with resources </a:t>
            </a:r>
          </a:p>
          <a:p>
            <a:pPr lvl="1"/>
            <a:r>
              <a:rPr lang="en-US" sz="2000" b="1" i="1" dirty="0"/>
              <a:t>practice</a:t>
            </a:r>
          </a:p>
          <a:p>
            <a:pPr lvl="1"/>
            <a:endParaRPr lang="en-US" dirty="0" smtClean="0"/>
          </a:p>
          <a:p>
            <a:pPr lvl="1"/>
            <a:endParaRPr lang="en-US" dirty="0" smtClean="0"/>
          </a:p>
        </p:txBody>
      </p:sp>
    </p:spTree>
    <p:extLst>
      <p:ext uri="{BB962C8B-B14F-4D97-AF65-F5344CB8AC3E}">
        <p14:creationId xmlns:p14="http://schemas.microsoft.com/office/powerpoint/2010/main" val="403551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a:t>Session 2: Operators</a:t>
            </a:r>
          </a:p>
          <a:p>
            <a:pPr lvl="1"/>
            <a:r>
              <a:rPr lang="en-US" sz="1600" dirty="0"/>
              <a:t>Strings </a:t>
            </a:r>
          </a:p>
          <a:p>
            <a:pPr lvl="1"/>
            <a:r>
              <a:rPr lang="en-US" sz="2000" b="1" i="1" dirty="0"/>
              <a:t>Operators </a:t>
            </a:r>
            <a:endParaRPr lang="en-US" sz="2000" b="1" i="1" dirty="0"/>
          </a:p>
          <a:p>
            <a:pPr lvl="2"/>
            <a:r>
              <a:rPr lang="en-US" dirty="0"/>
              <a:t>Arithmetic</a:t>
            </a:r>
            <a:r>
              <a:rPr lang="en-US" dirty="0" smtClean="0"/>
              <a:t> </a:t>
            </a:r>
          </a:p>
          <a:p>
            <a:pPr lvl="2"/>
            <a:r>
              <a:rPr lang="en-US" dirty="0"/>
              <a:t>Relational</a:t>
            </a:r>
            <a:r>
              <a:rPr lang="en-US" dirty="0" smtClean="0"/>
              <a:t> </a:t>
            </a:r>
          </a:p>
          <a:p>
            <a:pPr lvl="2"/>
            <a:r>
              <a:rPr lang="en-US" sz="2000" b="1" i="1" dirty="0"/>
              <a:t>Equivalence</a:t>
            </a:r>
            <a:r>
              <a:rPr lang="en-US" dirty="0" smtClean="0"/>
              <a:t> </a:t>
            </a:r>
          </a:p>
          <a:p>
            <a:pPr lvl="2"/>
            <a:r>
              <a:rPr lang="en-US" dirty="0" smtClean="0"/>
              <a:t>Unary </a:t>
            </a:r>
          </a:p>
          <a:p>
            <a:pPr lvl="2"/>
            <a:r>
              <a:rPr lang="en-US" dirty="0" smtClean="0"/>
              <a:t>Logics </a:t>
            </a:r>
            <a:endParaRPr lang="en-US" dirty="0"/>
          </a:p>
          <a:p>
            <a:pPr lvl="1"/>
            <a:r>
              <a:rPr lang="en-US" dirty="0"/>
              <a:t>Practice </a:t>
            </a:r>
          </a:p>
          <a:p>
            <a:pPr marL="457200" lvl="1" indent="0">
              <a:buNone/>
            </a:pPr>
            <a:endParaRPr lang="en-US" dirty="0" smtClean="0"/>
          </a:p>
          <a:p>
            <a:pPr lvl="1"/>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923770035"/>
              </p:ext>
            </p:extLst>
          </p:nvPr>
        </p:nvGraphicFramePr>
        <p:xfrm>
          <a:off x="3907457" y="1508867"/>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38722079"/>
                    </a:ext>
                  </a:extLst>
                </a:gridCol>
                <a:gridCol w="2032000">
                  <a:extLst>
                    <a:ext uri="{9D8B030D-6E8A-4147-A177-3AD203B41FA5}">
                      <a16:colId xmlns:a16="http://schemas.microsoft.com/office/drawing/2014/main" val="466553353"/>
                    </a:ext>
                  </a:extLst>
                </a:gridCol>
                <a:gridCol w="2032000">
                  <a:extLst>
                    <a:ext uri="{9D8B030D-6E8A-4147-A177-3AD203B41FA5}">
                      <a16:colId xmlns:a16="http://schemas.microsoft.com/office/drawing/2014/main" val="3680757722"/>
                    </a:ext>
                  </a:extLst>
                </a:gridCol>
                <a:gridCol w="2032000">
                  <a:extLst>
                    <a:ext uri="{9D8B030D-6E8A-4147-A177-3AD203B41FA5}">
                      <a16:colId xmlns:a16="http://schemas.microsoft.com/office/drawing/2014/main" val="1245170424"/>
                    </a:ext>
                  </a:extLst>
                </a:gridCol>
              </a:tblGrid>
              <a:tr h="370840">
                <a:tc>
                  <a:txBody>
                    <a:bodyPr/>
                    <a:lstStyle/>
                    <a:p>
                      <a:r>
                        <a:rPr lang="en-US" dirty="0" smtClean="0"/>
                        <a:t>Operator</a:t>
                      </a:r>
                      <a:endParaRPr lang="en-US" dirty="0"/>
                    </a:p>
                  </a:txBody>
                  <a:tcPr/>
                </a:tc>
                <a:tc>
                  <a:txBody>
                    <a:bodyPr/>
                    <a:lstStyle/>
                    <a:p>
                      <a:r>
                        <a:rPr lang="en-US" dirty="0" smtClean="0"/>
                        <a:t>Usage </a:t>
                      </a:r>
                      <a:endParaRPr lang="en-US" dirty="0"/>
                    </a:p>
                  </a:txBody>
                  <a:tcPr/>
                </a:tc>
                <a:tc>
                  <a:txBody>
                    <a:bodyPr/>
                    <a:lstStyle/>
                    <a:p>
                      <a:r>
                        <a:rPr lang="en-US" dirty="0" smtClean="0"/>
                        <a:t>Example</a:t>
                      </a:r>
                      <a:endParaRPr lang="en-US" dirty="0"/>
                    </a:p>
                  </a:txBody>
                  <a:tcPr/>
                </a:tc>
                <a:tc>
                  <a:txBody>
                    <a:bodyPr/>
                    <a:lstStyle/>
                    <a:p>
                      <a:r>
                        <a:rPr lang="en-US" dirty="0" smtClean="0"/>
                        <a:t>Result </a:t>
                      </a:r>
                      <a:endParaRPr lang="en-US" dirty="0"/>
                    </a:p>
                  </a:txBody>
                  <a:tcPr/>
                </a:tc>
                <a:extLst>
                  <a:ext uri="{0D108BD9-81ED-4DB2-BD59-A6C34878D82A}">
                    <a16:rowId xmlns:a16="http://schemas.microsoft.com/office/drawing/2014/main" val="3751607505"/>
                  </a:ext>
                </a:extLst>
              </a:tr>
              <a:tr h="370840">
                <a:tc>
                  <a:txBody>
                    <a:bodyPr/>
                    <a:lstStyle/>
                    <a:p>
                      <a:r>
                        <a:rPr lang="en-US" dirty="0" smtClean="0"/>
                        <a:t>+=</a:t>
                      </a:r>
                      <a:endParaRPr lang="en-US" dirty="0"/>
                    </a:p>
                  </a:txBody>
                  <a:tcPr/>
                </a:tc>
                <a:tc>
                  <a:txBody>
                    <a:bodyPr/>
                    <a:lstStyle/>
                    <a:p>
                      <a:r>
                        <a:rPr lang="en-US" dirty="0" smtClean="0"/>
                        <a:t>A += B</a:t>
                      </a:r>
                      <a:endParaRPr lang="en-US" dirty="0"/>
                    </a:p>
                  </a:txBody>
                  <a:tcPr/>
                </a:tc>
                <a:tc>
                  <a:txBody>
                    <a:bodyPr/>
                    <a:lstStyle/>
                    <a:p>
                      <a:r>
                        <a:rPr lang="en-US" dirty="0" smtClean="0"/>
                        <a:t>A += 5</a:t>
                      </a:r>
                      <a:endParaRPr lang="en-US" dirty="0"/>
                    </a:p>
                  </a:txBody>
                  <a:tcPr/>
                </a:tc>
                <a:tc>
                  <a:txBody>
                    <a:bodyPr/>
                    <a:lstStyle/>
                    <a:p>
                      <a:r>
                        <a:rPr lang="en-US" baseline="0" dirty="0" smtClean="0"/>
                        <a:t>4 = 4 + 5 = 9</a:t>
                      </a:r>
                      <a:endParaRPr lang="en-US" dirty="0"/>
                    </a:p>
                  </a:txBody>
                  <a:tcPr/>
                </a:tc>
                <a:extLst>
                  <a:ext uri="{0D108BD9-81ED-4DB2-BD59-A6C34878D82A}">
                    <a16:rowId xmlns:a16="http://schemas.microsoft.com/office/drawing/2014/main" val="3602102460"/>
                  </a:ext>
                </a:extLst>
              </a:tr>
              <a:tr h="370840">
                <a:tc>
                  <a:txBody>
                    <a:bodyPr/>
                    <a:lstStyle/>
                    <a:p>
                      <a:r>
                        <a:rPr lang="en-US" dirty="0" smtClean="0"/>
                        <a:t>-=</a:t>
                      </a:r>
                      <a:endParaRPr lang="en-US" dirty="0"/>
                    </a:p>
                  </a:txBody>
                  <a:tcPr/>
                </a:tc>
                <a:tc>
                  <a:txBody>
                    <a:bodyPr/>
                    <a:lstStyle/>
                    <a:p>
                      <a:r>
                        <a:rPr lang="en-US" dirty="0" smtClean="0"/>
                        <a:t>A -=</a:t>
                      </a:r>
                      <a:r>
                        <a:rPr lang="en-US" baseline="0" dirty="0" smtClean="0"/>
                        <a:t> B</a:t>
                      </a:r>
                      <a:endParaRPr lang="en-US" dirty="0"/>
                    </a:p>
                  </a:txBody>
                  <a:tcPr/>
                </a:tc>
                <a:tc>
                  <a:txBody>
                    <a:bodyPr/>
                    <a:lstStyle/>
                    <a:p>
                      <a:r>
                        <a:rPr lang="en-US" dirty="0" smtClean="0"/>
                        <a:t>A -= 5</a:t>
                      </a:r>
                      <a:endParaRPr lang="en-US" dirty="0"/>
                    </a:p>
                  </a:txBody>
                  <a:tcPr/>
                </a:tc>
                <a:tc>
                  <a:txBody>
                    <a:bodyPr/>
                    <a:lstStyle/>
                    <a:p>
                      <a:r>
                        <a:rPr lang="en-US" dirty="0" smtClean="0"/>
                        <a:t>6 = 6 – 5 = 1</a:t>
                      </a:r>
                      <a:endParaRPr lang="en-US" dirty="0"/>
                    </a:p>
                  </a:txBody>
                  <a:tcPr/>
                </a:tc>
                <a:extLst>
                  <a:ext uri="{0D108BD9-81ED-4DB2-BD59-A6C34878D82A}">
                    <a16:rowId xmlns:a16="http://schemas.microsoft.com/office/drawing/2014/main" val="2949267099"/>
                  </a:ext>
                </a:extLst>
              </a:tr>
              <a:tr h="370840">
                <a:tc>
                  <a:txBody>
                    <a:bodyPr/>
                    <a:lstStyle/>
                    <a:p>
                      <a:r>
                        <a:rPr lang="en-US" dirty="0" smtClean="0"/>
                        <a:t>*=</a:t>
                      </a:r>
                      <a:endParaRPr lang="en-US" dirty="0"/>
                    </a:p>
                  </a:txBody>
                  <a:tcPr/>
                </a:tc>
                <a:tc>
                  <a:txBody>
                    <a:bodyPr/>
                    <a:lstStyle/>
                    <a:p>
                      <a:r>
                        <a:rPr lang="en-US" dirty="0" smtClean="0"/>
                        <a:t>A *= B</a:t>
                      </a:r>
                      <a:endParaRPr lang="en-US" dirty="0"/>
                    </a:p>
                  </a:txBody>
                  <a:tcPr/>
                </a:tc>
                <a:tc>
                  <a:txBody>
                    <a:bodyPr/>
                    <a:lstStyle/>
                    <a:p>
                      <a:r>
                        <a:rPr lang="en-US" dirty="0" smtClean="0"/>
                        <a:t>A *= 8</a:t>
                      </a:r>
                      <a:endParaRPr lang="en-US" dirty="0"/>
                    </a:p>
                  </a:txBody>
                  <a:tcPr/>
                </a:tc>
                <a:tc>
                  <a:txBody>
                    <a:bodyPr/>
                    <a:lstStyle/>
                    <a:p>
                      <a:r>
                        <a:rPr lang="en-US" dirty="0" smtClean="0"/>
                        <a:t>8 = 8 * 8 = 64</a:t>
                      </a:r>
                      <a:endParaRPr lang="en-US" dirty="0"/>
                    </a:p>
                  </a:txBody>
                  <a:tcPr/>
                </a:tc>
                <a:extLst>
                  <a:ext uri="{0D108BD9-81ED-4DB2-BD59-A6C34878D82A}">
                    <a16:rowId xmlns:a16="http://schemas.microsoft.com/office/drawing/2014/main" val="3854539771"/>
                  </a:ext>
                </a:extLst>
              </a:tr>
              <a:tr h="370840">
                <a:tc>
                  <a:txBody>
                    <a:bodyPr/>
                    <a:lstStyle/>
                    <a:p>
                      <a:r>
                        <a:rPr lang="en-US" dirty="0" smtClean="0"/>
                        <a:t>/=</a:t>
                      </a:r>
                      <a:endParaRPr lang="en-US" dirty="0"/>
                    </a:p>
                  </a:txBody>
                  <a:tcPr/>
                </a:tc>
                <a:tc>
                  <a:txBody>
                    <a:bodyPr/>
                    <a:lstStyle/>
                    <a:p>
                      <a:r>
                        <a:rPr lang="en-US" dirty="0" smtClean="0"/>
                        <a:t>A</a:t>
                      </a:r>
                      <a:r>
                        <a:rPr lang="en-US" baseline="0" dirty="0" smtClean="0"/>
                        <a:t> /= B</a:t>
                      </a:r>
                      <a:endParaRPr lang="en-US" dirty="0"/>
                    </a:p>
                  </a:txBody>
                  <a:tcPr/>
                </a:tc>
                <a:tc>
                  <a:txBody>
                    <a:bodyPr/>
                    <a:lstStyle/>
                    <a:p>
                      <a:r>
                        <a:rPr lang="en-US" dirty="0" smtClean="0"/>
                        <a:t>A /=</a:t>
                      </a:r>
                      <a:r>
                        <a:rPr lang="en-US" baseline="0" dirty="0" smtClean="0"/>
                        <a:t> </a:t>
                      </a:r>
                      <a:r>
                        <a:rPr lang="en-US" dirty="0" smtClean="0"/>
                        <a:t>5</a:t>
                      </a:r>
                      <a:endParaRPr lang="en-US" dirty="0"/>
                    </a:p>
                  </a:txBody>
                  <a:tcPr/>
                </a:tc>
                <a:tc>
                  <a:txBody>
                    <a:bodyPr/>
                    <a:lstStyle/>
                    <a:p>
                      <a:r>
                        <a:rPr lang="en-US" dirty="0" smtClean="0"/>
                        <a:t>4 = 4 / 5 = 0</a:t>
                      </a:r>
                      <a:endParaRPr lang="en-US" dirty="0"/>
                    </a:p>
                  </a:txBody>
                  <a:tcPr/>
                </a:tc>
                <a:extLst>
                  <a:ext uri="{0D108BD9-81ED-4DB2-BD59-A6C34878D82A}">
                    <a16:rowId xmlns:a16="http://schemas.microsoft.com/office/drawing/2014/main" val="3122622794"/>
                  </a:ext>
                </a:extLst>
              </a:tr>
              <a:tr h="370840">
                <a:tc>
                  <a:txBody>
                    <a:bodyPr/>
                    <a:lstStyle/>
                    <a:p>
                      <a:r>
                        <a:rPr lang="en-US" dirty="0" smtClean="0"/>
                        <a:t>%=</a:t>
                      </a:r>
                      <a:endParaRPr lang="en-US" dirty="0"/>
                    </a:p>
                  </a:txBody>
                  <a:tcPr/>
                </a:tc>
                <a:tc>
                  <a:txBody>
                    <a:bodyPr/>
                    <a:lstStyle/>
                    <a:p>
                      <a:r>
                        <a:rPr lang="en-US" dirty="0" smtClean="0"/>
                        <a:t>A</a:t>
                      </a:r>
                      <a:r>
                        <a:rPr lang="en-US" baseline="0" dirty="0" smtClean="0"/>
                        <a:t> %= B</a:t>
                      </a:r>
                      <a:endParaRPr lang="en-US" dirty="0"/>
                    </a:p>
                  </a:txBody>
                  <a:tcPr/>
                </a:tc>
                <a:tc>
                  <a:txBody>
                    <a:bodyPr/>
                    <a:lstStyle/>
                    <a:p>
                      <a:r>
                        <a:rPr lang="en-US" dirty="0" smtClean="0"/>
                        <a:t>A %= 4</a:t>
                      </a:r>
                      <a:endParaRPr lang="en-US" dirty="0"/>
                    </a:p>
                  </a:txBody>
                  <a:tcPr/>
                </a:tc>
                <a:tc>
                  <a:txBody>
                    <a:bodyPr/>
                    <a:lstStyle/>
                    <a:p>
                      <a:r>
                        <a:rPr lang="en-US" dirty="0" smtClean="0"/>
                        <a:t>4 = 4 % 4 = 0</a:t>
                      </a:r>
                      <a:endParaRPr lang="en-US" dirty="0"/>
                    </a:p>
                  </a:txBody>
                  <a:tcPr/>
                </a:tc>
                <a:extLst>
                  <a:ext uri="{0D108BD9-81ED-4DB2-BD59-A6C34878D82A}">
                    <a16:rowId xmlns:a16="http://schemas.microsoft.com/office/drawing/2014/main" val="3275173897"/>
                  </a:ext>
                </a:extLst>
              </a:tr>
            </a:tbl>
          </a:graphicData>
        </a:graphic>
      </p:graphicFrame>
    </p:spTree>
    <p:extLst>
      <p:ext uri="{BB962C8B-B14F-4D97-AF65-F5344CB8AC3E}">
        <p14:creationId xmlns:p14="http://schemas.microsoft.com/office/powerpoint/2010/main" val="404489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a:t>Session 2: Operators</a:t>
            </a:r>
          </a:p>
          <a:p>
            <a:pPr lvl="1"/>
            <a:r>
              <a:rPr lang="en-US" sz="1600" dirty="0"/>
              <a:t>Strings </a:t>
            </a:r>
          </a:p>
          <a:p>
            <a:pPr lvl="1"/>
            <a:r>
              <a:rPr lang="en-US" sz="2000" b="1" i="1" dirty="0"/>
              <a:t>Operators </a:t>
            </a:r>
            <a:endParaRPr lang="en-US" sz="2000" b="1" i="1" dirty="0"/>
          </a:p>
          <a:p>
            <a:pPr lvl="2"/>
            <a:r>
              <a:rPr lang="en-US" dirty="0"/>
              <a:t>Arithmetic</a:t>
            </a:r>
            <a:r>
              <a:rPr lang="en-US" dirty="0" smtClean="0"/>
              <a:t> </a:t>
            </a:r>
          </a:p>
          <a:p>
            <a:pPr lvl="2"/>
            <a:r>
              <a:rPr lang="en-US" dirty="0"/>
              <a:t>Relational</a:t>
            </a:r>
            <a:r>
              <a:rPr lang="en-US" dirty="0" smtClean="0"/>
              <a:t> </a:t>
            </a:r>
          </a:p>
          <a:p>
            <a:pPr lvl="2"/>
            <a:r>
              <a:rPr lang="en-US" dirty="0"/>
              <a:t>Equivalence</a:t>
            </a:r>
            <a:r>
              <a:rPr lang="en-US" dirty="0" smtClean="0"/>
              <a:t> </a:t>
            </a:r>
          </a:p>
          <a:p>
            <a:pPr lvl="2"/>
            <a:r>
              <a:rPr lang="en-US" sz="2000" b="1" i="1" dirty="0"/>
              <a:t>Unary</a:t>
            </a:r>
            <a:r>
              <a:rPr lang="en-US" dirty="0" smtClean="0"/>
              <a:t> </a:t>
            </a:r>
          </a:p>
          <a:p>
            <a:pPr lvl="2"/>
            <a:r>
              <a:rPr lang="en-US" dirty="0" smtClean="0"/>
              <a:t>Logics </a:t>
            </a:r>
            <a:endParaRPr lang="en-US" dirty="0"/>
          </a:p>
          <a:p>
            <a:pPr lvl="1"/>
            <a:r>
              <a:rPr lang="en-US" dirty="0"/>
              <a:t>Practice </a:t>
            </a:r>
          </a:p>
          <a:p>
            <a:pPr marL="457200" lvl="1" indent="0">
              <a:buNone/>
            </a:pPr>
            <a:endParaRPr lang="en-US" dirty="0" smtClean="0"/>
          </a:p>
          <a:p>
            <a:pPr lvl="1"/>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398786486"/>
              </p:ext>
            </p:extLst>
          </p:nvPr>
        </p:nvGraphicFramePr>
        <p:xfrm>
          <a:off x="3767492" y="1508867"/>
          <a:ext cx="8128000" cy="3108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38722079"/>
                    </a:ext>
                  </a:extLst>
                </a:gridCol>
                <a:gridCol w="2032000">
                  <a:extLst>
                    <a:ext uri="{9D8B030D-6E8A-4147-A177-3AD203B41FA5}">
                      <a16:colId xmlns:a16="http://schemas.microsoft.com/office/drawing/2014/main" val="466553353"/>
                    </a:ext>
                  </a:extLst>
                </a:gridCol>
                <a:gridCol w="1125896">
                  <a:extLst>
                    <a:ext uri="{9D8B030D-6E8A-4147-A177-3AD203B41FA5}">
                      <a16:colId xmlns:a16="http://schemas.microsoft.com/office/drawing/2014/main" val="3680757722"/>
                    </a:ext>
                  </a:extLst>
                </a:gridCol>
                <a:gridCol w="2938104">
                  <a:extLst>
                    <a:ext uri="{9D8B030D-6E8A-4147-A177-3AD203B41FA5}">
                      <a16:colId xmlns:a16="http://schemas.microsoft.com/office/drawing/2014/main" val="1245170424"/>
                    </a:ext>
                  </a:extLst>
                </a:gridCol>
              </a:tblGrid>
              <a:tr h="370840">
                <a:tc>
                  <a:txBody>
                    <a:bodyPr/>
                    <a:lstStyle/>
                    <a:p>
                      <a:r>
                        <a:rPr lang="en-US" dirty="0" smtClean="0"/>
                        <a:t>Operator</a:t>
                      </a:r>
                      <a:endParaRPr lang="en-US" dirty="0"/>
                    </a:p>
                  </a:txBody>
                  <a:tcPr/>
                </a:tc>
                <a:tc>
                  <a:txBody>
                    <a:bodyPr/>
                    <a:lstStyle/>
                    <a:p>
                      <a:r>
                        <a:rPr lang="en-US" dirty="0" smtClean="0"/>
                        <a:t>Usage </a:t>
                      </a:r>
                      <a:endParaRPr lang="en-US" dirty="0"/>
                    </a:p>
                  </a:txBody>
                  <a:tcPr/>
                </a:tc>
                <a:tc>
                  <a:txBody>
                    <a:bodyPr/>
                    <a:lstStyle/>
                    <a:p>
                      <a:r>
                        <a:rPr lang="en-US" dirty="0" smtClean="0"/>
                        <a:t>Example</a:t>
                      </a:r>
                      <a:endParaRPr lang="en-US" dirty="0"/>
                    </a:p>
                  </a:txBody>
                  <a:tcPr/>
                </a:tc>
                <a:tc>
                  <a:txBody>
                    <a:bodyPr/>
                    <a:lstStyle/>
                    <a:p>
                      <a:r>
                        <a:rPr lang="en-US" dirty="0" smtClean="0"/>
                        <a:t>Result </a:t>
                      </a:r>
                      <a:endParaRPr lang="en-US" dirty="0"/>
                    </a:p>
                  </a:txBody>
                  <a:tcPr/>
                </a:tc>
                <a:extLst>
                  <a:ext uri="{0D108BD9-81ED-4DB2-BD59-A6C34878D82A}">
                    <a16:rowId xmlns:a16="http://schemas.microsoft.com/office/drawing/2014/main" val="3751607505"/>
                  </a:ext>
                </a:extLst>
              </a:tr>
              <a:tr h="370840">
                <a:tc>
                  <a:txBody>
                    <a:bodyPr/>
                    <a:lstStyle/>
                    <a:p>
                      <a:r>
                        <a:rPr lang="en-US" dirty="0" smtClean="0"/>
                        <a:t>++</a:t>
                      </a:r>
                      <a:endParaRPr lang="en-US" dirty="0"/>
                    </a:p>
                  </a:txBody>
                  <a:tcPr/>
                </a:tc>
                <a:tc>
                  <a:txBody>
                    <a:bodyPr/>
                    <a:lstStyle/>
                    <a:p>
                      <a:r>
                        <a:rPr lang="en-US" dirty="0" smtClean="0"/>
                        <a:t>++A</a:t>
                      </a:r>
                    </a:p>
                    <a:p>
                      <a:r>
                        <a:rPr lang="en-US" dirty="0" smtClean="0"/>
                        <a:t>A++</a:t>
                      </a:r>
                      <a:endParaRPr lang="en-US" dirty="0"/>
                    </a:p>
                  </a:txBody>
                  <a:tcPr/>
                </a:tc>
                <a:tc>
                  <a:txBody>
                    <a:bodyPr/>
                    <a:lstStyle/>
                    <a:p>
                      <a:r>
                        <a:rPr lang="en-US" dirty="0" smtClean="0"/>
                        <a:t>++4</a:t>
                      </a:r>
                      <a:br>
                        <a:rPr lang="en-US" dirty="0" smtClean="0"/>
                      </a:br>
                      <a:r>
                        <a:rPr lang="en-US" dirty="0" smtClean="0"/>
                        <a:t>4++</a:t>
                      </a:r>
                      <a:endParaRPr lang="en-US" dirty="0"/>
                    </a:p>
                  </a:txBody>
                  <a:tcPr/>
                </a:tc>
                <a:tc>
                  <a:txBody>
                    <a:bodyPr/>
                    <a:lstStyle/>
                    <a:p>
                      <a:r>
                        <a:rPr lang="en-US" dirty="0" smtClean="0"/>
                        <a:t>1+4 = 5</a:t>
                      </a:r>
                    </a:p>
                    <a:p>
                      <a:r>
                        <a:rPr lang="en-US" dirty="0" smtClean="0"/>
                        <a:t>4 (after</a:t>
                      </a:r>
                      <a:r>
                        <a:rPr lang="en-US" baseline="0" dirty="0" smtClean="0"/>
                        <a:t> evaluated gets 1 added</a:t>
                      </a:r>
                      <a:r>
                        <a:rPr lang="en-US" dirty="0" smtClean="0"/>
                        <a:t>)</a:t>
                      </a:r>
                      <a:endParaRPr lang="en-US" dirty="0"/>
                    </a:p>
                  </a:txBody>
                  <a:tcPr/>
                </a:tc>
                <a:extLst>
                  <a:ext uri="{0D108BD9-81ED-4DB2-BD59-A6C34878D82A}">
                    <a16:rowId xmlns:a16="http://schemas.microsoft.com/office/drawing/2014/main" val="3602102460"/>
                  </a:ext>
                </a:extLst>
              </a:tr>
              <a:tr h="370840">
                <a:tc>
                  <a:txBody>
                    <a:bodyPr/>
                    <a:lstStyle/>
                    <a:p>
                      <a:r>
                        <a:rPr lang="en-US" dirty="0" smtClean="0"/>
                        <a:t>--</a:t>
                      </a:r>
                      <a:endParaRPr lang="en-US" dirty="0"/>
                    </a:p>
                  </a:txBody>
                  <a:tcPr/>
                </a:tc>
                <a:tc>
                  <a:txBody>
                    <a:bodyPr/>
                    <a:lstStyle/>
                    <a:p>
                      <a:r>
                        <a:rPr lang="en-US" dirty="0" smtClean="0"/>
                        <a:t>--A</a:t>
                      </a:r>
                    </a:p>
                    <a:p>
                      <a:r>
                        <a:rPr lang="en-US" dirty="0" smtClean="0"/>
                        <a:t>A--</a:t>
                      </a:r>
                      <a:endParaRPr lang="en-US" dirty="0"/>
                    </a:p>
                  </a:txBody>
                  <a:tcPr/>
                </a:tc>
                <a:tc>
                  <a:txBody>
                    <a:bodyPr/>
                    <a:lstStyle/>
                    <a:p>
                      <a:r>
                        <a:rPr lang="en-US" dirty="0" smtClean="0"/>
                        <a:t>--4</a:t>
                      </a:r>
                      <a:br>
                        <a:rPr lang="en-US" dirty="0" smtClean="0"/>
                      </a:br>
                      <a:r>
                        <a:rPr lang="en-US" dirty="0" smtClean="0"/>
                        <a:t>4--</a:t>
                      </a:r>
                      <a:endParaRPr lang="en-US" dirty="0"/>
                    </a:p>
                  </a:txBody>
                  <a:tcPr/>
                </a:tc>
                <a:tc>
                  <a:txBody>
                    <a:bodyPr/>
                    <a:lstStyle/>
                    <a:p>
                      <a:r>
                        <a:rPr lang="en-US" dirty="0" smtClean="0"/>
                        <a:t>4-1 = 3</a:t>
                      </a:r>
                    </a:p>
                    <a:p>
                      <a:r>
                        <a:rPr lang="en-US" dirty="0" smtClean="0"/>
                        <a:t>4 (after</a:t>
                      </a:r>
                      <a:r>
                        <a:rPr lang="en-US" baseline="0" dirty="0" smtClean="0"/>
                        <a:t> evaluated gets 1 </a:t>
                      </a:r>
                      <a:r>
                        <a:rPr lang="en-US" baseline="0" dirty="0" err="1" smtClean="0"/>
                        <a:t>substracted</a:t>
                      </a:r>
                      <a:r>
                        <a:rPr lang="en-US" dirty="0" smtClean="0"/>
                        <a:t>)</a:t>
                      </a:r>
                      <a:endParaRPr lang="en-US" dirty="0"/>
                    </a:p>
                  </a:txBody>
                  <a:tcPr/>
                </a:tc>
                <a:extLst>
                  <a:ext uri="{0D108BD9-81ED-4DB2-BD59-A6C34878D82A}">
                    <a16:rowId xmlns:a16="http://schemas.microsoft.com/office/drawing/2014/main" val="2949267099"/>
                  </a:ext>
                </a:extLst>
              </a:tr>
              <a:tr h="370840">
                <a:tc>
                  <a:txBody>
                    <a:bodyPr/>
                    <a:lstStyle/>
                    <a:p>
                      <a:r>
                        <a:rPr lang="en-US" dirty="0" smtClean="0"/>
                        <a:t>~</a:t>
                      </a:r>
                      <a:endParaRPr lang="en-US" dirty="0"/>
                    </a:p>
                  </a:txBody>
                  <a:tcPr/>
                </a:tc>
                <a:tc>
                  <a:txBody>
                    <a:bodyPr/>
                    <a:lstStyle/>
                    <a:p>
                      <a:r>
                        <a:rPr lang="en-US" dirty="0" smtClean="0"/>
                        <a:t>~A</a:t>
                      </a:r>
                      <a:endParaRPr lang="en-US" dirty="0"/>
                    </a:p>
                  </a:txBody>
                  <a:tcPr/>
                </a:tc>
                <a:tc>
                  <a:txBody>
                    <a:bodyPr/>
                    <a:lstStyle/>
                    <a:p>
                      <a:r>
                        <a:rPr lang="en-US" dirty="0" smtClean="0"/>
                        <a:t>~8</a:t>
                      </a:r>
                      <a:endParaRPr lang="en-US" dirty="0"/>
                    </a:p>
                  </a:txBody>
                  <a:tcPr/>
                </a:tc>
                <a:tc>
                  <a:txBody>
                    <a:bodyPr/>
                    <a:lstStyle/>
                    <a:p>
                      <a:r>
                        <a:rPr lang="en-US" dirty="0" smtClean="0"/>
                        <a:t>-9 (bit wise perform</a:t>
                      </a:r>
                      <a:r>
                        <a:rPr lang="en-US" baseline="0" dirty="0" smtClean="0"/>
                        <a:t> a bit by bit reversal</a:t>
                      </a:r>
                      <a:r>
                        <a:rPr lang="en-US" dirty="0" smtClean="0"/>
                        <a:t>)</a:t>
                      </a:r>
                      <a:endParaRPr lang="en-US" dirty="0"/>
                    </a:p>
                  </a:txBody>
                  <a:tcPr/>
                </a:tc>
                <a:extLst>
                  <a:ext uri="{0D108BD9-81ED-4DB2-BD59-A6C34878D82A}">
                    <a16:rowId xmlns:a16="http://schemas.microsoft.com/office/drawing/2014/main" val="3854539771"/>
                  </a:ext>
                </a:extLst>
              </a:tr>
            </a:tbl>
          </a:graphicData>
        </a:graphic>
      </p:graphicFrame>
    </p:spTree>
    <p:extLst>
      <p:ext uri="{BB962C8B-B14F-4D97-AF65-F5344CB8AC3E}">
        <p14:creationId xmlns:p14="http://schemas.microsoft.com/office/powerpoint/2010/main" val="3687234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a:t>Session 2: Operators</a:t>
            </a:r>
          </a:p>
          <a:p>
            <a:pPr lvl="1"/>
            <a:r>
              <a:rPr lang="en-US" sz="1600" dirty="0"/>
              <a:t>Strings </a:t>
            </a:r>
          </a:p>
          <a:p>
            <a:pPr lvl="1"/>
            <a:r>
              <a:rPr lang="en-US" sz="2000" b="1" i="1" dirty="0"/>
              <a:t>Operators </a:t>
            </a:r>
            <a:endParaRPr lang="en-US" sz="2000" b="1" i="1" dirty="0"/>
          </a:p>
          <a:p>
            <a:pPr lvl="2"/>
            <a:r>
              <a:rPr lang="en-US" dirty="0"/>
              <a:t>Arithmetic</a:t>
            </a:r>
            <a:r>
              <a:rPr lang="en-US" dirty="0" smtClean="0"/>
              <a:t> </a:t>
            </a:r>
          </a:p>
          <a:p>
            <a:pPr lvl="2"/>
            <a:r>
              <a:rPr lang="en-US" dirty="0"/>
              <a:t>Relational</a:t>
            </a:r>
            <a:r>
              <a:rPr lang="en-US" dirty="0" smtClean="0"/>
              <a:t> </a:t>
            </a:r>
          </a:p>
          <a:p>
            <a:pPr lvl="2"/>
            <a:r>
              <a:rPr lang="en-US" dirty="0"/>
              <a:t>Equivalence</a:t>
            </a:r>
            <a:r>
              <a:rPr lang="en-US" dirty="0" smtClean="0"/>
              <a:t> </a:t>
            </a:r>
          </a:p>
          <a:p>
            <a:pPr lvl="2"/>
            <a:r>
              <a:rPr lang="en-US" dirty="0"/>
              <a:t>Unary</a:t>
            </a:r>
            <a:r>
              <a:rPr lang="en-US" dirty="0" smtClean="0"/>
              <a:t> </a:t>
            </a:r>
          </a:p>
          <a:p>
            <a:pPr lvl="2"/>
            <a:r>
              <a:rPr lang="en-US" sz="2000" b="1" i="1" dirty="0"/>
              <a:t>Logics</a:t>
            </a:r>
            <a:r>
              <a:rPr lang="en-US" dirty="0" smtClean="0"/>
              <a:t> </a:t>
            </a:r>
            <a:endParaRPr lang="en-US" dirty="0"/>
          </a:p>
          <a:p>
            <a:pPr lvl="1"/>
            <a:r>
              <a:rPr lang="en-US" dirty="0"/>
              <a:t>Practice </a:t>
            </a:r>
          </a:p>
          <a:p>
            <a:pPr marL="457200" lvl="1" indent="0">
              <a:buNone/>
            </a:pPr>
            <a:endParaRPr lang="en-US" dirty="0" smtClean="0"/>
          </a:p>
          <a:p>
            <a:pPr lvl="1"/>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811943179"/>
              </p:ext>
            </p:extLst>
          </p:nvPr>
        </p:nvGraphicFramePr>
        <p:xfrm>
          <a:off x="3767492" y="1508867"/>
          <a:ext cx="8128000" cy="3403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38722079"/>
                    </a:ext>
                  </a:extLst>
                </a:gridCol>
                <a:gridCol w="1170475">
                  <a:extLst>
                    <a:ext uri="{9D8B030D-6E8A-4147-A177-3AD203B41FA5}">
                      <a16:colId xmlns:a16="http://schemas.microsoft.com/office/drawing/2014/main" val="466553353"/>
                    </a:ext>
                  </a:extLst>
                </a:gridCol>
                <a:gridCol w="1987421">
                  <a:extLst>
                    <a:ext uri="{9D8B030D-6E8A-4147-A177-3AD203B41FA5}">
                      <a16:colId xmlns:a16="http://schemas.microsoft.com/office/drawing/2014/main" val="3680757722"/>
                    </a:ext>
                  </a:extLst>
                </a:gridCol>
                <a:gridCol w="2938104">
                  <a:extLst>
                    <a:ext uri="{9D8B030D-6E8A-4147-A177-3AD203B41FA5}">
                      <a16:colId xmlns:a16="http://schemas.microsoft.com/office/drawing/2014/main" val="1245170424"/>
                    </a:ext>
                  </a:extLst>
                </a:gridCol>
              </a:tblGrid>
              <a:tr h="370840">
                <a:tc>
                  <a:txBody>
                    <a:bodyPr/>
                    <a:lstStyle/>
                    <a:p>
                      <a:r>
                        <a:rPr lang="en-US" dirty="0" smtClean="0"/>
                        <a:t>Operator</a:t>
                      </a:r>
                      <a:endParaRPr lang="en-US" dirty="0"/>
                    </a:p>
                  </a:txBody>
                  <a:tcPr/>
                </a:tc>
                <a:tc>
                  <a:txBody>
                    <a:bodyPr/>
                    <a:lstStyle/>
                    <a:p>
                      <a:r>
                        <a:rPr lang="en-US" dirty="0" smtClean="0"/>
                        <a:t>Usage </a:t>
                      </a:r>
                      <a:endParaRPr lang="en-US" dirty="0"/>
                    </a:p>
                  </a:txBody>
                  <a:tcPr/>
                </a:tc>
                <a:tc>
                  <a:txBody>
                    <a:bodyPr/>
                    <a:lstStyle/>
                    <a:p>
                      <a:r>
                        <a:rPr lang="en-US" dirty="0" smtClean="0"/>
                        <a:t>Example</a:t>
                      </a:r>
                      <a:endParaRPr lang="en-US" dirty="0"/>
                    </a:p>
                  </a:txBody>
                  <a:tcPr/>
                </a:tc>
                <a:tc>
                  <a:txBody>
                    <a:bodyPr/>
                    <a:lstStyle/>
                    <a:p>
                      <a:r>
                        <a:rPr lang="en-US" dirty="0" smtClean="0"/>
                        <a:t>Result </a:t>
                      </a:r>
                      <a:endParaRPr lang="en-US" dirty="0"/>
                    </a:p>
                  </a:txBody>
                  <a:tcPr/>
                </a:tc>
                <a:extLst>
                  <a:ext uri="{0D108BD9-81ED-4DB2-BD59-A6C34878D82A}">
                    <a16:rowId xmlns:a16="http://schemas.microsoft.com/office/drawing/2014/main" val="3751607505"/>
                  </a:ext>
                </a:extLst>
              </a:tr>
              <a:tr h="370840">
                <a:tc>
                  <a:txBody>
                    <a:bodyPr/>
                    <a:lstStyle/>
                    <a:p>
                      <a:r>
                        <a:rPr lang="en-US" dirty="0" smtClean="0"/>
                        <a:t>&amp;&amp;</a:t>
                      </a:r>
                      <a:endParaRPr lang="en-US" dirty="0"/>
                    </a:p>
                  </a:txBody>
                  <a:tcPr/>
                </a:tc>
                <a:tc>
                  <a:txBody>
                    <a:bodyPr/>
                    <a:lstStyle/>
                    <a:p>
                      <a:r>
                        <a:rPr lang="en-US" dirty="0" smtClean="0"/>
                        <a:t>A</a:t>
                      </a:r>
                      <a:r>
                        <a:rPr lang="en-US" baseline="0" dirty="0" smtClean="0"/>
                        <a:t> &amp;&amp; B</a:t>
                      </a:r>
                      <a:endParaRPr lang="en-US" dirty="0"/>
                    </a:p>
                  </a:txBody>
                  <a:tcPr/>
                </a:tc>
                <a:tc>
                  <a:txBody>
                    <a:bodyPr/>
                    <a:lstStyle/>
                    <a:p>
                      <a:r>
                        <a:rPr lang="en-US" dirty="0" smtClean="0"/>
                        <a:t>True</a:t>
                      </a:r>
                      <a:r>
                        <a:rPr lang="en-US" baseline="0" dirty="0" smtClean="0"/>
                        <a:t> &amp;&amp; True</a:t>
                      </a:r>
                      <a:endParaRPr lang="en-US" dirty="0"/>
                    </a:p>
                  </a:txBody>
                  <a:tcPr/>
                </a:tc>
                <a:tc>
                  <a:txBody>
                    <a:bodyPr/>
                    <a:lstStyle/>
                    <a:p>
                      <a:r>
                        <a:rPr lang="en-US" dirty="0" smtClean="0"/>
                        <a:t> True </a:t>
                      </a:r>
                      <a:endParaRPr lang="en-US" dirty="0"/>
                    </a:p>
                  </a:txBody>
                  <a:tcPr/>
                </a:tc>
                <a:extLst>
                  <a:ext uri="{0D108BD9-81ED-4DB2-BD59-A6C34878D82A}">
                    <a16:rowId xmlns:a16="http://schemas.microsoft.com/office/drawing/2014/main" val="3602102460"/>
                  </a:ext>
                </a:extLst>
              </a:tr>
              <a:tr h="370840">
                <a:tc>
                  <a:txBody>
                    <a:bodyPr/>
                    <a:lstStyle/>
                    <a:p>
                      <a:r>
                        <a:rPr lang="en-US" dirty="0" smtClean="0"/>
                        <a:t>||</a:t>
                      </a:r>
                      <a:endParaRPr lang="en-US" dirty="0"/>
                    </a:p>
                  </a:txBody>
                  <a:tcPr/>
                </a:tc>
                <a:tc>
                  <a:txBody>
                    <a:bodyPr/>
                    <a:lstStyle/>
                    <a:p>
                      <a:r>
                        <a:rPr lang="en-US" dirty="0" smtClean="0"/>
                        <a:t>A ||</a:t>
                      </a:r>
                      <a:r>
                        <a:rPr lang="en-US" baseline="0" dirty="0" smtClean="0"/>
                        <a:t> B</a:t>
                      </a:r>
                      <a:endParaRPr lang="en-US" dirty="0" smtClean="0"/>
                    </a:p>
                  </a:txBody>
                  <a:tcPr/>
                </a:tc>
                <a:tc>
                  <a:txBody>
                    <a:bodyPr/>
                    <a:lstStyle/>
                    <a:p>
                      <a:r>
                        <a:rPr lang="en-US" dirty="0" smtClean="0"/>
                        <a:t>False</a:t>
                      </a:r>
                      <a:r>
                        <a:rPr lang="en-US" baseline="0" dirty="0" smtClean="0"/>
                        <a:t> || False</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2949267099"/>
                  </a:ext>
                </a:extLst>
              </a:tr>
              <a:tr h="370840">
                <a:tc>
                  <a:txBody>
                    <a:bodyPr/>
                    <a:lstStyle/>
                    <a:p>
                      <a:r>
                        <a:rPr lang="en-US" dirty="0" smtClean="0"/>
                        <a:t>!</a:t>
                      </a:r>
                    </a:p>
                    <a:p>
                      <a:endParaRPr lang="en-US" dirty="0" smtClean="0"/>
                    </a:p>
                  </a:txBody>
                  <a:tcPr/>
                </a:tc>
                <a:tc>
                  <a:txBody>
                    <a:bodyPr/>
                    <a:lstStyle/>
                    <a:p>
                      <a:r>
                        <a:rPr lang="en-US" dirty="0" smtClean="0"/>
                        <a:t>!A</a:t>
                      </a:r>
                      <a:endParaRPr lang="en-US" dirty="0"/>
                    </a:p>
                  </a:txBody>
                  <a:tcPr/>
                </a:tc>
                <a:tc>
                  <a:txBody>
                    <a:bodyPr/>
                    <a:lstStyle/>
                    <a:p>
                      <a:r>
                        <a:rPr lang="en-US" dirty="0" smtClean="0"/>
                        <a:t>! True</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3854539771"/>
                  </a:ext>
                </a:extLst>
              </a:tr>
              <a:tr h="370840">
                <a:tc>
                  <a:txBody>
                    <a:bodyPr/>
                    <a:lstStyle/>
                    <a:p>
                      <a:r>
                        <a:rPr lang="en-US" dirty="0" smtClean="0"/>
                        <a:t>&amp;</a:t>
                      </a:r>
                    </a:p>
                  </a:txBody>
                  <a:tcPr/>
                </a:tc>
                <a:tc>
                  <a:txBody>
                    <a:bodyPr/>
                    <a:lstStyle/>
                    <a:p>
                      <a:r>
                        <a:rPr lang="en-US" dirty="0" smtClean="0"/>
                        <a:t>Bitwise</a:t>
                      </a:r>
                      <a:r>
                        <a:rPr lang="en-US" baseline="0" dirty="0" smtClean="0"/>
                        <a:t> and</a:t>
                      </a:r>
                      <a:endParaRPr lang="en-US" dirty="0"/>
                    </a:p>
                  </a:txBody>
                  <a:tcPr/>
                </a:tc>
                <a:tc>
                  <a:txBody>
                    <a:bodyPr/>
                    <a:lstStyle/>
                    <a:p>
                      <a:r>
                        <a:rPr lang="en-US" dirty="0" smtClean="0"/>
                        <a:t>8 &amp; 2</a:t>
                      </a:r>
                      <a:endParaRPr lang="en-US" dirty="0"/>
                    </a:p>
                  </a:txBody>
                  <a:tcPr/>
                </a:tc>
                <a:tc>
                  <a:txBody>
                    <a:bodyPr/>
                    <a:lstStyle/>
                    <a:p>
                      <a:r>
                        <a:rPr lang="en-US" dirty="0" smtClean="0"/>
                        <a:t>1000 &amp; 0010 = 0000 = 0</a:t>
                      </a:r>
                      <a:endParaRPr lang="en-US" dirty="0"/>
                    </a:p>
                  </a:txBody>
                  <a:tcPr/>
                </a:tc>
                <a:extLst>
                  <a:ext uri="{0D108BD9-81ED-4DB2-BD59-A6C34878D82A}">
                    <a16:rowId xmlns:a16="http://schemas.microsoft.com/office/drawing/2014/main" val="882418245"/>
                  </a:ext>
                </a:extLst>
              </a:tr>
              <a:tr h="370840">
                <a:tc>
                  <a:txBody>
                    <a:bodyPr/>
                    <a:lstStyle/>
                    <a:p>
                      <a:r>
                        <a:rPr lang="en-US" dirty="0" smtClean="0"/>
                        <a:t>|</a:t>
                      </a:r>
                    </a:p>
                  </a:txBody>
                  <a:tcPr/>
                </a:tc>
                <a:tc>
                  <a:txBody>
                    <a:bodyPr/>
                    <a:lstStyle/>
                    <a:p>
                      <a:r>
                        <a:rPr lang="en-US" dirty="0" smtClean="0"/>
                        <a:t>Bitwise</a:t>
                      </a:r>
                    </a:p>
                    <a:p>
                      <a:r>
                        <a:rPr lang="en-US" dirty="0" smtClean="0"/>
                        <a:t>Or</a:t>
                      </a:r>
                      <a:endParaRPr lang="en-US" dirty="0"/>
                    </a:p>
                  </a:txBody>
                  <a:tcPr/>
                </a:tc>
                <a:tc>
                  <a:txBody>
                    <a:bodyPr/>
                    <a:lstStyle/>
                    <a:p>
                      <a:r>
                        <a:rPr lang="en-US" dirty="0" smtClean="0"/>
                        <a:t>8 | 2</a:t>
                      </a:r>
                      <a:endParaRPr lang="en-US" dirty="0"/>
                    </a:p>
                  </a:txBody>
                  <a:tcPr/>
                </a:tc>
                <a:tc>
                  <a:txBody>
                    <a:bodyPr/>
                    <a:lstStyle/>
                    <a:p>
                      <a:r>
                        <a:rPr lang="en-US" dirty="0" smtClean="0"/>
                        <a:t>1000 | 0010 = 1010</a:t>
                      </a:r>
                      <a:r>
                        <a:rPr lang="en-US" baseline="0" dirty="0" smtClean="0"/>
                        <a:t> = 10</a:t>
                      </a:r>
                      <a:endParaRPr lang="en-US" dirty="0"/>
                    </a:p>
                  </a:txBody>
                  <a:tcPr/>
                </a:tc>
                <a:extLst>
                  <a:ext uri="{0D108BD9-81ED-4DB2-BD59-A6C34878D82A}">
                    <a16:rowId xmlns:a16="http://schemas.microsoft.com/office/drawing/2014/main" val="2687049002"/>
                  </a:ext>
                </a:extLst>
              </a:tr>
              <a:tr h="370840">
                <a:tc>
                  <a:txBody>
                    <a:bodyPr/>
                    <a:lstStyle/>
                    <a:p>
                      <a:r>
                        <a:rPr lang="en-US" dirty="0" smtClean="0"/>
                        <a:t>^</a:t>
                      </a:r>
                    </a:p>
                  </a:txBody>
                  <a:tcPr/>
                </a:tc>
                <a:tc>
                  <a:txBody>
                    <a:bodyPr/>
                    <a:lstStyle/>
                    <a:p>
                      <a:r>
                        <a:rPr lang="en-US" dirty="0" err="1" smtClean="0"/>
                        <a:t>Xor</a:t>
                      </a:r>
                      <a:endParaRPr lang="en-US" dirty="0"/>
                    </a:p>
                  </a:txBody>
                  <a:tcPr/>
                </a:tc>
                <a:tc>
                  <a:txBody>
                    <a:bodyPr/>
                    <a:lstStyle/>
                    <a:p>
                      <a:r>
                        <a:rPr lang="en-US" dirty="0" smtClean="0"/>
                        <a:t>8 ^ 2</a:t>
                      </a:r>
                      <a:endParaRPr lang="en-US" dirty="0"/>
                    </a:p>
                  </a:txBody>
                  <a:tcPr/>
                </a:tc>
                <a:tc>
                  <a:txBody>
                    <a:bodyPr/>
                    <a:lstStyle/>
                    <a:p>
                      <a:r>
                        <a:rPr lang="en-US" dirty="0" smtClean="0"/>
                        <a:t>1000 ^ 0010</a:t>
                      </a:r>
                      <a:r>
                        <a:rPr lang="en-US" baseline="0" dirty="0" smtClean="0"/>
                        <a:t> = 1010 = 10</a:t>
                      </a:r>
                      <a:endParaRPr lang="en-US" dirty="0"/>
                    </a:p>
                  </a:txBody>
                  <a:tcPr/>
                </a:tc>
                <a:extLst>
                  <a:ext uri="{0D108BD9-81ED-4DB2-BD59-A6C34878D82A}">
                    <a16:rowId xmlns:a16="http://schemas.microsoft.com/office/drawing/2014/main" val="80915578"/>
                  </a:ext>
                </a:extLst>
              </a:tr>
            </a:tbl>
          </a:graphicData>
        </a:graphic>
      </p:graphicFrame>
    </p:spTree>
    <p:extLst>
      <p:ext uri="{BB962C8B-B14F-4D97-AF65-F5344CB8AC3E}">
        <p14:creationId xmlns:p14="http://schemas.microsoft.com/office/powerpoint/2010/main" val="4082858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a:t>Session 2: Operators</a:t>
            </a:r>
          </a:p>
          <a:p>
            <a:pPr lvl="1"/>
            <a:r>
              <a:rPr lang="en-US" sz="1600" dirty="0"/>
              <a:t>Strings </a:t>
            </a:r>
          </a:p>
          <a:p>
            <a:pPr lvl="1"/>
            <a:r>
              <a:rPr lang="en-US" sz="2000" b="1" i="1" dirty="0"/>
              <a:t>Operators </a:t>
            </a:r>
            <a:endParaRPr lang="en-US" sz="2000" b="1" i="1" dirty="0"/>
          </a:p>
          <a:p>
            <a:pPr lvl="2"/>
            <a:r>
              <a:rPr lang="en-US" dirty="0"/>
              <a:t>Arithmetic</a:t>
            </a:r>
            <a:r>
              <a:rPr lang="en-US" dirty="0" smtClean="0"/>
              <a:t> </a:t>
            </a:r>
          </a:p>
          <a:p>
            <a:pPr lvl="2"/>
            <a:r>
              <a:rPr lang="en-US" dirty="0"/>
              <a:t>Relational</a:t>
            </a:r>
            <a:r>
              <a:rPr lang="en-US" dirty="0" smtClean="0"/>
              <a:t> </a:t>
            </a:r>
          </a:p>
          <a:p>
            <a:pPr lvl="2"/>
            <a:r>
              <a:rPr lang="en-US" dirty="0"/>
              <a:t>Equivalence</a:t>
            </a:r>
            <a:r>
              <a:rPr lang="en-US" dirty="0" smtClean="0"/>
              <a:t> </a:t>
            </a:r>
          </a:p>
          <a:p>
            <a:pPr lvl="2"/>
            <a:r>
              <a:rPr lang="en-US" dirty="0"/>
              <a:t>Unary</a:t>
            </a:r>
            <a:r>
              <a:rPr lang="en-US" dirty="0" smtClean="0"/>
              <a:t> </a:t>
            </a:r>
          </a:p>
          <a:p>
            <a:pPr lvl="2"/>
            <a:r>
              <a:rPr lang="en-US" sz="2000" b="1" i="1" dirty="0"/>
              <a:t>Logics</a:t>
            </a:r>
            <a:r>
              <a:rPr lang="en-US" dirty="0" smtClean="0"/>
              <a:t> </a:t>
            </a:r>
            <a:endParaRPr lang="en-US" dirty="0"/>
          </a:p>
          <a:p>
            <a:pPr lvl="1"/>
            <a:r>
              <a:rPr lang="en-US" dirty="0"/>
              <a:t>Practice </a:t>
            </a:r>
          </a:p>
          <a:p>
            <a:pPr marL="457200" lvl="1" indent="0">
              <a:buNone/>
            </a:pPr>
            <a:endParaRPr lang="en-US" dirty="0" smtClean="0"/>
          </a:p>
          <a:p>
            <a:pPr lvl="1"/>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834" y="1794710"/>
            <a:ext cx="7652489" cy="3099555"/>
          </a:xfrm>
          <a:prstGeom prst="rect">
            <a:avLst/>
          </a:prstGeom>
        </p:spPr>
      </p:pic>
      <p:sp>
        <p:nvSpPr>
          <p:cNvPr id="4" name="Rounded Rectangle 3"/>
          <p:cNvSpPr/>
          <p:nvPr/>
        </p:nvSpPr>
        <p:spPr>
          <a:xfrm>
            <a:off x="4217437" y="1352939"/>
            <a:ext cx="6699379" cy="373224"/>
          </a:xfrm>
          <a:prstGeom prst="round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Bitwise Operations</a:t>
            </a:r>
            <a:endParaRPr lang="en-US" dirty="0"/>
          </a:p>
        </p:txBody>
      </p:sp>
    </p:spTree>
    <p:extLst>
      <p:ext uri="{BB962C8B-B14F-4D97-AF65-F5344CB8AC3E}">
        <p14:creationId xmlns:p14="http://schemas.microsoft.com/office/powerpoint/2010/main" val="3038919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3: Expressions, Statements, Code blocks and Methods</a:t>
            </a:r>
          </a:p>
          <a:p>
            <a:pPr lvl="1"/>
            <a:r>
              <a:rPr lang="en-US" sz="2000" b="1" i="1" dirty="0"/>
              <a:t>Keywords, Expressions and code blocks </a:t>
            </a:r>
            <a:endParaRPr lang="en-US" sz="2000" b="1" i="1" dirty="0"/>
          </a:p>
          <a:p>
            <a:pPr lvl="1"/>
            <a:r>
              <a:rPr lang="en-US" dirty="0" smtClean="0"/>
              <a:t>Methods</a:t>
            </a:r>
          </a:p>
          <a:p>
            <a:pPr lvl="1"/>
            <a:r>
              <a:rPr lang="en-US" dirty="0" smtClean="0"/>
              <a:t>Methods overloading </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455576" y="3181739"/>
            <a:ext cx="9619861" cy="191277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Keywords. Java has about 53 keywords. This means that this words are restricted for us to use, these words are reserved for the java language only.</a:t>
            </a:r>
          </a:p>
          <a:p>
            <a:pPr algn="ctr"/>
            <a:endParaRPr lang="en-US" dirty="0" smtClean="0"/>
          </a:p>
          <a:p>
            <a:pPr algn="ctr"/>
            <a:r>
              <a:rPr lang="en-US" dirty="0" smtClean="0"/>
              <a:t>We can find </a:t>
            </a:r>
            <a:r>
              <a:rPr lang="en-US" dirty="0"/>
              <a:t>the list in: </a:t>
            </a:r>
            <a:endParaRPr lang="en-US" dirty="0" smtClean="0"/>
          </a:p>
          <a:p>
            <a:pPr algn="ctr"/>
            <a:endParaRPr lang="en-US" dirty="0" smtClean="0"/>
          </a:p>
          <a:p>
            <a:pPr algn="ctr"/>
            <a:r>
              <a:rPr lang="en-US" dirty="0" smtClean="0"/>
              <a:t>https</a:t>
            </a:r>
            <a:r>
              <a:rPr lang="en-US" dirty="0"/>
              <a:t>://docs.oracle.com/javase/tutorial/java/nutsandbolts/_keywords.html</a:t>
            </a:r>
            <a:endParaRPr lang="en-US" dirty="0" smtClean="0"/>
          </a:p>
          <a:p>
            <a:pPr algn="ctr"/>
            <a:r>
              <a:rPr lang="en-US" dirty="0" smtClean="0"/>
              <a:t> </a:t>
            </a:r>
            <a:endParaRPr lang="en-US" dirty="0"/>
          </a:p>
        </p:txBody>
      </p:sp>
    </p:spTree>
    <p:extLst>
      <p:ext uri="{BB962C8B-B14F-4D97-AF65-F5344CB8AC3E}">
        <p14:creationId xmlns:p14="http://schemas.microsoft.com/office/powerpoint/2010/main" val="2005736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3: Expressions, Statements, Code blocks and Methods</a:t>
            </a:r>
          </a:p>
          <a:p>
            <a:pPr lvl="1"/>
            <a:r>
              <a:rPr lang="en-US" sz="2000" b="1" i="1" dirty="0"/>
              <a:t>Keywords, Expressions and code blocks </a:t>
            </a:r>
            <a:endParaRPr lang="en-US" sz="2000" b="1" i="1" dirty="0"/>
          </a:p>
          <a:p>
            <a:pPr lvl="1"/>
            <a:r>
              <a:rPr lang="en-US" dirty="0" smtClean="0"/>
              <a:t>Methods</a:t>
            </a:r>
          </a:p>
          <a:p>
            <a:pPr lvl="1"/>
            <a:r>
              <a:rPr lang="en-US" dirty="0" smtClean="0"/>
              <a:t>Methods overloading </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455576" y="2668548"/>
            <a:ext cx="9619861" cy="388153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Expressions is compose by  variables, values and operators. For example</a:t>
            </a:r>
          </a:p>
          <a:p>
            <a:r>
              <a:rPr lang="en-US" dirty="0" smtClean="0"/>
              <a:t>The formula to calculate the area of a triangle:</a:t>
            </a:r>
          </a:p>
          <a:p>
            <a:endParaRPr lang="en-US" dirty="0" smtClean="0"/>
          </a:p>
          <a:p>
            <a:r>
              <a:rPr lang="en-US" dirty="0" smtClean="0"/>
              <a:t>Float area = 3.4*5.12/2;</a:t>
            </a:r>
          </a:p>
          <a:p>
            <a:r>
              <a:rPr lang="en-US" dirty="0" smtClean="0"/>
              <a:t>This is an expression (an arithmetical expression) </a:t>
            </a:r>
          </a:p>
          <a:p>
            <a:endParaRPr lang="en-US" dirty="0"/>
          </a:p>
          <a:p>
            <a:r>
              <a:rPr lang="en-US" dirty="0" smtClean="0"/>
              <a:t>Some more about expressions all underlined are expressions:</a:t>
            </a:r>
          </a:p>
          <a:p>
            <a:r>
              <a:rPr lang="en-US" dirty="0" err="1" smtClean="0"/>
              <a:t>Int</a:t>
            </a:r>
            <a:r>
              <a:rPr lang="en-US" dirty="0" smtClean="0"/>
              <a:t> </a:t>
            </a:r>
            <a:r>
              <a:rPr lang="en-US" u="sng" dirty="0" smtClean="0"/>
              <a:t>score = 100</a:t>
            </a:r>
            <a:r>
              <a:rPr lang="en-US" dirty="0" smtClean="0"/>
              <a:t>; </a:t>
            </a:r>
          </a:p>
          <a:p>
            <a:r>
              <a:rPr lang="en-US" dirty="0" smtClean="0"/>
              <a:t>If(</a:t>
            </a:r>
            <a:r>
              <a:rPr lang="en-US" u="sng" dirty="0" smtClean="0"/>
              <a:t>score &gt; 90</a:t>
            </a:r>
            <a:r>
              <a:rPr lang="en-US" dirty="0" smtClean="0"/>
              <a:t>){</a:t>
            </a:r>
          </a:p>
          <a:p>
            <a:r>
              <a:rPr lang="en-US" dirty="0"/>
              <a:t>	</a:t>
            </a:r>
            <a:r>
              <a:rPr lang="en-US" dirty="0" err="1" smtClean="0"/>
              <a:t>System.out.println</a:t>
            </a:r>
            <a:r>
              <a:rPr lang="en-US" dirty="0" smtClean="0"/>
              <a:t>(“</a:t>
            </a:r>
            <a:r>
              <a:rPr lang="en-US" u="sng" dirty="0" smtClean="0"/>
              <a:t>got more than 90</a:t>
            </a:r>
            <a:r>
              <a:rPr lang="en-US" dirty="0" smtClean="0"/>
              <a:t>”);</a:t>
            </a:r>
          </a:p>
          <a:p>
            <a:r>
              <a:rPr lang="en-US" dirty="0"/>
              <a:t>	</a:t>
            </a:r>
            <a:r>
              <a:rPr lang="en-US" u="sng" dirty="0" smtClean="0"/>
              <a:t>score = 50</a:t>
            </a:r>
            <a:r>
              <a:rPr lang="en-US" dirty="0" smtClean="0"/>
              <a:t>;</a:t>
            </a:r>
          </a:p>
          <a:p>
            <a:r>
              <a:rPr lang="en-US" dirty="0" smtClean="0"/>
              <a:t>}</a:t>
            </a:r>
          </a:p>
          <a:p>
            <a:endParaRPr lang="en-US" dirty="0"/>
          </a:p>
        </p:txBody>
      </p:sp>
    </p:spTree>
    <p:extLst>
      <p:ext uri="{BB962C8B-B14F-4D97-AF65-F5344CB8AC3E}">
        <p14:creationId xmlns:p14="http://schemas.microsoft.com/office/powerpoint/2010/main" val="952445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1: </a:t>
            </a:r>
            <a:r>
              <a:rPr lang="en-US" dirty="0" err="1" smtClean="0"/>
              <a:t>Varibles</a:t>
            </a:r>
            <a:r>
              <a:rPr lang="en-US" dirty="0" smtClean="0"/>
              <a:t> and </a:t>
            </a:r>
            <a:r>
              <a:rPr lang="en-US" dirty="0" err="1" smtClean="0"/>
              <a:t>DataTypes</a:t>
            </a:r>
            <a:endParaRPr lang="en-US" dirty="0" smtClean="0"/>
          </a:p>
          <a:p>
            <a:pPr lvl="1"/>
            <a:r>
              <a:rPr lang="en-US" dirty="0"/>
              <a:t>What are variables</a:t>
            </a:r>
          </a:p>
          <a:p>
            <a:pPr lvl="1"/>
            <a:r>
              <a:rPr lang="en-US" dirty="0"/>
              <a:t>Primitive </a:t>
            </a:r>
            <a:r>
              <a:rPr lang="en-US" dirty="0" err="1"/>
              <a:t>DataTypes</a:t>
            </a:r>
            <a:r>
              <a:rPr lang="en-US" dirty="0"/>
              <a:t>: Byte, Short, </a:t>
            </a:r>
            <a:r>
              <a:rPr lang="en-US" dirty="0" err="1"/>
              <a:t>int</a:t>
            </a:r>
            <a:r>
              <a:rPr lang="en-US" dirty="0"/>
              <a:t>, long, </a:t>
            </a:r>
            <a:r>
              <a:rPr lang="en-US" dirty="0" smtClean="0"/>
              <a:t>float, double, char and </a:t>
            </a:r>
            <a:r>
              <a:rPr lang="en-US" dirty="0" err="1" smtClean="0"/>
              <a:t>boolean</a:t>
            </a:r>
            <a:endParaRPr lang="en-US" dirty="0"/>
          </a:p>
          <a:p>
            <a:pPr lvl="1"/>
            <a:r>
              <a:rPr lang="en-US" dirty="0"/>
              <a:t>Practice</a:t>
            </a:r>
          </a:p>
          <a:p>
            <a:pPr lvl="1"/>
            <a:endParaRPr lang="en-US" dirty="0" smtClean="0"/>
          </a:p>
          <a:p>
            <a:r>
              <a:rPr lang="en-US" dirty="0" smtClean="0"/>
              <a:t>Session 2: Operators</a:t>
            </a:r>
          </a:p>
          <a:p>
            <a:pPr lvl="1"/>
            <a:r>
              <a:rPr lang="en-US" dirty="0" smtClean="0"/>
              <a:t>Strings </a:t>
            </a:r>
          </a:p>
          <a:p>
            <a:pPr lvl="1"/>
            <a:r>
              <a:rPr lang="en-US" dirty="0" smtClean="0"/>
              <a:t>Operators </a:t>
            </a:r>
          </a:p>
          <a:p>
            <a:pPr lvl="1"/>
            <a:r>
              <a:rPr lang="en-US" dirty="0" smtClean="0"/>
              <a:t>Practice </a:t>
            </a:r>
          </a:p>
          <a:p>
            <a:pPr lvl="1"/>
            <a:endParaRPr lang="en-US" dirty="0" smtClean="0"/>
          </a:p>
          <a:p>
            <a:pPr lvl="1"/>
            <a:endParaRPr lang="en-US" dirty="0" smtClean="0"/>
          </a:p>
        </p:txBody>
      </p:sp>
    </p:spTree>
    <p:extLst>
      <p:ext uri="{BB962C8B-B14F-4D97-AF65-F5344CB8AC3E}">
        <p14:creationId xmlns:p14="http://schemas.microsoft.com/office/powerpoint/2010/main" val="2625920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3: Expressions, Statements, Code blocks and Methods</a:t>
            </a:r>
          </a:p>
          <a:p>
            <a:pPr lvl="1"/>
            <a:r>
              <a:rPr lang="en-US" sz="2000" b="1" i="1" dirty="0"/>
              <a:t>Keywords, Expressions and code blocks </a:t>
            </a:r>
            <a:endParaRPr lang="en-US" sz="2000" b="1" i="1" dirty="0"/>
          </a:p>
          <a:p>
            <a:pPr lvl="1"/>
            <a:r>
              <a:rPr lang="en-US" dirty="0" smtClean="0"/>
              <a:t>Methods</a:t>
            </a:r>
          </a:p>
          <a:p>
            <a:pPr lvl="1"/>
            <a:r>
              <a:rPr lang="en-US" dirty="0" smtClean="0"/>
              <a:t>Methods overloading </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455576" y="2668548"/>
            <a:ext cx="9619861" cy="249128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Code blocks.</a:t>
            </a:r>
            <a:br>
              <a:rPr lang="en-US" dirty="0" smtClean="0"/>
            </a:br>
            <a:r>
              <a:rPr lang="en-US" dirty="0" smtClean="0"/>
              <a:t>The code blocks are denoted by “{ }”, everything in between the curly braces are considered a block of code.</a:t>
            </a:r>
          </a:p>
          <a:p>
            <a:r>
              <a:rPr lang="en-US" dirty="0" smtClean="0"/>
              <a:t>We use this use this when we want to group our code into blocks, this is common when we’re working with loops and control structures like if and switch statements, also when we define methods </a:t>
            </a:r>
            <a:endParaRPr lang="en-US" dirty="0"/>
          </a:p>
        </p:txBody>
      </p:sp>
    </p:spTree>
    <p:extLst>
      <p:ext uri="{BB962C8B-B14F-4D97-AF65-F5344CB8AC3E}">
        <p14:creationId xmlns:p14="http://schemas.microsoft.com/office/powerpoint/2010/main" val="3249862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3: Expressions, Statements, Code blocks and Methods</a:t>
            </a:r>
          </a:p>
          <a:p>
            <a:pPr lvl="1"/>
            <a:r>
              <a:rPr lang="en-US" dirty="0"/>
              <a:t>Keywords, Expressions and code blocks</a:t>
            </a:r>
            <a:r>
              <a:rPr lang="en-US" sz="2000" b="1" i="1" dirty="0"/>
              <a:t> </a:t>
            </a:r>
            <a:endParaRPr lang="en-US" sz="2000" b="1" i="1" dirty="0"/>
          </a:p>
          <a:p>
            <a:pPr lvl="1"/>
            <a:r>
              <a:rPr lang="en-US" sz="2000" b="1" i="1" dirty="0"/>
              <a:t>Methods</a:t>
            </a:r>
          </a:p>
          <a:p>
            <a:pPr lvl="1"/>
            <a:r>
              <a:rPr lang="en-US" dirty="0" smtClean="0"/>
              <a:t>Methods overloading </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455576" y="2668548"/>
            <a:ext cx="9619861" cy="3579852"/>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Methods.</a:t>
            </a:r>
            <a:br>
              <a:rPr lang="en-US" dirty="0" smtClean="0"/>
            </a:br>
            <a:r>
              <a:rPr lang="en-US" dirty="0" smtClean="0"/>
              <a:t>The methods help us to keep our code without duplications, also makes our code more ease to maintain.</a:t>
            </a:r>
          </a:p>
          <a:p>
            <a:r>
              <a:rPr lang="en-US" dirty="0" smtClean="0"/>
              <a:t>One important thing is that we cannot have one method inside a method, so we must be careful with this.</a:t>
            </a:r>
          </a:p>
          <a:p>
            <a:endParaRPr lang="en-US" dirty="0"/>
          </a:p>
          <a:p>
            <a:r>
              <a:rPr lang="en-US" dirty="0" smtClean="0"/>
              <a:t>We define a method like this:</a:t>
            </a:r>
          </a:p>
          <a:p>
            <a:endParaRPr lang="en-US" dirty="0" smtClean="0"/>
          </a:p>
          <a:p>
            <a:r>
              <a:rPr lang="en-US" dirty="0" smtClean="0"/>
              <a:t>Public void </a:t>
            </a:r>
            <a:r>
              <a:rPr lang="en-US" dirty="0" err="1" smtClean="0"/>
              <a:t>nameOfMethod</a:t>
            </a:r>
            <a:r>
              <a:rPr lang="en-US" dirty="0" smtClean="0"/>
              <a:t>(){</a:t>
            </a:r>
          </a:p>
          <a:p>
            <a:r>
              <a:rPr lang="en-US" dirty="0"/>
              <a:t>	</a:t>
            </a:r>
            <a:r>
              <a:rPr lang="en-US" dirty="0" smtClean="0"/>
              <a:t>code that belong to the method</a:t>
            </a:r>
          </a:p>
          <a:p>
            <a:r>
              <a:rPr lang="en-US" dirty="0" smtClean="0"/>
              <a:t>}</a:t>
            </a:r>
          </a:p>
          <a:p>
            <a:endParaRPr lang="en-US" dirty="0" smtClean="0"/>
          </a:p>
          <a:p>
            <a:endParaRPr lang="en-US" dirty="0"/>
          </a:p>
        </p:txBody>
      </p:sp>
    </p:spTree>
    <p:extLst>
      <p:ext uri="{BB962C8B-B14F-4D97-AF65-F5344CB8AC3E}">
        <p14:creationId xmlns:p14="http://schemas.microsoft.com/office/powerpoint/2010/main" val="673290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3: Expressions, Statements, Code blocks and Methods</a:t>
            </a:r>
          </a:p>
          <a:p>
            <a:pPr lvl="1"/>
            <a:r>
              <a:rPr lang="en-US" dirty="0"/>
              <a:t>Keywords, Expressions and code blocks</a:t>
            </a:r>
            <a:r>
              <a:rPr lang="en-US" sz="2000" b="1" i="1" dirty="0"/>
              <a:t> </a:t>
            </a:r>
            <a:endParaRPr lang="en-US" sz="2000" b="1" i="1" dirty="0"/>
          </a:p>
          <a:p>
            <a:pPr lvl="1"/>
            <a:r>
              <a:rPr lang="en-US" sz="2000" b="1" i="1" dirty="0"/>
              <a:t>Methods</a:t>
            </a:r>
          </a:p>
          <a:p>
            <a:pPr lvl="1"/>
            <a:r>
              <a:rPr lang="en-US" dirty="0" smtClean="0"/>
              <a:t>Methods overloading </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455576" y="2668548"/>
            <a:ext cx="9619861" cy="3579852"/>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Methods.</a:t>
            </a:r>
            <a:br>
              <a:rPr lang="en-US" dirty="0" smtClean="0"/>
            </a:br>
            <a:endParaRPr lang="en-US" dirty="0"/>
          </a:p>
          <a:p>
            <a:r>
              <a:rPr lang="en-US" dirty="0" smtClean="0"/>
              <a:t>Public </a:t>
            </a:r>
            <a:r>
              <a:rPr lang="en-US" dirty="0" err="1" smtClean="0"/>
              <a:t>int</a:t>
            </a:r>
            <a:r>
              <a:rPr lang="en-US" dirty="0" smtClean="0"/>
              <a:t> </a:t>
            </a:r>
            <a:r>
              <a:rPr lang="en-US" dirty="0" err="1" smtClean="0"/>
              <a:t>nameOfMethod</a:t>
            </a:r>
            <a:r>
              <a:rPr lang="en-US" dirty="0" smtClean="0"/>
              <a:t>(</a:t>
            </a:r>
            <a:r>
              <a:rPr lang="en-US" dirty="0" err="1" smtClean="0"/>
              <a:t>int</a:t>
            </a:r>
            <a:r>
              <a:rPr lang="en-US" dirty="0" smtClean="0"/>
              <a:t> </a:t>
            </a:r>
            <a:r>
              <a:rPr lang="en-US" dirty="0" err="1" smtClean="0"/>
              <a:t>num</a:t>
            </a:r>
            <a:r>
              <a:rPr lang="en-US" dirty="0" smtClean="0"/>
              <a:t>){</a:t>
            </a:r>
          </a:p>
          <a:p>
            <a:r>
              <a:rPr lang="en-US" dirty="0"/>
              <a:t>	</a:t>
            </a:r>
            <a:r>
              <a:rPr lang="en-US" dirty="0" smtClean="0"/>
              <a:t>code that belong to the method</a:t>
            </a:r>
          </a:p>
          <a:p>
            <a:r>
              <a:rPr lang="en-US" dirty="0"/>
              <a:t>	</a:t>
            </a:r>
            <a:r>
              <a:rPr lang="en-US" dirty="0" smtClean="0"/>
              <a:t>return num1+=1;</a:t>
            </a:r>
          </a:p>
          <a:p>
            <a:r>
              <a:rPr lang="en-US" dirty="0" smtClean="0"/>
              <a:t>}</a:t>
            </a:r>
          </a:p>
          <a:p>
            <a:endParaRPr lang="en-US" dirty="0" smtClean="0"/>
          </a:p>
          <a:p>
            <a:r>
              <a:rPr lang="en-US" dirty="0" smtClean="0"/>
              <a:t>To call a method we only need the name of the method to call, and pass the parameters if the method require one like the one on top:</a:t>
            </a:r>
          </a:p>
          <a:p>
            <a:endParaRPr lang="en-US" dirty="0"/>
          </a:p>
          <a:p>
            <a:r>
              <a:rPr lang="en-US" dirty="0" err="1" smtClean="0"/>
              <a:t>nameOfMethod</a:t>
            </a:r>
            <a:r>
              <a:rPr lang="en-US" dirty="0" smtClean="0"/>
              <a:t>(10);</a:t>
            </a:r>
          </a:p>
          <a:p>
            <a:r>
              <a:rPr lang="en-US" dirty="0" smtClean="0"/>
              <a:t>This is how we call the method.</a:t>
            </a:r>
          </a:p>
          <a:p>
            <a:endParaRPr lang="en-US" dirty="0"/>
          </a:p>
        </p:txBody>
      </p:sp>
    </p:spTree>
    <p:extLst>
      <p:ext uri="{BB962C8B-B14F-4D97-AF65-F5344CB8AC3E}">
        <p14:creationId xmlns:p14="http://schemas.microsoft.com/office/powerpoint/2010/main" val="4016961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3: Expressions, Statements, Code blocks and Methods</a:t>
            </a:r>
          </a:p>
          <a:p>
            <a:pPr lvl="1"/>
            <a:r>
              <a:rPr lang="en-US" dirty="0"/>
              <a:t>Keywords, Expressions and code blocks</a:t>
            </a:r>
            <a:r>
              <a:rPr lang="en-US" sz="2000" b="1" i="1" dirty="0"/>
              <a:t> </a:t>
            </a:r>
            <a:endParaRPr lang="en-US" sz="2000" b="1" i="1" dirty="0"/>
          </a:p>
          <a:p>
            <a:pPr lvl="1"/>
            <a:r>
              <a:rPr lang="en-US" dirty="0"/>
              <a:t>Methods</a:t>
            </a:r>
          </a:p>
          <a:p>
            <a:pPr lvl="1"/>
            <a:r>
              <a:rPr lang="en-US" sz="2000" b="1" i="1" dirty="0"/>
              <a:t>Methods overloading </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455576" y="2668548"/>
            <a:ext cx="9619861" cy="2267346"/>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Method overloading basically is a method the difference is that when we’re overloading methods, we have more than one method with the same name but different amount of arguments.</a:t>
            </a:r>
          </a:p>
          <a:p>
            <a:r>
              <a:rPr lang="en-US" dirty="0" smtClean="0"/>
              <a:t>To call this overloaded methods we just nee to call the method by the method name and pass the parameters the JVM will know which method to call based on the parameters amount or order  or types.</a:t>
            </a:r>
            <a:br>
              <a:rPr lang="en-US" dirty="0" smtClean="0"/>
            </a:br>
            <a:endParaRPr lang="en-US" dirty="0"/>
          </a:p>
        </p:txBody>
      </p:sp>
    </p:spTree>
    <p:extLst>
      <p:ext uri="{BB962C8B-B14F-4D97-AF65-F5344CB8AC3E}">
        <p14:creationId xmlns:p14="http://schemas.microsoft.com/office/powerpoint/2010/main" val="738343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3: Expressions, Statements, Code blocks and Methods</a:t>
            </a:r>
          </a:p>
          <a:p>
            <a:pPr lvl="1"/>
            <a:r>
              <a:rPr lang="en-US" dirty="0"/>
              <a:t>Keywords, Expressions and code blocks</a:t>
            </a:r>
            <a:r>
              <a:rPr lang="en-US" sz="2000" b="1" i="1" dirty="0"/>
              <a:t> </a:t>
            </a:r>
            <a:endParaRPr lang="en-US" sz="2000" b="1" i="1" dirty="0"/>
          </a:p>
          <a:p>
            <a:pPr lvl="1"/>
            <a:r>
              <a:rPr lang="en-US" dirty="0"/>
              <a:t>Methods</a:t>
            </a:r>
          </a:p>
          <a:p>
            <a:pPr lvl="1"/>
            <a:r>
              <a:rPr lang="en-US" dirty="0"/>
              <a:t>Methods overloading </a:t>
            </a:r>
          </a:p>
          <a:p>
            <a:pPr lvl="1"/>
            <a:r>
              <a:rPr lang="en-US" sz="2000" b="1" i="1" dirty="0"/>
              <a:t>Practice</a:t>
            </a:r>
            <a:endParaRPr lang="en-US" sz="2000" b="1" i="1"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123316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sz="2000" b="1" i="1" dirty="0"/>
              <a:t>Packages</a:t>
            </a:r>
            <a:r>
              <a:rPr lang="en-US" dirty="0"/>
              <a:t> </a:t>
            </a:r>
          </a:p>
          <a:p>
            <a:pPr lvl="1"/>
            <a:r>
              <a:rPr lang="en-US" dirty="0"/>
              <a:t>Scope </a:t>
            </a:r>
          </a:p>
          <a:p>
            <a:pPr lvl="1"/>
            <a:r>
              <a:rPr lang="en-US" dirty="0"/>
              <a:t>Access Modifiers</a:t>
            </a:r>
          </a:p>
          <a:p>
            <a:pPr lvl="1"/>
            <a:r>
              <a:rPr lang="en-US" dirty="0"/>
              <a:t>Static </a:t>
            </a:r>
            <a:r>
              <a:rPr lang="en-US" dirty="0" smtClean="0"/>
              <a:t>Statement</a:t>
            </a:r>
          </a:p>
          <a:p>
            <a:pPr lvl="1"/>
            <a:r>
              <a:rPr lang="en-US" dirty="0" smtClean="0"/>
              <a:t>Final Statement </a:t>
            </a:r>
            <a:endParaRPr lang="en-US" dirty="0"/>
          </a:p>
          <a:p>
            <a:pPr lvl="1"/>
            <a:r>
              <a:rPr lang="en-US" dirty="0"/>
              <a:t>practice</a:t>
            </a:r>
          </a:p>
          <a:p>
            <a:pPr lvl="1"/>
            <a:endParaRPr lang="en-US" dirty="0" smtClean="0"/>
          </a:p>
          <a:p>
            <a:pPr lvl="1"/>
            <a:endParaRPr lang="en-US" sz="2000" b="1" i="1" dirty="0"/>
          </a:p>
        </p:txBody>
      </p:sp>
      <p:sp>
        <p:nvSpPr>
          <p:cNvPr id="4" name="Rectangle 3"/>
          <p:cNvSpPr/>
          <p:nvPr/>
        </p:nvSpPr>
        <p:spPr>
          <a:xfrm>
            <a:off x="1548881" y="3489642"/>
            <a:ext cx="9619861" cy="2267346"/>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Package: we can think that the package is a way of grouping related classes and interfaces together, so the actual package mechanism provide a way to manage the name space of object types and it also extends access protection  </a:t>
            </a:r>
            <a:br>
              <a:rPr lang="en-US" dirty="0" smtClean="0"/>
            </a:br>
            <a:endParaRPr lang="en-US" dirty="0"/>
          </a:p>
        </p:txBody>
      </p:sp>
    </p:spTree>
    <p:extLst>
      <p:ext uri="{BB962C8B-B14F-4D97-AF65-F5344CB8AC3E}">
        <p14:creationId xmlns:p14="http://schemas.microsoft.com/office/powerpoint/2010/main" val="2129463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sz="2000" b="1" i="1" dirty="0"/>
              <a:t>Scope</a:t>
            </a:r>
            <a:r>
              <a:rPr lang="en-US" dirty="0"/>
              <a:t> </a:t>
            </a:r>
          </a:p>
          <a:p>
            <a:pPr lvl="1"/>
            <a:r>
              <a:rPr lang="en-US" dirty="0"/>
              <a:t>Access Modifiers</a:t>
            </a:r>
          </a:p>
          <a:p>
            <a:pPr lvl="1"/>
            <a:r>
              <a:rPr lang="en-US" dirty="0"/>
              <a:t>Static </a:t>
            </a:r>
            <a:r>
              <a:rPr lang="en-US" dirty="0" smtClean="0"/>
              <a:t>Statement</a:t>
            </a:r>
          </a:p>
          <a:p>
            <a:pPr lvl="1"/>
            <a:r>
              <a:rPr lang="en-US" dirty="0" smtClean="0"/>
              <a:t>Final Statement </a:t>
            </a:r>
            <a:endParaRPr lang="en-US" dirty="0"/>
          </a:p>
          <a:p>
            <a:pPr lvl="1"/>
            <a:r>
              <a:rPr lang="en-US" dirty="0"/>
              <a:t>practice</a:t>
            </a:r>
          </a:p>
          <a:p>
            <a:pPr lvl="1"/>
            <a:endParaRPr lang="en-US" dirty="0" smtClean="0"/>
          </a:p>
          <a:p>
            <a:pPr lvl="1"/>
            <a:endParaRPr lang="en-US" sz="2000" b="1" i="1" dirty="0"/>
          </a:p>
        </p:txBody>
      </p:sp>
      <p:sp>
        <p:nvSpPr>
          <p:cNvPr id="5" name="Rectangle 4"/>
          <p:cNvSpPr/>
          <p:nvPr/>
        </p:nvSpPr>
        <p:spPr>
          <a:xfrm>
            <a:off x="1548881" y="3526965"/>
            <a:ext cx="9619861" cy="2267346"/>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Scope: refers to the visibility of a class, member, or a variable.</a:t>
            </a:r>
          </a:p>
          <a:p>
            <a:r>
              <a:rPr lang="en-US" dirty="0" smtClean="0"/>
              <a:t>Access modifiers such as public, private and protected restrict the scope of an object.</a:t>
            </a:r>
          </a:p>
          <a:p>
            <a:r>
              <a:rPr lang="en-US" dirty="0" smtClean="0"/>
              <a:t>Another way to restrict the scope of a variable is when this is declared inside of a block, if we try to call this variable from anywhere outside of the block, the variable will not longer being accessible.  </a:t>
            </a:r>
            <a:endParaRPr lang="en-US" dirty="0"/>
          </a:p>
        </p:txBody>
      </p:sp>
    </p:spTree>
    <p:extLst>
      <p:ext uri="{BB962C8B-B14F-4D97-AF65-F5344CB8AC3E}">
        <p14:creationId xmlns:p14="http://schemas.microsoft.com/office/powerpoint/2010/main" val="551524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sz="2000" b="1" i="1" dirty="0"/>
              <a:t>Access Modifiers</a:t>
            </a:r>
          </a:p>
          <a:p>
            <a:pPr lvl="1"/>
            <a:r>
              <a:rPr lang="en-US" dirty="0"/>
              <a:t>Static Statement </a:t>
            </a:r>
            <a:endParaRPr lang="en-US" dirty="0" smtClean="0"/>
          </a:p>
          <a:p>
            <a:pPr lvl="1"/>
            <a:r>
              <a:rPr lang="en-US" dirty="0" smtClean="0"/>
              <a:t>Final Statement</a:t>
            </a:r>
            <a:endParaRPr lang="en-US" dirty="0"/>
          </a:p>
          <a:p>
            <a:pPr lvl="1"/>
            <a:r>
              <a:rPr lang="en-US" dirty="0"/>
              <a:t>practice</a:t>
            </a:r>
          </a:p>
          <a:p>
            <a:pPr lvl="1"/>
            <a:endParaRPr lang="en-US" dirty="0" smtClean="0"/>
          </a:p>
          <a:p>
            <a:pPr lvl="1"/>
            <a:endParaRPr lang="en-US" sz="2000" b="1" i="1" dirty="0"/>
          </a:p>
        </p:txBody>
      </p:sp>
      <p:graphicFrame>
        <p:nvGraphicFramePr>
          <p:cNvPr id="2" name="Table 1"/>
          <p:cNvGraphicFramePr>
            <a:graphicFrameLocks noGrp="1"/>
          </p:cNvGraphicFramePr>
          <p:nvPr>
            <p:extLst>
              <p:ext uri="{D42A27DB-BD31-4B8C-83A1-F6EECF244321}">
                <p14:modId xmlns:p14="http://schemas.microsoft.com/office/powerpoint/2010/main" val="2660888718"/>
              </p:ext>
            </p:extLst>
          </p:nvPr>
        </p:nvGraphicFramePr>
        <p:xfrm>
          <a:off x="1584129" y="3447125"/>
          <a:ext cx="8465724" cy="2272332"/>
        </p:xfrm>
        <a:graphic>
          <a:graphicData uri="http://schemas.openxmlformats.org/drawingml/2006/table">
            <a:tbl>
              <a:tblPr firstRow="1" bandRow="1">
                <a:tableStyleId>{5C22544A-7EE6-4342-B048-85BDC9FD1C3A}</a:tableStyleId>
              </a:tblPr>
              <a:tblGrid>
                <a:gridCol w="3305113">
                  <a:extLst>
                    <a:ext uri="{9D8B030D-6E8A-4147-A177-3AD203B41FA5}">
                      <a16:colId xmlns:a16="http://schemas.microsoft.com/office/drawing/2014/main" val="101411496"/>
                    </a:ext>
                  </a:extLst>
                </a:gridCol>
                <a:gridCol w="1082351">
                  <a:extLst>
                    <a:ext uri="{9D8B030D-6E8A-4147-A177-3AD203B41FA5}">
                      <a16:colId xmlns:a16="http://schemas.microsoft.com/office/drawing/2014/main" val="3851260343"/>
                    </a:ext>
                  </a:extLst>
                </a:gridCol>
                <a:gridCol w="1184988">
                  <a:extLst>
                    <a:ext uri="{9D8B030D-6E8A-4147-A177-3AD203B41FA5}">
                      <a16:colId xmlns:a16="http://schemas.microsoft.com/office/drawing/2014/main" val="6367804"/>
                    </a:ext>
                  </a:extLst>
                </a:gridCol>
                <a:gridCol w="1306285">
                  <a:extLst>
                    <a:ext uri="{9D8B030D-6E8A-4147-A177-3AD203B41FA5}">
                      <a16:colId xmlns:a16="http://schemas.microsoft.com/office/drawing/2014/main" val="3434212993"/>
                    </a:ext>
                  </a:extLst>
                </a:gridCol>
                <a:gridCol w="1586987">
                  <a:extLst>
                    <a:ext uri="{9D8B030D-6E8A-4147-A177-3AD203B41FA5}">
                      <a16:colId xmlns:a16="http://schemas.microsoft.com/office/drawing/2014/main" val="1116795997"/>
                    </a:ext>
                  </a:extLst>
                </a:gridCol>
              </a:tblGrid>
              <a:tr h="370840">
                <a:tc>
                  <a:txBody>
                    <a:bodyPr/>
                    <a:lstStyle/>
                    <a:p>
                      <a:r>
                        <a:rPr lang="en-US" dirty="0" smtClean="0"/>
                        <a:t>Access Modifier</a:t>
                      </a:r>
                      <a:endParaRPr lang="en-US" dirty="0"/>
                    </a:p>
                  </a:txBody>
                  <a:tcPr/>
                </a:tc>
                <a:tc>
                  <a:txBody>
                    <a:bodyPr/>
                    <a:lstStyle/>
                    <a:p>
                      <a:r>
                        <a:rPr lang="en-US" dirty="0" smtClean="0"/>
                        <a:t>Public</a:t>
                      </a:r>
                      <a:r>
                        <a:rPr lang="en-US" baseline="0" dirty="0" smtClean="0"/>
                        <a:t> </a:t>
                      </a:r>
                      <a:endParaRPr lang="en-US" dirty="0"/>
                    </a:p>
                  </a:txBody>
                  <a:tcPr/>
                </a:tc>
                <a:tc>
                  <a:txBody>
                    <a:bodyPr/>
                    <a:lstStyle/>
                    <a:p>
                      <a:r>
                        <a:rPr lang="en-US" dirty="0" smtClean="0"/>
                        <a:t>Default </a:t>
                      </a:r>
                      <a:endParaRPr lang="en-US" dirty="0"/>
                    </a:p>
                  </a:txBody>
                  <a:tcPr/>
                </a:tc>
                <a:tc>
                  <a:txBody>
                    <a:bodyPr/>
                    <a:lstStyle/>
                    <a:p>
                      <a:r>
                        <a:rPr lang="en-US" dirty="0" smtClean="0"/>
                        <a:t>Protected </a:t>
                      </a:r>
                      <a:endParaRPr lang="en-US" dirty="0"/>
                    </a:p>
                  </a:txBody>
                  <a:tcPr/>
                </a:tc>
                <a:tc>
                  <a:txBody>
                    <a:bodyPr/>
                    <a:lstStyle/>
                    <a:p>
                      <a:r>
                        <a:rPr lang="en-US" dirty="0" smtClean="0"/>
                        <a:t>Private </a:t>
                      </a:r>
                      <a:endParaRPr lang="en-US" dirty="0"/>
                    </a:p>
                  </a:txBody>
                  <a:tcPr/>
                </a:tc>
                <a:extLst>
                  <a:ext uri="{0D108BD9-81ED-4DB2-BD59-A6C34878D82A}">
                    <a16:rowId xmlns:a16="http://schemas.microsoft.com/office/drawing/2014/main" val="1342378252"/>
                  </a:ext>
                </a:extLst>
              </a:tr>
              <a:tr h="418132">
                <a:tc>
                  <a:txBody>
                    <a:bodyPr/>
                    <a:lstStyle/>
                    <a:p>
                      <a:r>
                        <a:rPr lang="en-US" dirty="0" smtClean="0"/>
                        <a:t>Inside</a:t>
                      </a:r>
                      <a:r>
                        <a:rPr lang="en-US" baseline="0" dirty="0" smtClean="0"/>
                        <a:t> class</a:t>
                      </a:r>
                      <a:endParaRPr lang="en-US" dirty="0" smtClean="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2800359335"/>
                  </a:ext>
                </a:extLst>
              </a:tr>
              <a:tr h="370840">
                <a:tc>
                  <a:txBody>
                    <a:bodyPr/>
                    <a:lstStyle/>
                    <a:p>
                      <a:r>
                        <a:rPr lang="en-US" dirty="0" smtClean="0"/>
                        <a:t>Same Package Class</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r>
                        <a:rPr lang="en-US" dirty="0" smtClean="0"/>
                        <a:t>Y</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36699005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Same Package Sub-Class</a:t>
                      </a:r>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r>
                        <a:rPr lang="en-US" dirty="0" smtClean="0"/>
                        <a:t>Y</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1801387960"/>
                  </a:ext>
                </a:extLst>
              </a:tr>
              <a:tr h="370840">
                <a:tc>
                  <a:txBody>
                    <a:bodyPr/>
                    <a:lstStyle/>
                    <a:p>
                      <a:r>
                        <a:rPr lang="en-US" dirty="0" smtClean="0"/>
                        <a:t>Other Package Class</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r>
                        <a:rPr lang="en-US" dirty="0" smtClean="0"/>
                        <a:t>N</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3334504458"/>
                  </a:ext>
                </a:extLst>
              </a:tr>
              <a:tr h="370840">
                <a:tc>
                  <a:txBody>
                    <a:bodyPr/>
                    <a:lstStyle/>
                    <a:p>
                      <a:r>
                        <a:rPr lang="en-US" dirty="0" smtClean="0"/>
                        <a:t>Other</a:t>
                      </a:r>
                      <a:r>
                        <a:rPr lang="en-US" baseline="0" dirty="0" smtClean="0"/>
                        <a:t> Package Sub-Class</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r>
                        <a:rPr lang="en-US" dirty="0" smtClean="0"/>
                        <a:t>Y</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4141813709"/>
                  </a:ext>
                </a:extLst>
              </a:tr>
            </a:tbl>
          </a:graphicData>
        </a:graphic>
      </p:graphicFrame>
    </p:spTree>
    <p:extLst>
      <p:ext uri="{BB962C8B-B14F-4D97-AF65-F5344CB8AC3E}">
        <p14:creationId xmlns:p14="http://schemas.microsoft.com/office/powerpoint/2010/main" val="285515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sz="2000" b="1" i="1" dirty="0"/>
              <a:t>Static Statement </a:t>
            </a:r>
            <a:endParaRPr lang="en-US" sz="2000" b="1" i="1" dirty="0"/>
          </a:p>
          <a:p>
            <a:pPr lvl="1"/>
            <a:r>
              <a:rPr lang="en-US" dirty="0" smtClean="0"/>
              <a:t>Final Statement</a:t>
            </a:r>
            <a:endParaRPr lang="en-US" dirty="0"/>
          </a:p>
          <a:p>
            <a:pPr lvl="1"/>
            <a:r>
              <a:rPr lang="en-US" dirty="0"/>
              <a:t>practice</a:t>
            </a:r>
          </a:p>
          <a:p>
            <a:pPr lvl="1"/>
            <a:endParaRPr lang="en-US" dirty="0" smtClean="0"/>
          </a:p>
          <a:p>
            <a:pPr lvl="1"/>
            <a:endParaRPr lang="en-US" sz="2000" b="1" i="1" dirty="0"/>
          </a:p>
        </p:txBody>
      </p:sp>
      <p:sp>
        <p:nvSpPr>
          <p:cNvPr id="4" name="Rectangle 3"/>
          <p:cNvSpPr/>
          <p:nvPr/>
        </p:nvSpPr>
        <p:spPr>
          <a:xfrm>
            <a:off x="1315616" y="3452327"/>
            <a:ext cx="9797143" cy="2575249"/>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Static Statement:</a:t>
            </a:r>
          </a:p>
          <a:p>
            <a:r>
              <a:rPr lang="en-US" dirty="0" smtClean="0"/>
              <a:t>The static statements can be applied to different contexts (to a method, to a variable) even do it could be applied to a block.</a:t>
            </a:r>
          </a:p>
          <a:p>
            <a:endParaRPr lang="en-US" dirty="0"/>
          </a:p>
        </p:txBody>
      </p:sp>
    </p:spTree>
    <p:extLst>
      <p:ext uri="{BB962C8B-B14F-4D97-AF65-F5344CB8AC3E}">
        <p14:creationId xmlns:p14="http://schemas.microsoft.com/office/powerpoint/2010/main" val="2312375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sz="2000" b="1" i="1" dirty="0"/>
              <a:t>Static Statement </a:t>
            </a:r>
            <a:endParaRPr lang="en-US" sz="2000" b="1" i="1" dirty="0"/>
          </a:p>
          <a:p>
            <a:pPr lvl="1"/>
            <a:r>
              <a:rPr lang="en-US" dirty="0" smtClean="0"/>
              <a:t>Final Statement</a:t>
            </a:r>
            <a:endParaRPr lang="en-US" dirty="0"/>
          </a:p>
          <a:p>
            <a:pPr lvl="1"/>
            <a:r>
              <a:rPr lang="en-US" dirty="0"/>
              <a:t>practice</a:t>
            </a:r>
          </a:p>
          <a:p>
            <a:pPr lvl="1"/>
            <a:endParaRPr lang="en-US" dirty="0" smtClean="0"/>
          </a:p>
          <a:p>
            <a:pPr lvl="1"/>
            <a:endParaRPr lang="en-US" sz="2000" b="1" i="1" dirty="0"/>
          </a:p>
        </p:txBody>
      </p:sp>
      <p:sp>
        <p:nvSpPr>
          <p:cNvPr id="4" name="Rectangle 3"/>
          <p:cNvSpPr/>
          <p:nvPr/>
        </p:nvSpPr>
        <p:spPr>
          <a:xfrm>
            <a:off x="1315616" y="3452327"/>
            <a:ext cx="9797143" cy="2575249"/>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Static method:</a:t>
            </a:r>
          </a:p>
          <a:p>
            <a:r>
              <a:rPr lang="en-US" dirty="0" smtClean="0"/>
              <a:t>A Static Method are used when we don’t need that the method will be attached to an object.</a:t>
            </a:r>
          </a:p>
          <a:p>
            <a:r>
              <a:rPr lang="en-US" dirty="0" smtClean="0"/>
              <a:t>We can access to this methods without an instance of the class that wrap them up, </a:t>
            </a:r>
          </a:p>
          <a:p>
            <a:r>
              <a:rPr lang="en-US" dirty="0" smtClean="0"/>
              <a:t>For example we have the Math API.</a:t>
            </a:r>
          </a:p>
          <a:p>
            <a:r>
              <a:rPr lang="en-US" dirty="0" smtClean="0"/>
              <a:t>A clear example of this kind of methods is the main method. Through this method the JVM wires up the application</a:t>
            </a:r>
            <a:endParaRPr lang="en-US" dirty="0"/>
          </a:p>
        </p:txBody>
      </p:sp>
    </p:spTree>
    <p:extLst>
      <p:ext uri="{BB962C8B-B14F-4D97-AF65-F5344CB8AC3E}">
        <p14:creationId xmlns:p14="http://schemas.microsoft.com/office/powerpoint/2010/main" val="1646112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3: Expressions, Statements, Code blocks and Methods</a:t>
            </a:r>
          </a:p>
          <a:p>
            <a:pPr lvl="1"/>
            <a:r>
              <a:rPr lang="en-US" dirty="0" smtClean="0"/>
              <a:t>Keywords, Expressions and code blocks </a:t>
            </a:r>
            <a:endParaRPr lang="en-US" dirty="0"/>
          </a:p>
          <a:p>
            <a:pPr lvl="1"/>
            <a:r>
              <a:rPr lang="en-US" dirty="0" smtClean="0"/>
              <a:t>Methods</a:t>
            </a:r>
          </a:p>
          <a:p>
            <a:pPr lvl="1"/>
            <a:r>
              <a:rPr lang="en-US" dirty="0" smtClean="0"/>
              <a:t>Methods overloading </a:t>
            </a:r>
          </a:p>
          <a:p>
            <a:pPr lvl="1"/>
            <a:r>
              <a:rPr lang="en-US" dirty="0" smtClean="0"/>
              <a:t>Practice</a:t>
            </a:r>
            <a:endParaRPr lang="en-US" dirty="0"/>
          </a:p>
          <a:p>
            <a:pPr lvl="1"/>
            <a:endParaRPr lang="en-US" dirty="0" smtClean="0"/>
          </a:p>
          <a:p>
            <a:r>
              <a:rPr lang="en-US" dirty="0" smtClean="0"/>
              <a:t>Session 4: </a:t>
            </a:r>
            <a:r>
              <a:rPr lang="en-US" dirty="0"/>
              <a:t>Naming Conventions </a:t>
            </a:r>
            <a:endParaRPr lang="en-US" dirty="0" smtClean="0"/>
          </a:p>
          <a:p>
            <a:pPr lvl="1"/>
            <a:r>
              <a:rPr lang="en-US" dirty="0" smtClean="0"/>
              <a:t>Packages </a:t>
            </a:r>
          </a:p>
          <a:p>
            <a:pPr lvl="1"/>
            <a:r>
              <a:rPr lang="en-US" dirty="0" smtClean="0"/>
              <a:t>Scope </a:t>
            </a:r>
          </a:p>
          <a:p>
            <a:pPr lvl="1"/>
            <a:r>
              <a:rPr lang="en-US" dirty="0" smtClean="0"/>
              <a:t>Access Modifiers</a:t>
            </a:r>
          </a:p>
          <a:p>
            <a:pPr lvl="1"/>
            <a:r>
              <a:rPr lang="en-US" dirty="0" smtClean="0"/>
              <a:t>Static Statement </a:t>
            </a:r>
          </a:p>
          <a:p>
            <a:pPr lvl="1"/>
            <a:r>
              <a:rPr lang="en-US" dirty="0" smtClean="0"/>
              <a:t>practice</a:t>
            </a:r>
          </a:p>
          <a:p>
            <a:pPr lvl="1"/>
            <a:endParaRPr lang="en-US" dirty="0" smtClean="0"/>
          </a:p>
        </p:txBody>
      </p:sp>
    </p:spTree>
    <p:extLst>
      <p:ext uri="{BB962C8B-B14F-4D97-AF65-F5344CB8AC3E}">
        <p14:creationId xmlns:p14="http://schemas.microsoft.com/office/powerpoint/2010/main" val="26033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sz="2000" b="1" i="1" dirty="0"/>
              <a:t>Static Statement </a:t>
            </a:r>
            <a:endParaRPr lang="en-US" sz="2000" b="1" i="1" dirty="0"/>
          </a:p>
          <a:p>
            <a:pPr lvl="1"/>
            <a:r>
              <a:rPr lang="en-US" dirty="0" smtClean="0"/>
              <a:t>Final Statement</a:t>
            </a:r>
            <a:endParaRPr lang="en-US" dirty="0"/>
          </a:p>
          <a:p>
            <a:pPr lvl="1"/>
            <a:r>
              <a:rPr lang="en-US" dirty="0"/>
              <a:t>practice</a:t>
            </a:r>
          </a:p>
          <a:p>
            <a:pPr lvl="1"/>
            <a:endParaRPr lang="en-US" dirty="0" smtClean="0"/>
          </a:p>
          <a:p>
            <a:pPr lvl="1"/>
            <a:endParaRPr lang="en-US" sz="2000" b="1" i="1" dirty="0"/>
          </a:p>
        </p:txBody>
      </p:sp>
      <p:sp>
        <p:nvSpPr>
          <p:cNvPr id="4" name="Rectangle 3"/>
          <p:cNvSpPr/>
          <p:nvPr/>
        </p:nvSpPr>
        <p:spPr>
          <a:xfrm>
            <a:off x="1446244" y="3657600"/>
            <a:ext cx="9797143" cy="121298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Static variables: Static variables are also known as class fields.</a:t>
            </a:r>
          </a:p>
          <a:p>
            <a:r>
              <a:rPr lang="en-US" dirty="0" smtClean="0"/>
              <a:t>The value of this variables are attached to the class not to the object that instantiate the class</a:t>
            </a:r>
          </a:p>
        </p:txBody>
      </p:sp>
    </p:spTree>
    <p:extLst>
      <p:ext uri="{BB962C8B-B14F-4D97-AF65-F5344CB8AC3E}">
        <p14:creationId xmlns:p14="http://schemas.microsoft.com/office/powerpoint/2010/main" val="3562014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sz="2000" b="1" i="1" dirty="0"/>
              <a:t>Static Statement </a:t>
            </a:r>
            <a:endParaRPr lang="en-US" sz="2000" b="1" i="1" dirty="0"/>
          </a:p>
          <a:p>
            <a:pPr lvl="1"/>
            <a:r>
              <a:rPr lang="en-US" dirty="0" smtClean="0"/>
              <a:t>Final Statement</a:t>
            </a:r>
            <a:endParaRPr lang="en-US" dirty="0"/>
          </a:p>
          <a:p>
            <a:pPr lvl="1"/>
            <a:r>
              <a:rPr lang="en-US" dirty="0"/>
              <a:t>practice</a:t>
            </a:r>
          </a:p>
          <a:p>
            <a:pPr lvl="1"/>
            <a:endParaRPr lang="en-US" dirty="0" smtClean="0"/>
          </a:p>
          <a:p>
            <a:pPr lvl="1"/>
            <a:endParaRPr lang="en-US" sz="2000" b="1" i="1" dirty="0"/>
          </a:p>
        </p:txBody>
      </p:sp>
      <p:sp>
        <p:nvSpPr>
          <p:cNvPr id="4" name="Rectangle 3"/>
          <p:cNvSpPr/>
          <p:nvPr/>
        </p:nvSpPr>
        <p:spPr>
          <a:xfrm>
            <a:off x="1446244" y="3657600"/>
            <a:ext cx="9797143" cy="1856792"/>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Static block: The static block by convention is the first block of code that its executed;</a:t>
            </a:r>
          </a:p>
          <a:p>
            <a:r>
              <a:rPr lang="en-US" dirty="0" smtClean="0"/>
              <a:t>If in the class where we have the main method, if we have also a static block this will be executed even before that our main method. To define a static block:</a:t>
            </a:r>
          </a:p>
          <a:p>
            <a:r>
              <a:rPr lang="en-US" dirty="0" smtClean="0"/>
              <a:t>Static{</a:t>
            </a:r>
          </a:p>
          <a:p>
            <a:r>
              <a:rPr lang="en-US" dirty="0"/>
              <a:t>	</a:t>
            </a:r>
            <a:r>
              <a:rPr lang="en-US" dirty="0" smtClean="0"/>
              <a:t>Code to be executed</a:t>
            </a:r>
          </a:p>
          <a:p>
            <a:r>
              <a:rPr lang="en-US" dirty="0" smtClean="0"/>
              <a:t>}</a:t>
            </a:r>
          </a:p>
        </p:txBody>
      </p:sp>
    </p:spTree>
    <p:extLst>
      <p:ext uri="{BB962C8B-B14F-4D97-AF65-F5344CB8AC3E}">
        <p14:creationId xmlns:p14="http://schemas.microsoft.com/office/powerpoint/2010/main" val="4289129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dirty="0"/>
              <a:t>Static Statement </a:t>
            </a:r>
          </a:p>
          <a:p>
            <a:pPr lvl="1"/>
            <a:r>
              <a:rPr lang="en-US" sz="2000" b="1" i="1" dirty="0"/>
              <a:t>Final Statement</a:t>
            </a:r>
            <a:endParaRPr lang="en-US" sz="2000" b="1" i="1" dirty="0"/>
          </a:p>
          <a:p>
            <a:pPr lvl="1"/>
            <a:r>
              <a:rPr lang="en-US" dirty="0"/>
              <a:t>practice</a:t>
            </a:r>
          </a:p>
          <a:p>
            <a:pPr lvl="1"/>
            <a:endParaRPr lang="en-US" dirty="0" smtClean="0"/>
          </a:p>
          <a:p>
            <a:pPr lvl="1"/>
            <a:endParaRPr lang="en-US" sz="2000" b="1" i="1" dirty="0"/>
          </a:p>
        </p:txBody>
      </p:sp>
      <p:sp>
        <p:nvSpPr>
          <p:cNvPr id="4" name="Rectangle 3"/>
          <p:cNvSpPr/>
          <p:nvPr/>
        </p:nvSpPr>
        <p:spPr>
          <a:xfrm>
            <a:off x="1446244" y="3629608"/>
            <a:ext cx="9797143" cy="1595536"/>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Final Statement: The final statement as the same as the static statement can be applied to (Class, variables, methods) it function is quite bit the same in all cases, lets take a look:</a:t>
            </a:r>
          </a:p>
          <a:p>
            <a:r>
              <a:rPr lang="en-US" dirty="0" smtClean="0"/>
              <a:t>Final Class: a final class makes impossible to extend from it.</a:t>
            </a:r>
          </a:p>
        </p:txBody>
      </p:sp>
    </p:spTree>
    <p:extLst>
      <p:ext uri="{BB962C8B-B14F-4D97-AF65-F5344CB8AC3E}">
        <p14:creationId xmlns:p14="http://schemas.microsoft.com/office/powerpoint/2010/main" val="3546276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dirty="0"/>
              <a:t>Static Statement </a:t>
            </a:r>
          </a:p>
          <a:p>
            <a:pPr lvl="1"/>
            <a:r>
              <a:rPr lang="en-US" sz="2000" b="1" i="1" dirty="0"/>
              <a:t>Final Statement</a:t>
            </a:r>
            <a:endParaRPr lang="en-US" sz="2000" b="1" i="1" dirty="0"/>
          </a:p>
          <a:p>
            <a:pPr lvl="1"/>
            <a:r>
              <a:rPr lang="en-US" dirty="0"/>
              <a:t>practice</a:t>
            </a:r>
          </a:p>
          <a:p>
            <a:pPr lvl="1"/>
            <a:endParaRPr lang="en-US" dirty="0" smtClean="0"/>
          </a:p>
          <a:p>
            <a:pPr lvl="1"/>
            <a:endParaRPr lang="en-US" sz="2000" b="1" i="1" dirty="0"/>
          </a:p>
        </p:txBody>
      </p:sp>
      <p:sp>
        <p:nvSpPr>
          <p:cNvPr id="4" name="Rectangle 3"/>
          <p:cNvSpPr/>
          <p:nvPr/>
        </p:nvSpPr>
        <p:spPr>
          <a:xfrm>
            <a:off x="1446244" y="3657599"/>
            <a:ext cx="9797143" cy="1950099"/>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Final Statement: The final statement as the same as the static statement can be applied to (Class, variables, methods) it function is quite bit the same in all cases, lets take a look:</a:t>
            </a:r>
          </a:p>
          <a:p>
            <a:r>
              <a:rPr lang="en-US" dirty="0" smtClean="0"/>
              <a:t>Final Variable: a final variable makes impossible to change its value, in other words, turns that variable into a constant </a:t>
            </a:r>
          </a:p>
        </p:txBody>
      </p:sp>
    </p:spTree>
    <p:extLst>
      <p:ext uri="{BB962C8B-B14F-4D97-AF65-F5344CB8AC3E}">
        <p14:creationId xmlns:p14="http://schemas.microsoft.com/office/powerpoint/2010/main" val="3521310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dirty="0"/>
              <a:t>Static Statement </a:t>
            </a:r>
          </a:p>
          <a:p>
            <a:pPr lvl="1"/>
            <a:r>
              <a:rPr lang="en-US" sz="2000" b="1" i="1" dirty="0"/>
              <a:t>Final Statement</a:t>
            </a:r>
            <a:endParaRPr lang="en-US" sz="2000" b="1" i="1" dirty="0"/>
          </a:p>
          <a:p>
            <a:pPr lvl="1"/>
            <a:r>
              <a:rPr lang="en-US" dirty="0"/>
              <a:t>practice</a:t>
            </a:r>
          </a:p>
          <a:p>
            <a:pPr lvl="1"/>
            <a:endParaRPr lang="en-US" dirty="0" smtClean="0"/>
          </a:p>
          <a:p>
            <a:pPr lvl="1"/>
            <a:endParaRPr lang="en-US" sz="2000" b="1" i="1" dirty="0"/>
          </a:p>
        </p:txBody>
      </p:sp>
      <p:sp>
        <p:nvSpPr>
          <p:cNvPr id="4" name="Rectangle 3"/>
          <p:cNvSpPr/>
          <p:nvPr/>
        </p:nvSpPr>
        <p:spPr>
          <a:xfrm>
            <a:off x="1446244" y="3657600"/>
            <a:ext cx="9797143" cy="1754156"/>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Final Statement: The final statement as the same as the static statement can be applied to (Class, variables, methods) it function is quite bit the same in all cases, lets take a look:</a:t>
            </a:r>
          </a:p>
          <a:p>
            <a:r>
              <a:rPr lang="en-US" dirty="0" smtClean="0"/>
              <a:t>Final Method: a final method makes impossible to override it.</a:t>
            </a:r>
          </a:p>
        </p:txBody>
      </p:sp>
    </p:spTree>
    <p:extLst>
      <p:ext uri="{BB962C8B-B14F-4D97-AF65-F5344CB8AC3E}">
        <p14:creationId xmlns:p14="http://schemas.microsoft.com/office/powerpoint/2010/main" val="3928444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4: Naming Conventions </a:t>
            </a:r>
          </a:p>
          <a:p>
            <a:pPr lvl="1"/>
            <a:r>
              <a:rPr lang="en-US" dirty="0"/>
              <a:t>Packages</a:t>
            </a:r>
            <a:r>
              <a:rPr lang="en-US" dirty="0"/>
              <a:t> </a:t>
            </a:r>
          </a:p>
          <a:p>
            <a:pPr lvl="1"/>
            <a:r>
              <a:rPr lang="en-US" dirty="0"/>
              <a:t>Scope</a:t>
            </a:r>
            <a:r>
              <a:rPr lang="en-US" dirty="0"/>
              <a:t> </a:t>
            </a:r>
          </a:p>
          <a:p>
            <a:pPr lvl="1"/>
            <a:r>
              <a:rPr lang="en-US" dirty="0"/>
              <a:t>Access Modifiers</a:t>
            </a:r>
          </a:p>
          <a:p>
            <a:pPr lvl="1"/>
            <a:r>
              <a:rPr lang="en-US" dirty="0"/>
              <a:t>Static Statement </a:t>
            </a:r>
          </a:p>
          <a:p>
            <a:pPr lvl="1"/>
            <a:r>
              <a:rPr lang="en-US" dirty="0"/>
              <a:t>Final Statement</a:t>
            </a:r>
          </a:p>
          <a:p>
            <a:pPr lvl="1"/>
            <a:r>
              <a:rPr lang="en-US" sz="2000" b="1" i="1" dirty="0"/>
              <a:t>practice</a:t>
            </a:r>
          </a:p>
          <a:p>
            <a:pPr lvl="1"/>
            <a:endParaRPr lang="en-US" dirty="0" smtClean="0"/>
          </a:p>
          <a:p>
            <a:pPr lvl="1"/>
            <a:endParaRPr lang="en-US" sz="2000" b="1" i="1" dirty="0"/>
          </a:p>
        </p:txBody>
      </p:sp>
    </p:spTree>
    <p:extLst>
      <p:ext uri="{BB962C8B-B14F-4D97-AF65-F5344CB8AC3E}">
        <p14:creationId xmlns:p14="http://schemas.microsoft.com/office/powerpoint/2010/main" val="25307865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sz="2000" b="1" i="1" dirty="0"/>
              <a:t>If, If else and Switch statements</a:t>
            </a:r>
            <a:endParaRPr lang="en-US" sz="2000" b="1" i="1" dirty="0"/>
          </a:p>
          <a:p>
            <a:pPr lvl="1"/>
            <a:r>
              <a:rPr lang="en-US" dirty="0" smtClean="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558212" y="2612572"/>
            <a:ext cx="8173617" cy="1427584"/>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if else and switch, are control structures, this structures controls the flow of the application make it possible to make decisions in the execution based on some input from the user or after make some processing. </a:t>
            </a:r>
            <a:endParaRPr lang="en-US" dirty="0"/>
          </a:p>
        </p:txBody>
      </p:sp>
    </p:spTree>
    <p:extLst>
      <p:ext uri="{BB962C8B-B14F-4D97-AF65-F5344CB8AC3E}">
        <p14:creationId xmlns:p14="http://schemas.microsoft.com/office/powerpoint/2010/main" val="3241426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sz="2000" b="1" i="1" dirty="0"/>
              <a:t>If, If else and Switch statements</a:t>
            </a:r>
            <a:endParaRPr lang="en-US" sz="2000" b="1" i="1" dirty="0"/>
          </a:p>
          <a:p>
            <a:pPr lvl="1"/>
            <a:r>
              <a:rPr lang="en-US" dirty="0" smtClean="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3135085" y="2034073"/>
            <a:ext cx="7968343" cy="472128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syntax</a:t>
            </a:r>
            <a:endParaRPr lang="en-US" dirty="0"/>
          </a:p>
          <a:p>
            <a:r>
              <a:rPr lang="en-US" dirty="0" smtClean="0"/>
              <a:t>If(condition){</a:t>
            </a:r>
          </a:p>
          <a:p>
            <a:r>
              <a:rPr lang="en-US" dirty="0"/>
              <a:t>	</a:t>
            </a:r>
            <a:r>
              <a:rPr lang="en-US" dirty="0" smtClean="0"/>
              <a:t>code to execute if condition is true</a:t>
            </a:r>
          </a:p>
          <a:p>
            <a:r>
              <a:rPr lang="en-US" dirty="0" smtClean="0"/>
              <a:t>}</a:t>
            </a:r>
          </a:p>
          <a:p>
            <a:endParaRPr lang="en-US" dirty="0" smtClean="0"/>
          </a:p>
          <a:p>
            <a:r>
              <a:rPr lang="en-US" dirty="0" err="1" smtClean="0"/>
              <a:t>Int</a:t>
            </a:r>
            <a:r>
              <a:rPr lang="en-US" dirty="0" smtClean="0"/>
              <a:t> age 26;</a:t>
            </a:r>
          </a:p>
          <a:p>
            <a:r>
              <a:rPr lang="en-US" dirty="0" smtClean="0"/>
              <a:t>If (age &gt; 18){</a:t>
            </a:r>
          </a:p>
          <a:p>
            <a:r>
              <a:rPr lang="en-US" dirty="0" smtClean="0"/>
              <a:t>	</a:t>
            </a:r>
            <a:r>
              <a:rPr lang="en-US" dirty="0" err="1" smtClean="0"/>
              <a:t>System.out.println</a:t>
            </a:r>
            <a:r>
              <a:rPr lang="en-US" dirty="0" smtClean="0"/>
              <a:t>(“Your older than 18”)</a:t>
            </a:r>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314762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sz="2000" b="1" i="1" dirty="0"/>
              <a:t>If, If else and Switch statements</a:t>
            </a:r>
            <a:endParaRPr lang="en-US" sz="2000" b="1" i="1" dirty="0"/>
          </a:p>
          <a:p>
            <a:pPr lvl="1"/>
            <a:r>
              <a:rPr lang="en-US" dirty="0" smtClean="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3144416" y="2080726"/>
            <a:ext cx="8005665" cy="4693298"/>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else syntax</a:t>
            </a:r>
            <a:endParaRPr lang="en-US" dirty="0"/>
          </a:p>
          <a:p>
            <a:r>
              <a:rPr lang="en-US" dirty="0" smtClean="0"/>
              <a:t>If(condition){</a:t>
            </a:r>
          </a:p>
          <a:p>
            <a:r>
              <a:rPr lang="en-US" dirty="0"/>
              <a:t>	</a:t>
            </a:r>
            <a:r>
              <a:rPr lang="en-US" dirty="0" smtClean="0"/>
              <a:t>code to execute if condition is true</a:t>
            </a:r>
          </a:p>
          <a:p>
            <a:r>
              <a:rPr lang="en-US" dirty="0" smtClean="0"/>
              <a:t>}else{</a:t>
            </a:r>
          </a:p>
          <a:p>
            <a:r>
              <a:rPr lang="en-US" dirty="0"/>
              <a:t>	</a:t>
            </a:r>
            <a:r>
              <a:rPr lang="en-US" dirty="0" smtClean="0"/>
              <a:t>code to execute if the condition is evaluated false</a:t>
            </a:r>
          </a:p>
          <a:p>
            <a:r>
              <a:rPr lang="en-US" dirty="0" smtClean="0"/>
              <a:t>}</a:t>
            </a:r>
          </a:p>
          <a:p>
            <a:endParaRPr lang="en-US" dirty="0" smtClean="0"/>
          </a:p>
          <a:p>
            <a:r>
              <a:rPr lang="en-US" dirty="0" err="1" smtClean="0"/>
              <a:t>Int</a:t>
            </a:r>
            <a:r>
              <a:rPr lang="en-US" dirty="0" smtClean="0"/>
              <a:t> age 26;</a:t>
            </a:r>
          </a:p>
          <a:p>
            <a:r>
              <a:rPr lang="en-US" dirty="0" smtClean="0"/>
              <a:t>If (age &gt; 18){</a:t>
            </a:r>
          </a:p>
          <a:p>
            <a:r>
              <a:rPr lang="en-US" dirty="0" smtClean="0"/>
              <a:t>	</a:t>
            </a:r>
            <a:r>
              <a:rPr lang="en-US" dirty="0" err="1" smtClean="0"/>
              <a:t>System.out.println</a:t>
            </a:r>
            <a:r>
              <a:rPr lang="en-US" dirty="0" smtClean="0"/>
              <a:t>(“You’re older than 18”);</a:t>
            </a:r>
            <a:endParaRPr lang="en-US" dirty="0"/>
          </a:p>
          <a:p>
            <a:r>
              <a:rPr lang="en-US" dirty="0" smtClean="0"/>
              <a:t>}else{</a:t>
            </a:r>
          </a:p>
          <a:p>
            <a:r>
              <a:rPr lang="en-US" dirty="0" smtClean="0"/>
              <a:t>	</a:t>
            </a:r>
            <a:r>
              <a:rPr lang="en-US" dirty="0" err="1"/>
              <a:t>System.out.println</a:t>
            </a:r>
            <a:r>
              <a:rPr lang="en-US" dirty="0" smtClean="0"/>
              <a:t>(“You're younger </a:t>
            </a:r>
            <a:r>
              <a:rPr lang="en-US" dirty="0"/>
              <a:t>than 18</a:t>
            </a:r>
            <a:r>
              <a:rPr lang="en-US" dirty="0" smtClean="0"/>
              <a:t>”)</a:t>
            </a:r>
            <a:r>
              <a:rPr lang="en-US" dirty="0"/>
              <a:t>	</a:t>
            </a:r>
            <a:r>
              <a:rPr lang="en-US" dirty="0" smtClean="0"/>
              <a:t>;</a:t>
            </a:r>
          </a:p>
          <a:p>
            <a:r>
              <a:rPr lang="en-US" dirty="0" smtClean="0"/>
              <a:t>}</a:t>
            </a:r>
            <a:endParaRPr lang="en-US" dirty="0"/>
          </a:p>
        </p:txBody>
      </p:sp>
    </p:spTree>
    <p:extLst>
      <p:ext uri="{BB962C8B-B14F-4D97-AF65-F5344CB8AC3E}">
        <p14:creationId xmlns:p14="http://schemas.microsoft.com/office/powerpoint/2010/main" val="1646454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sz="2000" b="1" i="1" dirty="0"/>
              <a:t>If, If else and Switch statements</a:t>
            </a:r>
            <a:endParaRPr lang="en-US" sz="2000" b="1" i="1" dirty="0"/>
          </a:p>
          <a:p>
            <a:pPr lvl="1"/>
            <a:r>
              <a:rPr lang="en-US" dirty="0" smtClean="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3144416" y="2071394"/>
            <a:ext cx="7949682" cy="461865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else if syntax</a:t>
            </a:r>
            <a:endParaRPr lang="en-US" dirty="0"/>
          </a:p>
          <a:p>
            <a:r>
              <a:rPr lang="en-US" dirty="0" smtClean="0"/>
              <a:t>If(condition){</a:t>
            </a:r>
          </a:p>
          <a:p>
            <a:r>
              <a:rPr lang="en-US" dirty="0"/>
              <a:t>	</a:t>
            </a:r>
            <a:r>
              <a:rPr lang="en-US" dirty="0" smtClean="0"/>
              <a:t>code to execute if condition is true</a:t>
            </a:r>
          </a:p>
          <a:p>
            <a:r>
              <a:rPr lang="en-US" dirty="0" smtClean="0"/>
              <a:t>}else if( condition){</a:t>
            </a:r>
          </a:p>
          <a:p>
            <a:r>
              <a:rPr lang="en-US" dirty="0"/>
              <a:t>	</a:t>
            </a:r>
            <a:r>
              <a:rPr lang="en-US" dirty="0" smtClean="0"/>
              <a:t>code to execute if the condition is evaluated true</a:t>
            </a:r>
          </a:p>
          <a:p>
            <a:r>
              <a:rPr lang="en-US" dirty="0" smtClean="0"/>
              <a:t>}else {</a:t>
            </a:r>
          </a:p>
          <a:p>
            <a:r>
              <a:rPr lang="en-US" dirty="0" smtClean="0"/>
              <a:t>	code </a:t>
            </a:r>
            <a:r>
              <a:rPr lang="en-US" dirty="0"/>
              <a:t>to execute if the condition is evaluated false</a:t>
            </a:r>
          </a:p>
          <a:p>
            <a:r>
              <a:rPr lang="en-US" dirty="0" smtClean="0"/>
              <a:t>}</a:t>
            </a:r>
          </a:p>
          <a:p>
            <a:endParaRPr lang="en-US" dirty="0" smtClean="0"/>
          </a:p>
          <a:p>
            <a:r>
              <a:rPr lang="en-US" dirty="0" err="1" smtClean="0"/>
              <a:t>Int</a:t>
            </a:r>
            <a:r>
              <a:rPr lang="en-US" dirty="0" smtClean="0"/>
              <a:t> age 26;</a:t>
            </a:r>
          </a:p>
          <a:p>
            <a:r>
              <a:rPr lang="en-US" dirty="0" smtClean="0"/>
              <a:t>If (age &gt; 18){</a:t>
            </a:r>
          </a:p>
          <a:p>
            <a:r>
              <a:rPr lang="en-US" dirty="0" smtClean="0"/>
              <a:t>	</a:t>
            </a:r>
            <a:r>
              <a:rPr lang="en-US" dirty="0" err="1" smtClean="0"/>
              <a:t>System.out.println</a:t>
            </a:r>
            <a:r>
              <a:rPr lang="en-US" dirty="0" smtClean="0"/>
              <a:t>(“You’re older than 18”);</a:t>
            </a:r>
            <a:endParaRPr lang="en-US" dirty="0"/>
          </a:p>
          <a:p>
            <a:r>
              <a:rPr lang="en-US" dirty="0" smtClean="0"/>
              <a:t>}else if( age &gt;15 &amp;&amp; age &lt; 18){</a:t>
            </a:r>
          </a:p>
          <a:p>
            <a:r>
              <a:rPr lang="en-US" dirty="0" smtClean="0"/>
              <a:t>	</a:t>
            </a:r>
            <a:r>
              <a:rPr lang="en-US" dirty="0" err="1"/>
              <a:t>System.out.println</a:t>
            </a:r>
            <a:r>
              <a:rPr lang="en-US" dirty="0" smtClean="0"/>
              <a:t>(“You're in between 15  and 18”);</a:t>
            </a:r>
          </a:p>
          <a:p>
            <a:r>
              <a:rPr lang="en-US" dirty="0" smtClean="0"/>
              <a:t>}else{</a:t>
            </a:r>
          </a:p>
          <a:p>
            <a:r>
              <a:rPr lang="en-US" dirty="0" smtClean="0"/>
              <a:t>	</a:t>
            </a:r>
            <a:r>
              <a:rPr lang="en-US" dirty="0" err="1"/>
              <a:t>System.out.println</a:t>
            </a:r>
            <a:r>
              <a:rPr lang="en-US" dirty="0"/>
              <a:t>(“You're </a:t>
            </a:r>
            <a:r>
              <a:rPr lang="en-US" dirty="0" smtClean="0"/>
              <a:t>younger than 15”)</a:t>
            </a:r>
            <a:r>
              <a:rPr lang="en-US" dirty="0"/>
              <a:t>	</a:t>
            </a:r>
            <a:r>
              <a:rPr lang="en-US" dirty="0" smtClean="0"/>
              <a:t>;</a:t>
            </a:r>
          </a:p>
          <a:p>
            <a:r>
              <a:rPr lang="en-US" dirty="0" smtClean="0"/>
              <a:t>}</a:t>
            </a:r>
          </a:p>
        </p:txBody>
      </p:sp>
    </p:spTree>
    <p:extLst>
      <p:ext uri="{BB962C8B-B14F-4D97-AF65-F5344CB8AC3E}">
        <p14:creationId xmlns:p14="http://schemas.microsoft.com/office/powerpoint/2010/main" val="187952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5: Control flow statements</a:t>
            </a:r>
          </a:p>
          <a:p>
            <a:pPr lvl="1"/>
            <a:r>
              <a:rPr lang="en-US" dirty="0" smtClean="0"/>
              <a:t>If, If else and Switch statements</a:t>
            </a:r>
            <a:endParaRPr lang="en-US" dirty="0"/>
          </a:p>
          <a:p>
            <a:pPr lvl="1"/>
            <a:r>
              <a:rPr lang="en-US" dirty="0" smtClean="0"/>
              <a:t>For loop statement</a:t>
            </a:r>
          </a:p>
          <a:p>
            <a:pPr lvl="1"/>
            <a:r>
              <a:rPr lang="en-US" dirty="0" smtClean="0"/>
              <a:t>While and Do While loop Statement</a:t>
            </a:r>
          </a:p>
          <a:p>
            <a:pPr lvl="1"/>
            <a:r>
              <a:rPr lang="en-US" dirty="0" smtClean="0"/>
              <a:t>Practice</a:t>
            </a:r>
            <a:endParaRPr lang="en-US" dirty="0"/>
          </a:p>
          <a:p>
            <a:pPr lvl="1"/>
            <a:endParaRPr lang="en-US" dirty="0" smtClean="0"/>
          </a:p>
          <a:p>
            <a:r>
              <a:rPr lang="en-US" dirty="0" smtClean="0"/>
              <a:t>Session 6: OOP Basic Concepts</a:t>
            </a:r>
          </a:p>
          <a:p>
            <a:pPr lvl="1"/>
            <a:r>
              <a:rPr lang="en-US" dirty="0" smtClean="0"/>
              <a:t>Classes</a:t>
            </a:r>
          </a:p>
          <a:p>
            <a:pPr lvl="1"/>
            <a:r>
              <a:rPr lang="en-US" dirty="0" smtClean="0"/>
              <a:t>Constructors </a:t>
            </a:r>
          </a:p>
          <a:p>
            <a:pPr lvl="1"/>
            <a:r>
              <a:rPr lang="en-US" dirty="0" smtClean="0"/>
              <a:t>Inheritance</a:t>
            </a:r>
          </a:p>
          <a:p>
            <a:pPr lvl="1"/>
            <a:r>
              <a:rPr lang="en-US" dirty="0" smtClean="0"/>
              <a:t>practice</a:t>
            </a:r>
          </a:p>
          <a:p>
            <a:pPr lvl="1"/>
            <a:endParaRPr lang="en-US" dirty="0" smtClean="0"/>
          </a:p>
        </p:txBody>
      </p:sp>
    </p:spTree>
    <p:extLst>
      <p:ext uri="{BB962C8B-B14F-4D97-AF65-F5344CB8AC3E}">
        <p14:creationId xmlns:p14="http://schemas.microsoft.com/office/powerpoint/2010/main" val="1158745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sz="2000" b="1" i="1" dirty="0"/>
              <a:t>If, If else and Switch statements</a:t>
            </a:r>
            <a:endParaRPr lang="en-US" sz="2000" b="1" i="1" dirty="0"/>
          </a:p>
          <a:p>
            <a:pPr lvl="1"/>
            <a:r>
              <a:rPr lang="en-US" dirty="0" smtClean="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3144416" y="2071394"/>
            <a:ext cx="7949682" cy="461865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Switch syntax:</a:t>
            </a:r>
          </a:p>
          <a:p>
            <a:endParaRPr lang="en-US" dirty="0"/>
          </a:p>
          <a:p>
            <a:r>
              <a:rPr lang="en-US" dirty="0" smtClean="0"/>
              <a:t>Switch (condition){</a:t>
            </a:r>
          </a:p>
          <a:p>
            <a:r>
              <a:rPr lang="en-US" dirty="0" smtClean="0"/>
              <a:t>Case 1:</a:t>
            </a:r>
          </a:p>
          <a:p>
            <a:r>
              <a:rPr lang="en-US" dirty="0"/>
              <a:t>	</a:t>
            </a:r>
            <a:r>
              <a:rPr lang="en-US" dirty="0" smtClean="0"/>
              <a:t>code to execute</a:t>
            </a:r>
          </a:p>
          <a:p>
            <a:r>
              <a:rPr lang="en-US" dirty="0"/>
              <a:t>	</a:t>
            </a:r>
            <a:r>
              <a:rPr lang="en-US" dirty="0" smtClean="0"/>
              <a:t>break;</a:t>
            </a:r>
          </a:p>
          <a:p>
            <a:r>
              <a:rPr lang="en-US" dirty="0"/>
              <a:t>Case 1:</a:t>
            </a:r>
          </a:p>
          <a:p>
            <a:r>
              <a:rPr lang="en-US" dirty="0"/>
              <a:t>	code to execute</a:t>
            </a:r>
          </a:p>
          <a:p>
            <a:r>
              <a:rPr lang="en-US" dirty="0"/>
              <a:t>	break;</a:t>
            </a:r>
          </a:p>
          <a:p>
            <a:r>
              <a:rPr lang="en-US" dirty="0"/>
              <a:t>Case 1:</a:t>
            </a:r>
          </a:p>
          <a:p>
            <a:r>
              <a:rPr lang="en-US" dirty="0"/>
              <a:t>	code to execute</a:t>
            </a:r>
          </a:p>
          <a:p>
            <a:r>
              <a:rPr lang="en-US" dirty="0"/>
              <a:t>	break;</a:t>
            </a:r>
          </a:p>
          <a:p>
            <a:r>
              <a:rPr lang="en-US" dirty="0" smtClean="0"/>
              <a:t>Default:</a:t>
            </a:r>
          </a:p>
          <a:p>
            <a:r>
              <a:rPr lang="en-US" dirty="0"/>
              <a:t>	</a:t>
            </a:r>
            <a:r>
              <a:rPr lang="en-US" dirty="0" smtClean="0"/>
              <a:t>code to execute</a:t>
            </a:r>
          </a:p>
          <a:p>
            <a:r>
              <a:rPr lang="en-US" dirty="0"/>
              <a:t>	</a:t>
            </a:r>
            <a:r>
              <a:rPr lang="en-US" dirty="0" smtClean="0"/>
              <a:t>break;</a:t>
            </a:r>
          </a:p>
          <a:p>
            <a:r>
              <a:rPr lang="en-US" dirty="0" smtClean="0"/>
              <a:t>}</a:t>
            </a:r>
          </a:p>
        </p:txBody>
      </p:sp>
    </p:spTree>
    <p:extLst>
      <p:ext uri="{BB962C8B-B14F-4D97-AF65-F5344CB8AC3E}">
        <p14:creationId xmlns:p14="http://schemas.microsoft.com/office/powerpoint/2010/main" val="861564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sz="2000" b="1" i="1" dirty="0"/>
              <a:t>If, If else and Switch statements</a:t>
            </a:r>
            <a:endParaRPr lang="en-US" sz="2000" b="1" i="1" dirty="0"/>
          </a:p>
          <a:p>
            <a:pPr lvl="1"/>
            <a:r>
              <a:rPr lang="en-US" dirty="0" smtClean="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3144416" y="2071394"/>
            <a:ext cx="7949682" cy="461865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Switch syntax:</a:t>
            </a:r>
          </a:p>
          <a:p>
            <a:r>
              <a:rPr lang="en-US" dirty="0" err="1" smtClean="0"/>
              <a:t>Int</a:t>
            </a:r>
            <a:r>
              <a:rPr lang="en-US" dirty="0" smtClean="0"/>
              <a:t> age = 26;</a:t>
            </a:r>
            <a:endParaRPr lang="en-US" dirty="0"/>
          </a:p>
          <a:p>
            <a:r>
              <a:rPr lang="en-US" dirty="0" smtClean="0"/>
              <a:t>Switch (age){</a:t>
            </a:r>
          </a:p>
          <a:p>
            <a:r>
              <a:rPr lang="en-US" dirty="0" smtClean="0"/>
              <a:t>Case 15:</a:t>
            </a:r>
          </a:p>
          <a:p>
            <a:r>
              <a:rPr lang="en-US" dirty="0"/>
              <a:t>	</a:t>
            </a:r>
            <a:r>
              <a:rPr lang="en-US" dirty="0" err="1" smtClean="0"/>
              <a:t>System.out.println</a:t>
            </a:r>
            <a:r>
              <a:rPr lang="en-US" dirty="0" smtClean="0"/>
              <a:t>(“age = 26”);</a:t>
            </a:r>
          </a:p>
          <a:p>
            <a:r>
              <a:rPr lang="en-US" dirty="0"/>
              <a:t>	</a:t>
            </a:r>
            <a:r>
              <a:rPr lang="en-US" dirty="0" smtClean="0"/>
              <a:t>break;</a:t>
            </a:r>
          </a:p>
          <a:p>
            <a:r>
              <a:rPr lang="en-US" dirty="0"/>
              <a:t>Case </a:t>
            </a:r>
            <a:r>
              <a:rPr lang="en-US" dirty="0" smtClean="0"/>
              <a:t>18:</a:t>
            </a:r>
            <a:endParaRPr lang="en-US" dirty="0"/>
          </a:p>
          <a:p>
            <a:r>
              <a:rPr lang="en-US" dirty="0"/>
              <a:t>	</a:t>
            </a:r>
            <a:r>
              <a:rPr lang="en-US" dirty="0" err="1"/>
              <a:t>System.out.println</a:t>
            </a:r>
            <a:r>
              <a:rPr lang="en-US" dirty="0"/>
              <a:t>(“age = </a:t>
            </a:r>
            <a:r>
              <a:rPr lang="en-US" dirty="0" smtClean="0"/>
              <a:t>18”);</a:t>
            </a:r>
            <a:endParaRPr lang="en-US" dirty="0"/>
          </a:p>
          <a:p>
            <a:r>
              <a:rPr lang="en-US" dirty="0"/>
              <a:t>	break;</a:t>
            </a:r>
          </a:p>
          <a:p>
            <a:r>
              <a:rPr lang="en-US" dirty="0"/>
              <a:t>Case </a:t>
            </a:r>
            <a:r>
              <a:rPr lang="en-US" dirty="0" smtClean="0"/>
              <a:t>23:</a:t>
            </a:r>
            <a:endParaRPr lang="en-US" dirty="0"/>
          </a:p>
          <a:p>
            <a:r>
              <a:rPr lang="en-US" dirty="0"/>
              <a:t>	</a:t>
            </a:r>
            <a:r>
              <a:rPr lang="en-US" dirty="0" err="1"/>
              <a:t>System.out.println</a:t>
            </a:r>
            <a:r>
              <a:rPr lang="en-US" dirty="0"/>
              <a:t>(“age = </a:t>
            </a:r>
            <a:r>
              <a:rPr lang="en-US" dirty="0" smtClean="0"/>
              <a:t>23”);</a:t>
            </a:r>
            <a:endParaRPr lang="en-US" dirty="0"/>
          </a:p>
          <a:p>
            <a:r>
              <a:rPr lang="en-US" dirty="0"/>
              <a:t>	break;</a:t>
            </a:r>
          </a:p>
          <a:p>
            <a:r>
              <a:rPr lang="en-US" dirty="0" smtClean="0"/>
              <a:t>Default:</a:t>
            </a:r>
          </a:p>
          <a:p>
            <a:r>
              <a:rPr lang="en-US" dirty="0"/>
              <a:t>	</a:t>
            </a:r>
            <a:r>
              <a:rPr lang="en-US" dirty="0" err="1"/>
              <a:t>System.out.println</a:t>
            </a:r>
            <a:r>
              <a:rPr lang="en-US" dirty="0" smtClean="0"/>
              <a:t>(“your age is not in this range”);</a:t>
            </a:r>
            <a:endParaRPr lang="en-US" dirty="0"/>
          </a:p>
          <a:p>
            <a:r>
              <a:rPr lang="en-US" dirty="0"/>
              <a:t>	</a:t>
            </a:r>
            <a:r>
              <a:rPr lang="en-US" dirty="0" smtClean="0"/>
              <a:t>break;</a:t>
            </a:r>
          </a:p>
          <a:p>
            <a:r>
              <a:rPr lang="en-US" dirty="0" smtClean="0"/>
              <a:t>}</a:t>
            </a:r>
          </a:p>
        </p:txBody>
      </p:sp>
    </p:spTree>
    <p:extLst>
      <p:ext uri="{BB962C8B-B14F-4D97-AF65-F5344CB8AC3E}">
        <p14:creationId xmlns:p14="http://schemas.microsoft.com/office/powerpoint/2010/main" val="2858002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sz="2000" b="1" i="1" dirty="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5"/>
            <a:ext cx="9806474" cy="1315615"/>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 The for loop is one of the most used loop. This loop and the other loops we will see allow us to repeat the execution of a block of code based in some conditions that we have to set.</a:t>
            </a:r>
          </a:p>
        </p:txBody>
      </p:sp>
    </p:spTree>
    <p:extLst>
      <p:ext uri="{BB962C8B-B14F-4D97-AF65-F5344CB8AC3E}">
        <p14:creationId xmlns:p14="http://schemas.microsoft.com/office/powerpoint/2010/main" val="31919030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sz="2000" b="1" i="1" dirty="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5"/>
            <a:ext cx="9806474" cy="1315615"/>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 syntax:</a:t>
            </a:r>
          </a:p>
          <a:p>
            <a:r>
              <a:rPr lang="en-US" dirty="0" smtClean="0"/>
              <a:t>For([declaration];[condition];[increment or decrement]){</a:t>
            </a:r>
          </a:p>
          <a:p>
            <a:r>
              <a:rPr lang="en-US" dirty="0" smtClean="0"/>
              <a:t>	code to execute if condition is evaluated true</a:t>
            </a:r>
            <a:endParaRPr lang="en-US" dirty="0"/>
          </a:p>
          <a:p>
            <a:r>
              <a:rPr lang="en-US" dirty="0" smtClean="0"/>
              <a:t>}</a:t>
            </a:r>
          </a:p>
        </p:txBody>
      </p:sp>
    </p:spTree>
    <p:extLst>
      <p:ext uri="{BB962C8B-B14F-4D97-AF65-F5344CB8AC3E}">
        <p14:creationId xmlns:p14="http://schemas.microsoft.com/office/powerpoint/2010/main" val="1138036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sz="2000" b="1" i="1" dirty="0"/>
              <a:t>For loop statement</a:t>
            </a:r>
          </a:p>
          <a:p>
            <a:pPr lvl="1"/>
            <a:r>
              <a:rPr lang="en-US" dirty="0" smtClean="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5"/>
            <a:ext cx="9806474" cy="2528595"/>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 example lets create a multiplication table using this loop</a:t>
            </a:r>
          </a:p>
          <a:p>
            <a:endParaRPr lang="en-US" dirty="0"/>
          </a:p>
          <a:p>
            <a:r>
              <a:rPr lang="en-US" dirty="0" smtClean="0"/>
              <a:t>for(</a:t>
            </a:r>
            <a:r>
              <a:rPr lang="en-US" dirty="0" err="1" smtClean="0"/>
              <a:t>int</a:t>
            </a:r>
            <a:r>
              <a:rPr lang="en-US" dirty="0" smtClean="0"/>
              <a:t> I = 1 ; I &lt;= 10; I ++ ){</a:t>
            </a:r>
          </a:p>
          <a:p>
            <a:r>
              <a:rPr lang="en-US" dirty="0"/>
              <a:t>	</a:t>
            </a:r>
            <a:r>
              <a:rPr lang="en-US" dirty="0" err="1" smtClean="0"/>
              <a:t>System.out.println</a:t>
            </a:r>
            <a:r>
              <a:rPr lang="en-US" dirty="0" smtClean="0"/>
              <a:t>(“15 * ”+I + “ = ”+ 15 * </a:t>
            </a:r>
            <a:r>
              <a:rPr lang="en-US" dirty="0" err="1" smtClean="0"/>
              <a:t>i</a:t>
            </a:r>
            <a:r>
              <a:rPr lang="en-US" dirty="0" smtClean="0"/>
              <a:t>);</a:t>
            </a:r>
          </a:p>
          <a:p>
            <a:r>
              <a:rPr lang="en-US" dirty="0" smtClean="0"/>
              <a:t>}</a:t>
            </a:r>
          </a:p>
        </p:txBody>
      </p:sp>
    </p:spTree>
    <p:extLst>
      <p:ext uri="{BB962C8B-B14F-4D97-AF65-F5344CB8AC3E}">
        <p14:creationId xmlns:p14="http://schemas.microsoft.com/office/powerpoint/2010/main" val="30296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6"/>
            <a:ext cx="9806474" cy="1903444"/>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While loop;</a:t>
            </a:r>
          </a:p>
          <a:p>
            <a:r>
              <a:rPr lang="en-US" dirty="0" smtClean="0"/>
              <a:t>When we’re using this loop we must be careful because of:</a:t>
            </a:r>
          </a:p>
          <a:p>
            <a:r>
              <a:rPr lang="en-US" dirty="0"/>
              <a:t>	</a:t>
            </a:r>
            <a:r>
              <a:rPr lang="en-US" dirty="0" smtClean="0"/>
              <a:t>a) This loop first evaluates a condition, if the condition is evaluated true only then 		     jumps into the loop </a:t>
            </a:r>
          </a:p>
          <a:p>
            <a:r>
              <a:rPr lang="en-US" dirty="0"/>
              <a:t>	</a:t>
            </a:r>
            <a:r>
              <a:rPr lang="en-US" dirty="0" smtClean="0"/>
              <a:t>b) We must to provide the control to make the condition gets evaluated false, if 	  	     we don’t provide that control we will have an infinite loop </a:t>
            </a:r>
            <a:endParaRPr lang="en-US" dirty="0"/>
          </a:p>
        </p:txBody>
      </p:sp>
    </p:spTree>
    <p:extLst>
      <p:ext uri="{BB962C8B-B14F-4D97-AF65-F5344CB8AC3E}">
        <p14:creationId xmlns:p14="http://schemas.microsoft.com/office/powerpoint/2010/main" val="2570388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6"/>
            <a:ext cx="9806474" cy="1502226"/>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While loop syntax;</a:t>
            </a:r>
          </a:p>
          <a:p>
            <a:r>
              <a:rPr lang="en-US" dirty="0" smtClean="0"/>
              <a:t>While (condition ){</a:t>
            </a:r>
          </a:p>
          <a:p>
            <a:r>
              <a:rPr lang="en-US" dirty="0"/>
              <a:t>	</a:t>
            </a:r>
            <a:r>
              <a:rPr lang="en-US" dirty="0" smtClean="0"/>
              <a:t>code to execute </a:t>
            </a:r>
          </a:p>
          <a:p>
            <a:r>
              <a:rPr lang="en-US" dirty="0" smtClean="0"/>
              <a:t>}</a:t>
            </a:r>
          </a:p>
          <a:p>
            <a:endParaRPr lang="en-US" dirty="0" smtClean="0"/>
          </a:p>
        </p:txBody>
      </p:sp>
    </p:spTree>
    <p:extLst>
      <p:ext uri="{BB962C8B-B14F-4D97-AF65-F5344CB8AC3E}">
        <p14:creationId xmlns:p14="http://schemas.microsoft.com/office/powerpoint/2010/main" val="4049189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6"/>
            <a:ext cx="9806474" cy="2388634"/>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While loop syntax;</a:t>
            </a:r>
          </a:p>
          <a:p>
            <a:r>
              <a:rPr lang="en-US" dirty="0" smtClean="0"/>
              <a:t>For this example lets create a multiplication table </a:t>
            </a:r>
          </a:p>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Tree>
    <p:extLst>
      <p:ext uri="{BB962C8B-B14F-4D97-AF65-F5344CB8AC3E}">
        <p14:creationId xmlns:p14="http://schemas.microsoft.com/office/powerpoint/2010/main" val="32428991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748001" y="2528599"/>
            <a:ext cx="6324603" cy="1996748"/>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
        <p:nvSpPr>
          <p:cNvPr id="4" name="Rectangle 3"/>
          <p:cNvSpPr/>
          <p:nvPr/>
        </p:nvSpPr>
        <p:spPr>
          <a:xfrm>
            <a:off x="5809861" y="4525346"/>
            <a:ext cx="6036907" cy="2192695"/>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”+I + “ = ”+ 15 * </a:t>
            </a:r>
            <a:r>
              <a:rPr lang="en-US" dirty="0" err="1"/>
              <a:t>i</a:t>
            </a:r>
            <a:r>
              <a:rPr lang="en-US" dirty="0"/>
              <a:t>);</a:t>
            </a:r>
          </a:p>
          <a:p>
            <a:r>
              <a:rPr lang="en-US" dirty="0"/>
              <a:t>}</a:t>
            </a:r>
          </a:p>
          <a:p>
            <a:endParaRPr lang="en-US" dirty="0" smtClean="0"/>
          </a:p>
        </p:txBody>
      </p:sp>
      <p:sp>
        <p:nvSpPr>
          <p:cNvPr id="9" name="Rectangle 8"/>
          <p:cNvSpPr/>
          <p:nvPr/>
        </p:nvSpPr>
        <p:spPr>
          <a:xfrm>
            <a:off x="7072604" y="1250303"/>
            <a:ext cx="4774164" cy="327504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both </a:t>
            </a:r>
            <a:r>
              <a:rPr lang="en-US" dirty="0" smtClean="0"/>
              <a:t>loops</a:t>
            </a:r>
          </a:p>
          <a:p>
            <a:endParaRPr lang="en-US" dirty="0"/>
          </a:p>
          <a:p>
            <a:endParaRPr lang="en-US" dirty="0"/>
          </a:p>
        </p:txBody>
      </p:sp>
    </p:spTree>
    <p:extLst>
      <p:ext uri="{BB962C8B-B14F-4D97-AF65-F5344CB8AC3E}">
        <p14:creationId xmlns:p14="http://schemas.microsoft.com/office/powerpoint/2010/main" val="2738192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748001" y="2528599"/>
            <a:ext cx="6324603" cy="1996748"/>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
        <p:nvSpPr>
          <p:cNvPr id="4" name="Rectangle 3"/>
          <p:cNvSpPr/>
          <p:nvPr/>
        </p:nvSpPr>
        <p:spPr>
          <a:xfrm>
            <a:off x="5809861" y="4525346"/>
            <a:ext cx="6036907" cy="2192695"/>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”+I + “ = ”+ 15 * </a:t>
            </a:r>
            <a:r>
              <a:rPr lang="en-US" dirty="0" err="1"/>
              <a:t>i</a:t>
            </a:r>
            <a:r>
              <a:rPr lang="en-US" dirty="0"/>
              <a:t>);</a:t>
            </a:r>
          </a:p>
          <a:p>
            <a:r>
              <a:rPr lang="en-US" dirty="0"/>
              <a:t>}</a:t>
            </a:r>
          </a:p>
          <a:p>
            <a:endParaRPr lang="en-US" dirty="0" smtClean="0"/>
          </a:p>
        </p:txBody>
      </p:sp>
      <p:sp>
        <p:nvSpPr>
          <p:cNvPr id="7" name="Rounded Rectangle 6"/>
          <p:cNvSpPr/>
          <p:nvPr/>
        </p:nvSpPr>
        <p:spPr>
          <a:xfrm>
            <a:off x="748001" y="2724535"/>
            <a:ext cx="1332726" cy="242596"/>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79501" y="5214257"/>
            <a:ext cx="923731" cy="290804"/>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72604" y="1250303"/>
            <a:ext cx="4774164" cy="327504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both </a:t>
            </a:r>
            <a:r>
              <a:rPr lang="en-US" dirty="0" smtClean="0"/>
              <a:t>loops</a:t>
            </a:r>
          </a:p>
          <a:p>
            <a:endParaRPr lang="en-US" dirty="0"/>
          </a:p>
          <a:p>
            <a:endParaRPr lang="en-US" dirty="0"/>
          </a:p>
        </p:txBody>
      </p:sp>
      <p:sp>
        <p:nvSpPr>
          <p:cNvPr id="10" name="Rounded Rectangle 9"/>
          <p:cNvSpPr/>
          <p:nvPr/>
        </p:nvSpPr>
        <p:spPr>
          <a:xfrm>
            <a:off x="7147249" y="3344488"/>
            <a:ext cx="3257915" cy="290804"/>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a:t>
            </a:r>
            <a:endParaRPr lang="en-US" dirty="0"/>
          </a:p>
        </p:txBody>
      </p:sp>
    </p:spTree>
    <p:extLst>
      <p:ext uri="{BB962C8B-B14F-4D97-AF65-F5344CB8AC3E}">
        <p14:creationId xmlns:p14="http://schemas.microsoft.com/office/powerpoint/2010/main" val="1349743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7: OOP Advanced Concepts</a:t>
            </a:r>
          </a:p>
          <a:p>
            <a:pPr lvl="1"/>
            <a:r>
              <a:rPr lang="en-US" dirty="0" smtClean="0"/>
              <a:t>Composition</a:t>
            </a:r>
            <a:endParaRPr lang="en-US" dirty="0"/>
          </a:p>
          <a:p>
            <a:pPr lvl="1"/>
            <a:r>
              <a:rPr lang="en-US" dirty="0" smtClean="0"/>
              <a:t>Encapsulation</a:t>
            </a:r>
          </a:p>
          <a:p>
            <a:pPr lvl="1"/>
            <a:r>
              <a:rPr lang="en-US" dirty="0" smtClean="0"/>
              <a:t>Polymorphism</a:t>
            </a:r>
          </a:p>
          <a:p>
            <a:pPr lvl="1"/>
            <a:r>
              <a:rPr lang="en-US" dirty="0" smtClean="0"/>
              <a:t>Practice</a:t>
            </a:r>
            <a:endParaRPr lang="en-US" dirty="0"/>
          </a:p>
          <a:p>
            <a:pPr lvl="1"/>
            <a:endParaRPr lang="en-US" dirty="0" smtClean="0"/>
          </a:p>
          <a:p>
            <a:r>
              <a:rPr lang="en-US" dirty="0" smtClean="0"/>
              <a:t>Session 8: Arrays, </a:t>
            </a:r>
            <a:r>
              <a:rPr lang="en-US" dirty="0" err="1" smtClean="0"/>
              <a:t>ArrayList</a:t>
            </a:r>
            <a:r>
              <a:rPr lang="en-US" dirty="0" smtClean="0"/>
              <a:t>, List and Maps</a:t>
            </a:r>
          </a:p>
          <a:p>
            <a:pPr lvl="1"/>
            <a:r>
              <a:rPr lang="en-US" dirty="0" smtClean="0"/>
              <a:t>Arrays </a:t>
            </a:r>
            <a:r>
              <a:rPr lang="en-US" dirty="0" err="1" smtClean="0"/>
              <a:t>ArrayLists</a:t>
            </a:r>
            <a:r>
              <a:rPr lang="en-US" dirty="0" smtClean="0"/>
              <a:t>, Lists</a:t>
            </a:r>
          </a:p>
          <a:p>
            <a:pPr lvl="1"/>
            <a:r>
              <a:rPr lang="en-US" dirty="0" err="1" smtClean="0"/>
              <a:t>Autoboxing</a:t>
            </a:r>
            <a:r>
              <a:rPr lang="en-US" dirty="0" smtClean="0"/>
              <a:t>, unboxing</a:t>
            </a:r>
          </a:p>
          <a:p>
            <a:pPr lvl="1"/>
            <a:r>
              <a:rPr lang="en-US" dirty="0" smtClean="0"/>
              <a:t>Maps</a:t>
            </a:r>
          </a:p>
          <a:p>
            <a:pPr lvl="1"/>
            <a:r>
              <a:rPr lang="en-US" dirty="0" smtClean="0"/>
              <a:t>practice</a:t>
            </a:r>
          </a:p>
          <a:p>
            <a:pPr lvl="1"/>
            <a:endParaRPr lang="en-US" dirty="0" smtClean="0"/>
          </a:p>
        </p:txBody>
      </p:sp>
    </p:spTree>
    <p:extLst>
      <p:ext uri="{BB962C8B-B14F-4D97-AF65-F5344CB8AC3E}">
        <p14:creationId xmlns:p14="http://schemas.microsoft.com/office/powerpoint/2010/main" val="29303331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748001" y="2528599"/>
            <a:ext cx="6324603" cy="1996748"/>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
        <p:nvSpPr>
          <p:cNvPr id="4" name="Rectangle 3"/>
          <p:cNvSpPr/>
          <p:nvPr/>
        </p:nvSpPr>
        <p:spPr>
          <a:xfrm>
            <a:off x="5809861" y="4525346"/>
            <a:ext cx="6036907" cy="2192695"/>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a:t>
            </a:r>
            <a:r>
              <a:rPr lang="en-US" dirty="0" smtClean="0"/>
              <a:t>”+ </a:t>
            </a:r>
            <a:r>
              <a:rPr lang="en-US" dirty="0" err="1" smtClean="0"/>
              <a:t>i</a:t>
            </a:r>
            <a:r>
              <a:rPr lang="en-US" dirty="0" smtClean="0"/>
              <a:t> </a:t>
            </a:r>
            <a:r>
              <a:rPr lang="en-US" dirty="0"/>
              <a:t>+ “ = ”+ 15 * </a:t>
            </a:r>
            <a:r>
              <a:rPr lang="en-US" dirty="0" err="1"/>
              <a:t>i</a:t>
            </a:r>
            <a:r>
              <a:rPr lang="en-US" dirty="0"/>
              <a:t>);</a:t>
            </a:r>
          </a:p>
          <a:p>
            <a:r>
              <a:rPr lang="en-US" dirty="0"/>
              <a:t>}</a:t>
            </a:r>
          </a:p>
          <a:p>
            <a:endParaRPr lang="en-US" dirty="0" smtClean="0"/>
          </a:p>
        </p:txBody>
      </p:sp>
      <p:sp>
        <p:nvSpPr>
          <p:cNvPr id="7" name="Rounded Rectangle 6"/>
          <p:cNvSpPr/>
          <p:nvPr/>
        </p:nvSpPr>
        <p:spPr>
          <a:xfrm>
            <a:off x="748001" y="2733866"/>
            <a:ext cx="1332726" cy="242596"/>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23519" y="5214257"/>
            <a:ext cx="849086" cy="290804"/>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72604" y="1250303"/>
            <a:ext cx="4774164" cy="327504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both </a:t>
            </a:r>
            <a:r>
              <a:rPr lang="en-US" dirty="0" smtClean="0"/>
              <a:t>loops</a:t>
            </a:r>
          </a:p>
          <a:p>
            <a:endParaRPr lang="en-US" dirty="0"/>
          </a:p>
          <a:p>
            <a:endParaRPr lang="en-US" dirty="0"/>
          </a:p>
        </p:txBody>
      </p:sp>
      <p:sp>
        <p:nvSpPr>
          <p:cNvPr id="10" name="Rounded Rectangle 9"/>
          <p:cNvSpPr/>
          <p:nvPr/>
        </p:nvSpPr>
        <p:spPr>
          <a:xfrm>
            <a:off x="7147249" y="3344488"/>
            <a:ext cx="3257915" cy="290804"/>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a:t>
            </a:r>
            <a:endParaRPr lang="en-US" dirty="0"/>
          </a:p>
        </p:txBody>
      </p:sp>
      <p:sp>
        <p:nvSpPr>
          <p:cNvPr id="12" name="Rounded Rectangle 11"/>
          <p:cNvSpPr/>
          <p:nvPr/>
        </p:nvSpPr>
        <p:spPr>
          <a:xfrm>
            <a:off x="1618858" y="3017913"/>
            <a:ext cx="1170995" cy="242596"/>
          </a:xfrm>
          <a:prstGeom prst="roundRect">
            <a:avLst/>
          </a:prstGeom>
          <a:solidFill>
            <a:srgbClr val="92D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169028" y="5217363"/>
            <a:ext cx="780654" cy="290804"/>
          </a:xfrm>
          <a:prstGeom prst="roundRect">
            <a:avLst/>
          </a:prstGeom>
          <a:solidFill>
            <a:srgbClr val="92D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169028" y="3714604"/>
            <a:ext cx="3236136" cy="290804"/>
          </a:xfrm>
          <a:prstGeom prst="roundRect">
            <a:avLst/>
          </a:prstGeom>
          <a:solidFill>
            <a:srgbClr val="92D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to evaluate</a:t>
            </a:r>
            <a:endParaRPr lang="en-US" dirty="0"/>
          </a:p>
        </p:txBody>
      </p:sp>
    </p:spTree>
    <p:extLst>
      <p:ext uri="{BB962C8B-B14F-4D97-AF65-F5344CB8AC3E}">
        <p14:creationId xmlns:p14="http://schemas.microsoft.com/office/powerpoint/2010/main" val="41151793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748001" y="2528599"/>
            <a:ext cx="6324603" cy="1996748"/>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
        <p:nvSpPr>
          <p:cNvPr id="4" name="Rectangle 3"/>
          <p:cNvSpPr/>
          <p:nvPr/>
        </p:nvSpPr>
        <p:spPr>
          <a:xfrm>
            <a:off x="5809861" y="4525346"/>
            <a:ext cx="6036907" cy="2192695"/>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a:t>
            </a:r>
            <a:r>
              <a:rPr lang="en-US" dirty="0" smtClean="0"/>
              <a:t>”+ </a:t>
            </a:r>
            <a:r>
              <a:rPr lang="en-US" dirty="0" err="1" smtClean="0"/>
              <a:t>i</a:t>
            </a:r>
            <a:r>
              <a:rPr lang="en-US" dirty="0" smtClean="0"/>
              <a:t> </a:t>
            </a:r>
            <a:r>
              <a:rPr lang="en-US" dirty="0"/>
              <a:t>+ “ = ”+ 15 * </a:t>
            </a:r>
            <a:r>
              <a:rPr lang="en-US" dirty="0" err="1"/>
              <a:t>i</a:t>
            </a:r>
            <a:r>
              <a:rPr lang="en-US" dirty="0"/>
              <a:t>);</a:t>
            </a:r>
          </a:p>
          <a:p>
            <a:r>
              <a:rPr lang="en-US" dirty="0"/>
              <a:t>}</a:t>
            </a:r>
          </a:p>
          <a:p>
            <a:endParaRPr lang="en-US" dirty="0" smtClean="0"/>
          </a:p>
        </p:txBody>
      </p:sp>
      <p:sp>
        <p:nvSpPr>
          <p:cNvPr id="7" name="Rounded Rectangle 6"/>
          <p:cNvSpPr/>
          <p:nvPr/>
        </p:nvSpPr>
        <p:spPr>
          <a:xfrm>
            <a:off x="748001" y="2733865"/>
            <a:ext cx="1332726" cy="242596"/>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23519" y="5214257"/>
            <a:ext cx="849086" cy="290804"/>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72604" y="1250303"/>
            <a:ext cx="4774164" cy="327504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both </a:t>
            </a:r>
            <a:r>
              <a:rPr lang="en-US" dirty="0" smtClean="0"/>
              <a:t>loops</a:t>
            </a:r>
          </a:p>
          <a:p>
            <a:endParaRPr lang="en-US" dirty="0"/>
          </a:p>
          <a:p>
            <a:endParaRPr lang="en-US" dirty="0"/>
          </a:p>
        </p:txBody>
      </p:sp>
      <p:sp>
        <p:nvSpPr>
          <p:cNvPr id="10" name="Rounded Rectangle 9"/>
          <p:cNvSpPr/>
          <p:nvPr/>
        </p:nvSpPr>
        <p:spPr>
          <a:xfrm>
            <a:off x="7147249" y="3344488"/>
            <a:ext cx="3257915" cy="290804"/>
          </a:xfrm>
          <a:prstGeom prst="roundRect">
            <a:avLst/>
          </a:prstGeom>
          <a:solidFill>
            <a:schemeClr val="accent3">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a:t>
            </a:r>
            <a:endParaRPr lang="en-US" dirty="0"/>
          </a:p>
        </p:txBody>
      </p:sp>
      <p:sp>
        <p:nvSpPr>
          <p:cNvPr id="12" name="Rounded Rectangle 11"/>
          <p:cNvSpPr/>
          <p:nvPr/>
        </p:nvSpPr>
        <p:spPr>
          <a:xfrm>
            <a:off x="1618858" y="3008582"/>
            <a:ext cx="1170995" cy="242596"/>
          </a:xfrm>
          <a:prstGeom prst="roundRect">
            <a:avLst/>
          </a:prstGeom>
          <a:solidFill>
            <a:srgbClr val="92D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169028" y="5217363"/>
            <a:ext cx="780654" cy="290804"/>
          </a:xfrm>
          <a:prstGeom prst="roundRect">
            <a:avLst/>
          </a:prstGeom>
          <a:solidFill>
            <a:srgbClr val="92D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169028" y="3714604"/>
            <a:ext cx="3236136" cy="290804"/>
          </a:xfrm>
          <a:prstGeom prst="roundRect">
            <a:avLst/>
          </a:prstGeom>
          <a:solidFill>
            <a:srgbClr val="92D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to evaluate</a:t>
            </a:r>
            <a:endParaRPr lang="en-US" dirty="0"/>
          </a:p>
        </p:txBody>
      </p:sp>
      <p:sp>
        <p:nvSpPr>
          <p:cNvPr id="15" name="Rounded Rectangle 14"/>
          <p:cNvSpPr/>
          <p:nvPr/>
        </p:nvSpPr>
        <p:spPr>
          <a:xfrm>
            <a:off x="1267406" y="3555977"/>
            <a:ext cx="878636" cy="331743"/>
          </a:xfrm>
          <a:prstGeom prst="round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006442" y="5214257"/>
            <a:ext cx="503076" cy="290804"/>
          </a:xfrm>
          <a:prstGeom prst="round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169028" y="4074358"/>
            <a:ext cx="3236136" cy="301700"/>
          </a:xfrm>
          <a:prstGeom prst="round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 statement</a:t>
            </a:r>
            <a:endParaRPr lang="en-US" dirty="0"/>
          </a:p>
        </p:txBody>
      </p:sp>
    </p:spTree>
    <p:extLst>
      <p:ext uri="{BB962C8B-B14F-4D97-AF65-F5344CB8AC3E}">
        <p14:creationId xmlns:p14="http://schemas.microsoft.com/office/powerpoint/2010/main" val="7228854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6"/>
            <a:ext cx="9806474"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Do While loop acts the same than the while loop; the difference is how they evaluates the condition, the while loop evaluates the condition at the beginning mean wile the do while does at the end.</a:t>
            </a:r>
          </a:p>
          <a:p>
            <a:r>
              <a:rPr lang="en-US" dirty="0" smtClean="0"/>
              <a:t>Because of this we can say that when we need to execute a set of instructions at least one time no meter the condition then we must use the do while loop </a:t>
            </a:r>
          </a:p>
          <a:p>
            <a:endParaRPr lang="en-US" dirty="0" smtClean="0"/>
          </a:p>
        </p:txBody>
      </p:sp>
    </p:spTree>
    <p:extLst>
      <p:ext uri="{BB962C8B-B14F-4D97-AF65-F5344CB8AC3E}">
        <p14:creationId xmlns:p14="http://schemas.microsoft.com/office/powerpoint/2010/main" val="1380950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6"/>
            <a:ext cx="9806474"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Do While syntax:</a:t>
            </a:r>
          </a:p>
          <a:p>
            <a:r>
              <a:rPr lang="en-US" dirty="0" smtClean="0"/>
              <a:t>do{</a:t>
            </a:r>
          </a:p>
          <a:p>
            <a:r>
              <a:rPr lang="en-US" dirty="0" smtClean="0"/>
              <a:t>	code to execute at least one time;</a:t>
            </a:r>
            <a:r>
              <a:rPr lang="en-US" dirty="0"/>
              <a:t>	</a:t>
            </a:r>
            <a:endParaRPr lang="en-US" dirty="0" smtClean="0"/>
          </a:p>
          <a:p>
            <a:r>
              <a:rPr lang="en-US" dirty="0" smtClean="0"/>
              <a:t>}while(condition);</a:t>
            </a:r>
          </a:p>
        </p:txBody>
      </p:sp>
    </p:spTree>
    <p:extLst>
      <p:ext uri="{BB962C8B-B14F-4D97-AF65-F5344CB8AC3E}">
        <p14:creationId xmlns:p14="http://schemas.microsoft.com/office/powerpoint/2010/main" val="803195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0" y="2799186"/>
            <a:ext cx="9806474"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do the same example using this loop</a:t>
            </a:r>
          </a:p>
          <a:p>
            <a:r>
              <a:rPr lang="en-US" dirty="0" err="1" smtClean="0"/>
              <a:t>Int</a:t>
            </a:r>
            <a:r>
              <a:rPr lang="en-US" dirty="0" smtClean="0"/>
              <a:t> </a:t>
            </a:r>
            <a:r>
              <a:rPr lang="en-US" dirty="0" err="1" smtClean="0"/>
              <a:t>mult</a:t>
            </a:r>
            <a:r>
              <a:rPr lang="en-US" dirty="0" smtClean="0"/>
              <a:t> = 1;</a:t>
            </a:r>
          </a:p>
          <a:p>
            <a:r>
              <a:rPr lang="en-US" dirty="0" smtClean="0"/>
              <a:t>do{</a:t>
            </a:r>
          </a:p>
          <a:p>
            <a:r>
              <a:rPr lang="en-US" dirty="0" smtClean="0"/>
              <a:t>	</a:t>
            </a:r>
            <a:r>
              <a:rPr lang="en-US" dirty="0" err="1" smtClean="0"/>
              <a:t>System.out.println</a:t>
            </a:r>
            <a:r>
              <a:rPr lang="en-US" dirty="0" smtClean="0"/>
              <a:t>(“ 15 * ”+</a:t>
            </a:r>
            <a:r>
              <a:rPr lang="en-US" dirty="0" err="1" smtClean="0"/>
              <a:t>mult</a:t>
            </a:r>
            <a:r>
              <a:rPr lang="en-US" dirty="0" smtClean="0"/>
              <a:t> + “ = ”+ 15*</a:t>
            </a:r>
            <a:r>
              <a:rPr lang="en-US" dirty="0" err="1" smtClean="0"/>
              <a:t>mult</a:t>
            </a:r>
            <a:r>
              <a:rPr lang="en-US" dirty="0" smtClean="0"/>
              <a:t>);</a:t>
            </a:r>
          </a:p>
          <a:p>
            <a:r>
              <a:rPr lang="en-US" dirty="0"/>
              <a:t>	</a:t>
            </a:r>
            <a:r>
              <a:rPr lang="en-US" dirty="0" err="1" smtClean="0"/>
              <a:t>mult</a:t>
            </a:r>
            <a:r>
              <a:rPr lang="en-US" dirty="0" smtClean="0"/>
              <a:t>++;	</a:t>
            </a:r>
          </a:p>
          <a:p>
            <a:r>
              <a:rPr lang="en-US" dirty="0" smtClean="0"/>
              <a:t>}while(</a:t>
            </a:r>
            <a:r>
              <a:rPr lang="en-US" dirty="0" err="1" smtClean="0"/>
              <a:t>mult</a:t>
            </a:r>
            <a:r>
              <a:rPr lang="en-US" dirty="0" smtClean="0"/>
              <a:t> &lt;= 10);</a:t>
            </a:r>
          </a:p>
        </p:txBody>
      </p:sp>
    </p:spTree>
    <p:extLst>
      <p:ext uri="{BB962C8B-B14F-4D97-AF65-F5344CB8AC3E}">
        <p14:creationId xmlns:p14="http://schemas.microsoft.com/office/powerpoint/2010/main" val="21881726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4" name="Rectangle 3"/>
          <p:cNvSpPr/>
          <p:nvPr/>
        </p:nvSpPr>
        <p:spPr>
          <a:xfrm>
            <a:off x="7641770" y="1250303"/>
            <a:ext cx="4204997" cy="368559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a:t>
            </a:r>
            <a:r>
              <a:rPr lang="en-US" dirty="0" smtClean="0"/>
              <a:t>all loops</a:t>
            </a:r>
          </a:p>
          <a:p>
            <a:endParaRPr lang="en-US" dirty="0"/>
          </a:p>
          <a:p>
            <a:endParaRPr lang="en-US" dirty="0"/>
          </a:p>
        </p:txBody>
      </p:sp>
      <p:sp>
        <p:nvSpPr>
          <p:cNvPr id="6" name="Rectangle 5"/>
          <p:cNvSpPr/>
          <p:nvPr/>
        </p:nvSpPr>
        <p:spPr>
          <a:xfrm>
            <a:off x="1671731" y="2549351"/>
            <a:ext cx="5970039" cy="1651517"/>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Tree>
    <p:extLst>
      <p:ext uri="{BB962C8B-B14F-4D97-AF65-F5344CB8AC3E}">
        <p14:creationId xmlns:p14="http://schemas.microsoft.com/office/powerpoint/2010/main" val="5436985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472752" y="4200868"/>
            <a:ext cx="6092886"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do the same example using this loop</a:t>
            </a:r>
          </a:p>
          <a:p>
            <a:r>
              <a:rPr lang="en-US" dirty="0" err="1" smtClean="0"/>
              <a:t>Int</a:t>
            </a:r>
            <a:r>
              <a:rPr lang="en-US" dirty="0" smtClean="0"/>
              <a:t> </a:t>
            </a:r>
            <a:r>
              <a:rPr lang="en-US" dirty="0" err="1" smtClean="0"/>
              <a:t>mult</a:t>
            </a:r>
            <a:r>
              <a:rPr lang="en-US" dirty="0" smtClean="0"/>
              <a:t> = 1;</a:t>
            </a:r>
          </a:p>
          <a:p>
            <a:r>
              <a:rPr lang="en-US" dirty="0" smtClean="0"/>
              <a:t>do{</a:t>
            </a:r>
          </a:p>
          <a:p>
            <a:r>
              <a:rPr lang="en-US" dirty="0" smtClean="0"/>
              <a:t>	</a:t>
            </a:r>
            <a:r>
              <a:rPr lang="en-US" dirty="0" err="1" smtClean="0"/>
              <a:t>System.out.println</a:t>
            </a:r>
            <a:r>
              <a:rPr lang="en-US" dirty="0" smtClean="0"/>
              <a:t>(“ 15 * ”+</a:t>
            </a:r>
            <a:r>
              <a:rPr lang="en-US" dirty="0" err="1" smtClean="0"/>
              <a:t>mult</a:t>
            </a:r>
            <a:r>
              <a:rPr lang="en-US" dirty="0" smtClean="0"/>
              <a:t> + “ = ”+ 15*</a:t>
            </a:r>
            <a:r>
              <a:rPr lang="en-US" dirty="0" err="1" smtClean="0"/>
              <a:t>mult</a:t>
            </a:r>
            <a:r>
              <a:rPr lang="en-US" dirty="0" smtClean="0"/>
              <a:t>);</a:t>
            </a:r>
          </a:p>
          <a:p>
            <a:r>
              <a:rPr lang="en-US" dirty="0"/>
              <a:t>	</a:t>
            </a:r>
            <a:r>
              <a:rPr lang="en-US" dirty="0" err="1" smtClean="0"/>
              <a:t>mult</a:t>
            </a:r>
            <a:r>
              <a:rPr lang="en-US" dirty="0" smtClean="0"/>
              <a:t>++;	</a:t>
            </a:r>
          </a:p>
          <a:p>
            <a:r>
              <a:rPr lang="en-US" dirty="0" smtClean="0"/>
              <a:t>}while(</a:t>
            </a:r>
            <a:r>
              <a:rPr lang="en-US" dirty="0" err="1" smtClean="0"/>
              <a:t>mult</a:t>
            </a:r>
            <a:r>
              <a:rPr lang="en-US" dirty="0" smtClean="0"/>
              <a:t> &lt;= 10);</a:t>
            </a:r>
          </a:p>
        </p:txBody>
      </p:sp>
      <p:sp>
        <p:nvSpPr>
          <p:cNvPr id="4" name="Rectangle 3"/>
          <p:cNvSpPr/>
          <p:nvPr/>
        </p:nvSpPr>
        <p:spPr>
          <a:xfrm>
            <a:off x="7641770" y="1250303"/>
            <a:ext cx="4204997" cy="368559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a:t>
            </a:r>
            <a:r>
              <a:rPr lang="en-US" dirty="0" smtClean="0"/>
              <a:t>all loops</a:t>
            </a:r>
          </a:p>
          <a:p>
            <a:endParaRPr lang="en-US" dirty="0"/>
          </a:p>
          <a:p>
            <a:endParaRPr lang="en-US" dirty="0"/>
          </a:p>
        </p:txBody>
      </p:sp>
      <p:sp>
        <p:nvSpPr>
          <p:cNvPr id="6" name="Rectangle 5"/>
          <p:cNvSpPr/>
          <p:nvPr/>
        </p:nvSpPr>
        <p:spPr>
          <a:xfrm>
            <a:off x="1671731" y="2549351"/>
            <a:ext cx="5970039" cy="1651517"/>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Tree>
    <p:extLst>
      <p:ext uri="{BB962C8B-B14F-4D97-AF65-F5344CB8AC3E}">
        <p14:creationId xmlns:p14="http://schemas.microsoft.com/office/powerpoint/2010/main" val="35937024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472752" y="4200868"/>
            <a:ext cx="6092886"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do the same example using this loop</a:t>
            </a:r>
          </a:p>
          <a:p>
            <a:r>
              <a:rPr lang="en-US" dirty="0" err="1" smtClean="0"/>
              <a:t>Int</a:t>
            </a:r>
            <a:r>
              <a:rPr lang="en-US" dirty="0" smtClean="0"/>
              <a:t> </a:t>
            </a:r>
            <a:r>
              <a:rPr lang="en-US" dirty="0" err="1" smtClean="0"/>
              <a:t>mult</a:t>
            </a:r>
            <a:r>
              <a:rPr lang="en-US" dirty="0" smtClean="0"/>
              <a:t> = 1;</a:t>
            </a:r>
          </a:p>
          <a:p>
            <a:r>
              <a:rPr lang="en-US" dirty="0" smtClean="0"/>
              <a:t>do{</a:t>
            </a:r>
          </a:p>
          <a:p>
            <a:r>
              <a:rPr lang="en-US" dirty="0" smtClean="0"/>
              <a:t>	</a:t>
            </a:r>
            <a:r>
              <a:rPr lang="en-US" dirty="0" err="1" smtClean="0"/>
              <a:t>System.out.println</a:t>
            </a:r>
            <a:r>
              <a:rPr lang="en-US" dirty="0" smtClean="0"/>
              <a:t>(“ 15 * ”+</a:t>
            </a:r>
            <a:r>
              <a:rPr lang="en-US" dirty="0" err="1" smtClean="0"/>
              <a:t>mult</a:t>
            </a:r>
            <a:r>
              <a:rPr lang="en-US" dirty="0" smtClean="0"/>
              <a:t> + “ = ”+ 15*</a:t>
            </a:r>
            <a:r>
              <a:rPr lang="en-US" dirty="0" err="1" smtClean="0"/>
              <a:t>mult</a:t>
            </a:r>
            <a:r>
              <a:rPr lang="en-US" dirty="0" smtClean="0"/>
              <a:t>);</a:t>
            </a:r>
          </a:p>
          <a:p>
            <a:r>
              <a:rPr lang="en-US" dirty="0"/>
              <a:t>	</a:t>
            </a:r>
            <a:r>
              <a:rPr lang="en-US" dirty="0" err="1" smtClean="0"/>
              <a:t>mult</a:t>
            </a:r>
            <a:r>
              <a:rPr lang="en-US" dirty="0" smtClean="0"/>
              <a:t>++;	</a:t>
            </a:r>
          </a:p>
          <a:p>
            <a:r>
              <a:rPr lang="en-US" dirty="0" smtClean="0"/>
              <a:t>}while(</a:t>
            </a:r>
            <a:r>
              <a:rPr lang="en-US" dirty="0" err="1" smtClean="0"/>
              <a:t>mult</a:t>
            </a:r>
            <a:r>
              <a:rPr lang="en-US" dirty="0" smtClean="0"/>
              <a:t> &lt;= 10);</a:t>
            </a:r>
          </a:p>
        </p:txBody>
      </p:sp>
      <p:sp>
        <p:nvSpPr>
          <p:cNvPr id="4" name="Rectangle 3"/>
          <p:cNvSpPr/>
          <p:nvPr/>
        </p:nvSpPr>
        <p:spPr>
          <a:xfrm>
            <a:off x="7641770" y="1250303"/>
            <a:ext cx="4204997" cy="368559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a:t>
            </a:r>
            <a:r>
              <a:rPr lang="en-US" dirty="0" smtClean="0"/>
              <a:t>all loops</a:t>
            </a:r>
          </a:p>
          <a:p>
            <a:endParaRPr lang="en-US" dirty="0"/>
          </a:p>
          <a:p>
            <a:endParaRPr lang="en-US" dirty="0"/>
          </a:p>
        </p:txBody>
      </p:sp>
      <p:sp>
        <p:nvSpPr>
          <p:cNvPr id="5" name="Rectangle 4"/>
          <p:cNvSpPr/>
          <p:nvPr/>
        </p:nvSpPr>
        <p:spPr>
          <a:xfrm>
            <a:off x="6565638" y="4930181"/>
            <a:ext cx="5281129" cy="147423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a:t>
            </a:r>
            <a:r>
              <a:rPr lang="en-US" dirty="0" smtClean="0"/>
              <a:t>”+ </a:t>
            </a:r>
            <a:r>
              <a:rPr lang="en-US" dirty="0" err="1" smtClean="0"/>
              <a:t>i</a:t>
            </a:r>
            <a:r>
              <a:rPr lang="en-US" dirty="0" smtClean="0"/>
              <a:t> </a:t>
            </a:r>
            <a:r>
              <a:rPr lang="en-US" dirty="0"/>
              <a:t>+ “ = ”+ 15 * </a:t>
            </a:r>
            <a:r>
              <a:rPr lang="en-US" dirty="0" err="1"/>
              <a:t>i</a:t>
            </a:r>
            <a:r>
              <a:rPr lang="en-US" dirty="0"/>
              <a:t>);</a:t>
            </a:r>
          </a:p>
          <a:p>
            <a:r>
              <a:rPr lang="en-US" dirty="0"/>
              <a:t>}</a:t>
            </a:r>
          </a:p>
          <a:p>
            <a:endParaRPr lang="en-US" dirty="0" smtClean="0"/>
          </a:p>
        </p:txBody>
      </p:sp>
      <p:sp>
        <p:nvSpPr>
          <p:cNvPr id="6" name="Rectangle 5"/>
          <p:cNvSpPr/>
          <p:nvPr/>
        </p:nvSpPr>
        <p:spPr>
          <a:xfrm>
            <a:off x="1671731" y="2549351"/>
            <a:ext cx="5970039" cy="1651517"/>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Tree>
    <p:extLst>
      <p:ext uri="{BB962C8B-B14F-4D97-AF65-F5344CB8AC3E}">
        <p14:creationId xmlns:p14="http://schemas.microsoft.com/office/powerpoint/2010/main" val="35101303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472752" y="4200868"/>
            <a:ext cx="6092886"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do the same example using this loop</a:t>
            </a:r>
          </a:p>
          <a:p>
            <a:r>
              <a:rPr lang="en-US" dirty="0" err="1" smtClean="0"/>
              <a:t>Int</a:t>
            </a:r>
            <a:r>
              <a:rPr lang="en-US" dirty="0" smtClean="0"/>
              <a:t> </a:t>
            </a:r>
            <a:r>
              <a:rPr lang="en-US" dirty="0" err="1" smtClean="0"/>
              <a:t>mult</a:t>
            </a:r>
            <a:r>
              <a:rPr lang="en-US" dirty="0" smtClean="0"/>
              <a:t> = 1;</a:t>
            </a:r>
          </a:p>
          <a:p>
            <a:r>
              <a:rPr lang="en-US" dirty="0" smtClean="0"/>
              <a:t>do{</a:t>
            </a:r>
          </a:p>
          <a:p>
            <a:r>
              <a:rPr lang="en-US" dirty="0" smtClean="0"/>
              <a:t>	</a:t>
            </a:r>
            <a:r>
              <a:rPr lang="en-US" dirty="0" err="1" smtClean="0"/>
              <a:t>System.out.println</a:t>
            </a:r>
            <a:r>
              <a:rPr lang="en-US" dirty="0" smtClean="0"/>
              <a:t>(“ 15 * ”+</a:t>
            </a:r>
            <a:r>
              <a:rPr lang="en-US" dirty="0" err="1" smtClean="0"/>
              <a:t>mult</a:t>
            </a:r>
            <a:r>
              <a:rPr lang="en-US" dirty="0" smtClean="0"/>
              <a:t> + “ = ”+ 15*</a:t>
            </a:r>
            <a:r>
              <a:rPr lang="en-US" dirty="0" err="1" smtClean="0"/>
              <a:t>mult</a:t>
            </a:r>
            <a:r>
              <a:rPr lang="en-US" dirty="0" smtClean="0"/>
              <a:t>);</a:t>
            </a:r>
          </a:p>
          <a:p>
            <a:r>
              <a:rPr lang="en-US" dirty="0"/>
              <a:t>	</a:t>
            </a:r>
            <a:r>
              <a:rPr lang="en-US" dirty="0" err="1" smtClean="0"/>
              <a:t>mult</a:t>
            </a:r>
            <a:r>
              <a:rPr lang="en-US" dirty="0" smtClean="0"/>
              <a:t>++;	</a:t>
            </a:r>
          </a:p>
          <a:p>
            <a:r>
              <a:rPr lang="en-US" dirty="0" smtClean="0"/>
              <a:t>}while(</a:t>
            </a:r>
            <a:r>
              <a:rPr lang="en-US" dirty="0" err="1" smtClean="0"/>
              <a:t>mult</a:t>
            </a:r>
            <a:r>
              <a:rPr lang="en-US" dirty="0" smtClean="0"/>
              <a:t> &lt;= 10);</a:t>
            </a:r>
          </a:p>
        </p:txBody>
      </p:sp>
      <p:sp>
        <p:nvSpPr>
          <p:cNvPr id="4" name="Rectangle 3"/>
          <p:cNvSpPr/>
          <p:nvPr/>
        </p:nvSpPr>
        <p:spPr>
          <a:xfrm>
            <a:off x="7641770" y="1250303"/>
            <a:ext cx="4204997" cy="368559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a:t>
            </a:r>
            <a:r>
              <a:rPr lang="en-US" dirty="0" smtClean="0"/>
              <a:t>all loops</a:t>
            </a:r>
          </a:p>
          <a:p>
            <a:endParaRPr lang="en-US" dirty="0"/>
          </a:p>
          <a:p>
            <a:endParaRPr lang="en-US" dirty="0"/>
          </a:p>
        </p:txBody>
      </p:sp>
      <p:sp>
        <p:nvSpPr>
          <p:cNvPr id="5" name="Rectangle 4"/>
          <p:cNvSpPr/>
          <p:nvPr/>
        </p:nvSpPr>
        <p:spPr>
          <a:xfrm>
            <a:off x="6565638" y="4930181"/>
            <a:ext cx="5281129" cy="147423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a:t>
            </a:r>
            <a:r>
              <a:rPr lang="en-US" dirty="0" smtClean="0"/>
              <a:t>”+ </a:t>
            </a:r>
            <a:r>
              <a:rPr lang="en-US" dirty="0" err="1" smtClean="0"/>
              <a:t>i</a:t>
            </a:r>
            <a:r>
              <a:rPr lang="en-US" dirty="0" smtClean="0"/>
              <a:t> </a:t>
            </a:r>
            <a:r>
              <a:rPr lang="en-US" dirty="0"/>
              <a:t>+ “ = ”+ 15 * </a:t>
            </a:r>
            <a:r>
              <a:rPr lang="en-US" dirty="0" err="1"/>
              <a:t>i</a:t>
            </a:r>
            <a:r>
              <a:rPr lang="en-US" dirty="0"/>
              <a:t>);</a:t>
            </a:r>
          </a:p>
          <a:p>
            <a:r>
              <a:rPr lang="en-US" dirty="0"/>
              <a:t>}</a:t>
            </a:r>
          </a:p>
          <a:p>
            <a:endParaRPr lang="en-US" dirty="0" smtClean="0"/>
          </a:p>
        </p:txBody>
      </p:sp>
      <p:sp>
        <p:nvSpPr>
          <p:cNvPr id="6" name="Rectangle 5"/>
          <p:cNvSpPr/>
          <p:nvPr/>
        </p:nvSpPr>
        <p:spPr>
          <a:xfrm>
            <a:off x="1671731" y="2549351"/>
            <a:ext cx="5970039" cy="1651517"/>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
        <p:nvSpPr>
          <p:cNvPr id="7" name="Rounded Rectangle 6"/>
          <p:cNvSpPr/>
          <p:nvPr/>
        </p:nvSpPr>
        <p:spPr>
          <a:xfrm>
            <a:off x="1744824" y="2568013"/>
            <a:ext cx="1147665"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29479" y="4539882"/>
            <a:ext cx="1215345"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001070" y="5253419"/>
            <a:ext cx="883298"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656929" y="3375109"/>
            <a:ext cx="3605120"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 area</a:t>
            </a:r>
            <a:endParaRPr lang="en-US" dirty="0"/>
          </a:p>
        </p:txBody>
      </p:sp>
    </p:spTree>
    <p:extLst>
      <p:ext uri="{BB962C8B-B14F-4D97-AF65-F5344CB8AC3E}">
        <p14:creationId xmlns:p14="http://schemas.microsoft.com/office/powerpoint/2010/main" val="36024132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472752" y="4200868"/>
            <a:ext cx="6092886"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do the same example using this loop</a:t>
            </a:r>
          </a:p>
          <a:p>
            <a:r>
              <a:rPr lang="en-US" dirty="0" err="1" smtClean="0"/>
              <a:t>Int</a:t>
            </a:r>
            <a:r>
              <a:rPr lang="en-US" dirty="0" smtClean="0"/>
              <a:t> </a:t>
            </a:r>
            <a:r>
              <a:rPr lang="en-US" dirty="0" err="1" smtClean="0"/>
              <a:t>mult</a:t>
            </a:r>
            <a:r>
              <a:rPr lang="en-US" dirty="0" smtClean="0"/>
              <a:t> = 1;</a:t>
            </a:r>
          </a:p>
          <a:p>
            <a:r>
              <a:rPr lang="en-US" dirty="0" smtClean="0"/>
              <a:t>do{</a:t>
            </a:r>
          </a:p>
          <a:p>
            <a:r>
              <a:rPr lang="en-US" dirty="0" smtClean="0"/>
              <a:t>	</a:t>
            </a:r>
            <a:r>
              <a:rPr lang="en-US" dirty="0" err="1" smtClean="0"/>
              <a:t>System.out.println</a:t>
            </a:r>
            <a:r>
              <a:rPr lang="en-US" dirty="0" smtClean="0"/>
              <a:t>(“ 15 * ”+</a:t>
            </a:r>
            <a:r>
              <a:rPr lang="en-US" dirty="0" err="1" smtClean="0"/>
              <a:t>mult</a:t>
            </a:r>
            <a:r>
              <a:rPr lang="en-US" dirty="0" smtClean="0"/>
              <a:t> + “ = ”+ 15*</a:t>
            </a:r>
            <a:r>
              <a:rPr lang="en-US" dirty="0" err="1" smtClean="0"/>
              <a:t>mult</a:t>
            </a:r>
            <a:r>
              <a:rPr lang="en-US" dirty="0" smtClean="0"/>
              <a:t>);</a:t>
            </a:r>
          </a:p>
          <a:p>
            <a:r>
              <a:rPr lang="en-US" dirty="0"/>
              <a:t>	</a:t>
            </a:r>
            <a:r>
              <a:rPr lang="en-US" dirty="0" err="1" smtClean="0"/>
              <a:t>mult</a:t>
            </a:r>
            <a:r>
              <a:rPr lang="en-US" dirty="0" smtClean="0"/>
              <a:t>++;	</a:t>
            </a:r>
          </a:p>
          <a:p>
            <a:r>
              <a:rPr lang="en-US" dirty="0" smtClean="0"/>
              <a:t>}while(</a:t>
            </a:r>
            <a:r>
              <a:rPr lang="en-US" dirty="0" err="1" smtClean="0"/>
              <a:t>mult</a:t>
            </a:r>
            <a:r>
              <a:rPr lang="en-US" dirty="0" smtClean="0"/>
              <a:t> &lt;= 10);</a:t>
            </a:r>
          </a:p>
        </p:txBody>
      </p:sp>
      <p:sp>
        <p:nvSpPr>
          <p:cNvPr id="4" name="Rectangle 3"/>
          <p:cNvSpPr/>
          <p:nvPr/>
        </p:nvSpPr>
        <p:spPr>
          <a:xfrm>
            <a:off x="7641770" y="1250303"/>
            <a:ext cx="4204997" cy="368559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a:t>
            </a:r>
            <a:r>
              <a:rPr lang="en-US" dirty="0" smtClean="0"/>
              <a:t>all loops</a:t>
            </a:r>
          </a:p>
          <a:p>
            <a:endParaRPr lang="en-US" dirty="0"/>
          </a:p>
          <a:p>
            <a:endParaRPr lang="en-US" dirty="0"/>
          </a:p>
        </p:txBody>
      </p:sp>
      <p:sp>
        <p:nvSpPr>
          <p:cNvPr id="5" name="Rectangle 4"/>
          <p:cNvSpPr/>
          <p:nvPr/>
        </p:nvSpPr>
        <p:spPr>
          <a:xfrm>
            <a:off x="6565638" y="4930181"/>
            <a:ext cx="5281129" cy="147423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a:t>
            </a:r>
            <a:r>
              <a:rPr lang="en-US" dirty="0" smtClean="0"/>
              <a:t>”+ </a:t>
            </a:r>
            <a:r>
              <a:rPr lang="en-US" dirty="0" err="1" smtClean="0"/>
              <a:t>i</a:t>
            </a:r>
            <a:r>
              <a:rPr lang="en-US" dirty="0" smtClean="0"/>
              <a:t> </a:t>
            </a:r>
            <a:r>
              <a:rPr lang="en-US" dirty="0"/>
              <a:t>+ “ = ”+ 15 * </a:t>
            </a:r>
            <a:r>
              <a:rPr lang="en-US" dirty="0" err="1"/>
              <a:t>i</a:t>
            </a:r>
            <a:r>
              <a:rPr lang="en-US" dirty="0"/>
              <a:t>);</a:t>
            </a:r>
          </a:p>
          <a:p>
            <a:r>
              <a:rPr lang="en-US" dirty="0"/>
              <a:t>}</a:t>
            </a:r>
          </a:p>
          <a:p>
            <a:endParaRPr lang="en-US" dirty="0" smtClean="0"/>
          </a:p>
        </p:txBody>
      </p:sp>
      <p:sp>
        <p:nvSpPr>
          <p:cNvPr id="6" name="Rectangle 5"/>
          <p:cNvSpPr/>
          <p:nvPr/>
        </p:nvSpPr>
        <p:spPr>
          <a:xfrm>
            <a:off x="1671731" y="2549351"/>
            <a:ext cx="5970039" cy="1651517"/>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
        <p:nvSpPr>
          <p:cNvPr id="7" name="Rounded Rectangle 6"/>
          <p:cNvSpPr/>
          <p:nvPr/>
        </p:nvSpPr>
        <p:spPr>
          <a:xfrm>
            <a:off x="1744824" y="2568013"/>
            <a:ext cx="1147665"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29479" y="4539882"/>
            <a:ext cx="1215345"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001070" y="5253419"/>
            <a:ext cx="883298"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656929" y="3375109"/>
            <a:ext cx="3605120"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 area</a:t>
            </a:r>
            <a:endParaRPr lang="en-US" dirty="0"/>
          </a:p>
        </p:txBody>
      </p:sp>
      <p:sp>
        <p:nvSpPr>
          <p:cNvPr id="11" name="Rounded Rectangle 10"/>
          <p:cNvSpPr/>
          <p:nvPr/>
        </p:nvSpPr>
        <p:spPr>
          <a:xfrm>
            <a:off x="2556588" y="2845838"/>
            <a:ext cx="1156996"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290734" y="5617822"/>
            <a:ext cx="1156996"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936430" y="5257038"/>
            <a:ext cx="797023"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656929" y="3740926"/>
            <a:ext cx="3605120"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to evaluate</a:t>
            </a:r>
            <a:endParaRPr lang="en-US" dirty="0"/>
          </a:p>
        </p:txBody>
      </p:sp>
    </p:spTree>
    <p:extLst>
      <p:ext uri="{BB962C8B-B14F-4D97-AF65-F5344CB8AC3E}">
        <p14:creationId xmlns:p14="http://schemas.microsoft.com/office/powerpoint/2010/main" val="3195580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dirty="0" smtClean="0"/>
              <a:t>Interfaces </a:t>
            </a:r>
            <a:endParaRPr lang="en-US" dirty="0"/>
          </a:p>
          <a:p>
            <a:pPr lvl="1"/>
            <a:r>
              <a:rPr lang="en-US" dirty="0" smtClean="0"/>
              <a:t>Inner Classes</a:t>
            </a:r>
          </a:p>
          <a:p>
            <a:pPr lvl="1"/>
            <a:r>
              <a:rPr lang="en-US" dirty="0" smtClean="0"/>
              <a:t>Abstract Classes</a:t>
            </a:r>
          </a:p>
          <a:p>
            <a:pPr lvl="1"/>
            <a:r>
              <a:rPr lang="en-US" dirty="0" smtClean="0"/>
              <a:t>Practice</a:t>
            </a:r>
            <a:endParaRPr lang="en-US" dirty="0"/>
          </a:p>
          <a:p>
            <a:pPr lvl="1"/>
            <a:endParaRPr lang="en-US" dirty="0" smtClean="0"/>
          </a:p>
          <a:p>
            <a:r>
              <a:rPr lang="en-US" dirty="0" smtClean="0"/>
              <a:t>Session 10: Exception Handling</a:t>
            </a:r>
          </a:p>
          <a:p>
            <a:pPr lvl="1"/>
            <a:r>
              <a:rPr lang="en-US" dirty="0" smtClean="0"/>
              <a:t>Catching and Throwing exceptions </a:t>
            </a:r>
          </a:p>
          <a:p>
            <a:pPr lvl="1"/>
            <a:r>
              <a:rPr lang="en-US" dirty="0" smtClean="0"/>
              <a:t>Multi catch exception</a:t>
            </a:r>
          </a:p>
          <a:p>
            <a:pPr lvl="1"/>
            <a:r>
              <a:rPr lang="en-US" dirty="0" smtClean="0"/>
              <a:t>Try with resources </a:t>
            </a:r>
          </a:p>
          <a:p>
            <a:pPr lvl="1"/>
            <a:r>
              <a:rPr lang="en-US" dirty="0" smtClean="0"/>
              <a:t>practice</a:t>
            </a:r>
          </a:p>
          <a:p>
            <a:pPr lvl="1"/>
            <a:endParaRPr lang="en-US" dirty="0" smtClean="0"/>
          </a:p>
        </p:txBody>
      </p:sp>
    </p:spTree>
    <p:extLst>
      <p:ext uri="{BB962C8B-B14F-4D97-AF65-F5344CB8AC3E}">
        <p14:creationId xmlns:p14="http://schemas.microsoft.com/office/powerpoint/2010/main" val="17359146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sz="2000" b="1" i="1" dirty="0"/>
              <a:t>While and Do While loop Statement</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472752" y="4200868"/>
            <a:ext cx="6092886" cy="1735492"/>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do the same example using this loop</a:t>
            </a:r>
          </a:p>
          <a:p>
            <a:r>
              <a:rPr lang="en-US" dirty="0" err="1" smtClean="0"/>
              <a:t>Int</a:t>
            </a:r>
            <a:r>
              <a:rPr lang="en-US" dirty="0" smtClean="0"/>
              <a:t> </a:t>
            </a:r>
            <a:r>
              <a:rPr lang="en-US" dirty="0" err="1" smtClean="0"/>
              <a:t>mult</a:t>
            </a:r>
            <a:r>
              <a:rPr lang="en-US" dirty="0" smtClean="0"/>
              <a:t> = 1;</a:t>
            </a:r>
          </a:p>
          <a:p>
            <a:r>
              <a:rPr lang="en-US" dirty="0" smtClean="0"/>
              <a:t>do{</a:t>
            </a:r>
          </a:p>
          <a:p>
            <a:r>
              <a:rPr lang="en-US" dirty="0" smtClean="0"/>
              <a:t>	</a:t>
            </a:r>
            <a:r>
              <a:rPr lang="en-US" dirty="0" err="1" smtClean="0"/>
              <a:t>System.out.println</a:t>
            </a:r>
            <a:r>
              <a:rPr lang="en-US" dirty="0" smtClean="0"/>
              <a:t>(“ 15 * ”+</a:t>
            </a:r>
            <a:r>
              <a:rPr lang="en-US" dirty="0" err="1" smtClean="0"/>
              <a:t>mult</a:t>
            </a:r>
            <a:r>
              <a:rPr lang="en-US" dirty="0" smtClean="0"/>
              <a:t> + “ = ”+ 15*</a:t>
            </a:r>
            <a:r>
              <a:rPr lang="en-US" dirty="0" err="1" smtClean="0"/>
              <a:t>mult</a:t>
            </a:r>
            <a:r>
              <a:rPr lang="en-US" dirty="0" smtClean="0"/>
              <a:t>);</a:t>
            </a:r>
          </a:p>
          <a:p>
            <a:r>
              <a:rPr lang="en-US" dirty="0"/>
              <a:t>	</a:t>
            </a:r>
            <a:r>
              <a:rPr lang="en-US" dirty="0" err="1" smtClean="0"/>
              <a:t>mult</a:t>
            </a:r>
            <a:r>
              <a:rPr lang="en-US" dirty="0" smtClean="0"/>
              <a:t>++;	</a:t>
            </a:r>
          </a:p>
          <a:p>
            <a:r>
              <a:rPr lang="en-US" dirty="0" smtClean="0"/>
              <a:t>}while(</a:t>
            </a:r>
            <a:r>
              <a:rPr lang="en-US" dirty="0" err="1" smtClean="0"/>
              <a:t>mult</a:t>
            </a:r>
            <a:r>
              <a:rPr lang="en-US" dirty="0" smtClean="0"/>
              <a:t> &lt;= 10);</a:t>
            </a:r>
          </a:p>
        </p:txBody>
      </p:sp>
      <p:sp>
        <p:nvSpPr>
          <p:cNvPr id="4" name="Rectangle 3"/>
          <p:cNvSpPr/>
          <p:nvPr/>
        </p:nvSpPr>
        <p:spPr>
          <a:xfrm>
            <a:off x="7641770" y="1250303"/>
            <a:ext cx="4204997" cy="368559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a:t>
            </a:r>
          </a:p>
          <a:p>
            <a:r>
              <a:rPr lang="en-US" dirty="0"/>
              <a:t>Lets take a look of the similar areas between </a:t>
            </a:r>
            <a:r>
              <a:rPr lang="en-US" dirty="0" smtClean="0"/>
              <a:t>all loops</a:t>
            </a:r>
          </a:p>
          <a:p>
            <a:endParaRPr lang="en-US" dirty="0"/>
          </a:p>
          <a:p>
            <a:endParaRPr lang="en-US" dirty="0"/>
          </a:p>
        </p:txBody>
      </p:sp>
      <p:sp>
        <p:nvSpPr>
          <p:cNvPr id="5" name="Rectangle 4"/>
          <p:cNvSpPr/>
          <p:nvPr/>
        </p:nvSpPr>
        <p:spPr>
          <a:xfrm>
            <a:off x="6565638" y="4930181"/>
            <a:ext cx="5281129" cy="147423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loop</a:t>
            </a:r>
          </a:p>
          <a:p>
            <a:r>
              <a:rPr lang="en-US" dirty="0" smtClean="0"/>
              <a:t>for(</a:t>
            </a:r>
            <a:r>
              <a:rPr lang="en-US" dirty="0" err="1" smtClean="0"/>
              <a:t>int</a:t>
            </a:r>
            <a:r>
              <a:rPr lang="en-US" dirty="0" smtClean="0"/>
              <a:t> </a:t>
            </a:r>
            <a:r>
              <a:rPr lang="en-US" dirty="0"/>
              <a:t>I = 1 ; I &lt;= 10; I ++ ){</a:t>
            </a:r>
          </a:p>
          <a:p>
            <a:r>
              <a:rPr lang="en-US" dirty="0"/>
              <a:t>	</a:t>
            </a:r>
            <a:r>
              <a:rPr lang="en-US" dirty="0" err="1"/>
              <a:t>System.out.println</a:t>
            </a:r>
            <a:r>
              <a:rPr lang="en-US" dirty="0"/>
              <a:t>(“15 * </a:t>
            </a:r>
            <a:r>
              <a:rPr lang="en-US" dirty="0" smtClean="0"/>
              <a:t>”+ </a:t>
            </a:r>
            <a:r>
              <a:rPr lang="en-US" dirty="0" err="1" smtClean="0"/>
              <a:t>i</a:t>
            </a:r>
            <a:r>
              <a:rPr lang="en-US" dirty="0" smtClean="0"/>
              <a:t> </a:t>
            </a:r>
            <a:r>
              <a:rPr lang="en-US" dirty="0"/>
              <a:t>+ “ = ”+ 15 * </a:t>
            </a:r>
            <a:r>
              <a:rPr lang="en-US" dirty="0" err="1"/>
              <a:t>i</a:t>
            </a:r>
            <a:r>
              <a:rPr lang="en-US" dirty="0"/>
              <a:t>);</a:t>
            </a:r>
          </a:p>
          <a:p>
            <a:r>
              <a:rPr lang="en-US" dirty="0"/>
              <a:t>}</a:t>
            </a:r>
          </a:p>
          <a:p>
            <a:endParaRPr lang="en-US" dirty="0" smtClean="0"/>
          </a:p>
        </p:txBody>
      </p:sp>
      <p:sp>
        <p:nvSpPr>
          <p:cNvPr id="6" name="Rectangle 5"/>
          <p:cNvSpPr/>
          <p:nvPr/>
        </p:nvSpPr>
        <p:spPr>
          <a:xfrm>
            <a:off x="1671731" y="2549351"/>
            <a:ext cx="5970039" cy="1651517"/>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Int</a:t>
            </a:r>
            <a:r>
              <a:rPr lang="en-US" dirty="0" smtClean="0"/>
              <a:t> </a:t>
            </a:r>
            <a:r>
              <a:rPr lang="en-US" dirty="0" err="1" smtClean="0"/>
              <a:t>mult</a:t>
            </a:r>
            <a:r>
              <a:rPr lang="en-US" dirty="0" smtClean="0"/>
              <a:t> =1;</a:t>
            </a:r>
          </a:p>
          <a:p>
            <a:r>
              <a:rPr lang="en-US" dirty="0" smtClean="0"/>
              <a:t>While ( </a:t>
            </a:r>
            <a:r>
              <a:rPr lang="en-US" dirty="0" err="1" smtClean="0"/>
              <a:t>mult</a:t>
            </a:r>
            <a:r>
              <a:rPr lang="en-US" dirty="0" smtClean="0"/>
              <a:t> &lt;= 10){</a:t>
            </a:r>
          </a:p>
          <a:p>
            <a:r>
              <a:rPr lang="en-US" dirty="0" smtClean="0"/>
              <a:t>	</a:t>
            </a:r>
            <a:r>
              <a:rPr lang="en-US" dirty="0" err="1" smtClean="0"/>
              <a:t>System.out.println</a:t>
            </a:r>
            <a:r>
              <a:rPr lang="en-US" dirty="0" smtClean="0"/>
              <a:t>(“15 * ”+</a:t>
            </a:r>
            <a:r>
              <a:rPr lang="en-US" dirty="0" err="1" smtClean="0"/>
              <a:t>mult</a:t>
            </a:r>
            <a:r>
              <a:rPr lang="en-US" dirty="0" smtClean="0"/>
              <a:t>+” = ”+ 15 * </a:t>
            </a:r>
            <a:r>
              <a:rPr lang="en-US" dirty="0" err="1" smtClean="0"/>
              <a:t>mult</a:t>
            </a:r>
            <a:r>
              <a:rPr lang="en-US" dirty="0" smtClean="0"/>
              <a:t>);</a:t>
            </a:r>
          </a:p>
          <a:p>
            <a:r>
              <a:rPr lang="en-US" dirty="0"/>
              <a:t>	</a:t>
            </a:r>
            <a:r>
              <a:rPr lang="en-US" dirty="0" err="1" smtClean="0"/>
              <a:t>mult</a:t>
            </a:r>
            <a:r>
              <a:rPr lang="en-US" dirty="0" smtClean="0"/>
              <a:t>++;</a:t>
            </a:r>
          </a:p>
          <a:p>
            <a:r>
              <a:rPr lang="en-US" dirty="0" smtClean="0"/>
              <a:t>}</a:t>
            </a:r>
          </a:p>
          <a:p>
            <a:endParaRPr lang="en-US" dirty="0" smtClean="0"/>
          </a:p>
        </p:txBody>
      </p:sp>
      <p:sp>
        <p:nvSpPr>
          <p:cNvPr id="7" name="Rounded Rectangle 6"/>
          <p:cNvSpPr/>
          <p:nvPr/>
        </p:nvSpPr>
        <p:spPr>
          <a:xfrm>
            <a:off x="1744824" y="2568013"/>
            <a:ext cx="1147665"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29479" y="4539882"/>
            <a:ext cx="1215345"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001070" y="5253419"/>
            <a:ext cx="883298"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656929" y="3375109"/>
            <a:ext cx="3605120" cy="277825"/>
          </a:xfrm>
          <a:prstGeom prst="round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 area</a:t>
            </a:r>
            <a:endParaRPr lang="en-US" dirty="0"/>
          </a:p>
        </p:txBody>
      </p:sp>
      <p:sp>
        <p:nvSpPr>
          <p:cNvPr id="11" name="Rounded Rectangle 10"/>
          <p:cNvSpPr/>
          <p:nvPr/>
        </p:nvSpPr>
        <p:spPr>
          <a:xfrm>
            <a:off x="2556588" y="2845838"/>
            <a:ext cx="1156996"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290734" y="5617822"/>
            <a:ext cx="1156996"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936430" y="5257038"/>
            <a:ext cx="797023"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656929" y="3740926"/>
            <a:ext cx="3605120" cy="270586"/>
          </a:xfrm>
          <a:prstGeom prst="roundRect">
            <a:avLst/>
          </a:prstGeom>
          <a:solidFill>
            <a:srgbClr val="92D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to evaluate</a:t>
            </a:r>
            <a:endParaRPr lang="en-US" dirty="0"/>
          </a:p>
        </p:txBody>
      </p:sp>
      <p:sp>
        <p:nvSpPr>
          <p:cNvPr id="15" name="Rounded Rectangle 14"/>
          <p:cNvSpPr/>
          <p:nvPr/>
        </p:nvSpPr>
        <p:spPr>
          <a:xfrm>
            <a:off x="2183363" y="3375109"/>
            <a:ext cx="793102" cy="277825"/>
          </a:xfrm>
          <a:prstGeom prst="roundRect">
            <a:avLst/>
          </a:prstGeom>
          <a:solidFill>
            <a:srgbClr val="00B0F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79713" y="5388711"/>
            <a:ext cx="858417" cy="229111"/>
          </a:xfrm>
          <a:prstGeom prst="roundRect">
            <a:avLst/>
          </a:prstGeom>
          <a:solidFill>
            <a:srgbClr val="00B0F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785515" y="5280672"/>
            <a:ext cx="521771" cy="229111"/>
          </a:xfrm>
          <a:prstGeom prst="roundRect">
            <a:avLst/>
          </a:prstGeom>
          <a:solidFill>
            <a:srgbClr val="00B0F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656929" y="4104237"/>
            <a:ext cx="3574014" cy="278010"/>
          </a:xfrm>
          <a:prstGeom prst="roundRect">
            <a:avLst/>
          </a:prstGeom>
          <a:solidFill>
            <a:srgbClr val="00B0F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 statement</a:t>
            </a:r>
          </a:p>
        </p:txBody>
      </p:sp>
    </p:spTree>
    <p:extLst>
      <p:ext uri="{BB962C8B-B14F-4D97-AF65-F5344CB8AC3E}">
        <p14:creationId xmlns:p14="http://schemas.microsoft.com/office/powerpoint/2010/main" val="40438856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5: Control flow statements</a:t>
            </a:r>
          </a:p>
          <a:p>
            <a:pPr lvl="1"/>
            <a:r>
              <a:rPr lang="en-US" dirty="0"/>
              <a:t>If, If else and Switch statements</a:t>
            </a:r>
          </a:p>
          <a:p>
            <a:pPr lvl="1"/>
            <a:r>
              <a:rPr lang="en-US" dirty="0"/>
              <a:t>For loop statement</a:t>
            </a:r>
          </a:p>
          <a:p>
            <a:pPr lvl="1"/>
            <a:r>
              <a:rPr lang="en-US" dirty="0"/>
              <a:t>While and Do While loop Statement</a:t>
            </a:r>
          </a:p>
          <a:p>
            <a:pPr lvl="1"/>
            <a:r>
              <a:rPr lang="en-US" sz="2000" b="1" i="1" dirty="0"/>
              <a:t>Practice</a:t>
            </a:r>
            <a:endParaRPr lang="en-US" sz="2000" b="1" i="1"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40091256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sz="2000" b="1" i="1" dirty="0"/>
              <a:t>Classes</a:t>
            </a:r>
          </a:p>
          <a:p>
            <a:pPr lvl="1"/>
            <a:r>
              <a:rPr lang="en-US" dirty="0"/>
              <a:t>Constructors </a:t>
            </a:r>
          </a:p>
          <a:p>
            <a:pPr lvl="1"/>
            <a:r>
              <a:rPr lang="en-US" dirty="0"/>
              <a:t>Inheritance</a:t>
            </a:r>
          </a:p>
          <a:p>
            <a:pPr lvl="1"/>
            <a:r>
              <a:rPr lang="en-US" dirty="0"/>
              <a:t>practice</a:t>
            </a:r>
          </a:p>
          <a:p>
            <a:pPr lvl="1"/>
            <a:endParaRPr lang="en-US" dirty="0" smtClean="0"/>
          </a:p>
          <a:p>
            <a:pPr lvl="1"/>
            <a:endParaRPr lang="en-US" dirty="0" smtClean="0"/>
          </a:p>
        </p:txBody>
      </p:sp>
      <p:sp>
        <p:nvSpPr>
          <p:cNvPr id="2" name="Rectangle 1"/>
          <p:cNvSpPr/>
          <p:nvPr/>
        </p:nvSpPr>
        <p:spPr>
          <a:xfrm>
            <a:off x="1287624" y="2883159"/>
            <a:ext cx="9759821" cy="243529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We can thing that a class is an object mold.</a:t>
            </a:r>
          </a:p>
          <a:p>
            <a:r>
              <a:rPr lang="en-US" dirty="0" smtClean="0"/>
              <a:t>An object has properties and behavior;</a:t>
            </a:r>
          </a:p>
          <a:p>
            <a:r>
              <a:rPr lang="en-US" dirty="0" smtClean="0"/>
              <a:t>The object properties are the instance variables and the behavior are defined through the methods </a:t>
            </a:r>
          </a:p>
          <a:p>
            <a:r>
              <a:rPr lang="en-US" dirty="0" smtClean="0"/>
              <a:t>As can have access modifiers.</a:t>
            </a:r>
          </a:p>
          <a:p>
            <a:r>
              <a:rPr lang="en-US" dirty="0" smtClean="0"/>
              <a:t>To define a class we can do it like:</a:t>
            </a:r>
          </a:p>
          <a:p>
            <a:r>
              <a:rPr lang="en-US" dirty="0" smtClean="0"/>
              <a:t>Class </a:t>
            </a:r>
            <a:r>
              <a:rPr lang="en-US" dirty="0" err="1" smtClean="0"/>
              <a:t>ClassName</a:t>
            </a:r>
            <a:r>
              <a:rPr lang="en-US" dirty="0" smtClean="0"/>
              <a:t>{</a:t>
            </a:r>
          </a:p>
          <a:p>
            <a:r>
              <a:rPr lang="en-US" dirty="0" smtClean="0"/>
              <a:t>}</a:t>
            </a:r>
          </a:p>
        </p:txBody>
      </p:sp>
    </p:spTree>
    <p:extLst>
      <p:ext uri="{BB962C8B-B14F-4D97-AF65-F5344CB8AC3E}">
        <p14:creationId xmlns:p14="http://schemas.microsoft.com/office/powerpoint/2010/main" val="1391160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sz="2000" b="1" i="1" dirty="0"/>
              <a:t>Constructors </a:t>
            </a:r>
          </a:p>
          <a:p>
            <a:pPr lvl="1"/>
            <a:r>
              <a:rPr lang="en-US" dirty="0"/>
              <a:t>Inheritance</a:t>
            </a:r>
          </a:p>
          <a:p>
            <a:pPr lvl="1"/>
            <a:r>
              <a:rPr lang="en-US" dirty="0"/>
              <a:t>practice</a:t>
            </a:r>
          </a:p>
          <a:p>
            <a:pPr lvl="1"/>
            <a:endParaRPr lang="en-US" dirty="0" smtClean="0"/>
          </a:p>
          <a:p>
            <a:pPr lvl="1"/>
            <a:endParaRPr lang="en-US" dirty="0" smtClean="0"/>
          </a:p>
        </p:txBody>
      </p:sp>
      <p:sp>
        <p:nvSpPr>
          <p:cNvPr id="2" name="Rectangle 1"/>
          <p:cNvSpPr/>
          <p:nvPr/>
        </p:nvSpPr>
        <p:spPr>
          <a:xfrm>
            <a:off x="1287624" y="2883159"/>
            <a:ext cx="9759821" cy="243529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Constructors: Constructors are special methods, this allow us to initialize the properties of an object when we create the instance.</a:t>
            </a:r>
          </a:p>
          <a:p>
            <a:r>
              <a:rPr lang="en-US" dirty="0" smtClean="0"/>
              <a:t>We can create as many constructor methods as we need. If we don’t create any constructor method java will create one and will initialize the variables with its default values.</a:t>
            </a:r>
          </a:p>
        </p:txBody>
      </p:sp>
    </p:spTree>
    <p:extLst>
      <p:ext uri="{BB962C8B-B14F-4D97-AF65-F5344CB8AC3E}">
        <p14:creationId xmlns:p14="http://schemas.microsoft.com/office/powerpoint/2010/main" val="29131951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sz="2000" b="1" i="1" dirty="0"/>
              <a:t>Constructors </a:t>
            </a:r>
          </a:p>
          <a:p>
            <a:pPr lvl="1"/>
            <a:r>
              <a:rPr lang="en-US" dirty="0"/>
              <a:t>Inheritance</a:t>
            </a:r>
          </a:p>
          <a:p>
            <a:pPr lvl="1"/>
            <a:r>
              <a:rPr lang="en-US" dirty="0"/>
              <a:t>practice</a:t>
            </a:r>
          </a:p>
          <a:p>
            <a:pPr lvl="1"/>
            <a:endParaRPr lang="en-US" dirty="0" smtClean="0"/>
          </a:p>
          <a:p>
            <a:pPr lvl="1"/>
            <a:endParaRPr lang="en-US" dirty="0" smtClean="0"/>
          </a:p>
        </p:txBody>
      </p:sp>
      <p:sp>
        <p:nvSpPr>
          <p:cNvPr id="2" name="Rectangle 1"/>
          <p:cNvSpPr/>
          <p:nvPr/>
        </p:nvSpPr>
        <p:spPr>
          <a:xfrm>
            <a:off x="1287624" y="2883159"/>
            <a:ext cx="9759821" cy="243529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Constructor syntax:</a:t>
            </a:r>
          </a:p>
          <a:p>
            <a:r>
              <a:rPr lang="en-US" dirty="0" smtClean="0"/>
              <a:t>Empty constructor </a:t>
            </a:r>
          </a:p>
          <a:p>
            <a:r>
              <a:rPr lang="en-US" dirty="0" smtClean="0"/>
              <a:t>Public </a:t>
            </a:r>
            <a:r>
              <a:rPr lang="en-US" dirty="0" err="1" smtClean="0"/>
              <a:t>nameOfTheClass</a:t>
            </a:r>
            <a:r>
              <a:rPr lang="en-US" dirty="0" smtClean="0"/>
              <a:t>(){}</a:t>
            </a:r>
          </a:p>
          <a:p>
            <a:endParaRPr lang="en-US" dirty="0" smtClean="0"/>
          </a:p>
          <a:p>
            <a:r>
              <a:rPr lang="en-US" dirty="0" smtClean="0"/>
              <a:t>Constructor  with parameters  (a constructor can have none, or many arguments)</a:t>
            </a:r>
          </a:p>
          <a:p>
            <a:r>
              <a:rPr lang="en-US" dirty="0"/>
              <a:t>Public </a:t>
            </a:r>
            <a:r>
              <a:rPr lang="en-US" dirty="0" err="1" smtClean="0"/>
              <a:t>nameOfTheClass</a:t>
            </a:r>
            <a:r>
              <a:rPr lang="en-US" dirty="0" smtClean="0"/>
              <a:t>([[datatype name],[datatype name]…]){</a:t>
            </a:r>
          </a:p>
          <a:p>
            <a:r>
              <a:rPr lang="en-US" dirty="0"/>
              <a:t>	</a:t>
            </a:r>
            <a:r>
              <a:rPr lang="en-US" dirty="0" smtClean="0"/>
              <a:t>code to execute when instance is creating </a:t>
            </a:r>
          </a:p>
          <a:p>
            <a:r>
              <a:rPr lang="en-US" dirty="0" smtClean="0"/>
              <a:t>}</a:t>
            </a:r>
            <a:endParaRPr lang="en-US" dirty="0"/>
          </a:p>
        </p:txBody>
      </p:sp>
    </p:spTree>
    <p:extLst>
      <p:ext uri="{BB962C8B-B14F-4D97-AF65-F5344CB8AC3E}">
        <p14:creationId xmlns:p14="http://schemas.microsoft.com/office/powerpoint/2010/main" val="37301210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dirty="0"/>
              <a:t>Constructors</a:t>
            </a:r>
            <a:r>
              <a:rPr lang="en-US" sz="2000" b="1" i="1" dirty="0"/>
              <a:t> </a:t>
            </a:r>
          </a:p>
          <a:p>
            <a:pPr lvl="1"/>
            <a:r>
              <a:rPr lang="en-US" sz="2000" b="1" i="1" dirty="0"/>
              <a:t>Inheritance</a:t>
            </a:r>
          </a:p>
          <a:p>
            <a:pPr lvl="1"/>
            <a:r>
              <a:rPr lang="en-US" dirty="0"/>
              <a:t>practice</a:t>
            </a:r>
          </a:p>
          <a:p>
            <a:pPr lvl="1"/>
            <a:endParaRPr lang="en-US" dirty="0" smtClean="0"/>
          </a:p>
          <a:p>
            <a:pPr lvl="1"/>
            <a:endParaRPr lang="en-US" dirty="0" smtClean="0"/>
          </a:p>
        </p:txBody>
      </p:sp>
      <p:sp>
        <p:nvSpPr>
          <p:cNvPr id="2" name="Rectangle 1"/>
          <p:cNvSpPr/>
          <p:nvPr/>
        </p:nvSpPr>
        <p:spPr>
          <a:xfrm>
            <a:off x="1287624" y="2883159"/>
            <a:ext cx="9759821" cy="27058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is about to inherit attributes to child classes, doing this we avoid to duplicate code, make the application more easy to maintain.</a:t>
            </a:r>
          </a:p>
          <a:p>
            <a:r>
              <a:rPr lang="en-US" dirty="0" smtClean="0"/>
              <a:t>An example of this we can take the animals.</a:t>
            </a:r>
          </a:p>
          <a:p>
            <a:endParaRPr lang="en-US" dirty="0"/>
          </a:p>
          <a:p>
            <a:r>
              <a:rPr lang="en-US" dirty="0" smtClean="0"/>
              <a:t>All animals has common things like sleep, eat …</a:t>
            </a:r>
          </a:p>
          <a:p>
            <a:r>
              <a:rPr lang="en-US" dirty="0" smtClean="0"/>
              <a:t>Now dogs are animals, lions are animals but even do both are mammal bot have differences.</a:t>
            </a:r>
          </a:p>
          <a:p>
            <a:r>
              <a:rPr lang="en-US" dirty="0" smtClean="0"/>
              <a:t>So with inheritance we can group common things this way we can create more specialized classes inhering common attributes from a parent class.</a:t>
            </a:r>
            <a:endParaRPr lang="en-US" dirty="0"/>
          </a:p>
        </p:txBody>
      </p:sp>
    </p:spTree>
    <p:extLst>
      <p:ext uri="{BB962C8B-B14F-4D97-AF65-F5344CB8AC3E}">
        <p14:creationId xmlns:p14="http://schemas.microsoft.com/office/powerpoint/2010/main" val="262428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dirty="0"/>
              <a:t>Constructors</a:t>
            </a:r>
            <a:r>
              <a:rPr lang="en-US" sz="2000" b="1" i="1" dirty="0"/>
              <a:t> </a:t>
            </a:r>
          </a:p>
          <a:p>
            <a:pPr lvl="1"/>
            <a:r>
              <a:rPr lang="en-US" sz="2000" b="1" i="1" dirty="0"/>
              <a:t>Inheritance</a:t>
            </a:r>
          </a:p>
          <a:p>
            <a:pPr lvl="1"/>
            <a:r>
              <a:rPr lang="en-US" dirty="0"/>
              <a:t>practice</a:t>
            </a:r>
          </a:p>
          <a:p>
            <a:pPr lvl="1"/>
            <a:endParaRPr lang="en-US" dirty="0" smtClean="0"/>
          </a:p>
          <a:p>
            <a:pPr lvl="1"/>
            <a:endParaRPr lang="en-US" dirty="0" smtClean="0"/>
          </a:p>
        </p:txBody>
      </p:sp>
      <p:sp>
        <p:nvSpPr>
          <p:cNvPr id="2" name="Rectangle 1"/>
          <p:cNvSpPr/>
          <p:nvPr/>
        </p:nvSpPr>
        <p:spPr>
          <a:xfrm>
            <a:off x="1287624" y="2883159"/>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syntax:</a:t>
            </a:r>
          </a:p>
          <a:p>
            <a:r>
              <a:rPr lang="en-US" dirty="0" smtClean="0"/>
              <a:t>Class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Tree>
    <p:extLst>
      <p:ext uri="{BB962C8B-B14F-4D97-AF65-F5344CB8AC3E}">
        <p14:creationId xmlns:p14="http://schemas.microsoft.com/office/powerpoint/2010/main" val="38410520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dirty="0"/>
              <a:t>Constructors</a:t>
            </a:r>
            <a:r>
              <a:rPr lang="en-US" sz="2000" b="1" i="1" dirty="0"/>
              <a:t> </a:t>
            </a:r>
          </a:p>
          <a:p>
            <a:pPr lvl="1"/>
            <a:r>
              <a:rPr lang="en-US" sz="2000" b="1" i="1" dirty="0"/>
              <a:t>Inheritance</a:t>
            </a:r>
          </a:p>
          <a:p>
            <a:pPr lvl="1"/>
            <a:r>
              <a:rPr lang="en-US" dirty="0"/>
              <a:t>practice</a:t>
            </a:r>
          </a:p>
          <a:p>
            <a:pPr lvl="1"/>
            <a:endParaRPr lang="en-US" dirty="0" smtClean="0"/>
          </a:p>
          <a:p>
            <a:pPr lvl="1"/>
            <a:endParaRPr lang="en-US" dirty="0" smtClean="0"/>
          </a:p>
        </p:txBody>
      </p:sp>
      <p:sp>
        <p:nvSpPr>
          <p:cNvPr id="5" name="Rectangle 4"/>
          <p:cNvSpPr/>
          <p:nvPr/>
        </p:nvSpPr>
        <p:spPr>
          <a:xfrm>
            <a:off x="1287624" y="2883159"/>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syntax:</a:t>
            </a:r>
          </a:p>
          <a:p>
            <a:r>
              <a:rPr lang="en-US" dirty="0" smtClean="0"/>
              <a:t>Class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6" name="Rectangle 5"/>
          <p:cNvSpPr/>
          <p:nvPr/>
        </p:nvSpPr>
        <p:spPr>
          <a:xfrm>
            <a:off x="5101545" y="3642048"/>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b extends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Tree>
    <p:extLst>
      <p:ext uri="{BB962C8B-B14F-4D97-AF65-F5344CB8AC3E}">
        <p14:creationId xmlns:p14="http://schemas.microsoft.com/office/powerpoint/2010/main" val="24474427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dirty="0"/>
              <a:t>Constructors</a:t>
            </a:r>
            <a:r>
              <a:rPr lang="en-US" sz="2000" b="1" i="1" dirty="0"/>
              <a:t> </a:t>
            </a:r>
          </a:p>
          <a:p>
            <a:pPr lvl="1"/>
            <a:r>
              <a:rPr lang="en-US" sz="2000" b="1" i="1" dirty="0"/>
              <a:t>Inheritance</a:t>
            </a:r>
          </a:p>
          <a:p>
            <a:pPr lvl="1"/>
            <a:r>
              <a:rPr lang="en-US" dirty="0"/>
              <a:t>practice</a:t>
            </a:r>
          </a:p>
          <a:p>
            <a:pPr lvl="1"/>
            <a:endParaRPr lang="en-US" dirty="0" smtClean="0"/>
          </a:p>
          <a:p>
            <a:pPr lvl="1"/>
            <a:endParaRPr lang="en-US" dirty="0" smtClean="0"/>
          </a:p>
        </p:txBody>
      </p:sp>
      <p:sp>
        <p:nvSpPr>
          <p:cNvPr id="5" name="Rectangle 4"/>
          <p:cNvSpPr/>
          <p:nvPr/>
        </p:nvSpPr>
        <p:spPr>
          <a:xfrm>
            <a:off x="1287624" y="2883159"/>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syntax:</a:t>
            </a:r>
          </a:p>
          <a:p>
            <a:r>
              <a:rPr lang="en-US" dirty="0" smtClean="0"/>
              <a:t>Class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6" name="Rectangle 5"/>
          <p:cNvSpPr/>
          <p:nvPr/>
        </p:nvSpPr>
        <p:spPr>
          <a:xfrm>
            <a:off x="5101545" y="3642048"/>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b extends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7" name="Rectangle 6"/>
          <p:cNvSpPr/>
          <p:nvPr/>
        </p:nvSpPr>
        <p:spPr>
          <a:xfrm>
            <a:off x="5739136" y="1035696"/>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c extends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Tree>
    <p:extLst>
      <p:ext uri="{BB962C8B-B14F-4D97-AF65-F5344CB8AC3E}">
        <p14:creationId xmlns:p14="http://schemas.microsoft.com/office/powerpoint/2010/main" val="37750672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dirty="0"/>
              <a:t>Constructors</a:t>
            </a:r>
            <a:r>
              <a:rPr lang="en-US" sz="2000" b="1" i="1" dirty="0"/>
              <a:t> </a:t>
            </a:r>
          </a:p>
          <a:p>
            <a:pPr lvl="1"/>
            <a:r>
              <a:rPr lang="en-US" sz="2000" b="1" i="1" dirty="0"/>
              <a:t>Inheritance</a:t>
            </a:r>
          </a:p>
          <a:p>
            <a:pPr lvl="1"/>
            <a:r>
              <a:rPr lang="en-US" dirty="0"/>
              <a:t>practice</a:t>
            </a:r>
          </a:p>
          <a:p>
            <a:pPr lvl="1"/>
            <a:endParaRPr lang="en-US" dirty="0" smtClean="0"/>
          </a:p>
          <a:p>
            <a:pPr lvl="1"/>
            <a:endParaRPr lang="en-US" dirty="0" smtClean="0"/>
          </a:p>
        </p:txBody>
      </p:sp>
      <p:sp>
        <p:nvSpPr>
          <p:cNvPr id="5" name="Rectangle 4"/>
          <p:cNvSpPr/>
          <p:nvPr/>
        </p:nvSpPr>
        <p:spPr>
          <a:xfrm>
            <a:off x="522514" y="2653002"/>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syntax:</a:t>
            </a:r>
          </a:p>
          <a:p>
            <a:r>
              <a:rPr lang="en-US" dirty="0" smtClean="0"/>
              <a:t>Class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6" name="Rectangle 5"/>
          <p:cNvSpPr/>
          <p:nvPr/>
        </p:nvSpPr>
        <p:spPr>
          <a:xfrm>
            <a:off x="4308443" y="3492758"/>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b extends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7" name="Rectangle 6"/>
          <p:cNvSpPr/>
          <p:nvPr/>
        </p:nvSpPr>
        <p:spPr>
          <a:xfrm>
            <a:off x="5739136" y="1035696"/>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c extends </a:t>
            </a:r>
            <a:r>
              <a:rPr lang="en-US" dirty="0" err="1" smtClean="0"/>
              <a:t>a,d</a:t>
            </a:r>
            <a:r>
              <a:rPr lang="en-US" dirty="0" smtClean="0"/>
              <a:t>{</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8" name="Rectangle 7"/>
          <p:cNvSpPr/>
          <p:nvPr/>
        </p:nvSpPr>
        <p:spPr>
          <a:xfrm>
            <a:off x="8094372" y="4108577"/>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d {</a:t>
            </a:r>
          </a:p>
          <a:p>
            <a:r>
              <a:rPr lang="en-US" dirty="0"/>
              <a:t>	</a:t>
            </a:r>
            <a:r>
              <a:rPr lang="en-US" dirty="0" smtClean="0"/>
              <a:t>public </a:t>
            </a:r>
            <a:r>
              <a:rPr lang="en-US" dirty="0" err="1" smtClean="0"/>
              <a:t>int</a:t>
            </a:r>
            <a:r>
              <a:rPr lang="en-US" dirty="0" smtClean="0"/>
              <a:t> </a:t>
            </a:r>
            <a:r>
              <a:rPr lang="en-US" dirty="0" err="1" smtClean="0"/>
              <a:t>mult</a:t>
            </a:r>
            <a:r>
              <a:rPr lang="en-US" dirty="0" smtClean="0"/>
              <a:t>(</a:t>
            </a:r>
            <a:r>
              <a:rPr lang="en-US" dirty="0" err="1" smtClean="0"/>
              <a:t>int</a:t>
            </a:r>
            <a:r>
              <a:rPr lang="en-US" dirty="0" smtClean="0"/>
              <a:t> a, </a:t>
            </a:r>
            <a:r>
              <a:rPr lang="en-US" dirty="0" err="1" smtClean="0"/>
              <a:t>int</a:t>
            </a:r>
            <a:r>
              <a:rPr lang="en-US" dirty="0" smtClean="0"/>
              <a:t> b){</a:t>
            </a:r>
          </a:p>
          <a:p>
            <a:r>
              <a:rPr lang="en-US" dirty="0"/>
              <a:t>	</a:t>
            </a:r>
            <a:r>
              <a:rPr lang="en-US" dirty="0" smtClean="0"/>
              <a:t>	return(a*b);</a:t>
            </a:r>
          </a:p>
          <a:p>
            <a:r>
              <a:rPr lang="en-US" dirty="0"/>
              <a:t>	</a:t>
            </a:r>
            <a:r>
              <a:rPr lang="en-US" dirty="0" smtClean="0"/>
              <a:t>}</a:t>
            </a:r>
          </a:p>
          <a:p>
            <a:r>
              <a:rPr lang="en-US" dirty="0" smtClean="0"/>
              <a:t>}</a:t>
            </a:r>
          </a:p>
        </p:txBody>
      </p:sp>
    </p:spTree>
    <p:extLst>
      <p:ext uri="{BB962C8B-B14F-4D97-AF65-F5344CB8AC3E}">
        <p14:creationId xmlns:p14="http://schemas.microsoft.com/office/powerpoint/2010/main" val="1457144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smtClean="0"/>
              <a:t>Session 1: Variables and Datatypes</a:t>
            </a:r>
          </a:p>
          <a:p>
            <a:pPr lvl="1"/>
            <a:r>
              <a:rPr lang="en-US" sz="2000" b="1" dirty="0"/>
              <a:t>What are variables</a:t>
            </a:r>
          </a:p>
          <a:p>
            <a:pPr lvl="1"/>
            <a:r>
              <a:rPr lang="en-US" dirty="0"/>
              <a:t>Primitive Datatypes: Byte, Short, </a:t>
            </a:r>
            <a:r>
              <a:rPr lang="en-US" dirty="0" err="1"/>
              <a:t>int</a:t>
            </a:r>
            <a:r>
              <a:rPr lang="en-US" dirty="0"/>
              <a:t>, long, float, double, char and Boolean</a:t>
            </a:r>
          </a:p>
          <a:p>
            <a:pPr lvl="1"/>
            <a:r>
              <a:rPr lang="en-US" dirty="0" smtClean="0"/>
              <a:t>Practice</a:t>
            </a:r>
          </a:p>
          <a:p>
            <a:pPr lvl="1"/>
            <a:endParaRPr lang="en-US" sz="2000" dirty="0" smtClean="0"/>
          </a:p>
        </p:txBody>
      </p:sp>
      <p:sp>
        <p:nvSpPr>
          <p:cNvPr id="2" name="Rectangle 1"/>
          <p:cNvSpPr/>
          <p:nvPr/>
        </p:nvSpPr>
        <p:spPr>
          <a:xfrm>
            <a:off x="1103312" y="2659224"/>
            <a:ext cx="10368252" cy="1812344"/>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 variable is a place in memory. </a:t>
            </a:r>
          </a:p>
          <a:p>
            <a:r>
              <a:rPr lang="en-US" dirty="0" smtClean="0"/>
              <a:t>We could think that a variable is like a box where we can store whatever we want in.</a:t>
            </a:r>
          </a:p>
          <a:p>
            <a:r>
              <a:rPr lang="en-US" dirty="0" smtClean="0"/>
              <a:t>The computer allow us to have 100s or even 1000s of this variables.</a:t>
            </a:r>
          </a:p>
          <a:p>
            <a:r>
              <a:rPr lang="en-US" dirty="0" smtClean="0"/>
              <a:t>We must assign the type of information that we want to store in those variables, also we can give them a name.</a:t>
            </a:r>
          </a:p>
          <a:p>
            <a:r>
              <a:rPr lang="en-US" dirty="0" smtClean="0"/>
              <a:t>The reason why we use variables is to make the program useful</a:t>
            </a:r>
            <a:endParaRPr lang="en-US" dirty="0"/>
          </a:p>
        </p:txBody>
      </p:sp>
    </p:spTree>
    <p:extLst>
      <p:ext uri="{BB962C8B-B14F-4D97-AF65-F5344CB8AC3E}">
        <p14:creationId xmlns:p14="http://schemas.microsoft.com/office/powerpoint/2010/main" val="33167871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dirty="0"/>
              <a:t>Constructors</a:t>
            </a:r>
            <a:r>
              <a:rPr lang="en-US" sz="2000" b="1" i="1" dirty="0"/>
              <a:t> </a:t>
            </a:r>
          </a:p>
          <a:p>
            <a:pPr lvl="1"/>
            <a:r>
              <a:rPr lang="en-US" sz="2000" b="1" i="1" dirty="0"/>
              <a:t>Inheritance</a:t>
            </a:r>
          </a:p>
          <a:p>
            <a:pPr lvl="1"/>
            <a:r>
              <a:rPr lang="en-US" dirty="0"/>
              <a:t>practice</a:t>
            </a:r>
          </a:p>
          <a:p>
            <a:pPr lvl="1"/>
            <a:endParaRPr lang="en-US" dirty="0" smtClean="0"/>
          </a:p>
          <a:p>
            <a:pPr lvl="1"/>
            <a:endParaRPr lang="en-US" dirty="0" smtClean="0"/>
          </a:p>
        </p:txBody>
      </p:sp>
      <p:sp>
        <p:nvSpPr>
          <p:cNvPr id="5" name="Rectangle 4"/>
          <p:cNvSpPr/>
          <p:nvPr/>
        </p:nvSpPr>
        <p:spPr>
          <a:xfrm>
            <a:off x="522514" y="2653002"/>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syntax:</a:t>
            </a:r>
          </a:p>
          <a:p>
            <a:r>
              <a:rPr lang="en-US" dirty="0" smtClean="0"/>
              <a:t>Class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6" name="Rectangle 5"/>
          <p:cNvSpPr/>
          <p:nvPr/>
        </p:nvSpPr>
        <p:spPr>
          <a:xfrm>
            <a:off x="4308443" y="3492758"/>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syntax:</a:t>
            </a:r>
          </a:p>
          <a:p>
            <a:r>
              <a:rPr lang="en-US" dirty="0" smtClean="0"/>
              <a:t>Class b extends a{</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7" name="Rectangle 6"/>
          <p:cNvSpPr/>
          <p:nvPr/>
        </p:nvSpPr>
        <p:spPr>
          <a:xfrm>
            <a:off x="5739136" y="1035696"/>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c extends </a:t>
            </a:r>
            <a:r>
              <a:rPr lang="en-US" dirty="0" err="1" smtClean="0"/>
              <a:t>a,d</a:t>
            </a:r>
            <a:r>
              <a:rPr lang="en-US" dirty="0" smtClean="0"/>
              <a:t>{</a:t>
            </a:r>
          </a:p>
          <a:p>
            <a:r>
              <a:rPr lang="en-US" dirty="0"/>
              <a:t>	</a:t>
            </a:r>
            <a:r>
              <a:rPr lang="en-US" dirty="0" smtClean="0"/>
              <a:t>public </a:t>
            </a:r>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a:t>	</a:t>
            </a:r>
            <a:r>
              <a:rPr lang="en-US" dirty="0" smtClean="0"/>
              <a:t>	return(</a:t>
            </a:r>
            <a:r>
              <a:rPr lang="en-US" dirty="0" err="1" smtClean="0"/>
              <a:t>a+b</a:t>
            </a:r>
            <a:r>
              <a:rPr lang="en-US" dirty="0" smtClean="0"/>
              <a:t>);</a:t>
            </a:r>
          </a:p>
          <a:p>
            <a:r>
              <a:rPr lang="en-US" dirty="0"/>
              <a:t>	</a:t>
            </a:r>
            <a:r>
              <a:rPr lang="en-US" dirty="0" smtClean="0"/>
              <a:t>}</a:t>
            </a:r>
          </a:p>
          <a:p>
            <a:r>
              <a:rPr lang="en-US" dirty="0" smtClean="0"/>
              <a:t>}</a:t>
            </a:r>
          </a:p>
        </p:txBody>
      </p:sp>
      <p:sp>
        <p:nvSpPr>
          <p:cNvPr id="8" name="Rectangle 7"/>
          <p:cNvSpPr/>
          <p:nvPr/>
        </p:nvSpPr>
        <p:spPr>
          <a:xfrm>
            <a:off x="8094372" y="4108577"/>
            <a:ext cx="3629609" cy="19967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Inheritance syntax:</a:t>
            </a:r>
          </a:p>
          <a:p>
            <a:r>
              <a:rPr lang="en-US" dirty="0" smtClean="0"/>
              <a:t>Class d {</a:t>
            </a:r>
          </a:p>
          <a:p>
            <a:r>
              <a:rPr lang="en-US" dirty="0"/>
              <a:t>	</a:t>
            </a:r>
            <a:r>
              <a:rPr lang="en-US" dirty="0" smtClean="0"/>
              <a:t>public </a:t>
            </a:r>
            <a:r>
              <a:rPr lang="en-US" dirty="0" err="1" smtClean="0"/>
              <a:t>int</a:t>
            </a:r>
            <a:r>
              <a:rPr lang="en-US" dirty="0" smtClean="0"/>
              <a:t> </a:t>
            </a:r>
            <a:r>
              <a:rPr lang="en-US" dirty="0" err="1" smtClean="0"/>
              <a:t>mult</a:t>
            </a:r>
            <a:r>
              <a:rPr lang="en-US" dirty="0" smtClean="0"/>
              <a:t>(</a:t>
            </a:r>
            <a:r>
              <a:rPr lang="en-US" dirty="0" err="1" smtClean="0"/>
              <a:t>int</a:t>
            </a:r>
            <a:r>
              <a:rPr lang="en-US" dirty="0" smtClean="0"/>
              <a:t> a, </a:t>
            </a:r>
            <a:r>
              <a:rPr lang="en-US" dirty="0" err="1" smtClean="0"/>
              <a:t>int</a:t>
            </a:r>
            <a:r>
              <a:rPr lang="en-US" dirty="0" smtClean="0"/>
              <a:t> b){</a:t>
            </a:r>
          </a:p>
          <a:p>
            <a:r>
              <a:rPr lang="en-US" dirty="0"/>
              <a:t>	</a:t>
            </a:r>
            <a:r>
              <a:rPr lang="en-US" dirty="0" smtClean="0"/>
              <a:t>	return(a*b);</a:t>
            </a:r>
          </a:p>
          <a:p>
            <a:r>
              <a:rPr lang="en-US" dirty="0"/>
              <a:t>	</a:t>
            </a:r>
            <a:r>
              <a:rPr lang="en-US" dirty="0" smtClean="0"/>
              <a:t>}</a:t>
            </a:r>
          </a:p>
          <a:p>
            <a:r>
              <a:rPr lang="en-US" dirty="0" smtClean="0"/>
              <a:t>}</a:t>
            </a:r>
          </a:p>
        </p:txBody>
      </p:sp>
      <p:sp>
        <p:nvSpPr>
          <p:cNvPr id="9" name="Rectangle 8"/>
          <p:cNvSpPr/>
          <p:nvPr/>
        </p:nvSpPr>
        <p:spPr>
          <a:xfrm>
            <a:off x="5739135" y="1035695"/>
            <a:ext cx="3629609" cy="1996751"/>
          </a:xfrm>
          <a:prstGeom prst="rect">
            <a:avLst/>
          </a:prstGeom>
          <a:solidFill>
            <a:schemeClr val="accent1">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This is Not allow </a:t>
            </a:r>
          </a:p>
          <a:p>
            <a:r>
              <a:rPr lang="en-US" dirty="0" smtClean="0"/>
              <a:t>Java does not allow multiple inheritance instead we must use </a:t>
            </a:r>
            <a:r>
              <a:rPr lang="en-US" dirty="0" err="1" smtClean="0"/>
              <a:t>intefaces</a:t>
            </a:r>
            <a:r>
              <a:rPr lang="en-US" dirty="0"/>
              <a:t>.</a:t>
            </a:r>
            <a:endParaRPr lang="en-US" dirty="0" smtClean="0"/>
          </a:p>
          <a:p>
            <a:endParaRPr lang="en-US" dirty="0" smtClean="0"/>
          </a:p>
        </p:txBody>
      </p:sp>
    </p:spTree>
    <p:extLst>
      <p:ext uri="{BB962C8B-B14F-4D97-AF65-F5344CB8AC3E}">
        <p14:creationId xmlns:p14="http://schemas.microsoft.com/office/powerpoint/2010/main" val="3843306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b="1" i="1" dirty="0"/>
              <a:t>Session 6: OOP Basic Concepts</a:t>
            </a:r>
          </a:p>
          <a:p>
            <a:pPr lvl="1"/>
            <a:r>
              <a:rPr lang="en-US" dirty="0"/>
              <a:t>Classes</a:t>
            </a:r>
          </a:p>
          <a:p>
            <a:pPr lvl="1"/>
            <a:r>
              <a:rPr lang="en-US" dirty="0"/>
              <a:t>Constructors</a:t>
            </a:r>
            <a:r>
              <a:rPr lang="en-US" sz="2000" b="1" i="1" dirty="0"/>
              <a:t> </a:t>
            </a:r>
          </a:p>
          <a:p>
            <a:pPr lvl="1"/>
            <a:r>
              <a:rPr lang="en-US" dirty="0"/>
              <a:t>Inheritance</a:t>
            </a:r>
          </a:p>
          <a:p>
            <a:pPr lvl="1"/>
            <a:r>
              <a:rPr lang="en-US" sz="2000" b="1" i="1" dirty="0"/>
              <a:t>practice</a:t>
            </a:r>
          </a:p>
          <a:p>
            <a:pPr lvl="1"/>
            <a:endParaRPr lang="en-US" dirty="0" smtClean="0"/>
          </a:p>
          <a:p>
            <a:pPr lvl="1"/>
            <a:endParaRPr lang="en-US" dirty="0" smtClean="0"/>
          </a:p>
        </p:txBody>
      </p:sp>
    </p:spTree>
    <p:extLst>
      <p:ext uri="{BB962C8B-B14F-4D97-AF65-F5344CB8AC3E}">
        <p14:creationId xmlns:p14="http://schemas.microsoft.com/office/powerpoint/2010/main" val="3112784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7: OOP Advanced Concepts</a:t>
            </a:r>
          </a:p>
          <a:p>
            <a:pPr lvl="1"/>
            <a:r>
              <a:rPr lang="en-US" sz="2000" b="1" i="1" dirty="0"/>
              <a:t>Composition</a:t>
            </a:r>
            <a:endParaRPr lang="en-US" sz="2000" b="1" i="1" dirty="0"/>
          </a:p>
          <a:p>
            <a:pPr lvl="1"/>
            <a:r>
              <a:rPr lang="en-US" dirty="0" smtClean="0"/>
              <a:t>Encapsulation</a:t>
            </a:r>
          </a:p>
          <a:p>
            <a:pPr lvl="1"/>
            <a:r>
              <a:rPr lang="en-US" dirty="0" smtClean="0"/>
              <a:t>Polymorphism</a:t>
            </a:r>
          </a:p>
          <a:p>
            <a:pPr lvl="1"/>
            <a:r>
              <a:rPr lang="en-US" dirty="0" smtClean="0"/>
              <a:t>Practice</a:t>
            </a:r>
            <a:endParaRPr lang="en-US" dirty="0"/>
          </a:p>
          <a:p>
            <a:pPr lvl="1"/>
            <a:endParaRPr lang="en-US" dirty="0" smtClean="0"/>
          </a:p>
          <a:p>
            <a:pPr marL="457200" lvl="1" indent="0">
              <a:buNone/>
            </a:pPr>
            <a:endParaRPr lang="en-US" dirty="0" smtClean="0"/>
          </a:p>
        </p:txBody>
      </p:sp>
      <p:sp>
        <p:nvSpPr>
          <p:cNvPr id="2" name="Rectangle 1"/>
          <p:cNvSpPr/>
          <p:nvPr/>
        </p:nvSpPr>
        <p:spPr>
          <a:xfrm>
            <a:off x="1231641" y="2603241"/>
            <a:ext cx="9909110" cy="27432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Composition: It enables a group of objects have to be treated in the same way as a single instance of an object </a:t>
            </a:r>
          </a:p>
          <a:p>
            <a:endParaRPr lang="en-US" dirty="0"/>
          </a:p>
          <a:p>
            <a:r>
              <a:rPr lang="en-US" dirty="0" smtClean="0"/>
              <a:t>Inheritance: A class inherits fields and methods from all its super classes, whether direct or indirect, a sub class can override methods that it inherits  </a:t>
            </a:r>
          </a:p>
          <a:p>
            <a:endParaRPr lang="en-US" dirty="0"/>
          </a:p>
          <a:p>
            <a:r>
              <a:rPr lang="en-US" dirty="0" smtClean="0"/>
              <a:t>We can think that composition is a “has a” relation  and inheritance “is a” relation</a:t>
            </a:r>
          </a:p>
          <a:p>
            <a:endParaRPr lang="en-US" dirty="0" smtClean="0"/>
          </a:p>
        </p:txBody>
      </p:sp>
    </p:spTree>
    <p:extLst>
      <p:ext uri="{BB962C8B-B14F-4D97-AF65-F5344CB8AC3E}">
        <p14:creationId xmlns:p14="http://schemas.microsoft.com/office/powerpoint/2010/main" val="27734291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7: OOP Advanced Concepts</a:t>
            </a:r>
          </a:p>
          <a:p>
            <a:pPr lvl="1"/>
            <a:r>
              <a:rPr lang="en-US" sz="2000" b="1" i="1" dirty="0"/>
              <a:t>Composition</a:t>
            </a:r>
            <a:endParaRPr lang="en-US" sz="2000" b="1" i="1" dirty="0"/>
          </a:p>
          <a:p>
            <a:pPr lvl="1"/>
            <a:r>
              <a:rPr lang="en-US" dirty="0" smtClean="0"/>
              <a:t>Encapsulation</a:t>
            </a:r>
          </a:p>
          <a:p>
            <a:pPr lvl="1"/>
            <a:r>
              <a:rPr lang="en-US" dirty="0" smtClean="0"/>
              <a:t>Polymorphism</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41"/>
            <a:ext cx="9909110" cy="192210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Why to use composition</a:t>
            </a:r>
          </a:p>
          <a:p>
            <a:endParaRPr lang="en-US" dirty="0"/>
          </a:p>
          <a:p>
            <a:pPr marL="342900" indent="-342900">
              <a:buAutoNum type="arabicParenR"/>
            </a:pPr>
            <a:r>
              <a:rPr lang="en-US" dirty="0" smtClean="0"/>
              <a:t>It provides method calling flexibility </a:t>
            </a:r>
          </a:p>
          <a:p>
            <a:pPr marL="342900" indent="-342900">
              <a:buAutoNum type="arabicParenR"/>
            </a:pPr>
            <a:r>
              <a:rPr lang="en-US" dirty="0" smtClean="0"/>
              <a:t>Easier to testing </a:t>
            </a:r>
          </a:p>
          <a:p>
            <a:pPr marL="342900" indent="-342900">
              <a:buAutoNum type="arabicParenR"/>
            </a:pPr>
            <a:r>
              <a:rPr lang="en-US" dirty="0" smtClean="0"/>
              <a:t>Java doesn’t provide multi inheritance </a:t>
            </a:r>
          </a:p>
          <a:p>
            <a:pPr marL="342900" indent="-342900">
              <a:buAutoNum type="arabicParenR"/>
            </a:pPr>
            <a:endParaRPr lang="en-US" dirty="0"/>
          </a:p>
          <a:p>
            <a:endParaRPr lang="en-US" dirty="0" smtClean="0"/>
          </a:p>
        </p:txBody>
      </p:sp>
    </p:spTree>
    <p:extLst>
      <p:ext uri="{BB962C8B-B14F-4D97-AF65-F5344CB8AC3E}">
        <p14:creationId xmlns:p14="http://schemas.microsoft.com/office/powerpoint/2010/main" val="23873114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7: OOP Advanced Concepts</a:t>
            </a:r>
          </a:p>
          <a:p>
            <a:pPr lvl="1"/>
            <a:r>
              <a:rPr lang="en-US" dirty="0"/>
              <a:t>Composition</a:t>
            </a:r>
          </a:p>
          <a:p>
            <a:pPr lvl="1"/>
            <a:r>
              <a:rPr lang="en-US" sz="2000" b="1" i="1" dirty="0"/>
              <a:t>Encapsulation</a:t>
            </a:r>
          </a:p>
          <a:p>
            <a:pPr lvl="1"/>
            <a:r>
              <a:rPr lang="en-US" dirty="0" smtClean="0"/>
              <a:t>Polymorphism</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What is encapsulation ?</a:t>
            </a:r>
          </a:p>
          <a:p>
            <a:r>
              <a:rPr lang="en-US" dirty="0" smtClean="0"/>
              <a:t>Encapsulation is the mechanism that allow us to restrict access to certain components in the objects that we create. In other with the encapsulation we are able to protect the members of a class from external access in order to guard against unauthorized access.</a:t>
            </a:r>
          </a:p>
          <a:p>
            <a:r>
              <a:rPr lang="en-US" dirty="0" smtClean="0"/>
              <a:t>The encapsulation is very useful because with this we can hide the internal working of a class and only expose the fragments that are not critical, like results and thinks like that. </a:t>
            </a:r>
          </a:p>
          <a:p>
            <a:pPr marL="342900" indent="-342900">
              <a:buAutoNum type="arabicParenR"/>
            </a:pPr>
            <a:endParaRPr lang="en-US" dirty="0"/>
          </a:p>
          <a:p>
            <a:endParaRPr lang="en-US" dirty="0" smtClean="0"/>
          </a:p>
        </p:txBody>
      </p:sp>
    </p:spTree>
    <p:extLst>
      <p:ext uri="{BB962C8B-B14F-4D97-AF65-F5344CB8AC3E}">
        <p14:creationId xmlns:p14="http://schemas.microsoft.com/office/powerpoint/2010/main" val="33326318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7: OOP Advanced Concepts</a:t>
            </a:r>
          </a:p>
          <a:p>
            <a:pPr lvl="1"/>
            <a:r>
              <a:rPr lang="en-US" dirty="0"/>
              <a:t>Composition</a:t>
            </a:r>
          </a:p>
          <a:p>
            <a:pPr lvl="1"/>
            <a:r>
              <a:rPr lang="en-US" sz="2000" b="1" i="1" dirty="0"/>
              <a:t>Encapsulation</a:t>
            </a:r>
          </a:p>
          <a:p>
            <a:pPr lvl="1"/>
            <a:r>
              <a:rPr lang="en-US" dirty="0" smtClean="0"/>
              <a:t>Polymorphism</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we don’t make a good usage of the encapsulation, we could have two big problems with our code:</a:t>
            </a:r>
          </a:p>
          <a:p>
            <a:r>
              <a:rPr lang="en-US" dirty="0" smtClean="0"/>
              <a:t>Security Issue</a:t>
            </a:r>
          </a:p>
          <a:p>
            <a:r>
              <a:rPr lang="en-US" dirty="0" smtClean="0"/>
              <a:t>If we don’t encapsulate the attributes or methods  all this will be exposed to be modified from other classes </a:t>
            </a:r>
          </a:p>
          <a:p>
            <a:r>
              <a:rPr lang="en-US" dirty="0" smtClean="0"/>
              <a:t>Code integrity </a:t>
            </a:r>
          </a:p>
          <a:p>
            <a:r>
              <a:rPr lang="en-US" dirty="0" smtClean="0"/>
              <a:t>If other classes are using some member, and for some reason we have to refactor then a ton of errors will be rising up.</a:t>
            </a:r>
          </a:p>
          <a:p>
            <a:endParaRPr lang="en-US" dirty="0" smtClean="0"/>
          </a:p>
        </p:txBody>
      </p:sp>
    </p:spTree>
    <p:extLst>
      <p:ext uri="{BB962C8B-B14F-4D97-AF65-F5344CB8AC3E}">
        <p14:creationId xmlns:p14="http://schemas.microsoft.com/office/powerpoint/2010/main" val="26486050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7: OOP Advanced Concepts</a:t>
            </a:r>
          </a:p>
          <a:p>
            <a:pPr lvl="1"/>
            <a:r>
              <a:rPr lang="en-US" dirty="0"/>
              <a:t>Composition</a:t>
            </a:r>
          </a:p>
          <a:p>
            <a:pPr lvl="1"/>
            <a:r>
              <a:rPr lang="en-US" dirty="0"/>
              <a:t>Encapsulation</a:t>
            </a:r>
          </a:p>
          <a:p>
            <a:pPr lvl="1"/>
            <a:r>
              <a:rPr lang="en-US" sz="2000" b="1" i="1" dirty="0"/>
              <a:t>Polymorphism</a:t>
            </a:r>
          </a:p>
          <a:p>
            <a:pPr lvl="1"/>
            <a:r>
              <a:rPr lang="en-US" dirty="0" smtClean="0"/>
              <a:t>Practice</a:t>
            </a:r>
            <a:endParaRPr lang="en-US" dirty="0"/>
          </a:p>
          <a:p>
            <a:pPr lvl="1"/>
            <a:endParaRPr lang="en-US" dirty="0" smtClean="0"/>
          </a:p>
          <a:p>
            <a:pPr marL="457200" lvl="1" indent="0">
              <a:buNone/>
            </a:pPr>
            <a:endParaRPr lang="en-US" dirty="0" smtClean="0"/>
          </a:p>
        </p:txBody>
      </p:sp>
      <p:sp>
        <p:nvSpPr>
          <p:cNvPr id="5" name="Rectangle 4"/>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Polymorphism is rally the mechanism in object oriented programing, that allows actions to act differently based on the actual  object that the action is being performed on.</a:t>
            </a:r>
          </a:p>
          <a:p>
            <a:endParaRPr lang="en-US" dirty="0"/>
          </a:p>
          <a:p>
            <a:r>
              <a:rPr lang="en-US" dirty="0" smtClean="0"/>
              <a:t>We have two types of polymorphism</a:t>
            </a:r>
          </a:p>
          <a:p>
            <a:pPr marL="342900" indent="-342900">
              <a:buFont typeface="+mj-lt"/>
              <a:buAutoNum type="arabicParenR"/>
            </a:pPr>
            <a:r>
              <a:rPr lang="en-US" dirty="0" smtClean="0"/>
              <a:t>Compile time polymorphism </a:t>
            </a:r>
          </a:p>
          <a:p>
            <a:pPr lvl="1"/>
            <a:r>
              <a:rPr lang="en-US" dirty="0" smtClean="0"/>
              <a:t>This is done by the method overloading   </a:t>
            </a:r>
          </a:p>
          <a:p>
            <a:r>
              <a:rPr lang="en-US" dirty="0" smtClean="0"/>
              <a:t>2) Run time polymorphism </a:t>
            </a:r>
          </a:p>
          <a:p>
            <a:r>
              <a:rPr lang="en-US" dirty="0"/>
              <a:t>	</a:t>
            </a:r>
            <a:r>
              <a:rPr lang="en-US" dirty="0" smtClean="0"/>
              <a:t>this is don by the method overriding </a:t>
            </a:r>
          </a:p>
        </p:txBody>
      </p:sp>
    </p:spTree>
    <p:extLst>
      <p:ext uri="{BB962C8B-B14F-4D97-AF65-F5344CB8AC3E}">
        <p14:creationId xmlns:p14="http://schemas.microsoft.com/office/powerpoint/2010/main" val="33600499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7: OOP Advanced Concepts</a:t>
            </a:r>
          </a:p>
          <a:p>
            <a:pPr lvl="1"/>
            <a:r>
              <a:rPr lang="en-US" dirty="0"/>
              <a:t>Composition</a:t>
            </a:r>
          </a:p>
          <a:p>
            <a:pPr lvl="1"/>
            <a:r>
              <a:rPr lang="en-US" dirty="0"/>
              <a:t>Encapsulation</a:t>
            </a:r>
          </a:p>
          <a:p>
            <a:pPr lvl="1"/>
            <a:r>
              <a:rPr lang="en-US" dirty="0"/>
              <a:t>Polymorphism</a:t>
            </a:r>
          </a:p>
          <a:p>
            <a:pPr lvl="1"/>
            <a:r>
              <a:rPr lang="en-US" sz="2000" b="1" i="1" dirty="0"/>
              <a:t>Practice</a:t>
            </a:r>
            <a:endParaRPr lang="en-US" sz="2000" b="1" i="1" dirty="0"/>
          </a:p>
          <a:p>
            <a:pPr lvl="1"/>
            <a:endParaRPr lang="en-US" dirty="0" smtClean="0"/>
          </a:p>
          <a:p>
            <a:pPr marL="457200" lvl="1" indent="0">
              <a:buNone/>
            </a:pPr>
            <a:endParaRPr lang="en-US" dirty="0"/>
          </a:p>
        </p:txBody>
      </p:sp>
    </p:spTree>
    <p:extLst>
      <p:ext uri="{BB962C8B-B14F-4D97-AF65-F5344CB8AC3E}">
        <p14:creationId xmlns:p14="http://schemas.microsoft.com/office/powerpoint/2010/main" val="2477296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Arrays</a:t>
            </a:r>
          </a:p>
          <a:p>
            <a:r>
              <a:rPr lang="en-US" dirty="0" smtClean="0"/>
              <a:t>Arrays are a data structure that has the follow attributes:</a:t>
            </a:r>
          </a:p>
          <a:p>
            <a:r>
              <a:rPr lang="en-US" dirty="0" smtClean="0"/>
              <a:t>1) A collection of data of a same type</a:t>
            </a:r>
          </a:p>
          <a:p>
            <a:r>
              <a:rPr lang="en-US" dirty="0" smtClean="0"/>
              <a:t>2) Finites </a:t>
            </a:r>
          </a:p>
          <a:p>
            <a:r>
              <a:rPr lang="en-US" dirty="0" smtClean="0"/>
              <a:t>3) </a:t>
            </a:r>
            <a:r>
              <a:rPr lang="en-US" dirty="0" err="1" smtClean="0"/>
              <a:t>Inmutables</a:t>
            </a:r>
            <a:r>
              <a:rPr lang="en-US" dirty="0" smtClean="0"/>
              <a:t> </a:t>
            </a:r>
          </a:p>
          <a:p>
            <a:endParaRPr lang="en-US" dirty="0" smtClean="0"/>
          </a:p>
        </p:txBody>
      </p:sp>
    </p:spTree>
    <p:extLst>
      <p:ext uri="{BB962C8B-B14F-4D97-AF65-F5344CB8AC3E}">
        <p14:creationId xmlns:p14="http://schemas.microsoft.com/office/powerpoint/2010/main" val="4843910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Arrays</a:t>
            </a:r>
          </a:p>
          <a:p>
            <a:r>
              <a:rPr lang="en-US" dirty="0" smtClean="0"/>
              <a:t>Arrays are a data structure that has the follow attributes:</a:t>
            </a:r>
          </a:p>
          <a:p>
            <a:r>
              <a:rPr lang="en-US" dirty="0" smtClean="0"/>
              <a:t>1) A collection of data of a same type</a:t>
            </a:r>
          </a:p>
          <a:p>
            <a:r>
              <a:rPr lang="en-US" dirty="0"/>
              <a:t>	</a:t>
            </a:r>
            <a:r>
              <a:rPr lang="en-US" dirty="0" smtClean="0"/>
              <a:t>All the values that the array holds must have the same datatype</a:t>
            </a:r>
          </a:p>
        </p:txBody>
      </p:sp>
    </p:spTree>
    <p:extLst>
      <p:ext uri="{BB962C8B-B14F-4D97-AF65-F5344CB8AC3E}">
        <p14:creationId xmlns:p14="http://schemas.microsoft.com/office/powerpoint/2010/main" val="3828537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smtClean="0"/>
              <a:t>Session 1: Variables and Datatypes</a:t>
            </a:r>
          </a:p>
          <a:p>
            <a:pPr lvl="1"/>
            <a:r>
              <a:rPr lang="en-US" sz="2000" b="1" dirty="0"/>
              <a:t>What are variables</a:t>
            </a:r>
          </a:p>
          <a:p>
            <a:pPr lvl="1"/>
            <a:r>
              <a:rPr lang="en-US" dirty="0"/>
              <a:t>Primitive Datatypes: Byte, Short, </a:t>
            </a:r>
            <a:r>
              <a:rPr lang="en-US" dirty="0" err="1"/>
              <a:t>int</a:t>
            </a:r>
            <a:r>
              <a:rPr lang="en-US" dirty="0"/>
              <a:t>, long, float, double, char and Boolean</a:t>
            </a:r>
          </a:p>
          <a:p>
            <a:pPr lvl="1"/>
            <a:r>
              <a:rPr lang="en-US" dirty="0" smtClean="0"/>
              <a:t>Practice</a:t>
            </a:r>
          </a:p>
          <a:p>
            <a:pPr lvl="1"/>
            <a:endParaRPr lang="en-US" sz="2000" dirty="0" smtClean="0"/>
          </a:p>
        </p:txBody>
      </p:sp>
      <p:sp>
        <p:nvSpPr>
          <p:cNvPr id="4" name="Rectangle 3"/>
          <p:cNvSpPr/>
          <p:nvPr/>
        </p:nvSpPr>
        <p:spPr>
          <a:xfrm>
            <a:off x="1103312" y="2438315"/>
            <a:ext cx="10368252" cy="2964109"/>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 Java to define a variable we first must to specify what datatype we want to store in it, for example:</a:t>
            </a:r>
          </a:p>
          <a:p>
            <a:endParaRPr lang="en-US" dirty="0"/>
          </a:p>
          <a:p>
            <a:r>
              <a:rPr lang="en-US" dirty="0" err="1" smtClean="0"/>
              <a:t>Int</a:t>
            </a:r>
            <a:r>
              <a:rPr lang="en-US" dirty="0" smtClean="0"/>
              <a:t> age = 26;</a:t>
            </a:r>
          </a:p>
          <a:p>
            <a:endParaRPr lang="en-US" dirty="0" smtClean="0"/>
          </a:p>
          <a:p>
            <a:r>
              <a:rPr lang="en-US" dirty="0" smtClean="0"/>
              <a:t>Lets see what we are saying in this line of code:</a:t>
            </a:r>
          </a:p>
          <a:p>
            <a:r>
              <a:rPr lang="en-US" sz="2000" b="1" i="1" u="sng" dirty="0" err="1" smtClean="0"/>
              <a:t>Int</a:t>
            </a:r>
            <a:r>
              <a:rPr lang="en-US" dirty="0" smtClean="0"/>
              <a:t> is reserving a integer space of memory </a:t>
            </a:r>
          </a:p>
          <a:p>
            <a:r>
              <a:rPr lang="en-US" b="1" i="1" u="sng" dirty="0" smtClean="0"/>
              <a:t>Age</a:t>
            </a:r>
            <a:r>
              <a:rPr lang="en-US" dirty="0" smtClean="0"/>
              <a:t> is somehow the label how we will get access to this space of memory </a:t>
            </a:r>
          </a:p>
          <a:p>
            <a:r>
              <a:rPr lang="en-US" b="1" i="1" u="sng" dirty="0" smtClean="0"/>
              <a:t>=</a:t>
            </a:r>
            <a:r>
              <a:rPr lang="en-US" dirty="0" smtClean="0"/>
              <a:t>  is indicating that the value to the right will be assigned to that memory location</a:t>
            </a:r>
          </a:p>
          <a:p>
            <a:r>
              <a:rPr lang="en-US" dirty="0" smtClean="0"/>
              <a:t>Note </a:t>
            </a:r>
            <a:r>
              <a:rPr lang="en-US" dirty="0" err="1" smtClean="0"/>
              <a:t>int</a:t>
            </a:r>
            <a:r>
              <a:rPr lang="en-US" dirty="0" smtClean="0"/>
              <a:t> </a:t>
            </a:r>
            <a:r>
              <a:rPr lang="en-US" dirty="0" err="1" smtClean="0"/>
              <a:t>spects</a:t>
            </a:r>
            <a:r>
              <a:rPr lang="en-US" dirty="0" smtClean="0"/>
              <a:t> a numerical Mathematical integer number </a:t>
            </a:r>
            <a:endParaRPr lang="en-US" dirty="0"/>
          </a:p>
        </p:txBody>
      </p:sp>
    </p:spTree>
    <p:extLst>
      <p:ext uri="{BB962C8B-B14F-4D97-AF65-F5344CB8AC3E}">
        <p14:creationId xmlns:p14="http://schemas.microsoft.com/office/powerpoint/2010/main" val="29053159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Arrays</a:t>
            </a:r>
          </a:p>
          <a:p>
            <a:r>
              <a:rPr lang="en-US" dirty="0" smtClean="0"/>
              <a:t>Arrays are a data structure that has the follow attributes:</a:t>
            </a:r>
          </a:p>
          <a:p>
            <a:r>
              <a:rPr lang="en-US" dirty="0" smtClean="0"/>
              <a:t>2) Finites </a:t>
            </a:r>
          </a:p>
          <a:p>
            <a:r>
              <a:rPr lang="en-US" dirty="0" smtClean="0"/>
              <a:t>	When we define the array we must specify a specific size </a:t>
            </a:r>
          </a:p>
        </p:txBody>
      </p:sp>
    </p:spTree>
    <p:extLst>
      <p:ext uri="{BB962C8B-B14F-4D97-AF65-F5344CB8AC3E}">
        <p14:creationId xmlns:p14="http://schemas.microsoft.com/office/powerpoint/2010/main" val="30014735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Arrays</a:t>
            </a:r>
          </a:p>
          <a:p>
            <a:r>
              <a:rPr lang="en-US" dirty="0" smtClean="0"/>
              <a:t>Arrays are a data structure that has the follow attributes:</a:t>
            </a:r>
          </a:p>
          <a:p>
            <a:r>
              <a:rPr lang="en-US" dirty="0" smtClean="0"/>
              <a:t>3) Immutable</a:t>
            </a:r>
          </a:p>
          <a:p>
            <a:r>
              <a:rPr lang="en-US" dirty="0"/>
              <a:t>	</a:t>
            </a:r>
            <a:r>
              <a:rPr lang="en-US" dirty="0" smtClean="0"/>
              <a:t>during the execution we cannot change the size of the array; In other words once the array is defined its length will not change. </a:t>
            </a:r>
          </a:p>
          <a:p>
            <a:endParaRPr lang="en-US" dirty="0" smtClean="0"/>
          </a:p>
        </p:txBody>
      </p:sp>
    </p:spTree>
    <p:extLst>
      <p:ext uri="{BB962C8B-B14F-4D97-AF65-F5344CB8AC3E}">
        <p14:creationId xmlns:p14="http://schemas.microsoft.com/office/powerpoint/2010/main" val="28236805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How to create an array ?</a:t>
            </a:r>
          </a:p>
          <a:p>
            <a:r>
              <a:rPr lang="en-US" dirty="0" smtClean="0"/>
              <a:t>Syntax:</a:t>
            </a:r>
          </a:p>
          <a:p>
            <a:r>
              <a:rPr lang="en-US" dirty="0" smtClean="0"/>
              <a:t>[datatype ] [] [name] = new [datatype] [size];</a:t>
            </a:r>
          </a:p>
          <a:p>
            <a:r>
              <a:rPr lang="en-US" dirty="0" smtClean="0"/>
              <a:t>[</a:t>
            </a:r>
            <a:r>
              <a:rPr lang="en-US" dirty="0"/>
              <a:t>datatype ] </a:t>
            </a:r>
            <a:r>
              <a:rPr lang="en-US" dirty="0" smtClean="0"/>
              <a:t>[</a:t>
            </a:r>
            <a:r>
              <a:rPr lang="en-US" dirty="0"/>
              <a:t>name] </a:t>
            </a:r>
            <a:r>
              <a:rPr lang="en-US" dirty="0" smtClean="0"/>
              <a:t>[] = </a:t>
            </a:r>
            <a:r>
              <a:rPr lang="en-US" dirty="0"/>
              <a:t>new [datatype] [size</a:t>
            </a:r>
            <a:r>
              <a:rPr lang="en-US" dirty="0" smtClean="0"/>
              <a:t>];</a:t>
            </a:r>
          </a:p>
          <a:p>
            <a:endParaRPr lang="en-US" dirty="0"/>
          </a:p>
          <a:p>
            <a:r>
              <a:rPr lang="en-US" dirty="0" smtClean="0"/>
              <a:t>Example</a:t>
            </a:r>
          </a:p>
          <a:p>
            <a:r>
              <a:rPr lang="en-US" dirty="0" smtClean="0"/>
              <a:t>String  [] names = new String [10] -&gt; this will hold ten spots for string variables</a:t>
            </a:r>
          </a:p>
          <a:p>
            <a:r>
              <a:rPr lang="en-US" dirty="0" err="1" smtClean="0"/>
              <a:t>int</a:t>
            </a:r>
            <a:r>
              <a:rPr lang="en-US" dirty="0" smtClean="0"/>
              <a:t> ages [] = new </a:t>
            </a:r>
            <a:r>
              <a:rPr lang="en-US" dirty="0" err="1" smtClean="0"/>
              <a:t>int</a:t>
            </a:r>
            <a:r>
              <a:rPr lang="en-US" dirty="0" smtClean="0"/>
              <a:t> [10] -&gt;  </a:t>
            </a:r>
            <a:r>
              <a:rPr lang="en-US" dirty="0"/>
              <a:t>this will hold ten spots for </a:t>
            </a:r>
            <a:r>
              <a:rPr lang="en-US" dirty="0" smtClean="0"/>
              <a:t>integer </a:t>
            </a:r>
            <a:r>
              <a:rPr lang="en-US" dirty="0"/>
              <a:t>variables</a:t>
            </a:r>
          </a:p>
          <a:p>
            <a:endParaRPr lang="en-US" dirty="0"/>
          </a:p>
          <a:p>
            <a:endParaRPr lang="en-US" dirty="0" smtClean="0"/>
          </a:p>
        </p:txBody>
      </p:sp>
    </p:spTree>
    <p:extLst>
      <p:ext uri="{BB962C8B-B14F-4D97-AF65-F5344CB8AC3E}">
        <p14:creationId xmlns:p14="http://schemas.microsoft.com/office/powerpoint/2010/main" val="28441569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How to initialize an array ?</a:t>
            </a:r>
          </a:p>
          <a:p>
            <a:r>
              <a:rPr lang="en-US" dirty="0" smtClean="0"/>
              <a:t>Syntax:</a:t>
            </a:r>
          </a:p>
          <a:p>
            <a:r>
              <a:rPr lang="en-US" dirty="0" smtClean="0"/>
              <a:t>[datatype ] [] [name] = {[val1],[val2],[val3], …, [</a:t>
            </a:r>
            <a:r>
              <a:rPr lang="en-US" dirty="0" err="1" smtClean="0"/>
              <a:t>valn</a:t>
            </a:r>
            <a:r>
              <a:rPr lang="en-US" dirty="0" smtClean="0"/>
              <a:t>]} ;</a:t>
            </a:r>
          </a:p>
          <a:p>
            <a:r>
              <a:rPr lang="en-US" dirty="0" smtClean="0"/>
              <a:t>[datatype ] [name] [] = </a:t>
            </a:r>
            <a:r>
              <a:rPr lang="en-US" dirty="0"/>
              <a:t>{[val1],[val2],[val3], …, [</a:t>
            </a:r>
            <a:r>
              <a:rPr lang="en-US" dirty="0" err="1"/>
              <a:t>valn</a:t>
            </a:r>
            <a:r>
              <a:rPr lang="en-US" dirty="0"/>
              <a:t>]} </a:t>
            </a:r>
            <a:r>
              <a:rPr lang="en-US" dirty="0" smtClean="0"/>
              <a:t>;</a:t>
            </a:r>
          </a:p>
          <a:p>
            <a:endParaRPr lang="en-US" dirty="0"/>
          </a:p>
          <a:p>
            <a:r>
              <a:rPr lang="en-US" dirty="0" smtClean="0"/>
              <a:t>Example</a:t>
            </a:r>
          </a:p>
          <a:p>
            <a:r>
              <a:rPr lang="en-US" dirty="0" smtClean="0"/>
              <a:t>String  [] names = {“</a:t>
            </a:r>
            <a:r>
              <a:rPr lang="en-US" dirty="0" err="1" smtClean="0"/>
              <a:t>Jose”,”Juan”,”Oscar</a:t>
            </a:r>
            <a:r>
              <a:rPr lang="en-US" dirty="0" smtClean="0"/>
              <a:t>”};</a:t>
            </a:r>
          </a:p>
          <a:p>
            <a:r>
              <a:rPr lang="en-US" dirty="0" err="1" smtClean="0"/>
              <a:t>int</a:t>
            </a:r>
            <a:r>
              <a:rPr lang="en-US" dirty="0" smtClean="0"/>
              <a:t> ages [] = {15, 23, 36};</a:t>
            </a:r>
            <a:endParaRPr lang="en-US" dirty="0"/>
          </a:p>
          <a:p>
            <a:endParaRPr lang="en-US" dirty="0" smtClean="0"/>
          </a:p>
        </p:txBody>
      </p:sp>
    </p:spTree>
    <p:extLst>
      <p:ext uri="{BB962C8B-B14F-4D97-AF65-F5344CB8AC3E}">
        <p14:creationId xmlns:p14="http://schemas.microsoft.com/office/powerpoint/2010/main" val="15346998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Two dimensions arrays:</a:t>
            </a:r>
          </a:p>
          <a:p>
            <a:r>
              <a:rPr lang="en-US" dirty="0" smtClean="0"/>
              <a:t>[datatype] [][][name] = new [datatype] [size][size];</a:t>
            </a:r>
          </a:p>
          <a:p>
            <a:r>
              <a:rPr lang="en-US" dirty="0"/>
              <a:t>[datatype] </a:t>
            </a:r>
            <a:r>
              <a:rPr lang="en-US" dirty="0" smtClean="0"/>
              <a:t>[name] [][] </a:t>
            </a:r>
            <a:r>
              <a:rPr lang="en-US" dirty="0"/>
              <a:t>= new [datatype] [size][size</a:t>
            </a:r>
            <a:r>
              <a:rPr lang="en-US" dirty="0" smtClean="0"/>
              <a:t>];</a:t>
            </a:r>
          </a:p>
          <a:p>
            <a:endParaRPr lang="en-US" dirty="0"/>
          </a:p>
          <a:p>
            <a:r>
              <a:rPr lang="en-US" dirty="0" smtClean="0"/>
              <a:t>Example </a:t>
            </a:r>
          </a:p>
          <a:p>
            <a:r>
              <a:rPr lang="en-US" dirty="0" err="1" smtClean="0"/>
              <a:t>Int</a:t>
            </a:r>
            <a:r>
              <a:rPr lang="en-US" dirty="0" smtClean="0"/>
              <a:t> [][] square = new </a:t>
            </a:r>
            <a:r>
              <a:rPr lang="en-US" dirty="0" err="1" smtClean="0"/>
              <a:t>int</a:t>
            </a:r>
            <a:r>
              <a:rPr lang="en-US" dirty="0" smtClean="0"/>
              <a:t> [2][2] //2 rows 2 cols</a:t>
            </a:r>
            <a:endParaRPr lang="en-US" dirty="0"/>
          </a:p>
          <a:p>
            <a:endParaRPr lang="en-US" dirty="0" smtClean="0"/>
          </a:p>
        </p:txBody>
      </p:sp>
    </p:spTree>
    <p:extLst>
      <p:ext uri="{BB962C8B-B14F-4D97-AF65-F5344CB8AC3E}">
        <p14:creationId xmlns:p14="http://schemas.microsoft.com/office/powerpoint/2010/main" val="19230557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How to initialize two dimensions arrays:</a:t>
            </a:r>
            <a:endParaRPr lang="en-US" dirty="0"/>
          </a:p>
          <a:p>
            <a:r>
              <a:rPr lang="en-US" dirty="0" smtClean="0"/>
              <a:t>Example </a:t>
            </a:r>
          </a:p>
          <a:p>
            <a:r>
              <a:rPr lang="en-US" dirty="0" err="1" smtClean="0"/>
              <a:t>Int</a:t>
            </a:r>
            <a:r>
              <a:rPr lang="en-US" dirty="0" smtClean="0"/>
              <a:t> [][] square = new </a:t>
            </a:r>
            <a:r>
              <a:rPr lang="en-US" dirty="0" err="1" smtClean="0"/>
              <a:t>int</a:t>
            </a:r>
            <a:r>
              <a:rPr lang="en-US" dirty="0" smtClean="0"/>
              <a:t> {{1,2},{3,4}}</a:t>
            </a:r>
            <a:endParaRPr lang="en-US" dirty="0"/>
          </a:p>
          <a:p>
            <a:endParaRPr lang="en-US" dirty="0" smtClean="0"/>
          </a:p>
        </p:txBody>
      </p:sp>
    </p:spTree>
    <p:extLst>
      <p:ext uri="{BB962C8B-B14F-4D97-AF65-F5344CB8AC3E}">
        <p14:creationId xmlns:p14="http://schemas.microsoft.com/office/powerpoint/2010/main" val="10978756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ArrayList</a:t>
            </a:r>
            <a:r>
              <a:rPr lang="en-US" dirty="0" smtClean="0"/>
              <a:t> </a:t>
            </a:r>
          </a:p>
          <a:p>
            <a:r>
              <a:rPr lang="en-US" dirty="0" err="1" smtClean="0"/>
              <a:t>ArrayList</a:t>
            </a:r>
            <a:r>
              <a:rPr lang="en-US" dirty="0" smtClean="0"/>
              <a:t> it’s a resizable array, in other words it handles the resizing automatically, as elements are added  to an </a:t>
            </a:r>
            <a:r>
              <a:rPr lang="en-US" dirty="0" err="1" smtClean="0"/>
              <a:t>arraylist</a:t>
            </a:r>
            <a:r>
              <a:rPr lang="en-US" dirty="0" smtClean="0"/>
              <a:t> it capacity grows automatically </a:t>
            </a:r>
          </a:p>
          <a:p>
            <a:endParaRPr lang="en-US" dirty="0" smtClean="0"/>
          </a:p>
          <a:p>
            <a:r>
              <a:rPr lang="en-US" dirty="0" smtClean="0"/>
              <a:t>As the same than the array the </a:t>
            </a:r>
            <a:r>
              <a:rPr lang="en-US" dirty="0" err="1" smtClean="0"/>
              <a:t>arraylist</a:t>
            </a:r>
            <a:r>
              <a:rPr lang="en-US" dirty="0" smtClean="0"/>
              <a:t> elements must be the same datatype.</a:t>
            </a:r>
          </a:p>
          <a:p>
            <a:r>
              <a:rPr lang="en-US" dirty="0" smtClean="0"/>
              <a:t>The datatype must be an object type not a primitive one. </a:t>
            </a:r>
          </a:p>
        </p:txBody>
      </p:sp>
    </p:spTree>
    <p:extLst>
      <p:ext uri="{BB962C8B-B14F-4D97-AF65-F5344CB8AC3E}">
        <p14:creationId xmlns:p14="http://schemas.microsoft.com/office/powerpoint/2010/main" val="31601332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sz="2000" b="1" i="1" dirty="0"/>
              <a:t>Arrays </a:t>
            </a:r>
            <a:r>
              <a:rPr lang="en-US" sz="2000" b="1" i="1" dirty="0" err="1"/>
              <a:t>ArrayLists</a:t>
            </a:r>
            <a:r>
              <a:rPr lang="en-US" sz="2000" b="1" i="1" dirty="0"/>
              <a:t>, </a:t>
            </a:r>
            <a:r>
              <a:rPr lang="en-US" sz="2000" b="1" i="1" dirty="0"/>
              <a:t>Lists</a:t>
            </a:r>
          </a:p>
          <a:p>
            <a:pPr lvl="1"/>
            <a:r>
              <a:rPr lang="en-US" dirty="0" err="1"/>
              <a:t>Autoboxing</a:t>
            </a:r>
            <a:r>
              <a:rPr lang="en-US" dirty="0"/>
              <a:t>, </a:t>
            </a:r>
            <a:r>
              <a:rPr lang="en-US" dirty="0" smtClean="0"/>
              <a:t>unboxing</a:t>
            </a:r>
            <a:endParaRPr lang="en-US"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91885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How to define an </a:t>
            </a:r>
            <a:r>
              <a:rPr lang="en-US" dirty="0" err="1" smtClean="0"/>
              <a:t>ArrayList</a:t>
            </a:r>
            <a:r>
              <a:rPr lang="en-US" dirty="0" smtClean="0"/>
              <a:t> ?</a:t>
            </a:r>
          </a:p>
          <a:p>
            <a:endParaRPr lang="en-US" dirty="0"/>
          </a:p>
          <a:p>
            <a:r>
              <a:rPr lang="en-US" dirty="0" err="1" smtClean="0"/>
              <a:t>ArrayList</a:t>
            </a:r>
            <a:r>
              <a:rPr lang="en-US" dirty="0" smtClean="0"/>
              <a:t> &lt;[datatype]&gt;[name] = new </a:t>
            </a:r>
            <a:r>
              <a:rPr lang="en-US" dirty="0" err="1" smtClean="0"/>
              <a:t>ArrayList</a:t>
            </a:r>
            <a:r>
              <a:rPr lang="en-US" dirty="0"/>
              <a:t> </a:t>
            </a:r>
            <a:r>
              <a:rPr lang="en-US" dirty="0" smtClean="0"/>
              <a:t>&lt;&gt;();</a:t>
            </a:r>
          </a:p>
          <a:p>
            <a:endParaRPr lang="en-US" dirty="0"/>
          </a:p>
          <a:p>
            <a:r>
              <a:rPr lang="en-US" dirty="0" smtClean="0"/>
              <a:t>As we can see </a:t>
            </a:r>
            <a:r>
              <a:rPr lang="en-US" dirty="0" err="1" smtClean="0"/>
              <a:t>ArrayList</a:t>
            </a:r>
            <a:r>
              <a:rPr lang="en-US" dirty="0" smtClean="0"/>
              <a:t> is a class which under the hood implements the List interface.</a:t>
            </a:r>
          </a:p>
          <a:p>
            <a:r>
              <a:rPr lang="en-US" dirty="0" smtClean="0"/>
              <a:t>The </a:t>
            </a:r>
            <a:r>
              <a:rPr lang="en-US" dirty="0" err="1" smtClean="0"/>
              <a:t>ArrayList</a:t>
            </a:r>
            <a:r>
              <a:rPr lang="en-US" dirty="0" smtClean="0"/>
              <a:t> class provide some methods to add, remove, get size … and so on.</a:t>
            </a:r>
          </a:p>
          <a:p>
            <a:r>
              <a:rPr lang="en-US" dirty="0" smtClean="0"/>
              <a:t>For more info about </a:t>
            </a:r>
            <a:r>
              <a:rPr lang="en-US" dirty="0" err="1" smtClean="0"/>
              <a:t>ArrayList</a:t>
            </a:r>
            <a:r>
              <a:rPr lang="en-US" dirty="0" smtClean="0"/>
              <a:t>:</a:t>
            </a:r>
          </a:p>
          <a:p>
            <a:r>
              <a:rPr lang="en-US" dirty="0">
                <a:hlinkClick r:id="rId2"/>
              </a:rPr>
              <a:t>https://</a:t>
            </a:r>
            <a:r>
              <a:rPr lang="en-US" dirty="0" smtClean="0">
                <a:hlinkClick r:id="rId2"/>
              </a:rPr>
              <a:t>docs.oracle.com/javase/8/docs/api/java/util/ArrayList.html</a:t>
            </a:r>
            <a:endParaRPr lang="en-US" dirty="0" smtClean="0"/>
          </a:p>
          <a:p>
            <a:r>
              <a:rPr lang="en-US" dirty="0" smtClean="0"/>
              <a:t> </a:t>
            </a:r>
            <a:endParaRPr lang="en-US" dirty="0"/>
          </a:p>
          <a:p>
            <a:r>
              <a:rPr lang="en-US" dirty="0" smtClean="0"/>
              <a:t>For more info about </a:t>
            </a:r>
            <a:r>
              <a:rPr lang="en-US" dirty="0"/>
              <a:t>List </a:t>
            </a:r>
            <a:r>
              <a:rPr lang="en-US" dirty="0" smtClean="0"/>
              <a:t>interface: </a:t>
            </a:r>
            <a:r>
              <a:rPr lang="en-US" dirty="0">
                <a:hlinkClick r:id="rId3"/>
              </a:rPr>
              <a:t>https://</a:t>
            </a:r>
            <a:r>
              <a:rPr lang="en-US" dirty="0" smtClean="0">
                <a:hlinkClick r:id="rId3"/>
              </a:rPr>
              <a:t>docs.oracle.com/javase/8/docs/api/java/util/List.html</a:t>
            </a:r>
            <a:endParaRPr lang="en-US" dirty="0" smtClean="0"/>
          </a:p>
          <a:p>
            <a:endParaRPr lang="en-US" dirty="0"/>
          </a:p>
          <a:p>
            <a:endParaRPr lang="en-US" dirty="0" smtClean="0"/>
          </a:p>
        </p:txBody>
      </p:sp>
    </p:spTree>
    <p:extLst>
      <p:ext uri="{BB962C8B-B14F-4D97-AF65-F5344CB8AC3E}">
        <p14:creationId xmlns:p14="http://schemas.microsoft.com/office/powerpoint/2010/main" val="38174517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sz="2000" b="1" i="1" dirty="0" err="1"/>
              <a:t>Autoboxing</a:t>
            </a:r>
            <a:r>
              <a:rPr lang="en-US" sz="2000" b="1" i="1" dirty="0"/>
              <a:t>, </a:t>
            </a:r>
            <a:r>
              <a:rPr lang="en-US" sz="2000" b="1" i="1" dirty="0"/>
              <a:t>unboxing</a:t>
            </a:r>
            <a:endParaRPr lang="en-US" sz="2000" b="1" i="1"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5" name="Rectangle 4"/>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Autoboxing</a:t>
            </a:r>
            <a:r>
              <a:rPr lang="en-US" dirty="0"/>
              <a:t> </a:t>
            </a:r>
            <a:r>
              <a:rPr lang="en-US" dirty="0" smtClean="0"/>
              <a:t>and unboxing </a:t>
            </a:r>
          </a:p>
          <a:p>
            <a:endParaRPr lang="en-US" dirty="0" smtClean="0"/>
          </a:p>
        </p:txBody>
      </p:sp>
    </p:spTree>
    <p:extLst>
      <p:ext uri="{BB962C8B-B14F-4D97-AF65-F5344CB8AC3E}">
        <p14:creationId xmlns:p14="http://schemas.microsoft.com/office/powerpoint/2010/main" val="13633733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sz="2000" b="1" i="1" dirty="0" err="1"/>
              <a:t>Autoboxing</a:t>
            </a:r>
            <a:r>
              <a:rPr lang="en-US" sz="2000" b="1" i="1" dirty="0"/>
              <a:t>, </a:t>
            </a:r>
            <a:r>
              <a:rPr lang="en-US" sz="2000" b="1" i="1" dirty="0"/>
              <a:t>unboxing</a:t>
            </a:r>
            <a:endParaRPr lang="en-US" sz="2000" b="1" i="1"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5" name="Rectangle 4"/>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Autoboxing</a:t>
            </a:r>
            <a:endParaRPr lang="en-US" dirty="0" smtClean="0"/>
          </a:p>
          <a:p>
            <a:r>
              <a:rPr lang="en-US" dirty="0" smtClean="0"/>
              <a:t>Java supports some primitive types by using a class that is commonly known as a wrapper.</a:t>
            </a:r>
          </a:p>
          <a:p>
            <a:r>
              <a:rPr lang="en-US" dirty="0" smtClean="0"/>
              <a:t>Java has a wrapper for each primitive datatype</a:t>
            </a:r>
          </a:p>
        </p:txBody>
      </p:sp>
    </p:spTree>
    <p:extLst>
      <p:ext uri="{BB962C8B-B14F-4D97-AF65-F5344CB8AC3E}">
        <p14:creationId xmlns:p14="http://schemas.microsoft.com/office/powerpoint/2010/main" val="3475695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sz="2400" b="1" dirty="0" smtClean="0"/>
              <a:t>Session 1: Variables and Datatypes</a:t>
            </a:r>
          </a:p>
          <a:p>
            <a:pPr lvl="1"/>
            <a:r>
              <a:rPr lang="en-US" dirty="0"/>
              <a:t>What are variables</a:t>
            </a:r>
          </a:p>
          <a:p>
            <a:pPr lvl="1"/>
            <a:r>
              <a:rPr lang="en-US" sz="2000" b="1" dirty="0"/>
              <a:t>Primitive </a:t>
            </a:r>
            <a:r>
              <a:rPr lang="en-US" sz="2000" b="1" dirty="0" smtClean="0"/>
              <a:t>Datatypes: </a:t>
            </a:r>
            <a:r>
              <a:rPr lang="en-US" sz="2000" b="1" dirty="0"/>
              <a:t>Byte, Short, </a:t>
            </a:r>
            <a:r>
              <a:rPr lang="en-US" sz="2000" b="1" dirty="0" err="1"/>
              <a:t>int</a:t>
            </a:r>
            <a:r>
              <a:rPr lang="en-US" sz="2000" b="1" dirty="0"/>
              <a:t>, long, </a:t>
            </a:r>
            <a:r>
              <a:rPr lang="en-US" sz="2000" b="1" dirty="0" smtClean="0"/>
              <a:t>float, double, char, Boolean</a:t>
            </a:r>
            <a:endParaRPr lang="en-US" sz="2000" b="1" dirty="0"/>
          </a:p>
          <a:p>
            <a:pPr lvl="1"/>
            <a:r>
              <a:rPr lang="en-US" dirty="0" smtClean="0"/>
              <a:t>Practice</a:t>
            </a:r>
          </a:p>
          <a:p>
            <a:pPr lvl="1"/>
            <a:endParaRPr lang="en-US" dirty="0" smtClean="0"/>
          </a:p>
          <a:p>
            <a:pPr lvl="1"/>
            <a:endParaRPr lang="en-US"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107766762"/>
              </p:ext>
            </p:extLst>
          </p:nvPr>
        </p:nvGraphicFramePr>
        <p:xfrm>
          <a:off x="1009765" y="2614099"/>
          <a:ext cx="10028349" cy="3291840"/>
        </p:xfrm>
        <a:graphic>
          <a:graphicData uri="http://schemas.openxmlformats.org/drawingml/2006/table">
            <a:tbl>
              <a:tblPr firstRow="1" bandRow="1">
                <a:tableStyleId>{5C22544A-7EE6-4342-B048-85BDC9FD1C3A}</a:tableStyleId>
              </a:tblPr>
              <a:tblGrid>
                <a:gridCol w="1201590">
                  <a:extLst>
                    <a:ext uri="{9D8B030D-6E8A-4147-A177-3AD203B41FA5}">
                      <a16:colId xmlns:a16="http://schemas.microsoft.com/office/drawing/2014/main" val="2442002136"/>
                    </a:ext>
                  </a:extLst>
                </a:gridCol>
                <a:gridCol w="1651518">
                  <a:extLst>
                    <a:ext uri="{9D8B030D-6E8A-4147-A177-3AD203B41FA5}">
                      <a16:colId xmlns:a16="http://schemas.microsoft.com/office/drawing/2014/main" val="1533186884"/>
                    </a:ext>
                  </a:extLst>
                </a:gridCol>
                <a:gridCol w="7175241">
                  <a:extLst>
                    <a:ext uri="{9D8B030D-6E8A-4147-A177-3AD203B41FA5}">
                      <a16:colId xmlns:a16="http://schemas.microsoft.com/office/drawing/2014/main" val="53104279"/>
                    </a:ext>
                  </a:extLst>
                </a:gridCol>
              </a:tblGrid>
              <a:tr h="358099">
                <a:tc>
                  <a:txBody>
                    <a:bodyPr/>
                    <a:lstStyle/>
                    <a:p>
                      <a:r>
                        <a:rPr lang="en-US" dirty="0" smtClean="0"/>
                        <a:t>Type</a:t>
                      </a:r>
                      <a:endParaRPr lang="en-US" dirty="0"/>
                    </a:p>
                  </a:txBody>
                  <a:tcPr/>
                </a:tc>
                <a:tc>
                  <a:txBody>
                    <a:bodyPr/>
                    <a:lstStyle/>
                    <a:p>
                      <a:r>
                        <a:rPr lang="en-US" dirty="0" smtClean="0"/>
                        <a:t>Length</a:t>
                      </a:r>
                      <a:r>
                        <a:rPr lang="en-US" baseline="0" dirty="0" smtClean="0"/>
                        <a:t> in bits</a:t>
                      </a:r>
                      <a:endParaRPr lang="en-US" dirty="0"/>
                    </a:p>
                  </a:txBody>
                  <a:tcPr/>
                </a:tc>
                <a:tc>
                  <a:txBody>
                    <a:bodyPr/>
                    <a:lstStyle/>
                    <a:p>
                      <a:r>
                        <a:rPr lang="en-US" dirty="0" smtClean="0"/>
                        <a:t>Range</a:t>
                      </a:r>
                    </a:p>
                  </a:txBody>
                  <a:tcPr/>
                </a:tc>
                <a:extLst>
                  <a:ext uri="{0D108BD9-81ED-4DB2-BD59-A6C34878D82A}">
                    <a16:rowId xmlns:a16="http://schemas.microsoft.com/office/drawing/2014/main" val="996939443"/>
                  </a:ext>
                </a:extLst>
              </a:tr>
              <a:tr h="363073">
                <a:tc>
                  <a:txBody>
                    <a:bodyPr/>
                    <a:lstStyle/>
                    <a:p>
                      <a:pPr algn="r"/>
                      <a:r>
                        <a:rPr lang="en-US" dirty="0" smtClean="0"/>
                        <a:t>Byte</a:t>
                      </a:r>
                      <a:endParaRPr lang="en-US" dirty="0"/>
                    </a:p>
                  </a:txBody>
                  <a:tcPr/>
                </a:tc>
                <a:tc>
                  <a:txBody>
                    <a:bodyPr/>
                    <a:lstStyle/>
                    <a:p>
                      <a:r>
                        <a:rPr lang="en-US" dirty="0" smtClean="0"/>
                        <a:t>8</a:t>
                      </a:r>
                      <a:endParaRPr lang="en-US" dirty="0"/>
                    </a:p>
                  </a:txBody>
                  <a:tcPr/>
                </a:tc>
                <a:tc>
                  <a:txBody>
                    <a:bodyPr/>
                    <a:lstStyle/>
                    <a:p>
                      <a:r>
                        <a:rPr lang="en-US" dirty="0" smtClean="0"/>
                        <a:t>-128 to 127</a:t>
                      </a:r>
                      <a:endParaRPr lang="en-US" dirty="0"/>
                    </a:p>
                  </a:txBody>
                  <a:tcPr/>
                </a:tc>
                <a:extLst>
                  <a:ext uri="{0D108BD9-81ED-4DB2-BD59-A6C34878D82A}">
                    <a16:rowId xmlns:a16="http://schemas.microsoft.com/office/drawing/2014/main" val="2604603166"/>
                  </a:ext>
                </a:extLst>
              </a:tr>
              <a:tr h="363073">
                <a:tc>
                  <a:txBody>
                    <a:bodyPr/>
                    <a:lstStyle/>
                    <a:p>
                      <a:pPr algn="r"/>
                      <a:r>
                        <a:rPr lang="en-US" dirty="0" smtClean="0"/>
                        <a:t>Short</a:t>
                      </a:r>
                      <a:endParaRPr lang="en-US" dirty="0"/>
                    </a:p>
                  </a:txBody>
                  <a:tcPr/>
                </a:tc>
                <a:tc>
                  <a:txBody>
                    <a:bodyPr/>
                    <a:lstStyle/>
                    <a:p>
                      <a:r>
                        <a:rPr lang="en-US" dirty="0" smtClean="0"/>
                        <a:t>16</a:t>
                      </a:r>
                      <a:endParaRPr lang="en-US" dirty="0"/>
                    </a:p>
                  </a:txBody>
                  <a:tcPr/>
                </a:tc>
                <a:tc>
                  <a:txBody>
                    <a:bodyPr/>
                    <a:lstStyle/>
                    <a:p>
                      <a:r>
                        <a:rPr lang="en-US" dirty="0" smtClean="0"/>
                        <a:t>-32768 to 32767</a:t>
                      </a:r>
                      <a:endParaRPr lang="en-US" dirty="0"/>
                    </a:p>
                  </a:txBody>
                  <a:tcPr/>
                </a:tc>
                <a:extLst>
                  <a:ext uri="{0D108BD9-81ED-4DB2-BD59-A6C34878D82A}">
                    <a16:rowId xmlns:a16="http://schemas.microsoft.com/office/drawing/2014/main" val="2644610185"/>
                  </a:ext>
                </a:extLst>
              </a:tr>
              <a:tr h="363073">
                <a:tc>
                  <a:txBody>
                    <a:bodyPr/>
                    <a:lstStyle/>
                    <a:p>
                      <a:pPr algn="r"/>
                      <a:r>
                        <a:rPr lang="en-US" dirty="0" err="1" smtClean="0"/>
                        <a:t>Int</a:t>
                      </a:r>
                      <a:r>
                        <a:rPr lang="en-US" dirty="0" smtClean="0"/>
                        <a:t> </a:t>
                      </a:r>
                      <a:endParaRPr lang="en-US" dirty="0"/>
                    </a:p>
                  </a:txBody>
                  <a:tcPr/>
                </a:tc>
                <a:tc>
                  <a:txBody>
                    <a:bodyPr/>
                    <a:lstStyle/>
                    <a:p>
                      <a:r>
                        <a:rPr lang="en-US" dirty="0" smtClean="0"/>
                        <a:t>32</a:t>
                      </a:r>
                      <a:endParaRPr lang="en-US" dirty="0"/>
                    </a:p>
                  </a:txBody>
                  <a:tcPr/>
                </a:tc>
                <a:tc>
                  <a:txBody>
                    <a:bodyPr/>
                    <a:lstStyle/>
                    <a:p>
                      <a:r>
                        <a:rPr lang="en-US" dirty="0" smtClean="0"/>
                        <a:t>-2147483648</a:t>
                      </a:r>
                      <a:r>
                        <a:rPr lang="en-US" baseline="0" dirty="0" smtClean="0"/>
                        <a:t>    to    2147483647</a:t>
                      </a:r>
                      <a:endParaRPr lang="en-US" dirty="0"/>
                    </a:p>
                  </a:txBody>
                  <a:tcPr/>
                </a:tc>
                <a:extLst>
                  <a:ext uri="{0D108BD9-81ED-4DB2-BD59-A6C34878D82A}">
                    <a16:rowId xmlns:a16="http://schemas.microsoft.com/office/drawing/2014/main" val="1186870971"/>
                  </a:ext>
                </a:extLst>
              </a:tr>
              <a:tr h="363073">
                <a:tc>
                  <a:txBody>
                    <a:bodyPr/>
                    <a:lstStyle/>
                    <a:p>
                      <a:pPr algn="r"/>
                      <a:r>
                        <a:rPr lang="en-US" dirty="0" smtClean="0"/>
                        <a:t>Long </a:t>
                      </a:r>
                      <a:endParaRPr lang="en-US" dirty="0"/>
                    </a:p>
                  </a:txBody>
                  <a:tcPr/>
                </a:tc>
                <a:tc>
                  <a:txBody>
                    <a:bodyPr/>
                    <a:lstStyle/>
                    <a:p>
                      <a:r>
                        <a:rPr lang="en-US" dirty="0" smtClean="0"/>
                        <a:t>64</a:t>
                      </a:r>
                      <a:endParaRPr lang="en-US" dirty="0"/>
                    </a:p>
                  </a:txBody>
                  <a:tcPr/>
                </a:tc>
                <a:tc>
                  <a:txBody>
                    <a:bodyPr/>
                    <a:lstStyle/>
                    <a:p>
                      <a:r>
                        <a:rPr lang="en-US" dirty="0" smtClean="0"/>
                        <a:t>-9223372036854775808L   to     9223372036854775807L</a:t>
                      </a:r>
                      <a:endParaRPr lang="en-US" dirty="0"/>
                    </a:p>
                  </a:txBody>
                  <a:tcPr/>
                </a:tc>
                <a:extLst>
                  <a:ext uri="{0D108BD9-81ED-4DB2-BD59-A6C34878D82A}">
                    <a16:rowId xmlns:a16="http://schemas.microsoft.com/office/drawing/2014/main" val="1047988967"/>
                  </a:ext>
                </a:extLst>
              </a:tr>
              <a:tr h="363073">
                <a:tc>
                  <a:txBody>
                    <a:bodyPr/>
                    <a:lstStyle/>
                    <a:p>
                      <a:pPr algn="r"/>
                      <a:r>
                        <a:rPr lang="en-US" dirty="0" smtClean="0"/>
                        <a:t>Float</a:t>
                      </a:r>
                      <a:endParaRPr lang="en-US" dirty="0"/>
                    </a:p>
                  </a:txBody>
                  <a:tcPr/>
                </a:tc>
                <a:tc>
                  <a:txBody>
                    <a:bodyPr/>
                    <a:lstStyle/>
                    <a:p>
                      <a:r>
                        <a:rPr lang="en-US" dirty="0" smtClean="0"/>
                        <a:t>32</a:t>
                      </a:r>
                      <a:endParaRPr lang="en-US" dirty="0"/>
                    </a:p>
                  </a:txBody>
                  <a:tcPr/>
                </a:tc>
                <a:tc>
                  <a:txBody>
                    <a:bodyPr/>
                    <a:lstStyle/>
                    <a:p>
                      <a:r>
                        <a:rPr lang="en-US" dirty="0" smtClean="0"/>
                        <a:t>+/- 3.4E+38F (6 to 7 important</a:t>
                      </a:r>
                      <a:r>
                        <a:rPr lang="en-US" baseline="0" dirty="0" smtClean="0"/>
                        <a:t> digits</a:t>
                      </a:r>
                      <a:r>
                        <a:rPr lang="en-US" dirty="0" smtClean="0"/>
                        <a:t>)</a:t>
                      </a:r>
                      <a:endParaRPr lang="en-US" dirty="0"/>
                    </a:p>
                  </a:txBody>
                  <a:tcPr/>
                </a:tc>
                <a:extLst>
                  <a:ext uri="{0D108BD9-81ED-4DB2-BD59-A6C34878D82A}">
                    <a16:rowId xmlns:a16="http://schemas.microsoft.com/office/drawing/2014/main" val="537833649"/>
                  </a:ext>
                </a:extLst>
              </a:tr>
              <a:tr h="363073">
                <a:tc>
                  <a:txBody>
                    <a:bodyPr/>
                    <a:lstStyle/>
                    <a:p>
                      <a:pPr algn="r"/>
                      <a:r>
                        <a:rPr lang="en-US" dirty="0" smtClean="0"/>
                        <a:t>Double</a:t>
                      </a:r>
                      <a:endParaRPr lang="en-US" dirty="0"/>
                    </a:p>
                  </a:txBody>
                  <a:tcPr/>
                </a:tc>
                <a:tc>
                  <a:txBody>
                    <a:bodyPr/>
                    <a:lstStyle/>
                    <a:p>
                      <a:r>
                        <a:rPr lang="en-US" dirty="0" smtClean="0"/>
                        <a:t>64</a:t>
                      </a:r>
                      <a:endParaRPr lang="en-US" dirty="0"/>
                    </a:p>
                  </a:txBody>
                  <a:tcPr/>
                </a:tc>
                <a:tc>
                  <a:txBody>
                    <a:bodyPr/>
                    <a:lstStyle/>
                    <a:p>
                      <a:r>
                        <a:rPr lang="en-US" dirty="0" smtClean="0"/>
                        <a:t>+/- 1.8E+308 (15 important digits)</a:t>
                      </a:r>
                      <a:endParaRPr lang="en-US" dirty="0"/>
                    </a:p>
                  </a:txBody>
                  <a:tcPr/>
                </a:tc>
                <a:extLst>
                  <a:ext uri="{0D108BD9-81ED-4DB2-BD59-A6C34878D82A}">
                    <a16:rowId xmlns:a16="http://schemas.microsoft.com/office/drawing/2014/main" val="1455725316"/>
                  </a:ext>
                </a:extLst>
              </a:tr>
              <a:tr h="363073">
                <a:tc>
                  <a:txBody>
                    <a:bodyPr/>
                    <a:lstStyle/>
                    <a:p>
                      <a:pPr algn="r"/>
                      <a:r>
                        <a:rPr lang="en-US" dirty="0" smtClean="0"/>
                        <a:t>Char</a:t>
                      </a:r>
                      <a:endParaRPr lang="en-US" dirty="0"/>
                    </a:p>
                  </a:txBody>
                  <a:tcPr/>
                </a:tc>
                <a:tc>
                  <a:txBody>
                    <a:bodyPr/>
                    <a:lstStyle/>
                    <a:p>
                      <a:r>
                        <a:rPr lang="en-US" dirty="0" smtClean="0"/>
                        <a:t>16</a:t>
                      </a:r>
                      <a:endParaRPr lang="en-US" dirty="0"/>
                    </a:p>
                  </a:txBody>
                  <a:tcPr/>
                </a:tc>
                <a:tc>
                  <a:txBody>
                    <a:bodyPr/>
                    <a:lstStyle/>
                    <a:p>
                      <a:r>
                        <a:rPr lang="en-US" dirty="0" smtClean="0"/>
                        <a:t>ISO Unicode charset</a:t>
                      </a:r>
                      <a:r>
                        <a:rPr lang="en-US" baseline="0" dirty="0" smtClean="0"/>
                        <a:t> </a:t>
                      </a:r>
                    </a:p>
                  </a:txBody>
                  <a:tcPr/>
                </a:tc>
                <a:extLst>
                  <a:ext uri="{0D108BD9-81ED-4DB2-BD59-A6C34878D82A}">
                    <a16:rowId xmlns:a16="http://schemas.microsoft.com/office/drawing/2014/main" val="2200028207"/>
                  </a:ext>
                </a:extLst>
              </a:tr>
              <a:tr h="363073">
                <a:tc>
                  <a:txBody>
                    <a:bodyPr/>
                    <a:lstStyle/>
                    <a:p>
                      <a:pPr algn="r"/>
                      <a:r>
                        <a:rPr lang="en-US" dirty="0" smtClean="0"/>
                        <a:t>Boolean</a:t>
                      </a:r>
                      <a:endParaRPr lang="en-US" dirty="0"/>
                    </a:p>
                  </a:txBody>
                  <a:tcPr/>
                </a:tc>
                <a:tc>
                  <a:txBody>
                    <a:bodyPr/>
                    <a:lstStyle/>
                    <a:p>
                      <a:r>
                        <a:rPr lang="en-US" dirty="0" smtClean="0"/>
                        <a:t>1</a:t>
                      </a:r>
                      <a:endParaRPr lang="en-US" dirty="0"/>
                    </a:p>
                  </a:txBody>
                  <a:tcPr/>
                </a:tc>
                <a:tc>
                  <a:txBody>
                    <a:bodyPr/>
                    <a:lstStyle/>
                    <a:p>
                      <a:r>
                        <a:rPr lang="en-US" baseline="0" dirty="0" smtClean="0"/>
                        <a:t>True or False</a:t>
                      </a:r>
                    </a:p>
                  </a:txBody>
                  <a:tcPr/>
                </a:tc>
                <a:extLst>
                  <a:ext uri="{0D108BD9-81ED-4DB2-BD59-A6C34878D82A}">
                    <a16:rowId xmlns:a16="http://schemas.microsoft.com/office/drawing/2014/main" val="2222040874"/>
                  </a:ext>
                </a:extLst>
              </a:tr>
            </a:tbl>
          </a:graphicData>
        </a:graphic>
      </p:graphicFrame>
    </p:spTree>
    <p:extLst>
      <p:ext uri="{BB962C8B-B14F-4D97-AF65-F5344CB8AC3E}">
        <p14:creationId xmlns:p14="http://schemas.microsoft.com/office/powerpoint/2010/main" val="16618112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sz="2000" b="1" i="1" dirty="0" err="1"/>
              <a:t>Autoboxing</a:t>
            </a:r>
            <a:r>
              <a:rPr lang="en-US" sz="2000" b="1" i="1" dirty="0"/>
              <a:t>, </a:t>
            </a:r>
            <a:r>
              <a:rPr lang="en-US" sz="2000" b="1" i="1" dirty="0"/>
              <a:t>unboxing</a:t>
            </a:r>
            <a:endParaRPr lang="en-US" sz="2000" b="1" i="1" dirty="0"/>
          </a:p>
          <a:p>
            <a:pPr lvl="1"/>
            <a:r>
              <a:rPr lang="en-US" dirty="0" smtClean="0"/>
              <a:t>Maps</a:t>
            </a:r>
            <a:endParaRPr lang="en-US" dirty="0"/>
          </a:p>
          <a:p>
            <a:pPr lvl="1"/>
            <a:r>
              <a:rPr lang="en-US" dirty="0"/>
              <a:t>practice</a:t>
            </a:r>
          </a:p>
          <a:p>
            <a:pPr lvl="1"/>
            <a:endParaRPr lang="en-US" dirty="0" smtClean="0"/>
          </a:p>
          <a:p>
            <a:pPr lvl="1"/>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2411931032"/>
              </p:ext>
            </p:extLst>
          </p:nvPr>
        </p:nvGraphicFramePr>
        <p:xfrm>
          <a:off x="1584131" y="2865707"/>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45821246"/>
                    </a:ext>
                  </a:extLst>
                </a:gridCol>
                <a:gridCol w="4064000">
                  <a:extLst>
                    <a:ext uri="{9D8B030D-6E8A-4147-A177-3AD203B41FA5}">
                      <a16:colId xmlns:a16="http://schemas.microsoft.com/office/drawing/2014/main" val="3275986834"/>
                    </a:ext>
                  </a:extLst>
                </a:gridCol>
              </a:tblGrid>
              <a:tr h="370840">
                <a:tc>
                  <a:txBody>
                    <a:bodyPr/>
                    <a:lstStyle/>
                    <a:p>
                      <a:r>
                        <a:rPr lang="en-US" dirty="0" smtClean="0"/>
                        <a:t>Wrapper</a:t>
                      </a:r>
                      <a:endParaRPr lang="en-US" dirty="0"/>
                    </a:p>
                  </a:txBody>
                  <a:tcPr/>
                </a:tc>
                <a:tc>
                  <a:txBody>
                    <a:bodyPr/>
                    <a:lstStyle/>
                    <a:p>
                      <a:r>
                        <a:rPr lang="en-US" dirty="0" smtClean="0"/>
                        <a:t>Primitive</a:t>
                      </a:r>
                      <a:r>
                        <a:rPr lang="en-US" baseline="0" dirty="0" smtClean="0"/>
                        <a:t> datatype</a:t>
                      </a:r>
                      <a:endParaRPr lang="en-US" dirty="0"/>
                    </a:p>
                  </a:txBody>
                  <a:tcPr/>
                </a:tc>
                <a:extLst>
                  <a:ext uri="{0D108BD9-81ED-4DB2-BD59-A6C34878D82A}">
                    <a16:rowId xmlns:a16="http://schemas.microsoft.com/office/drawing/2014/main" val="2424610798"/>
                  </a:ext>
                </a:extLst>
              </a:tr>
              <a:tr h="370840">
                <a:tc>
                  <a:txBody>
                    <a:bodyPr/>
                    <a:lstStyle/>
                    <a:p>
                      <a:r>
                        <a:rPr lang="en-US" dirty="0" smtClean="0"/>
                        <a:t>Integer</a:t>
                      </a:r>
                      <a:endParaRPr lang="en-US" dirty="0"/>
                    </a:p>
                  </a:txBody>
                  <a:tcPr/>
                </a:tc>
                <a:tc>
                  <a:txBody>
                    <a:bodyPr/>
                    <a:lstStyle/>
                    <a:p>
                      <a:r>
                        <a:rPr lang="en-US" dirty="0" err="1" smtClean="0"/>
                        <a:t>int</a:t>
                      </a:r>
                      <a:endParaRPr lang="en-US" dirty="0"/>
                    </a:p>
                  </a:txBody>
                  <a:tcPr/>
                </a:tc>
                <a:extLst>
                  <a:ext uri="{0D108BD9-81ED-4DB2-BD59-A6C34878D82A}">
                    <a16:rowId xmlns:a16="http://schemas.microsoft.com/office/drawing/2014/main" val="725422867"/>
                  </a:ext>
                </a:extLst>
              </a:tr>
              <a:tr h="370840">
                <a:tc>
                  <a:txBody>
                    <a:bodyPr/>
                    <a:lstStyle/>
                    <a:p>
                      <a:r>
                        <a:rPr lang="en-US" dirty="0" smtClean="0"/>
                        <a:t>Double</a:t>
                      </a:r>
                      <a:endParaRPr lang="en-US" dirty="0"/>
                    </a:p>
                  </a:txBody>
                  <a:tcPr/>
                </a:tc>
                <a:tc>
                  <a:txBody>
                    <a:bodyPr/>
                    <a:lstStyle/>
                    <a:p>
                      <a:r>
                        <a:rPr lang="en-US" dirty="0" smtClean="0"/>
                        <a:t>double</a:t>
                      </a:r>
                      <a:endParaRPr lang="en-US" dirty="0"/>
                    </a:p>
                  </a:txBody>
                  <a:tcPr/>
                </a:tc>
                <a:extLst>
                  <a:ext uri="{0D108BD9-81ED-4DB2-BD59-A6C34878D82A}">
                    <a16:rowId xmlns:a16="http://schemas.microsoft.com/office/drawing/2014/main" val="1476009946"/>
                  </a:ext>
                </a:extLst>
              </a:tr>
              <a:tr h="370840">
                <a:tc>
                  <a:txBody>
                    <a:bodyPr/>
                    <a:lstStyle/>
                    <a:p>
                      <a:r>
                        <a:rPr lang="en-US" dirty="0" smtClean="0"/>
                        <a:t>Float</a:t>
                      </a:r>
                      <a:endParaRPr lang="en-US" dirty="0"/>
                    </a:p>
                  </a:txBody>
                  <a:tcPr/>
                </a:tc>
                <a:tc>
                  <a:txBody>
                    <a:bodyPr/>
                    <a:lstStyle/>
                    <a:p>
                      <a:r>
                        <a:rPr lang="en-US" dirty="0" smtClean="0"/>
                        <a:t>float</a:t>
                      </a:r>
                      <a:endParaRPr lang="en-US" dirty="0"/>
                    </a:p>
                  </a:txBody>
                  <a:tcPr/>
                </a:tc>
                <a:extLst>
                  <a:ext uri="{0D108BD9-81ED-4DB2-BD59-A6C34878D82A}">
                    <a16:rowId xmlns:a16="http://schemas.microsoft.com/office/drawing/2014/main" val="2246596380"/>
                  </a:ext>
                </a:extLst>
              </a:tr>
              <a:tr h="370840">
                <a:tc>
                  <a:txBody>
                    <a:bodyPr/>
                    <a:lstStyle/>
                    <a:p>
                      <a:r>
                        <a:rPr lang="en-US" dirty="0" smtClean="0"/>
                        <a:t>Character</a:t>
                      </a:r>
                      <a:endParaRPr lang="en-US" dirty="0"/>
                    </a:p>
                  </a:txBody>
                  <a:tcPr/>
                </a:tc>
                <a:tc>
                  <a:txBody>
                    <a:bodyPr/>
                    <a:lstStyle/>
                    <a:p>
                      <a:r>
                        <a:rPr lang="en-US" dirty="0" smtClean="0"/>
                        <a:t>char</a:t>
                      </a:r>
                      <a:endParaRPr lang="en-US" dirty="0"/>
                    </a:p>
                  </a:txBody>
                  <a:tcPr/>
                </a:tc>
                <a:extLst>
                  <a:ext uri="{0D108BD9-81ED-4DB2-BD59-A6C34878D82A}">
                    <a16:rowId xmlns:a16="http://schemas.microsoft.com/office/drawing/2014/main" val="4140435515"/>
                  </a:ext>
                </a:extLst>
              </a:tr>
              <a:tr h="370840">
                <a:tc>
                  <a:txBody>
                    <a:bodyPr/>
                    <a:lstStyle/>
                    <a:p>
                      <a:r>
                        <a:rPr lang="en-US" dirty="0" smtClean="0"/>
                        <a:t>Boolean</a:t>
                      </a:r>
                      <a:endParaRPr lang="en-US" dirty="0"/>
                    </a:p>
                  </a:txBody>
                  <a:tcPr/>
                </a:tc>
                <a:tc>
                  <a:txBody>
                    <a:bodyPr/>
                    <a:lstStyle/>
                    <a:p>
                      <a:r>
                        <a:rPr lang="en-US" dirty="0" err="1" smtClean="0"/>
                        <a:t>boolean</a:t>
                      </a:r>
                      <a:endParaRPr lang="en-US" dirty="0"/>
                    </a:p>
                  </a:txBody>
                  <a:tcPr/>
                </a:tc>
                <a:extLst>
                  <a:ext uri="{0D108BD9-81ED-4DB2-BD59-A6C34878D82A}">
                    <a16:rowId xmlns:a16="http://schemas.microsoft.com/office/drawing/2014/main" val="2576201847"/>
                  </a:ext>
                </a:extLst>
              </a:tr>
            </a:tbl>
          </a:graphicData>
        </a:graphic>
      </p:graphicFrame>
    </p:spTree>
    <p:extLst>
      <p:ext uri="{BB962C8B-B14F-4D97-AF65-F5344CB8AC3E}">
        <p14:creationId xmlns:p14="http://schemas.microsoft.com/office/powerpoint/2010/main" val="9313183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sz="2000" b="1" i="1" dirty="0" err="1"/>
              <a:t>Autoboxing</a:t>
            </a:r>
            <a:r>
              <a:rPr lang="en-US" sz="2000" b="1" i="1" dirty="0"/>
              <a:t>, </a:t>
            </a:r>
            <a:r>
              <a:rPr lang="en-US" sz="2000" b="1" i="1" dirty="0"/>
              <a:t>unboxing</a:t>
            </a:r>
            <a:endParaRPr lang="en-US" sz="2000" b="1" i="1"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Autoboxing</a:t>
            </a:r>
            <a:endParaRPr lang="en-US" dirty="0" smtClean="0"/>
          </a:p>
          <a:p>
            <a:r>
              <a:rPr lang="en-US" dirty="0" smtClean="0"/>
              <a:t>The </a:t>
            </a:r>
            <a:r>
              <a:rPr lang="en-US" dirty="0" err="1" smtClean="0"/>
              <a:t>autoboxing</a:t>
            </a:r>
            <a:r>
              <a:rPr lang="en-US" dirty="0" smtClean="0"/>
              <a:t> is useful when we’re working with the </a:t>
            </a:r>
            <a:r>
              <a:rPr lang="en-US" dirty="0" err="1" smtClean="0"/>
              <a:t>ArrayList</a:t>
            </a:r>
            <a:r>
              <a:rPr lang="en-US" dirty="0" smtClean="0"/>
              <a:t> because when we </a:t>
            </a:r>
            <a:r>
              <a:rPr lang="en-US" dirty="0" err="1" smtClean="0"/>
              <a:t>difine</a:t>
            </a:r>
            <a:r>
              <a:rPr lang="en-US" dirty="0" smtClean="0"/>
              <a:t> an </a:t>
            </a:r>
            <a:r>
              <a:rPr lang="en-US" dirty="0" err="1" smtClean="0"/>
              <a:t>ArrayList</a:t>
            </a:r>
            <a:r>
              <a:rPr lang="en-US" dirty="0" smtClean="0"/>
              <a:t> we must provide the datatype it is going to handle, and the datatype also must be defined as a object type not as a primitive type, so in here we can use a wrapper.</a:t>
            </a:r>
          </a:p>
        </p:txBody>
      </p:sp>
    </p:spTree>
    <p:extLst>
      <p:ext uri="{BB962C8B-B14F-4D97-AF65-F5344CB8AC3E}">
        <p14:creationId xmlns:p14="http://schemas.microsoft.com/office/powerpoint/2010/main" val="861506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sz="2000" b="1" i="1" dirty="0" err="1"/>
              <a:t>Autoboxing</a:t>
            </a:r>
            <a:r>
              <a:rPr lang="en-US" sz="2000" b="1" i="1" dirty="0"/>
              <a:t>, </a:t>
            </a:r>
            <a:r>
              <a:rPr lang="en-US" sz="2000" b="1" i="1" dirty="0"/>
              <a:t>unboxing</a:t>
            </a:r>
            <a:endParaRPr lang="en-US" sz="2000" b="1" i="1" dirty="0"/>
          </a:p>
          <a:p>
            <a:pPr lvl="1"/>
            <a:r>
              <a:rPr lang="en-US" dirty="0" smtClean="0"/>
              <a:t>Maps</a:t>
            </a:r>
            <a:endParaRPr lang="en-US"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Unboxing</a:t>
            </a:r>
          </a:p>
          <a:p>
            <a:r>
              <a:rPr lang="en-US" dirty="0" smtClean="0"/>
              <a:t>Unboxing is the opposite process than the </a:t>
            </a:r>
            <a:r>
              <a:rPr lang="en-US" dirty="0" err="1" smtClean="0"/>
              <a:t>Autoboxing</a:t>
            </a:r>
            <a:r>
              <a:rPr lang="en-US" dirty="0" smtClean="0"/>
              <a:t>.</a:t>
            </a:r>
          </a:p>
          <a:p>
            <a:r>
              <a:rPr lang="en-US" dirty="0" smtClean="0"/>
              <a:t>We’re talking about unboxing when we’re taking from the object and converting it back to a primitive type</a:t>
            </a:r>
          </a:p>
        </p:txBody>
      </p:sp>
    </p:spTree>
    <p:extLst>
      <p:ext uri="{BB962C8B-B14F-4D97-AF65-F5344CB8AC3E}">
        <p14:creationId xmlns:p14="http://schemas.microsoft.com/office/powerpoint/2010/main" val="17100761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dirty="0" err="1"/>
              <a:t>Autoboxing</a:t>
            </a:r>
            <a:r>
              <a:rPr lang="en-US" dirty="0"/>
              <a:t>, unboxing</a:t>
            </a:r>
          </a:p>
          <a:p>
            <a:pPr lvl="1"/>
            <a:r>
              <a:rPr lang="en-US" sz="2000" b="1" i="1" dirty="0"/>
              <a:t>Maps</a:t>
            </a:r>
            <a:endParaRPr lang="en-US" sz="2000" b="1" i="1"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04177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Map</a:t>
            </a:r>
          </a:p>
          <a:p>
            <a:r>
              <a:rPr lang="en-US" dirty="0" smtClean="0"/>
              <a:t>A map is an interface that maps key to values. The keys are unique and thus, no duplicate keys are allowed.</a:t>
            </a:r>
          </a:p>
          <a:p>
            <a:r>
              <a:rPr lang="en-US" dirty="0" smtClean="0"/>
              <a:t>A map van provide three views which allow the contents of the map to be viewed as a set of keys collection of values or a set of key-value mapping. The order of the map is defined as the order in which the elements of a map are returned during the iteration</a:t>
            </a:r>
          </a:p>
        </p:txBody>
      </p:sp>
    </p:spTree>
    <p:extLst>
      <p:ext uri="{BB962C8B-B14F-4D97-AF65-F5344CB8AC3E}">
        <p14:creationId xmlns:p14="http://schemas.microsoft.com/office/powerpoint/2010/main" val="18710416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dirty="0" err="1"/>
              <a:t>Autoboxing</a:t>
            </a:r>
            <a:r>
              <a:rPr lang="en-US" dirty="0"/>
              <a:t>, unboxing</a:t>
            </a:r>
          </a:p>
          <a:p>
            <a:pPr lvl="1"/>
            <a:r>
              <a:rPr lang="en-US" sz="2000" b="1" i="1" dirty="0"/>
              <a:t>Maps</a:t>
            </a:r>
            <a:endParaRPr lang="en-US" sz="2000" b="1" i="1"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48965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Map</a:t>
            </a:r>
          </a:p>
          <a:p>
            <a:r>
              <a:rPr lang="en-US" dirty="0" smtClean="0"/>
              <a:t>The map interface is implemented by different java classes such as (“</a:t>
            </a:r>
            <a:r>
              <a:rPr lang="en-US" dirty="0" err="1" smtClean="0"/>
              <a:t>HashMap</a:t>
            </a:r>
            <a:r>
              <a:rPr lang="en-US" dirty="0" smtClean="0"/>
              <a:t>, </a:t>
            </a:r>
            <a:r>
              <a:rPr lang="en-US" dirty="0" err="1" smtClean="0"/>
              <a:t>HashTable</a:t>
            </a:r>
            <a:r>
              <a:rPr lang="en-US" dirty="0" smtClean="0"/>
              <a:t>, </a:t>
            </a:r>
            <a:r>
              <a:rPr lang="en-US" dirty="0" err="1" smtClean="0"/>
              <a:t>TreeMap</a:t>
            </a:r>
            <a:r>
              <a:rPr lang="en-US" dirty="0" smtClean="0"/>
              <a:t>”). Each class provides different  functionality and can be either synchronized or not; some implementations prohibit null keys and values , also some have restrictions on the types of their keys </a:t>
            </a:r>
          </a:p>
          <a:p>
            <a:endParaRPr lang="en-US" dirty="0"/>
          </a:p>
          <a:p>
            <a:r>
              <a:rPr lang="en-US" dirty="0" smtClean="0"/>
              <a:t>For more information </a:t>
            </a:r>
          </a:p>
          <a:p>
            <a:r>
              <a:rPr lang="en-US" dirty="0">
                <a:hlinkClick r:id="rId2"/>
              </a:rPr>
              <a:t>https://</a:t>
            </a:r>
            <a:r>
              <a:rPr lang="en-US" dirty="0" smtClean="0">
                <a:hlinkClick r:id="rId2"/>
              </a:rPr>
              <a:t>docs.oracle.com/javase/8/docs/api/java/util/Map.html</a:t>
            </a:r>
            <a:endParaRPr lang="en-US" dirty="0" smtClean="0"/>
          </a:p>
          <a:p>
            <a:r>
              <a:rPr lang="en-US" dirty="0">
                <a:hlinkClick r:id="rId3"/>
              </a:rPr>
              <a:t>https://</a:t>
            </a:r>
            <a:r>
              <a:rPr lang="en-US" dirty="0" smtClean="0">
                <a:hlinkClick r:id="rId3"/>
              </a:rPr>
              <a:t>docs.oracle.com/javase/tutorial/collections/interfaces/map.html</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064280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dirty="0" err="1"/>
              <a:t>Autoboxing</a:t>
            </a:r>
            <a:r>
              <a:rPr lang="en-US" dirty="0"/>
              <a:t>, unboxing</a:t>
            </a:r>
          </a:p>
          <a:p>
            <a:pPr lvl="1"/>
            <a:r>
              <a:rPr lang="en-US" sz="2000" b="1" i="1" dirty="0"/>
              <a:t>Maps</a:t>
            </a:r>
            <a:endParaRPr lang="en-US" sz="2000" b="1" i="1"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348965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How to define a map?</a:t>
            </a:r>
          </a:p>
          <a:p>
            <a:endParaRPr lang="en-US" dirty="0"/>
          </a:p>
          <a:p>
            <a:r>
              <a:rPr lang="en-US" dirty="0" smtClean="0"/>
              <a:t>Syntax :</a:t>
            </a:r>
          </a:p>
          <a:p>
            <a:r>
              <a:rPr lang="en-US" dirty="0" smtClean="0"/>
              <a:t>Map&lt;[key type],[value type]&gt; [name] = new </a:t>
            </a:r>
            <a:r>
              <a:rPr lang="en-US" dirty="0" err="1" smtClean="0"/>
              <a:t>HashMap</a:t>
            </a:r>
            <a:r>
              <a:rPr lang="en-US" dirty="0" smtClean="0"/>
              <a:t>&lt;[key type],[value type]&gt;();</a:t>
            </a:r>
          </a:p>
          <a:p>
            <a:endParaRPr lang="en-US" dirty="0" smtClean="0"/>
          </a:p>
          <a:p>
            <a:r>
              <a:rPr lang="en-US" dirty="0" smtClean="0"/>
              <a:t>Sample </a:t>
            </a:r>
          </a:p>
          <a:p>
            <a:r>
              <a:rPr lang="en-US" dirty="0" smtClean="0"/>
              <a:t>Map &lt;Integer, Integer&gt; coordinates = new </a:t>
            </a:r>
            <a:r>
              <a:rPr lang="en-US" dirty="0" err="1" smtClean="0"/>
              <a:t>HashMap</a:t>
            </a:r>
            <a:r>
              <a:rPr lang="en-US" dirty="0" smtClean="0"/>
              <a:t> &lt;Integer, Integer&gt;();</a:t>
            </a:r>
          </a:p>
          <a:p>
            <a:endParaRPr lang="en-US" dirty="0" smtClean="0"/>
          </a:p>
          <a:p>
            <a:endParaRPr lang="en-US" dirty="0" smtClean="0"/>
          </a:p>
        </p:txBody>
      </p:sp>
    </p:spTree>
    <p:extLst>
      <p:ext uri="{BB962C8B-B14F-4D97-AF65-F5344CB8AC3E}">
        <p14:creationId xmlns:p14="http://schemas.microsoft.com/office/powerpoint/2010/main" val="8930964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dirty="0" err="1"/>
              <a:t>Autoboxing</a:t>
            </a:r>
            <a:r>
              <a:rPr lang="en-US" dirty="0"/>
              <a:t>, unboxing</a:t>
            </a:r>
          </a:p>
          <a:p>
            <a:pPr lvl="1"/>
            <a:r>
              <a:rPr lang="en-US" sz="2000" b="1" i="1" dirty="0"/>
              <a:t>Maps</a:t>
            </a:r>
            <a:endParaRPr lang="en-US" sz="2000" b="1" i="1" dirty="0"/>
          </a:p>
          <a:p>
            <a:pPr lvl="1"/>
            <a:r>
              <a:rPr lang="en-US" dirty="0"/>
              <a:t>practice</a:t>
            </a:r>
          </a:p>
          <a:p>
            <a:pPr lvl="1"/>
            <a:endParaRPr lang="en-US" dirty="0" smtClean="0"/>
          </a:p>
          <a:p>
            <a:pPr lvl="1"/>
            <a:endParaRPr lang="en-US" dirty="0" smtClean="0"/>
          </a:p>
        </p:txBody>
      </p:sp>
      <p:sp>
        <p:nvSpPr>
          <p:cNvPr id="4" name="Rectangle 3"/>
          <p:cNvSpPr/>
          <p:nvPr/>
        </p:nvSpPr>
        <p:spPr>
          <a:xfrm>
            <a:off x="1231641" y="2603240"/>
            <a:ext cx="9909110" cy="403082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How to initialize a map?</a:t>
            </a:r>
          </a:p>
          <a:p>
            <a:endParaRPr lang="en-US" dirty="0"/>
          </a:p>
          <a:p>
            <a:r>
              <a:rPr lang="en-US" dirty="0" smtClean="0"/>
              <a:t>Syntax :</a:t>
            </a:r>
          </a:p>
          <a:p>
            <a:r>
              <a:rPr lang="en-US" dirty="0" smtClean="0"/>
              <a:t>Map&lt;[key type],[value type]&gt; [name] = new </a:t>
            </a:r>
            <a:r>
              <a:rPr lang="en-US" dirty="0" err="1" smtClean="0"/>
              <a:t>HashMap</a:t>
            </a:r>
            <a:r>
              <a:rPr lang="en-US" dirty="0" smtClean="0"/>
              <a:t>&lt;[key type],[value type]&gt;(){{</a:t>
            </a:r>
          </a:p>
          <a:p>
            <a:r>
              <a:rPr lang="en-US" dirty="0"/>
              <a:t>	</a:t>
            </a:r>
            <a:r>
              <a:rPr lang="en-US" dirty="0" smtClean="0"/>
              <a:t>put([key type],[value type]);</a:t>
            </a:r>
          </a:p>
          <a:p>
            <a:r>
              <a:rPr lang="en-US" dirty="0" smtClean="0"/>
              <a:t>}};</a:t>
            </a:r>
          </a:p>
          <a:p>
            <a:endParaRPr lang="en-US" dirty="0" smtClean="0"/>
          </a:p>
          <a:p>
            <a:r>
              <a:rPr lang="en-US" dirty="0" smtClean="0"/>
              <a:t>Sample </a:t>
            </a:r>
          </a:p>
          <a:p>
            <a:r>
              <a:rPr lang="en-US" dirty="0" smtClean="0"/>
              <a:t>Map &lt;Integer, Integer&gt; coordinates = new </a:t>
            </a:r>
            <a:r>
              <a:rPr lang="en-US" dirty="0" err="1" smtClean="0"/>
              <a:t>HashMap</a:t>
            </a:r>
            <a:r>
              <a:rPr lang="en-US" dirty="0" smtClean="0"/>
              <a:t> &lt;Integer, Integer&gt;()</a:t>
            </a:r>
            <a:r>
              <a:rPr lang="en-US" dirty="0"/>
              <a:t> {{</a:t>
            </a:r>
          </a:p>
          <a:p>
            <a:r>
              <a:rPr lang="en-US" dirty="0"/>
              <a:t>	put(12,20);</a:t>
            </a:r>
          </a:p>
          <a:p>
            <a:r>
              <a:rPr lang="en-US" dirty="0"/>
              <a:t>	put (45,10);</a:t>
            </a:r>
          </a:p>
          <a:p>
            <a:r>
              <a:rPr lang="en-US" dirty="0"/>
              <a:t>}};</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0833161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a:t>Session 8: Arrays, </a:t>
            </a:r>
            <a:r>
              <a:rPr lang="en-US" dirty="0" err="1"/>
              <a:t>ArrayList</a:t>
            </a:r>
            <a:r>
              <a:rPr lang="en-US" dirty="0"/>
              <a:t>, List and Maps</a:t>
            </a:r>
          </a:p>
          <a:p>
            <a:pPr lvl="1"/>
            <a:r>
              <a:rPr lang="en-US" dirty="0"/>
              <a:t>Arrays </a:t>
            </a:r>
            <a:r>
              <a:rPr lang="en-US" dirty="0" err="1"/>
              <a:t>ArrayLists</a:t>
            </a:r>
            <a:r>
              <a:rPr lang="en-US" dirty="0"/>
              <a:t>, Lists</a:t>
            </a:r>
          </a:p>
          <a:p>
            <a:pPr lvl="1"/>
            <a:r>
              <a:rPr lang="en-US" dirty="0" err="1"/>
              <a:t>Autoboxing</a:t>
            </a:r>
            <a:r>
              <a:rPr lang="en-US" dirty="0"/>
              <a:t>, unboxing</a:t>
            </a:r>
          </a:p>
          <a:p>
            <a:pPr lvl="1"/>
            <a:r>
              <a:rPr lang="en-US" dirty="0"/>
              <a:t>Maps</a:t>
            </a:r>
          </a:p>
          <a:p>
            <a:pPr lvl="1"/>
            <a:r>
              <a:rPr lang="en-US" sz="2000" b="1" i="1" dirty="0"/>
              <a:t>practice</a:t>
            </a:r>
          </a:p>
          <a:p>
            <a:pPr lvl="1"/>
            <a:endParaRPr lang="en-US" dirty="0" smtClean="0"/>
          </a:p>
          <a:p>
            <a:pPr lvl="1"/>
            <a:endParaRPr lang="en-US" dirty="0" smtClean="0"/>
          </a:p>
        </p:txBody>
      </p:sp>
    </p:spTree>
    <p:extLst>
      <p:ext uri="{BB962C8B-B14F-4D97-AF65-F5344CB8AC3E}">
        <p14:creationId xmlns:p14="http://schemas.microsoft.com/office/powerpoint/2010/main" val="1978295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sz="2000" b="1" i="1" dirty="0" smtClean="0"/>
              <a:t>Interface</a:t>
            </a:r>
            <a:r>
              <a:rPr lang="en-US" dirty="0" smtClean="0"/>
              <a:t> </a:t>
            </a:r>
            <a:endParaRPr lang="en-US" dirty="0"/>
          </a:p>
          <a:p>
            <a:pPr lvl="1"/>
            <a:r>
              <a:rPr lang="en-US" dirty="0" smtClean="0"/>
              <a:t>Inner Classes</a:t>
            </a:r>
          </a:p>
          <a:p>
            <a:pPr lvl="1"/>
            <a:r>
              <a:rPr lang="en-US" dirty="0" smtClean="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4" name="Rectangle 3"/>
          <p:cNvSpPr/>
          <p:nvPr/>
        </p:nvSpPr>
        <p:spPr>
          <a:xfrm>
            <a:off x="1231641" y="2603240"/>
            <a:ext cx="9909110" cy="348965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What is an interface ?</a:t>
            </a:r>
          </a:p>
          <a:p>
            <a:endParaRPr lang="en-US" dirty="0" smtClean="0"/>
          </a:p>
          <a:p>
            <a:r>
              <a:rPr lang="en-US" dirty="0" smtClean="0"/>
              <a:t>An interface is a group of related methods with empty bodies (before Java 8; in Java 8 an interface can have a default implementation).</a:t>
            </a:r>
          </a:p>
          <a:p>
            <a:endParaRPr lang="en-US" dirty="0" smtClean="0"/>
          </a:p>
          <a:p>
            <a:endParaRPr lang="en-US" dirty="0" smtClean="0"/>
          </a:p>
        </p:txBody>
      </p:sp>
    </p:spTree>
    <p:extLst>
      <p:ext uri="{BB962C8B-B14F-4D97-AF65-F5344CB8AC3E}">
        <p14:creationId xmlns:p14="http://schemas.microsoft.com/office/powerpoint/2010/main" val="36998842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40576"/>
            <a:ext cx="8946541" cy="5807824"/>
          </a:xfrm>
        </p:spPr>
        <p:txBody>
          <a:bodyPr/>
          <a:lstStyle/>
          <a:p>
            <a:r>
              <a:rPr lang="en-US" dirty="0" smtClean="0"/>
              <a:t>Session 9: Inner, Abstract classes and interfaces </a:t>
            </a:r>
          </a:p>
          <a:p>
            <a:pPr lvl="1"/>
            <a:r>
              <a:rPr lang="en-US" sz="2000" b="1" i="1" dirty="0" smtClean="0"/>
              <a:t>Interface</a:t>
            </a:r>
            <a:r>
              <a:rPr lang="en-US" dirty="0" smtClean="0"/>
              <a:t> </a:t>
            </a:r>
            <a:endParaRPr lang="en-US" dirty="0"/>
          </a:p>
          <a:p>
            <a:pPr lvl="1"/>
            <a:r>
              <a:rPr lang="en-US" dirty="0" smtClean="0"/>
              <a:t>Inner Classes</a:t>
            </a:r>
          </a:p>
          <a:p>
            <a:pPr lvl="1"/>
            <a:r>
              <a:rPr lang="en-US" dirty="0" smtClean="0"/>
              <a:t>Abstract Classes</a:t>
            </a:r>
          </a:p>
          <a:p>
            <a:pPr lvl="1"/>
            <a:r>
              <a:rPr lang="en-US" dirty="0" smtClean="0"/>
              <a:t>Practice</a:t>
            </a:r>
            <a:endParaRPr lang="en-US" dirty="0"/>
          </a:p>
          <a:p>
            <a:pPr lvl="1"/>
            <a:endParaRPr lang="en-US" dirty="0" smtClean="0"/>
          </a:p>
          <a:p>
            <a:pPr marL="457200" lvl="1" indent="0">
              <a:buNone/>
            </a:pPr>
            <a:endParaRPr lang="en-US" dirty="0" smtClean="0"/>
          </a:p>
        </p:txBody>
      </p:sp>
      <p:sp>
        <p:nvSpPr>
          <p:cNvPr id="4" name="Rectangle 3"/>
          <p:cNvSpPr/>
          <p:nvPr/>
        </p:nvSpPr>
        <p:spPr>
          <a:xfrm>
            <a:off x="1231641" y="2603240"/>
            <a:ext cx="9909110" cy="348965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What is an interface ?</a:t>
            </a:r>
          </a:p>
          <a:p>
            <a:endParaRPr lang="en-US" dirty="0" smtClean="0"/>
          </a:p>
          <a:p>
            <a:r>
              <a:rPr lang="en-US" dirty="0" smtClean="0"/>
              <a:t>An interface is a group of related methods with empty bodies (before Java 8; in Java 8 an interface can have a default implementation).</a:t>
            </a:r>
          </a:p>
          <a:p>
            <a:r>
              <a:rPr lang="en-US" dirty="0" smtClean="0"/>
              <a:t>By instance all the interface methods are abstract. This means that all classes that implements an interface must implements all it methods.</a:t>
            </a:r>
          </a:p>
          <a:p>
            <a:endParaRPr lang="en-US" dirty="0" smtClean="0"/>
          </a:p>
        </p:txBody>
      </p:sp>
    </p:spTree>
    <p:extLst>
      <p:ext uri="{BB962C8B-B14F-4D97-AF65-F5344CB8AC3E}">
        <p14:creationId xmlns:p14="http://schemas.microsoft.com/office/powerpoint/2010/main" val="11403431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4656</TotalTime>
  <Words>6958</Words>
  <Application>Microsoft Office PowerPoint</Application>
  <PresentationFormat>Widescreen</PresentationFormat>
  <Paragraphs>1709</Paragraphs>
  <Slides>137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137</vt:i4>
      </vt:variant>
    </vt:vector>
  </HeadingPairs>
  <TitlesOfParts>
    <vt:vector size="141" baseType="lpstr">
      <vt:lpstr>Arial</vt:lpstr>
      <vt:lpstr>Century Gothic</vt:lpstr>
      <vt:lpstr>Wingdings 3</vt:lpstr>
      <vt:lpstr>Ion</vt:lpstr>
      <vt:lpstr>Java SE Basic Consepts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 Basic Consepts</dc:title>
  <dc:creator>Oscar Chavez Villalvazo</dc:creator>
  <cp:lastModifiedBy>Oscar Chavez Villalvazo</cp:lastModifiedBy>
  <cp:revision>113</cp:revision>
  <dcterms:created xsi:type="dcterms:W3CDTF">2017-10-31T18:07:00Z</dcterms:created>
  <dcterms:modified xsi:type="dcterms:W3CDTF">2017-11-03T23:43:26Z</dcterms:modified>
</cp:coreProperties>
</file>