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3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DE71F-1E4F-4F94-97B0-EA4BAA119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DA9004-A162-4AC2-A476-4DD885031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373CF2-7090-4B93-9B4B-CE3A4072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58C0-C9DF-490F-B1A8-7393E87B18C9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FCF630-0433-4476-8FE0-62521A83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15FC21-2D63-4A70-B48E-4D06BEB2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39AB-D00B-4D72-9738-DF9112BD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0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2F040-E332-4532-8929-B9CB3448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D7B02D-855A-4A24-A1DE-33FAC02BF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EF0DA1-E9AD-47C6-A000-B0E1FED5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58C0-C9DF-490F-B1A8-7393E87B18C9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432343-827D-4B62-922F-ABBFE405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3D2D8B-6E9C-4498-A755-0FF870FD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39AB-D00B-4D72-9738-DF9112BD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85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A1A0AC-24F1-49FA-9273-0570FAE7D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76148F-1F54-4768-B004-3BB86DC69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412D33-00F7-4F8D-92AA-2DB1BDBD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58C0-C9DF-490F-B1A8-7393E87B18C9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032BC9-09B3-4AE5-9FBD-BE5A0227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F92EDE-7B8F-4AFF-B220-BC3FDF2E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39AB-D00B-4D72-9738-DF9112BD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14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94B4C-A287-4ED0-ACFE-ADB4B6D0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498636-6B63-47FC-A3F3-C3197258D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D8C987-7B69-4DF9-88F5-1A4EA295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58C0-C9DF-490F-B1A8-7393E87B18C9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70312E-5790-4131-AF59-470BD20E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202106-A438-4F05-8BB2-EDEF7DAD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39AB-D00B-4D72-9738-DF9112BD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43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940B4-3FDF-45F7-A5C9-74FFAD90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3E0FF1-B9AA-4DC9-93F6-0BBD83886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FDF670-83DD-4C74-B7A7-8B5FCF41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58C0-C9DF-490F-B1A8-7393E87B18C9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79BC5E-7EA2-4B6A-821A-B119883F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207511-23D6-4B55-9520-ED5627DD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39AB-D00B-4D72-9738-DF9112BD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1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1B7D5-B2FD-43A3-A172-CADC22AC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B3A85D-7DF8-4E5D-993C-3DEA4DD4D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4D876D-4136-4453-BC08-738468CB8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37C084-10EC-4413-A61A-B1C6FFC5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58C0-C9DF-490F-B1A8-7393E87B18C9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82DED9-97C3-4D50-A225-2CF3021E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8410FD-400A-43A1-BF85-B1BD0DB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39AB-D00B-4D72-9738-DF9112BD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25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B112A-FA79-44F2-A07F-AA451D8D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55A53A-7EA9-47D0-BD6A-A75A7A7F8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655392-6E40-4AC4-82C2-98B2D47C0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49A2B0-20AA-4757-AA27-C31FC6661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04B814-19B3-4CE3-979E-36514E3CD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3916082-4F9B-44B3-83E7-A1DA6AC16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58C0-C9DF-490F-B1A8-7393E87B18C9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89D0D6C-B506-4E0B-B632-26651918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E14476-B121-4AF0-AB5A-1BC5F937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39AB-D00B-4D72-9738-DF9112BD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17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30BBA-E240-4B79-B04A-D48B0517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BFBE77-DA35-41F7-8F40-066D18ED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58C0-C9DF-490F-B1A8-7393E87B18C9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F60E876-50E0-47C9-AE4A-77DF6361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C602C5C-9D61-44F1-B775-89E3C1D6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39AB-D00B-4D72-9738-DF9112BD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1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61DFC0-0717-4AB2-A373-1239AEA3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58C0-C9DF-490F-B1A8-7393E87B18C9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3EAAEC-677C-4D80-8C88-4391127F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CB9A57-0F40-48C5-8E01-473EB987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39AB-D00B-4D72-9738-DF9112BD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49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1648B-7693-4688-9163-037B3C28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869FAC-C5A9-4283-A855-E940705DC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6DF12E-EA8A-4EB7-919E-6E9F45F07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88874A-C1B9-47AA-B814-81F8C107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58C0-C9DF-490F-B1A8-7393E87B18C9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F91F76-F9ED-41A7-B8B7-16CF7B98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A1EECE-61CA-4BE6-9DF5-C00C60B0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39AB-D00B-4D72-9738-DF9112BD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75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22783-5DD5-4C33-98BE-42D4A0C7B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048AB19-6D1C-4DCF-8834-199DCAD78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9115D3-A601-4E01-973C-A0B9005AF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9651D5-BF49-4916-9FBD-CE2A8F0E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58C0-C9DF-490F-B1A8-7393E87B18C9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31F6CD-5E0B-48A2-89AA-D68113F9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7F0EE9-99D6-4C11-9DF8-94A2F13D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539AB-D00B-4D72-9738-DF9112BD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3EDFBD8-8607-492D-A273-14F3A91C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A72172-DA00-4CE3-9777-2A2875F62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71B3CB-E93A-4062-9773-BDE6533BF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A58C0-C9DF-490F-B1A8-7393E87B18C9}" type="datetimeFigureOut">
              <a:rPr lang="pt-BR" smtClean="0"/>
              <a:t>15/01/2020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68AE08-F50E-4F18-8A18-3A90160DF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C9AFAD-B0AD-4EED-9559-26B7C8122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539AB-D00B-4D72-9738-DF9112BDE6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37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DCBD2-9CD7-4E06-B868-E0C37E87A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COD3R</a:t>
            </a:r>
            <a:br>
              <a:rPr lang="pt-BR" dirty="0"/>
            </a:br>
            <a:r>
              <a:rPr lang="pt-BR" dirty="0"/>
              <a:t>Curso</a:t>
            </a:r>
            <a:br>
              <a:rPr lang="pt-BR" dirty="0"/>
            </a:br>
            <a:r>
              <a:rPr lang="pt-BR" dirty="0"/>
              <a:t>UDEMY</a:t>
            </a:r>
          </a:p>
        </p:txBody>
      </p:sp>
    </p:spTree>
    <p:extLst>
      <p:ext uri="{BB962C8B-B14F-4D97-AF65-F5344CB8AC3E}">
        <p14:creationId xmlns:p14="http://schemas.microsoft.com/office/powerpoint/2010/main" val="3362917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553DA-A76A-409A-9B54-3CF384BB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/>
                </a:solidFill>
              </a:rPr>
              <a:t>Strings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E7B985-DDBE-4DE3-8865-64F991522F8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escola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"Cod3r"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escola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charAt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escola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charCodeAt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)) 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 retorna o 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o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codigo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 ASCII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escola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indexOf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'd'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)) 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 retorna o valor do 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indice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 que achou o 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caracter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escola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substring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)) 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 retorna do 1 ate o final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escola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substring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)) 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 retorna do 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indice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 0 ate o 3 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nao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 incluindo o 3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'Escola 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concat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escola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concat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"!"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)) 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 Concatenação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'Escola 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escola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'!'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Concatenaçao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 com +</a:t>
            </a:r>
          </a:p>
          <a:p>
            <a:pPr marL="0" indent="0">
              <a:buNone/>
            </a:pP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escola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replace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'--------'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)) 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reemplaza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 o 3 por '---------' pode usar 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regex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ana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, maria, 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pedro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split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','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)) 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 cria um 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array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011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B92F1-6BE9-4497-8BAC-88E07267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/>
                </a:solidFill>
              </a:rPr>
              <a:t>Template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Strings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42A0B1-CCFC-4BE5-91E9-1AE36F100A3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javier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no 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Template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 quebra da linha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e espaços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!`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template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 utilizando 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funçoes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passarmaiusculas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texto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texto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toUpperCase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`Ei... 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passarmaiusculas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'cuidado'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!`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2863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294112-E6B0-48D1-BAF0-76983D6F2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0"/>
            <a:ext cx="11092544" cy="6858000"/>
          </a:xfrm>
          <a:solidFill>
            <a:schemeClr val="tx1"/>
          </a:solidFill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variavelon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pt-B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variavelon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variavelon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pt-B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variavelon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(!!</a:t>
            </a:r>
            <a:r>
              <a:rPr lang="pt-BR" sz="11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pt-BR" sz="1100" dirty="0">
                <a:solidFill>
                  <a:srgbClr val="6A9955"/>
                </a:solidFill>
                <a:latin typeface="Consolas" panose="020B0609020204030204" pitchFamily="49" charset="0"/>
              </a:rPr>
              <a:t>// !! testa se a </a:t>
            </a:r>
            <a:r>
              <a:rPr lang="pt-BR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variavel</a:t>
            </a:r>
            <a:r>
              <a:rPr lang="pt-BR" sz="1100" dirty="0">
                <a:solidFill>
                  <a:srgbClr val="6A9955"/>
                </a:solidFill>
                <a:latin typeface="Consolas" panose="020B0609020204030204" pitchFamily="49" charset="0"/>
              </a:rPr>
              <a:t> é falsa ou verdadeira.</a:t>
            </a:r>
            <a:endParaRPr lang="pt-B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100" dirty="0">
                <a:solidFill>
                  <a:srgbClr val="6A9955"/>
                </a:solidFill>
                <a:latin typeface="Consolas" panose="020B0609020204030204" pitchFamily="49" charset="0"/>
              </a:rPr>
              <a:t>// casos verdadeirosconsole.log('casos verdadeiros')</a:t>
            </a:r>
            <a:endParaRPr lang="pt-B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(!!</a:t>
            </a:r>
            <a:r>
              <a:rPr lang="pt-BR" sz="11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(!!-</a:t>
            </a:r>
            <a:r>
              <a:rPr lang="pt-BR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(!!</a:t>
            </a:r>
            <a:r>
              <a:rPr lang="pt-BR" sz="1100" dirty="0">
                <a:solidFill>
                  <a:srgbClr val="CE9178"/>
                </a:solidFill>
                <a:latin typeface="Consolas" panose="020B0609020204030204" pitchFamily="49" charset="0"/>
              </a:rPr>
              <a:t>' '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(!!</a:t>
            </a:r>
            <a:r>
              <a:rPr lang="pt-BR" sz="1100" dirty="0">
                <a:solidFill>
                  <a:srgbClr val="CE9178"/>
                </a:solidFill>
                <a:latin typeface="Consolas" panose="020B0609020204030204" pitchFamily="49" charset="0"/>
              </a:rPr>
              <a:t>'Qualquer texto'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(!![])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(!!{})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(!!</a:t>
            </a:r>
            <a:r>
              <a:rPr lang="pt-B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Infinity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(!!(</a:t>
            </a:r>
            <a:r>
              <a:rPr lang="pt-B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variavelon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100" dirty="0">
                <a:solidFill>
                  <a:srgbClr val="6A9955"/>
                </a:solidFill>
                <a:latin typeface="Consolas" panose="020B0609020204030204" pitchFamily="49" charset="0"/>
              </a:rPr>
              <a:t>// casos Falsos</a:t>
            </a:r>
            <a:endParaRPr lang="pt-B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>
                <a:solidFill>
                  <a:srgbClr val="CE9178"/>
                </a:solidFill>
                <a:latin typeface="Consolas" panose="020B0609020204030204" pitchFamily="49" charset="0"/>
              </a:rPr>
              <a:t>'Os Casos falsos'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(!!</a:t>
            </a:r>
            <a:r>
              <a:rPr lang="pt-BR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(!!</a:t>
            </a:r>
            <a:r>
              <a:rPr lang="pt-BR" sz="11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(!!</a:t>
            </a:r>
            <a:r>
              <a:rPr lang="pt-B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NaN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(!!</a:t>
            </a:r>
            <a:r>
              <a:rPr lang="pt-B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(!!</a:t>
            </a:r>
            <a:r>
              <a:rPr lang="pt-B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undefined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(!!(</a:t>
            </a:r>
            <a:r>
              <a:rPr lang="pt-B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variavelon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100" dirty="0">
                <a:solidFill>
                  <a:srgbClr val="6A9955"/>
                </a:solidFill>
                <a:latin typeface="Consolas" panose="020B0609020204030204" pitchFamily="49" charset="0"/>
              </a:rPr>
              <a:t>// usos</a:t>
            </a:r>
            <a:endParaRPr lang="pt-B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pt-B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pt-BR" sz="1100" dirty="0">
                <a:solidFill>
                  <a:srgbClr val="CE9178"/>
                </a:solidFill>
                <a:latin typeface="Consolas" panose="020B0609020204030204" pitchFamily="49" charset="0"/>
              </a:rPr>
              <a:t>'primeiro'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pt-BR" sz="1100" dirty="0">
                <a:solidFill>
                  <a:srgbClr val="CE9178"/>
                </a:solidFill>
                <a:latin typeface="Consolas" panose="020B0609020204030204" pitchFamily="49" charset="0"/>
              </a:rPr>
              <a:t>'segunda'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pt-BR" sz="1100" dirty="0">
                <a:solidFill>
                  <a:srgbClr val="6A9955"/>
                </a:solidFill>
                <a:latin typeface="Consolas" panose="020B0609020204030204" pitchFamily="49" charset="0"/>
              </a:rPr>
              <a:t>// imprime o primeiro resultado verdadeiro</a:t>
            </a:r>
            <a:endParaRPr lang="pt-B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100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1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endParaRPr lang="pt-B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pt-BR" sz="1100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pt-BR" sz="1100" dirty="0">
                <a:solidFill>
                  <a:srgbClr val="CE9178"/>
                </a:solidFill>
                <a:latin typeface="Consolas" panose="020B0609020204030204" pitchFamily="49" charset="0"/>
              </a:rPr>
              <a:t>'desconhecido'</a:t>
            </a:r>
            <a:r>
              <a:rPr lang="pt-BR" sz="1100" dirty="0">
                <a:solidFill>
                  <a:srgbClr val="D4D4D4"/>
                </a:solidFill>
                <a:latin typeface="Consolas" panose="020B0609020204030204" pitchFamily="49" charset="0"/>
              </a:rPr>
              <a:t>)) </a:t>
            </a:r>
            <a:r>
              <a:rPr lang="pt-BR" sz="1100" dirty="0">
                <a:solidFill>
                  <a:srgbClr val="6A9955"/>
                </a:solidFill>
                <a:latin typeface="Consolas" panose="020B0609020204030204" pitchFamily="49" charset="0"/>
              </a:rPr>
              <a:t>// site com nome vazio</a:t>
            </a:r>
            <a:endParaRPr lang="pt-BR" sz="1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6959FA-4E28-40EF-8F81-B61A698A5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042" y="232340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Booleanos</a:t>
            </a:r>
          </a:p>
        </p:txBody>
      </p:sp>
    </p:spTree>
    <p:extLst>
      <p:ext uri="{BB962C8B-B14F-4D97-AF65-F5344CB8AC3E}">
        <p14:creationId xmlns:p14="http://schemas.microsoft.com/office/powerpoint/2010/main" val="3944163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4BE1FD-E357-4B35-B119-D78039051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73" y="0"/>
            <a:ext cx="11943471" cy="6724357"/>
          </a:xfrm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par nome  valor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saudacao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'opa'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contexto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lexico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1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exec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saudacao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'fala'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contexto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lexico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2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saudacao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Objetos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sao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grupos aninhados de pares nome/valor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cliente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nome: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'Pedro'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idade: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32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peso: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90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endereco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logradouro: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'Rua Medina, 802'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CEP: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'12222-900'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saudacao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exec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cliente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cliente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endereco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CEP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D2D70B-88BA-450D-8A16-D9993EF47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723" y="464234"/>
            <a:ext cx="3030415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Chave Valor</a:t>
            </a:r>
          </a:p>
        </p:txBody>
      </p:sp>
    </p:spTree>
    <p:extLst>
      <p:ext uri="{BB962C8B-B14F-4D97-AF65-F5344CB8AC3E}">
        <p14:creationId xmlns:p14="http://schemas.microsoft.com/office/powerpoint/2010/main" val="406730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9E8F0-7BCD-4BE9-B378-217521D0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notação Ponto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41C855-9B20-4A7D-B5C9-5B2620301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ceil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6.1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obj1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{}</a:t>
            </a:r>
          </a:p>
          <a:p>
            <a:pPr marL="0" indent="0">
              <a:buNone/>
            </a:pP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obj1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'Atributo1'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obj1['nome' = 'bola1'] é o mesmo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funcao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para criar atributos enviados por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parametro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Obj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obj2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Obj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'Cadeira'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obj3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Obj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'Mesa'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Obj1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obj2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obj3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nome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805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DD56B-4ED4-4491-8EE2-456483D2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/>
                </a:solidFill>
              </a:rPr>
              <a:t>Operadors</a:t>
            </a:r>
            <a:r>
              <a:rPr lang="pt-BR" dirty="0">
                <a:solidFill>
                  <a:schemeClr val="bg1"/>
                </a:solidFill>
              </a:rPr>
              <a:t> de Atribuição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1C55B3-F65C-4685-89D9-B9AB4B30E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+=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a = a + b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-=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a = a - 4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*=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a = a * 2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/=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a = a / 2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%=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a = a % 2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941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EF6DE-A7ED-4894-9D0A-7872EC74D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872197"/>
            <a:ext cx="4415971" cy="1325563"/>
          </a:xfrm>
        </p:spPr>
        <p:txBody>
          <a:bodyPr/>
          <a:lstStyle/>
          <a:p>
            <a:r>
              <a:rPr lang="pt-BR" dirty="0" err="1">
                <a:solidFill>
                  <a:schemeClr val="bg1"/>
                </a:solidFill>
              </a:rPr>
              <a:t>Destruturing</a:t>
            </a:r>
            <a:r>
              <a:rPr lang="pt-BR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242BEF-8568-418C-9168-A0EC2EA0A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2197"/>
            <a:ext cx="10515600" cy="5304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destructuring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array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 = [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n3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n5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n6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] = [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n3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n5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n6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0A81DAB-D66F-4FD7-99B8-CDDEA139974E}"/>
              </a:ext>
            </a:extLst>
          </p:cNvPr>
          <p:cNvSpPr/>
          <p:nvPr/>
        </p:nvSpPr>
        <p:spPr>
          <a:xfrm>
            <a:off x="5408386" y="466024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destructuring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array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 = [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n3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n5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n6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] = [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n3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n5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n6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45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EF6DE-A7ED-4894-9D0A-7872EC74D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6029" y="5532437"/>
            <a:ext cx="4415971" cy="1325563"/>
          </a:xfrm>
        </p:spPr>
        <p:txBody>
          <a:bodyPr/>
          <a:lstStyle/>
          <a:p>
            <a:r>
              <a:rPr lang="pt-BR" dirty="0" err="1">
                <a:solidFill>
                  <a:schemeClr val="bg1"/>
                </a:solidFill>
              </a:rPr>
              <a:t>Destruturing</a:t>
            </a:r>
            <a:r>
              <a:rPr lang="pt-BR" dirty="0">
                <a:solidFill>
                  <a:schemeClr val="bg1"/>
                </a:solidFill>
              </a:rPr>
              <a:t>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242BEF-8568-418C-9168-A0EC2EA0A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42"/>
            <a:ext cx="10515600" cy="60644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destructuring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em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funcao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rand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({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min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max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}) {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valor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random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 * 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max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min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 +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min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floor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valor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max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min: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rand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845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EF60F-CFDF-45A3-8DB6-CE94DB9BE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Operadores </a:t>
            </a:r>
            <a:r>
              <a:rPr lang="pt-BR" dirty="0" err="1">
                <a:solidFill>
                  <a:schemeClr val="bg1"/>
                </a:solidFill>
              </a:rPr>
              <a:t>aritmeticos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5EB804-A700-487D-874F-06E756FE3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 =  [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soma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=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substracao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multiplicaçao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divisao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modulo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%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soma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substracao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multiplicaçao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divisao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modulo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5285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26B3B-6878-4FA8-B448-D8296C69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Operadores relacionais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494D57-D6F7-4FDD-96E1-8977358B5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operador de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comparaçao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==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'1'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True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operador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estrictamente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igual ===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'1'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False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operador diferente!=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operador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estrictamente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diferente !==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489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A81F6-FF51-4CA6-90EF-21926F12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/>
                </a:solidFill>
              </a:rPr>
              <a:t>Configuraçao</a:t>
            </a:r>
            <a:r>
              <a:rPr lang="pt-BR" dirty="0">
                <a:solidFill>
                  <a:schemeClr val="bg1"/>
                </a:solidFill>
              </a:rPr>
              <a:t> ambiente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B656A7-F0A4-40A6-8EC6-4E02A0E1E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Instalação do Node.js / NPM</a:t>
            </a:r>
          </a:p>
          <a:p>
            <a:r>
              <a:rPr lang="pt-BR" dirty="0">
                <a:solidFill>
                  <a:schemeClr val="bg1"/>
                </a:solidFill>
              </a:rPr>
              <a:t>VSCODE – </a:t>
            </a:r>
          </a:p>
          <a:p>
            <a:pPr lvl="2"/>
            <a:r>
              <a:rPr lang="pt-BR" dirty="0">
                <a:solidFill>
                  <a:schemeClr val="bg1"/>
                </a:solidFill>
              </a:rPr>
              <a:t>Plugin </a:t>
            </a:r>
            <a:r>
              <a:rPr lang="pt-BR" dirty="0" err="1">
                <a:solidFill>
                  <a:schemeClr val="bg1"/>
                </a:solidFill>
              </a:rPr>
              <a:t>code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runner</a:t>
            </a:r>
            <a:r>
              <a:rPr lang="pt-BR" dirty="0">
                <a:solidFill>
                  <a:schemeClr val="bg1"/>
                </a:solidFill>
              </a:rPr>
              <a:t> – Atalho </a:t>
            </a:r>
            <a:r>
              <a:rPr lang="pt-BR" dirty="0" err="1">
                <a:solidFill>
                  <a:schemeClr val="bg1"/>
                </a:solidFill>
              </a:rPr>
              <a:t>Ctrl</a:t>
            </a:r>
            <a:r>
              <a:rPr lang="pt-BR" dirty="0">
                <a:solidFill>
                  <a:schemeClr val="bg1"/>
                </a:solidFill>
              </a:rPr>
              <a:t> – </a:t>
            </a:r>
            <a:r>
              <a:rPr lang="pt-BR" dirty="0" err="1">
                <a:solidFill>
                  <a:schemeClr val="bg1"/>
                </a:solidFill>
              </a:rPr>
              <a:t>Alt</a:t>
            </a:r>
            <a:r>
              <a:rPr lang="pt-BR" dirty="0">
                <a:solidFill>
                  <a:schemeClr val="bg1"/>
                </a:solidFill>
              </a:rPr>
              <a:t> – n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Utilizar o comando ‘</a:t>
            </a:r>
            <a:r>
              <a:rPr lang="pt-BR" dirty="0" err="1">
                <a:solidFill>
                  <a:schemeClr val="bg1"/>
                </a:solidFill>
              </a:rPr>
              <a:t>code</a:t>
            </a:r>
            <a:r>
              <a:rPr lang="pt-BR" dirty="0">
                <a:solidFill>
                  <a:schemeClr val="bg1"/>
                </a:solidFill>
              </a:rPr>
              <a:t>’ para abrir um arquivo. 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Para executar o arquivo somente escrever </a:t>
            </a:r>
            <a:r>
              <a:rPr lang="pt-BR" dirty="0" err="1">
                <a:solidFill>
                  <a:schemeClr val="bg1"/>
                </a:solidFill>
              </a:rPr>
              <a:t>code</a:t>
            </a:r>
            <a:r>
              <a:rPr lang="pt-BR" dirty="0">
                <a:solidFill>
                  <a:schemeClr val="bg1"/>
                </a:solidFill>
              </a:rPr>
              <a:t> &lt;</a:t>
            </a:r>
            <a:r>
              <a:rPr lang="pt-BR" dirty="0" err="1">
                <a:solidFill>
                  <a:schemeClr val="bg1"/>
                </a:solidFill>
              </a:rPr>
              <a:t>nomearquivo</a:t>
            </a:r>
            <a:r>
              <a:rPr lang="pt-BR" dirty="0">
                <a:solidFill>
                  <a:schemeClr val="bg1"/>
                </a:solidFill>
              </a:rPr>
              <a:t>&gt;.</a:t>
            </a:r>
            <a:r>
              <a:rPr lang="pt-BR" dirty="0" err="1">
                <a:solidFill>
                  <a:schemeClr val="bg1"/>
                </a:solidFill>
              </a:rPr>
              <a:t>js</a:t>
            </a: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668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363E2-041B-47F9-9266-7A365488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Operadores </a:t>
            </a:r>
            <a:r>
              <a:rPr lang="pt-BR" dirty="0" err="1">
                <a:solidFill>
                  <a:schemeClr val="bg1"/>
                </a:solidFill>
              </a:rPr>
              <a:t>Logicos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B7EA68-1E10-47B4-81E3-F953F68F5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operador de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comparaçao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==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'1'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True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operador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estrictamente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igual ===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'1'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False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operador diferente!=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operador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estrictamente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diferente !==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0866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914B3-BAC6-446D-A5E3-80A62B6B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Operadores Ternários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3A75AB-CD4D-45CA-8795-78A1AAFB6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pt-B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funçao</a:t>
            </a: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pt-B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narrow</a:t>
            </a: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 chamada resultado com </a:t>
            </a:r>
            <a:r>
              <a:rPr lang="pt-B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parametro</a:t>
            </a: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 nota (retorna) operador </a:t>
            </a:r>
            <a:r>
              <a:rPr lang="pt-B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ternario</a:t>
            </a: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pt-B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expressao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nota &gt;= 7 ? 'Aprovado' : 'Reprovado'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resultado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nota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nota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pt-BR" sz="16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'Aprovado'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'Reprovado'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resultado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resultado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7831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FF135-DA9D-40FA-BC75-41B6A0CF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805" y="399936"/>
            <a:ext cx="2753092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FC86BA-4A2C-4D05-AEE2-B40E479B9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60" y="234026"/>
            <a:ext cx="10515600" cy="662397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tratarErroeLancar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erro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throw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new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error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('a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funcao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deu um erro que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nao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pode ser tratado')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throw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10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throw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true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throw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'mensagem'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nome: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erro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msg: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erro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date: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imprimirNomeGritado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toUpperCase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 +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'!!!!'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} </a:t>
            </a:r>
            <a:r>
              <a:rPr lang="pt-BR" dirty="0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tratarErroeLancar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} 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finally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'chegou ao fim'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nome: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'Roberto'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imprimirNomeGritado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0884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3DEC5-24E5-4218-A3CC-D02BC1D3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IF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C7F541-7653-4B42-A0F2-E1B838575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0835"/>
            <a:ext cx="7974496" cy="30229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soBoaNoticia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nota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nota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'Aprovado com 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nota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soBoaNoticia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soBoaNoticia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4466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4F7B0-6255-4187-A57A-749EF205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FOR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71FC8F-2014-4994-AA79-144E31C5C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08814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contador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contador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`contador =  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contador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contador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`i = 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notas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[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pt-B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notas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`nota = 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notas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244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BBE3E-546C-490F-B7AE-43DAF1AA9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6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FOR 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4C2CDE-C9AF-4769-A026-3D5E0BECC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2209"/>
            <a:ext cx="10515600" cy="522066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notas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notas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notas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pessoa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nome: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'Ana'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sobrenome: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'Silva'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idade: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29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peso: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atributo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pessoa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atributo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pessoa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atributo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6894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69069-CFAF-4D49-97B9-B27F6C529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469" y="5532437"/>
            <a:ext cx="2845904" cy="1325563"/>
          </a:xfrm>
        </p:spPr>
        <p:txBody>
          <a:bodyPr/>
          <a:lstStyle/>
          <a:p>
            <a:r>
              <a:rPr lang="pt-BR" dirty="0" err="1">
                <a:solidFill>
                  <a:schemeClr val="bg1"/>
                </a:solidFill>
              </a:rPr>
              <a:t>Funcoes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D28153-0741-40A0-B42D-2B2EC9C38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712304"/>
            <a:ext cx="5168347" cy="543339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21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pt-BR" sz="2100" dirty="0" err="1">
                <a:solidFill>
                  <a:srgbClr val="6A9955"/>
                </a:solidFill>
                <a:latin typeface="Consolas" panose="020B0609020204030204" pitchFamily="49" charset="0"/>
              </a:rPr>
              <a:t>Cidadao</a:t>
            </a:r>
            <a:r>
              <a:rPr lang="pt-BR" sz="2100" dirty="0">
                <a:solidFill>
                  <a:srgbClr val="6A9955"/>
                </a:solidFill>
                <a:latin typeface="Consolas" panose="020B0609020204030204" pitchFamily="49" charset="0"/>
              </a:rPr>
              <a:t> de primeira linha</a:t>
            </a:r>
            <a:endParaRPr lang="pt-BR" sz="2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100" dirty="0">
                <a:solidFill>
                  <a:srgbClr val="6A9955"/>
                </a:solidFill>
                <a:latin typeface="Consolas" panose="020B0609020204030204" pitchFamily="49" charset="0"/>
              </a:rPr>
              <a:t>// Função em JS </a:t>
            </a:r>
            <a:r>
              <a:rPr lang="pt-BR" sz="2100" dirty="0" err="1">
                <a:solidFill>
                  <a:srgbClr val="6A9955"/>
                </a:solidFill>
                <a:latin typeface="Consolas" panose="020B0609020204030204" pitchFamily="49" charset="0"/>
              </a:rPr>
              <a:t>First-Class</a:t>
            </a:r>
            <a:r>
              <a:rPr lang="pt-BR" sz="21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pt-BR" sz="2100" dirty="0" err="1">
                <a:solidFill>
                  <a:srgbClr val="6A9955"/>
                </a:solidFill>
                <a:latin typeface="Consolas" panose="020B0609020204030204" pitchFamily="49" charset="0"/>
              </a:rPr>
              <a:t>Object</a:t>
            </a:r>
            <a:r>
              <a:rPr lang="pt-BR" sz="2100" dirty="0">
                <a:solidFill>
                  <a:srgbClr val="6A9955"/>
                </a:solidFill>
                <a:latin typeface="Consolas" panose="020B0609020204030204" pitchFamily="49" charset="0"/>
              </a:rPr>
              <a:t> (</a:t>
            </a:r>
            <a:r>
              <a:rPr lang="pt-BR" sz="2100" dirty="0" err="1">
                <a:solidFill>
                  <a:srgbClr val="6A9955"/>
                </a:solidFill>
                <a:latin typeface="Consolas" panose="020B0609020204030204" pitchFamily="49" charset="0"/>
              </a:rPr>
              <a:t>Citizens</a:t>
            </a:r>
            <a:r>
              <a:rPr lang="pt-BR" sz="21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pt-BR" sz="2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1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pt-BR" sz="2100" dirty="0" err="1">
                <a:solidFill>
                  <a:srgbClr val="6A9955"/>
                </a:solidFill>
                <a:latin typeface="Consolas" panose="020B0609020204030204" pitchFamily="49" charset="0"/>
              </a:rPr>
              <a:t>Higher-order</a:t>
            </a:r>
            <a:r>
              <a:rPr lang="pt-BR" sz="21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pt-BR" sz="2100" dirty="0" err="1">
                <a:solidFill>
                  <a:srgbClr val="6A9955"/>
                </a:solidFill>
                <a:latin typeface="Consolas" panose="020B0609020204030204" pitchFamily="49" charset="0"/>
              </a:rPr>
              <a:t>function</a:t>
            </a:r>
            <a:endParaRPr lang="pt-BR" sz="2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2100" dirty="0">
                <a:solidFill>
                  <a:srgbClr val="6A9955"/>
                </a:solidFill>
                <a:latin typeface="Consolas" panose="020B0609020204030204" pitchFamily="49" charset="0"/>
              </a:rPr>
              <a:t>// Criar  de forma literal</a:t>
            </a:r>
            <a:endParaRPr lang="pt-BR" sz="2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100" dirty="0">
                <a:solidFill>
                  <a:srgbClr val="6A9955"/>
                </a:solidFill>
                <a:latin typeface="Consolas" panose="020B0609020204030204" pitchFamily="49" charset="0"/>
              </a:rPr>
              <a:t>// Toda </a:t>
            </a:r>
            <a:r>
              <a:rPr lang="pt-BR" sz="2100" dirty="0" err="1">
                <a:solidFill>
                  <a:srgbClr val="6A9955"/>
                </a:solidFill>
                <a:latin typeface="Consolas" panose="020B0609020204030204" pitchFamily="49" charset="0"/>
              </a:rPr>
              <a:t>funcao</a:t>
            </a:r>
            <a:r>
              <a:rPr lang="pt-BR" sz="21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pt-BR" sz="2300" dirty="0">
                <a:solidFill>
                  <a:srgbClr val="6A9955"/>
                </a:solidFill>
                <a:latin typeface="Consolas" panose="020B0609020204030204" pitchFamily="49" charset="0"/>
              </a:rPr>
              <a:t>retorna</a:t>
            </a:r>
            <a:r>
              <a:rPr lang="pt-BR" sz="2100" dirty="0">
                <a:solidFill>
                  <a:srgbClr val="6A9955"/>
                </a:solidFill>
                <a:latin typeface="Consolas" panose="020B0609020204030204" pitchFamily="49" charset="0"/>
              </a:rPr>
              <a:t> alguma coisa </a:t>
            </a:r>
            <a:r>
              <a:rPr lang="pt-BR" sz="2100" dirty="0" err="1">
                <a:solidFill>
                  <a:srgbClr val="6A9955"/>
                </a:solidFill>
                <a:latin typeface="Consolas" panose="020B0609020204030204" pitchFamily="49" charset="0"/>
              </a:rPr>
              <a:t>senao</a:t>
            </a:r>
            <a:r>
              <a:rPr lang="pt-BR" sz="2100" dirty="0">
                <a:solidFill>
                  <a:srgbClr val="6A9955"/>
                </a:solidFill>
                <a:latin typeface="Consolas" panose="020B0609020204030204" pitchFamily="49" charset="0"/>
              </a:rPr>
              <a:t> definir retorna </a:t>
            </a:r>
            <a:r>
              <a:rPr lang="pt-BR" sz="2100" dirty="0" err="1">
                <a:solidFill>
                  <a:srgbClr val="6A9955"/>
                </a:solidFill>
                <a:latin typeface="Consolas" panose="020B0609020204030204" pitchFamily="49" charset="0"/>
              </a:rPr>
              <a:t>undefined</a:t>
            </a:r>
            <a:endParaRPr lang="pt-BR" sz="2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21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2100" dirty="0">
                <a:solidFill>
                  <a:srgbClr val="DCDCAA"/>
                </a:solidFill>
                <a:latin typeface="Consolas" panose="020B0609020204030204" pitchFamily="49" charset="0"/>
              </a:rPr>
              <a:t>fun1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() { }</a:t>
            </a:r>
          </a:p>
          <a:p>
            <a:pPr marL="0" indent="0">
              <a:buNone/>
            </a:pPr>
            <a:b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2100" dirty="0">
                <a:solidFill>
                  <a:srgbClr val="6A9955"/>
                </a:solidFill>
                <a:latin typeface="Consolas" panose="020B0609020204030204" pitchFamily="49" charset="0"/>
              </a:rPr>
              <a:t>// podemos armazenar um </a:t>
            </a:r>
            <a:r>
              <a:rPr lang="pt-BR" sz="2100" dirty="0" err="1">
                <a:solidFill>
                  <a:srgbClr val="6A9955"/>
                </a:solidFill>
                <a:latin typeface="Consolas" panose="020B0609020204030204" pitchFamily="49" charset="0"/>
              </a:rPr>
              <a:t>funçao</a:t>
            </a:r>
            <a:r>
              <a:rPr lang="pt-BR" sz="2100" dirty="0">
                <a:solidFill>
                  <a:srgbClr val="6A9955"/>
                </a:solidFill>
                <a:latin typeface="Consolas" panose="020B0609020204030204" pitchFamily="49" charset="0"/>
              </a:rPr>
              <a:t> em uma </a:t>
            </a:r>
            <a:r>
              <a:rPr lang="pt-BR" sz="2100" dirty="0" err="1">
                <a:solidFill>
                  <a:srgbClr val="6A9955"/>
                </a:solidFill>
                <a:latin typeface="Consolas" panose="020B0609020204030204" pitchFamily="49" charset="0"/>
              </a:rPr>
              <a:t>variavel</a:t>
            </a:r>
            <a:endParaRPr lang="pt-BR" sz="2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21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2100" dirty="0">
                <a:solidFill>
                  <a:srgbClr val="DCDCAA"/>
                </a:solidFill>
                <a:latin typeface="Consolas" panose="020B0609020204030204" pitchFamily="49" charset="0"/>
              </a:rPr>
              <a:t>fun2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sz="21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 () { }</a:t>
            </a:r>
          </a:p>
          <a:p>
            <a:pPr marL="0" indent="0">
              <a:buNone/>
            </a:pPr>
            <a:b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2100" dirty="0">
                <a:solidFill>
                  <a:srgbClr val="6A9955"/>
                </a:solidFill>
                <a:latin typeface="Consolas" panose="020B0609020204030204" pitchFamily="49" charset="0"/>
              </a:rPr>
              <a:t>// Armazenar em um </a:t>
            </a:r>
            <a:r>
              <a:rPr lang="pt-BR" sz="2100" dirty="0" err="1">
                <a:solidFill>
                  <a:srgbClr val="6A9955"/>
                </a:solidFill>
                <a:latin typeface="Consolas" panose="020B0609020204030204" pitchFamily="49" charset="0"/>
              </a:rPr>
              <a:t>array</a:t>
            </a:r>
            <a:endParaRPr lang="pt-BR" sz="2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1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2100" dirty="0" err="1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pt-BR" sz="21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1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sz="21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  <a:r>
              <a:rPr lang="pt-BR" sz="21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21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t-BR" sz="21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 }, </a:t>
            </a:r>
            <a:r>
              <a:rPr lang="pt-BR" sz="2100" dirty="0">
                <a:solidFill>
                  <a:srgbClr val="9CDCFE"/>
                </a:solidFill>
                <a:latin typeface="Consolas" panose="020B0609020204030204" pitchFamily="49" charset="0"/>
              </a:rPr>
              <a:t>fun1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sz="2100" dirty="0">
                <a:solidFill>
                  <a:srgbClr val="9CDCFE"/>
                </a:solidFill>
                <a:latin typeface="Consolas" panose="020B0609020204030204" pitchFamily="49" charset="0"/>
              </a:rPr>
              <a:t>fun2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r>
              <a:rPr lang="pt-BR" sz="21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21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100" dirty="0" err="1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sz="2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](</a:t>
            </a:r>
            <a:r>
              <a:rPr lang="pt-BR" sz="21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sz="21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pt-BR" sz="21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2C56419-642A-4848-B040-67AD087F84B6}"/>
              </a:ext>
            </a:extLst>
          </p:cNvPr>
          <p:cNvSpPr txBox="1">
            <a:spLocks/>
          </p:cNvSpPr>
          <p:nvPr/>
        </p:nvSpPr>
        <p:spPr>
          <a:xfrm>
            <a:off x="6096000" y="250755"/>
            <a:ext cx="5314122" cy="717046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Armazenar em um atributo de objeto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falar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() { 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'Opa'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obj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falar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Passar função como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parametro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run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fun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fun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run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(){ </a:t>
            </a: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'Executando..'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)})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 Uma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funçao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pode retornar/Conter uma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funçao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soma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soma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)(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2536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7D51B-EFCB-4FDB-867C-7BFED9A3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90EAC5-3F0A-4E70-B292-63F04C031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61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4DA96-E499-43CB-8DAB-0022FFD5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Trabalhando com o CMD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839F8F-DD8A-42D5-A3DA-14DDE9624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>
                <a:solidFill>
                  <a:schemeClr val="bg1"/>
                </a:solidFill>
              </a:rPr>
              <a:t>Mkdir</a:t>
            </a:r>
            <a:r>
              <a:rPr lang="pt-BR" dirty="0">
                <a:solidFill>
                  <a:schemeClr val="bg1"/>
                </a:solidFill>
              </a:rPr>
              <a:t> &lt;nome&gt;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bg1"/>
                </a:solidFill>
              </a:rPr>
              <a:t>Rename</a:t>
            </a:r>
            <a:r>
              <a:rPr lang="pt-BR" dirty="0">
                <a:solidFill>
                  <a:schemeClr val="bg1"/>
                </a:solidFill>
              </a:rPr>
              <a:t> &lt;nome&gt; &lt;</a:t>
            </a:r>
            <a:r>
              <a:rPr lang="pt-BR" dirty="0" err="1">
                <a:solidFill>
                  <a:schemeClr val="bg1"/>
                </a:solidFill>
              </a:rPr>
              <a:t>novonome</a:t>
            </a:r>
            <a:r>
              <a:rPr lang="pt-BR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bg1"/>
                </a:solidFill>
              </a:rPr>
              <a:t>echo</a:t>
            </a:r>
            <a:r>
              <a:rPr lang="pt-BR" dirty="0">
                <a:solidFill>
                  <a:schemeClr val="bg1"/>
                </a:solidFill>
              </a:rPr>
              <a:t> %</a:t>
            </a:r>
            <a:r>
              <a:rPr lang="pt-BR" dirty="0" err="1">
                <a:solidFill>
                  <a:schemeClr val="bg1"/>
                </a:solidFill>
              </a:rPr>
              <a:t>cd</a:t>
            </a:r>
            <a:r>
              <a:rPr lang="pt-BR" dirty="0">
                <a:solidFill>
                  <a:schemeClr val="bg1"/>
                </a:solidFill>
              </a:rPr>
              <a:t>%   === Exibir qual é o diretório atual.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bg1"/>
                </a:solidFill>
              </a:rPr>
              <a:t>Type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Nul</a:t>
            </a:r>
            <a:r>
              <a:rPr lang="pt-BR" dirty="0">
                <a:solidFill>
                  <a:schemeClr val="bg1"/>
                </a:solidFill>
              </a:rPr>
              <a:t> &gt; &lt;</a:t>
            </a:r>
            <a:r>
              <a:rPr lang="pt-BR" dirty="0" err="1">
                <a:solidFill>
                  <a:schemeClr val="bg1"/>
                </a:solidFill>
              </a:rPr>
              <a:t>nomearquivo</a:t>
            </a:r>
            <a:r>
              <a:rPr lang="pt-BR" dirty="0">
                <a:solidFill>
                  <a:schemeClr val="bg1"/>
                </a:solidFill>
              </a:rPr>
              <a:t>&gt; === criar arquivo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67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82141-9895-4F51-AF8A-0BE795D7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/>
                </a:solidFill>
              </a:rPr>
              <a:t>Comentarios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6EFB32-9464-4125-8E5D-00193400A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// </a:t>
            </a:r>
            <a:r>
              <a:rPr lang="pt-BR" dirty="0" err="1">
                <a:solidFill>
                  <a:schemeClr val="bg1"/>
                </a:solidFill>
              </a:rPr>
              <a:t>Comentario</a:t>
            </a:r>
            <a:r>
              <a:rPr lang="pt-BR" dirty="0">
                <a:solidFill>
                  <a:schemeClr val="bg1"/>
                </a:solidFill>
              </a:rPr>
              <a:t> de </a:t>
            </a:r>
            <a:r>
              <a:rPr lang="pt-BR" dirty="0" err="1">
                <a:solidFill>
                  <a:schemeClr val="bg1"/>
                </a:solidFill>
              </a:rPr>
              <a:t>uam</a:t>
            </a:r>
            <a:r>
              <a:rPr lang="pt-BR" dirty="0">
                <a:solidFill>
                  <a:schemeClr val="bg1"/>
                </a:solidFill>
              </a:rPr>
              <a:t> linha única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/*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bg1"/>
                </a:solidFill>
              </a:rPr>
              <a:t>Comentatio</a:t>
            </a:r>
            <a:r>
              <a:rPr lang="pt-BR" dirty="0">
                <a:solidFill>
                  <a:schemeClr val="bg1"/>
                </a:solidFill>
              </a:rPr>
              <a:t> de múltiplas linhas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5869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D1E36-A7E7-4E30-B37E-E3ABE58F8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Variáveis e Constantes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E78775-DD1D-4599-99AA-BDFA594C7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031"/>
            <a:ext cx="2777197" cy="3365354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pt-B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71228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4E8F2-A572-472F-8CAC-69F91B9E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Tipagem Fraca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BB5D2E-74A4-4748-8928-16F89B970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6846" cy="2549427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qualquer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'legal'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qualquer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qualquer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qualquer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B5CEA8"/>
                </a:solidFill>
                <a:latin typeface="Consolas" panose="020B0609020204030204" pitchFamily="49" charset="0"/>
              </a:rPr>
              <a:t>3.1516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qualquer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qualquer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56812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A4776-4831-4811-969F-F7501D2B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/>
                </a:solidFill>
              </a:rPr>
              <a:t>Numeros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0C3EB9-9911-4E3B-B27F-AC70B1076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275"/>
            <a:ext cx="10515600" cy="4854600"/>
          </a:xfrm>
          <a:solidFill>
            <a:schemeClr val="tx1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peso1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peso2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'2.0'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peso1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peso2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isInteger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peso1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isInteger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peso2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avaliacao1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9.871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avaliacao2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6.871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total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avaliacao1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peso1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avaliacao2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peso2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media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total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/ (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peso1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peso2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media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toFixed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)) 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 resultado com duas casas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media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()) 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// transforma em 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String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media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568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7A61E-FEED-49B3-A7BE-FCA8D074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Cuidados com </a:t>
            </a:r>
            <a:r>
              <a:rPr lang="pt-BR" dirty="0" err="1">
                <a:solidFill>
                  <a:schemeClr val="bg1"/>
                </a:solidFill>
              </a:rPr>
              <a:t>numeros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4C364E-5F69-4FC4-AD8C-B8A228391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24677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pt-BR" sz="18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pt-BR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) </a:t>
            </a:r>
            <a:r>
              <a:rPr lang="pt-BR" sz="1800" dirty="0">
                <a:solidFill>
                  <a:srgbClr val="6A9955"/>
                </a:solidFill>
                <a:latin typeface="Consolas" panose="020B0609020204030204" pitchFamily="49" charset="0"/>
              </a:rPr>
              <a:t>// Resultando </a:t>
            </a:r>
            <a:r>
              <a:rPr lang="pt-BR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Infinity</a:t>
            </a:r>
            <a:r>
              <a:rPr lang="pt-BR" sz="1800" dirty="0">
                <a:solidFill>
                  <a:srgbClr val="6A9955"/>
                </a:solidFill>
                <a:latin typeface="Consolas" panose="020B0609020204030204" pitchFamily="49" charset="0"/>
              </a:rPr>
              <a:t>]</a:t>
            </a:r>
            <a:endParaRPr lang="pt-BR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CE9178"/>
                </a:solidFill>
                <a:latin typeface="Consolas" panose="020B0609020204030204" pitchFamily="49" charset="0"/>
              </a:rPr>
              <a:t>"10"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D16969"/>
                </a:solidFill>
                <a:latin typeface="Consolas" panose="020B0609020204030204" pitchFamily="49" charset="0"/>
              </a:rPr>
              <a:t>/ 2) /</a:t>
            </a:r>
            <a:r>
              <a:rPr lang="pt-BR" sz="1800" dirty="0">
                <a:solidFill>
                  <a:srgbClr val="6A9955"/>
                </a:solidFill>
                <a:latin typeface="Consolas" panose="020B0609020204030204" pitchFamily="49" charset="0"/>
              </a:rPr>
              <a:t>// interpreta o que esta dentro resultado 5</a:t>
            </a:r>
            <a:endParaRPr lang="pt-BR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CE9178"/>
                </a:solidFill>
                <a:latin typeface="Consolas" panose="020B0609020204030204" pitchFamily="49" charset="0"/>
              </a:rPr>
              <a:t>"Show!"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pt-BR" sz="1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pt-BR" sz="18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pt-BR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nao</a:t>
            </a:r>
            <a:r>
              <a:rPr lang="pt-BR" sz="1800" dirty="0">
                <a:solidFill>
                  <a:srgbClr val="6A9955"/>
                </a:solidFill>
                <a:latin typeface="Consolas" panose="020B0609020204030204" pitchFamily="49" charset="0"/>
              </a:rPr>
              <a:t> funciona como no </a:t>
            </a:r>
            <a:r>
              <a:rPr lang="pt-BR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python</a:t>
            </a:r>
            <a:r>
              <a:rPr lang="pt-BR" sz="1800" dirty="0">
                <a:solidFill>
                  <a:srgbClr val="6A9955"/>
                </a:solidFill>
                <a:latin typeface="Consolas" panose="020B0609020204030204" pitchFamily="49" charset="0"/>
              </a:rPr>
              <a:t> resultado </a:t>
            </a:r>
            <a:r>
              <a:rPr lang="pt-BR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NaN</a:t>
            </a:r>
            <a:endParaRPr lang="pt-BR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pt-BR" sz="1800" dirty="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pt-BR" sz="1800" dirty="0">
                <a:solidFill>
                  <a:srgbClr val="B5CEA8"/>
                </a:solidFill>
                <a:latin typeface="Consolas" panose="020B0609020204030204" pitchFamily="49" charset="0"/>
              </a:rPr>
              <a:t>0.7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pt-BR" sz="1800" dirty="0">
                <a:solidFill>
                  <a:srgbClr val="6A9955"/>
                </a:solidFill>
                <a:latin typeface="Consolas" panose="020B0609020204030204" pitchFamily="49" charset="0"/>
              </a:rPr>
              <a:t>// resultado 0.799999999999 CUIDADO!!! </a:t>
            </a:r>
            <a:r>
              <a:rPr lang="pt-BR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impresição</a:t>
            </a:r>
            <a:endParaRPr lang="pt-BR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pt-BR" sz="1800" dirty="0">
                <a:solidFill>
                  <a:srgbClr val="B5CEA8"/>
                </a:solidFill>
                <a:latin typeface="Consolas" panose="020B0609020204030204" pitchFamily="49" charset="0"/>
              </a:rPr>
              <a:t>10.345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t-BR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toFixed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sz="1800" dirty="0">
                <a:solidFill>
                  <a:srgbClr val="D4D4D4"/>
                </a:solidFill>
                <a:latin typeface="Consolas" panose="020B0609020204030204" pitchFamily="49" charset="0"/>
              </a:rPr>
              <a:t>)) </a:t>
            </a:r>
            <a:r>
              <a:rPr lang="pt-BR" sz="1800" dirty="0">
                <a:solidFill>
                  <a:srgbClr val="6A9955"/>
                </a:solidFill>
                <a:latin typeface="Consolas" panose="020B0609020204030204" pitchFamily="49" charset="0"/>
              </a:rPr>
              <a:t>// resultado 10.35</a:t>
            </a:r>
            <a:endParaRPr lang="pt-BR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08887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2353F-9722-401B-8FA6-E4798616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/>
                </a:solidFill>
              </a:rPr>
              <a:t>Math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51916F-A655-4C0F-9BEE-6A286430546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o </a:t>
            </a:r>
            <a:r>
              <a:rPr lang="pt-B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js</a:t>
            </a: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nao</a:t>
            </a: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 tem potencia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pt-B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area</a:t>
            </a: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 do circulo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raio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B5CEA8"/>
                </a:solidFill>
                <a:latin typeface="Consolas" panose="020B0609020204030204" pitchFamily="49" charset="0"/>
              </a:rPr>
              <a:t>5.6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area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.PI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pt-B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pow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raio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area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area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toFixed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575359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5293</TotalTime>
  <Words>2273</Words>
  <Application>Microsoft Office PowerPoint</Application>
  <PresentationFormat>Widescreen</PresentationFormat>
  <Paragraphs>307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Tema do Office</vt:lpstr>
      <vt:lpstr>COD3R Curso UDEMY</vt:lpstr>
      <vt:lpstr>Configuraçao ambiente</vt:lpstr>
      <vt:lpstr>Trabalhando com o CMD</vt:lpstr>
      <vt:lpstr>Comentarios</vt:lpstr>
      <vt:lpstr>Variáveis e Constantes</vt:lpstr>
      <vt:lpstr>Tipagem Fraca</vt:lpstr>
      <vt:lpstr>Numeros</vt:lpstr>
      <vt:lpstr>Cuidados com numeros</vt:lpstr>
      <vt:lpstr>Math</vt:lpstr>
      <vt:lpstr>Strings</vt:lpstr>
      <vt:lpstr>Template Strings</vt:lpstr>
      <vt:lpstr>Booleanos</vt:lpstr>
      <vt:lpstr>Chave Valor</vt:lpstr>
      <vt:lpstr>notação Ponto</vt:lpstr>
      <vt:lpstr>Operadors de Atribuição</vt:lpstr>
      <vt:lpstr>Destruturing 2</vt:lpstr>
      <vt:lpstr>Destruturing 3</vt:lpstr>
      <vt:lpstr>Operadores aritmeticos</vt:lpstr>
      <vt:lpstr>Operadores relacionais</vt:lpstr>
      <vt:lpstr>Operadores Logicos</vt:lpstr>
      <vt:lpstr>Operadores Ternários</vt:lpstr>
      <vt:lpstr>Erro</vt:lpstr>
      <vt:lpstr>IF 1</vt:lpstr>
      <vt:lpstr>FOR</vt:lpstr>
      <vt:lpstr>FOR IN</vt:lpstr>
      <vt:lpstr>Funcoes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COD3R Curso UDEMY</dc:title>
  <dc:creator>Cesar</dc:creator>
  <cp:lastModifiedBy>César J. Fois</cp:lastModifiedBy>
  <cp:revision>37</cp:revision>
  <dcterms:created xsi:type="dcterms:W3CDTF">2019-08-30T12:05:51Z</dcterms:created>
  <dcterms:modified xsi:type="dcterms:W3CDTF">2020-01-18T01:13:51Z</dcterms:modified>
</cp:coreProperties>
</file>