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270508" y="744575"/>
            <a:ext cx="8520599" cy="2052599"/>
          </a:xfrm>
          <a:prstGeom prst="rect">
            <a:avLst/>
          </a:prstGeom>
        </p:spPr>
        <p:txBody>
          <a:bodyPr anchorCtr="0" anchor="b" bIns="91425" lIns="91425" rIns="91425" tIns="91425">
            <a:noAutofit/>
          </a:bodyPr>
          <a:lstStyle/>
          <a:p>
            <a:pPr lvl="0" rtl="0">
              <a:spcBef>
                <a:spcPts val="0"/>
              </a:spcBef>
              <a:buNone/>
            </a:pPr>
            <a:r>
              <a:t/>
            </a:r>
            <a:endParaRPr/>
          </a:p>
          <a:p>
            <a:pPr lvl="0">
              <a:spcBef>
                <a:spcPts val="0"/>
              </a:spcBef>
              <a:buNone/>
            </a:pPr>
            <a:r>
              <a:t/>
            </a:r>
            <a:endParaRPr/>
          </a:p>
        </p:txBody>
      </p:sp>
      <p:pic>
        <p:nvPicPr>
          <p:cNvPr id="68" name="Shape 68"/>
          <p:cNvPicPr preferRelativeResize="0"/>
          <p:nvPr/>
        </p:nvPicPr>
        <p:blipFill>
          <a:blip r:embed="rId3">
            <a:alphaModFix/>
          </a:blip>
          <a:stretch>
            <a:fillRect/>
          </a:stretch>
        </p:blipFill>
        <p:spPr>
          <a:xfrm>
            <a:off x="1162050" y="1833550"/>
            <a:ext cx="6819900" cy="14763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Case Study #2</a:t>
            </a:r>
          </a:p>
        </p:txBody>
      </p:sp>
      <p:sp>
        <p:nvSpPr>
          <p:cNvPr id="122" name="Shape 1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student in your small group seems to not be understanding the lesson you are teaching and is feeling down. What will you do to help the student?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Clr>
                <a:schemeClr val="dk1"/>
              </a:buClr>
              <a:buSzPct val="34375"/>
              <a:buFont typeface="Arial"/>
              <a:buNone/>
            </a:pPr>
            <a:r>
              <a:rPr lang="en"/>
              <a:t>Case Study #2 Explanation</a:t>
            </a:r>
          </a:p>
        </p:txBody>
      </p:sp>
      <p:sp>
        <p:nvSpPr>
          <p:cNvPr id="128" name="Shape 12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Observe your student to see what methods of learning work best for them </a:t>
            </a:r>
          </a:p>
          <a:p>
            <a:pPr indent="-228600" lvl="0" marL="457200" rtl="0">
              <a:spcBef>
                <a:spcPts val="0"/>
              </a:spcBef>
            </a:pPr>
            <a:r>
              <a:rPr lang="en"/>
              <a:t>Notice their strengths/weaknesses</a:t>
            </a:r>
          </a:p>
          <a:p>
            <a:pPr indent="-228600" lvl="0" marL="457200" rtl="0">
              <a:spcBef>
                <a:spcPts val="0"/>
              </a:spcBef>
            </a:pPr>
            <a:r>
              <a:rPr lang="en"/>
              <a:t>Adjust your teaching style to fit the needs of the student</a:t>
            </a:r>
          </a:p>
          <a:p>
            <a:pPr indent="-228600" lvl="0" marL="457200">
              <a:spcBef>
                <a:spcPts val="0"/>
              </a:spcBef>
            </a:pPr>
            <a:r>
              <a:rPr lang="en"/>
              <a:t>Be Positive!  Your student will react to the way you carry yourself.</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Case Study #3</a:t>
            </a:r>
          </a:p>
        </p:txBody>
      </p:sp>
      <p:sp>
        <p:nvSpPr>
          <p:cNvPr id="134" name="Shape 13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student in your small group is distracting others and won’t listen to anything you say or ask for. How should you handle this situation?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Clr>
                <a:schemeClr val="dk1"/>
              </a:buClr>
              <a:buSzPct val="34375"/>
              <a:buFont typeface="Arial"/>
              <a:buNone/>
            </a:pPr>
            <a:r>
              <a:rPr lang="en"/>
              <a:t>Case Study #3 Explanation</a:t>
            </a:r>
          </a:p>
        </p:txBody>
      </p:sp>
      <p:sp>
        <p:nvSpPr>
          <p:cNvPr id="140" name="Shape 14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Sometimes situations are out of your control. Once you lose the ability to engage a student, it’s best to ask one of the special ed teachers to assist you with the situation. However, it can’t hurt to try to engage the student before you ask.</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99375" y="752475"/>
            <a:ext cx="8222100" cy="767699"/>
          </a:xfrm>
          <a:prstGeom prst="rect">
            <a:avLst/>
          </a:prstGeom>
        </p:spPr>
        <p:txBody>
          <a:bodyPr anchorCtr="0" anchor="b" bIns="91425" lIns="91425" rIns="91425" tIns="91425">
            <a:noAutofit/>
          </a:bodyPr>
          <a:lstStyle/>
          <a:p>
            <a:pPr indent="457200" lvl="0" marL="457200">
              <a:spcBef>
                <a:spcPts val="0"/>
              </a:spcBef>
              <a:buNone/>
            </a:pPr>
            <a:r>
              <a:rPr lang="en" sz="4800"/>
              <a:t>POWER Training</a:t>
            </a:r>
          </a:p>
        </p:txBody>
      </p:sp>
      <p:sp>
        <p:nvSpPr>
          <p:cNvPr id="74" name="Shape 74"/>
          <p:cNvSpPr txBox="1"/>
          <p:nvPr>
            <p:ph idx="1" type="body"/>
          </p:nvPr>
        </p:nvSpPr>
        <p:spPr>
          <a:xfrm>
            <a:off x="311700" y="1620225"/>
            <a:ext cx="8084100" cy="2476800"/>
          </a:xfrm>
          <a:prstGeom prst="rect">
            <a:avLst/>
          </a:prstGeom>
        </p:spPr>
        <p:txBody>
          <a:bodyPr anchorCtr="0" anchor="t" bIns="91425" lIns="91425" rIns="91425" tIns="91425">
            <a:noAutofit/>
          </a:bodyPr>
          <a:lstStyle/>
          <a:p>
            <a:pPr lvl="0" rtl="0">
              <a:spcBef>
                <a:spcPts val="0"/>
              </a:spcBef>
              <a:buNone/>
            </a:pPr>
            <a:r>
              <a:rPr b="1" lang="en" sz="3000"/>
              <a:t>P- </a:t>
            </a:r>
            <a:r>
              <a:rPr lang="en" sz="3000"/>
              <a:t>Positive</a:t>
            </a:r>
          </a:p>
          <a:p>
            <a:pPr lvl="0" rtl="0">
              <a:spcBef>
                <a:spcPts val="0"/>
              </a:spcBef>
              <a:buNone/>
            </a:pPr>
            <a:r>
              <a:rPr b="1" lang="en" sz="3000"/>
              <a:t>O- </a:t>
            </a:r>
            <a:r>
              <a:rPr lang="en" sz="3000"/>
              <a:t>Observe</a:t>
            </a:r>
          </a:p>
          <a:p>
            <a:pPr lvl="0" rtl="0">
              <a:spcBef>
                <a:spcPts val="0"/>
              </a:spcBef>
              <a:buNone/>
            </a:pPr>
            <a:r>
              <a:rPr b="1" lang="en" sz="3000"/>
              <a:t>W- </a:t>
            </a:r>
            <a:r>
              <a:rPr lang="en" sz="3000"/>
              <a:t>Work together</a:t>
            </a:r>
          </a:p>
          <a:p>
            <a:pPr lvl="0" rtl="0">
              <a:spcBef>
                <a:spcPts val="0"/>
              </a:spcBef>
              <a:buNone/>
            </a:pPr>
            <a:r>
              <a:rPr b="1" lang="en" sz="3000"/>
              <a:t>E- </a:t>
            </a:r>
            <a:r>
              <a:rPr lang="en" sz="3000"/>
              <a:t>Energy</a:t>
            </a:r>
          </a:p>
          <a:p>
            <a:pPr lvl="0">
              <a:spcBef>
                <a:spcPts val="0"/>
              </a:spcBef>
              <a:buNone/>
            </a:pPr>
            <a:r>
              <a:rPr b="1" lang="en" sz="3000"/>
              <a:t>R- </a:t>
            </a:r>
            <a:r>
              <a:rPr lang="en" sz="3000"/>
              <a:t>Reason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POSITIVE</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Have a positive attitude</a:t>
            </a:r>
          </a:p>
          <a:p>
            <a:pPr indent="-228600" lvl="1" marL="914400" rtl="0">
              <a:spcBef>
                <a:spcPts val="0"/>
              </a:spcBef>
            </a:pPr>
            <a:r>
              <a:rPr lang="en"/>
              <a:t>Students will react in accordance to your attitude</a:t>
            </a:r>
          </a:p>
          <a:p>
            <a:pPr indent="-228600" lvl="1" marL="914400" rtl="0">
              <a:spcBef>
                <a:spcPts val="0"/>
              </a:spcBef>
            </a:pPr>
            <a:r>
              <a:rPr lang="en"/>
              <a:t>If you appear upbeat and positive, your students will too</a:t>
            </a:r>
          </a:p>
          <a:p>
            <a:pPr indent="-228600" lvl="0" marL="457200" rtl="0">
              <a:spcBef>
                <a:spcPts val="0"/>
              </a:spcBef>
            </a:pPr>
            <a:r>
              <a:rPr lang="en"/>
              <a:t>Use visual, auditory, and tactical cues</a:t>
            </a:r>
          </a:p>
          <a:p>
            <a:pPr indent="-228600" lvl="1" marL="914400" rtl="0">
              <a:spcBef>
                <a:spcPts val="0"/>
              </a:spcBef>
            </a:pPr>
            <a:r>
              <a:rPr lang="en"/>
              <a:t>Different students react to different methods, learn what works </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OBSERVE</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nSpc>
                <a:spcPct val="129675"/>
              </a:lnSpc>
              <a:spcBef>
                <a:spcPts val="400"/>
              </a:spcBef>
              <a:spcAft>
                <a:spcPts val="1200"/>
              </a:spcAft>
            </a:pPr>
            <a:r>
              <a:rPr lang="en"/>
              <a:t>Observe how the students work best</a:t>
            </a:r>
          </a:p>
          <a:p>
            <a:pPr indent="-228600" lvl="1" marL="914400" rtl="0">
              <a:lnSpc>
                <a:spcPct val="129675"/>
              </a:lnSpc>
              <a:spcBef>
                <a:spcPts val="400"/>
              </a:spcBef>
              <a:spcAft>
                <a:spcPts val="1200"/>
              </a:spcAft>
            </a:pPr>
            <a:r>
              <a:rPr lang="en"/>
              <a:t>Analyze factors and realize through nonverbal and verbal communication how the students are responding</a:t>
            </a:r>
          </a:p>
          <a:p>
            <a:pPr indent="-228600" lvl="0" marL="457200" rtl="0">
              <a:lnSpc>
                <a:spcPct val="129675"/>
              </a:lnSpc>
              <a:spcBef>
                <a:spcPts val="400"/>
              </a:spcBef>
              <a:spcAft>
                <a:spcPts val="1200"/>
              </a:spcAft>
            </a:pPr>
            <a:r>
              <a:rPr lang="en"/>
              <a:t>Be flexible towards behaviors and attitudes</a:t>
            </a:r>
          </a:p>
          <a:p>
            <a:pPr indent="-228600" lvl="1" marL="914400" rtl="0">
              <a:lnSpc>
                <a:spcPct val="129675"/>
              </a:lnSpc>
              <a:spcBef>
                <a:spcPts val="400"/>
              </a:spcBef>
              <a:spcAft>
                <a:spcPts val="1200"/>
              </a:spcAft>
            </a:pPr>
            <a:r>
              <a:rPr lang="en"/>
              <a:t>React in accordance to these factors</a:t>
            </a:r>
          </a:p>
          <a:p>
            <a:pPr indent="-228600" lvl="1" marL="914400">
              <a:lnSpc>
                <a:spcPct val="129675"/>
              </a:lnSpc>
              <a:spcBef>
                <a:spcPts val="400"/>
              </a:spcBef>
              <a:spcAft>
                <a:spcPts val="1200"/>
              </a:spcAft>
            </a:pPr>
            <a:r>
              <a:rPr lang="en"/>
              <a:t>Understand the student’s strengths and weaknesses and expand upon those strengths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WORK TOGETHER</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Work in small groups</a:t>
            </a:r>
          </a:p>
          <a:p>
            <a:pPr indent="-228600" lvl="1" marL="914400" rtl="0">
              <a:spcBef>
                <a:spcPts val="0"/>
              </a:spcBef>
            </a:pPr>
            <a:r>
              <a:rPr lang="en" sz="1400"/>
              <a:t>Students tend to work best in small, focused groups</a:t>
            </a:r>
          </a:p>
          <a:p>
            <a:pPr indent="-228600" lvl="0" marL="457200" rtl="0">
              <a:spcBef>
                <a:spcPts val="0"/>
              </a:spcBef>
            </a:pPr>
            <a:r>
              <a:rPr lang="en"/>
              <a:t>Interact, don’t overwhelm </a:t>
            </a:r>
          </a:p>
          <a:p>
            <a:pPr indent="-228600" lvl="1" marL="914400" rtl="0">
              <a:spcBef>
                <a:spcPts val="0"/>
              </a:spcBef>
            </a:pPr>
            <a:r>
              <a:rPr lang="en"/>
              <a:t>Don’t just ask lots of questions, lead a comfortable conversation  </a:t>
            </a:r>
          </a:p>
          <a:p>
            <a:pPr indent="-228600" lvl="1" marL="914400" rtl="0">
              <a:spcBef>
                <a:spcPts val="0"/>
              </a:spcBef>
            </a:pPr>
            <a:r>
              <a:rPr lang="en"/>
              <a:t>Introduce yourself and explain what you will be doing</a:t>
            </a:r>
          </a:p>
          <a:p>
            <a:pPr indent="-228600" lvl="0" marL="457200" rtl="0">
              <a:spcBef>
                <a:spcPts val="0"/>
              </a:spcBef>
            </a:pPr>
            <a:r>
              <a:rPr lang="en"/>
              <a:t>Help give students ideas</a:t>
            </a:r>
          </a:p>
          <a:p>
            <a:pPr indent="-228600" lvl="1" marL="914400" rtl="0">
              <a:spcBef>
                <a:spcPts val="0"/>
              </a:spcBef>
            </a:pPr>
            <a:r>
              <a:rPr lang="en"/>
              <a:t> Inspire creative and collaborative thinking</a:t>
            </a:r>
          </a:p>
          <a:p>
            <a:pPr indent="0" lvl="0" marL="45720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ENERGY</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Be energetic and enthusiastic</a:t>
            </a:r>
          </a:p>
          <a:p>
            <a:pPr indent="-228600" lvl="1" marL="914400" rtl="0">
              <a:spcBef>
                <a:spcPts val="0"/>
              </a:spcBef>
            </a:pPr>
            <a:r>
              <a:rPr lang="en"/>
              <a:t>Students will feed off of your energy and enthusiasm and become engaged in the activity</a:t>
            </a:r>
          </a:p>
          <a:p>
            <a:pPr indent="-228600" lvl="0" marL="457200" rtl="0">
              <a:spcBef>
                <a:spcPts val="0"/>
              </a:spcBef>
            </a:pPr>
            <a:r>
              <a:rPr lang="en"/>
              <a:t>Everyone comes in with a different background and issues, make this a safe and positive experience while we are together</a:t>
            </a:r>
          </a:p>
          <a:p>
            <a:pPr indent="-228600" lvl="0" marL="457200" rtl="0">
              <a:spcBef>
                <a:spcPts val="0"/>
              </a:spcBef>
            </a:pPr>
            <a:r>
              <a:rPr lang="en"/>
              <a:t>Leave your problems behind</a:t>
            </a:r>
          </a:p>
          <a:p>
            <a:pPr indent="-228600" lvl="1" marL="914400" rtl="0">
              <a:spcBef>
                <a:spcPts val="0"/>
              </a:spcBef>
            </a:pPr>
            <a:r>
              <a:rPr lang="en"/>
              <a:t>be present in the moment and everyone will benefit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REASON</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Use common sense</a:t>
            </a:r>
          </a:p>
          <a:p>
            <a:pPr indent="-342900" lvl="1" marL="914400" marR="0" rtl="0" algn="l">
              <a:lnSpc>
                <a:spcPct val="115000"/>
              </a:lnSpc>
              <a:spcBef>
                <a:spcPts val="0"/>
              </a:spcBef>
              <a:spcAft>
                <a:spcPts val="1600"/>
              </a:spcAft>
              <a:buClr>
                <a:schemeClr val="dk2"/>
              </a:buClr>
              <a:buSzPct val="128571"/>
              <a:buFont typeface="Arial"/>
            </a:pPr>
            <a:r>
              <a:rPr lang="en"/>
              <a:t>Be sympathetic towards students’ behaviors and attitudes</a:t>
            </a:r>
          </a:p>
          <a:p>
            <a:pPr indent="-228600" lvl="0" marL="457200" rtl="0">
              <a:spcBef>
                <a:spcPts val="0"/>
              </a:spcBef>
            </a:pPr>
            <a:r>
              <a:rPr lang="en"/>
              <a:t>Be consistent</a:t>
            </a:r>
          </a:p>
          <a:p>
            <a:pPr indent="-228600" lvl="1" marL="914400" rtl="0">
              <a:spcBef>
                <a:spcPts val="0"/>
              </a:spcBef>
            </a:pPr>
            <a:r>
              <a:rPr lang="en"/>
              <a:t>Set a schedule and expectations clearly so that they are understood by all</a:t>
            </a:r>
          </a:p>
          <a:p>
            <a:pPr indent="-228600" lvl="0" marL="457200" rtl="0">
              <a:spcBef>
                <a:spcPts val="0"/>
              </a:spcBef>
            </a:pPr>
            <a:r>
              <a:rPr lang="en"/>
              <a:t>Be flexible, spontaneous and understanding</a:t>
            </a:r>
          </a:p>
          <a:p>
            <a:pPr indent="-228600" lvl="1" marL="914400" rtl="0">
              <a:spcBef>
                <a:spcPts val="0"/>
              </a:spcBef>
            </a:pPr>
            <a:r>
              <a:rPr lang="en"/>
              <a:t>Each student has different needs and skills, find their skills and work with their strengths </a:t>
            </a:r>
          </a:p>
          <a:p>
            <a:pPr indent="-228600" lvl="1" marL="914400" rtl="0">
              <a:spcBef>
                <a:spcPts val="0"/>
              </a:spcBef>
            </a:pPr>
            <a:r>
              <a:rPr lang="en"/>
              <a:t>Always have a backup plan if something is not working</a:t>
            </a:r>
          </a:p>
          <a:p>
            <a:pPr indent="0" lvl="0" marL="45720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Case Study #1</a:t>
            </a:r>
          </a:p>
        </p:txBody>
      </p:sp>
      <p:sp>
        <p:nvSpPr>
          <p:cNvPr id="110" name="Shape 11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student in your small group seems to be bored and unengaged with your lesson plan on finance. How can you, as the group leader, help engage the student in your lesson?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Case Study #1 Explanation</a:t>
            </a:r>
          </a:p>
        </p:txBody>
      </p:sp>
      <p:sp>
        <p:nvSpPr>
          <p:cNvPr id="116" name="Shape 11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Make the lesson more relevant to your student’s needs/interests</a:t>
            </a:r>
          </a:p>
          <a:p>
            <a:pPr indent="-228600" lvl="0" marL="457200">
              <a:spcBef>
                <a:spcPts val="0"/>
              </a:spcBef>
            </a:pPr>
            <a:r>
              <a:rPr lang="en"/>
              <a:t>Be energetic! Your attitude is contagious, and if your students see that you are excited and interested in the subject matter, they will be too.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