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4" r:id="rId3"/>
    <p:sldId id="268" r:id="rId4"/>
    <p:sldId id="265" r:id="rId5"/>
    <p:sldId id="267" r:id="rId6"/>
    <p:sldId id="269" r:id="rId7"/>
    <p:sldId id="266" r:id="rId8"/>
    <p:sldId id="257" r:id="rId9"/>
    <p:sldId id="270" r:id="rId10"/>
    <p:sldId id="261" r:id="rId11"/>
    <p:sldId id="262" r:id="rId12"/>
    <p:sldId id="263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184" autoAdjust="0"/>
  </p:normalViewPr>
  <p:slideViewPr>
    <p:cSldViewPr snapToGrid="0">
      <p:cViewPr varScale="1">
        <p:scale>
          <a:sx n="105" d="100"/>
          <a:sy n="105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Linguagens de Programação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Planilha1!$A$2:$A$12</c:f>
              <c:strCache>
                <c:ptCount val="11"/>
                <c:pt idx="0">
                  <c:v>Javascript</c:v>
                </c:pt>
                <c:pt idx="1">
                  <c:v>Python</c:v>
                </c:pt>
                <c:pt idx="2">
                  <c:v>Java</c:v>
                </c:pt>
                <c:pt idx="3">
                  <c:v>C/C++</c:v>
                </c:pt>
                <c:pt idx="4">
                  <c:v>PHP</c:v>
                </c:pt>
                <c:pt idx="5">
                  <c:v>C#</c:v>
                </c:pt>
                <c:pt idx="6">
                  <c:v>Kotlin</c:v>
                </c:pt>
                <c:pt idx="7">
                  <c:v>Swift</c:v>
                </c:pt>
                <c:pt idx="8">
                  <c:v>GO</c:v>
                </c:pt>
                <c:pt idx="9">
                  <c:v>Dart</c:v>
                </c:pt>
                <c:pt idx="10">
                  <c:v>Objective C</c:v>
                </c:pt>
              </c:strCache>
            </c:strRef>
          </c:cat>
          <c:val>
            <c:numRef>
              <c:f>Planilha1!$B$2:$B$12</c:f>
              <c:numCache>
                <c:formatCode>General</c:formatCode>
                <c:ptCount val="11"/>
                <c:pt idx="0">
                  <c:v>16.399999999999999</c:v>
                </c:pt>
                <c:pt idx="1">
                  <c:v>11.3</c:v>
                </c:pt>
                <c:pt idx="2">
                  <c:v>9.6</c:v>
                </c:pt>
                <c:pt idx="3">
                  <c:v>7.5</c:v>
                </c:pt>
                <c:pt idx="4">
                  <c:v>7.3</c:v>
                </c:pt>
                <c:pt idx="5">
                  <c:v>7.1</c:v>
                </c:pt>
                <c:pt idx="6">
                  <c:v>2.9</c:v>
                </c:pt>
                <c:pt idx="7">
                  <c:v>2.5</c:v>
                </c:pt>
                <c:pt idx="8">
                  <c:v>2</c:v>
                </c:pt>
                <c:pt idx="9">
                  <c:v>1.4</c:v>
                </c:pt>
                <c:pt idx="10">
                  <c:v>1.35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34-4844-892F-274EA718FD4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19886095"/>
        <c:axId val="1519883599"/>
      </c:barChart>
      <c:catAx>
        <c:axId val="1519886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19883599"/>
        <c:crosses val="autoZero"/>
        <c:auto val="1"/>
        <c:lblAlgn val="ctr"/>
        <c:lblOffset val="100"/>
        <c:noMultiLvlLbl val="0"/>
      </c:catAx>
      <c:valAx>
        <c:axId val="1519883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out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19886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659A35A-B45A-471D-8798-A1F6346609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6CDBCFF-DB1C-4148-AE10-0009F0ABF6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089B3B0-61BD-4FCD-9D9D-69CD79521D6C}" type="datetime1">
              <a:rPr lang="pt-BR" smtClean="0"/>
              <a:t>22/05/2022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624F19-BD09-4F8A-BEC3-5B4EC46FBB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76897F4-4C0C-4FAD-84FC-2E65224389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4D6EF6-E2EF-452B-A550-B4BEBF67A7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484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D635EFE-F7A3-4452-9435-86301A6D8E3E}" type="datetime1">
              <a:rPr lang="pt-BR" noProof="0" smtClean="0"/>
              <a:t>22/05/2022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853816F-A1CF-4485-B308-1B9F14B36EAD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007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656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645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499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389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896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549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550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446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88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344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018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CEDDC9-C9F7-4542-8991-DCFF81BE97EC}" type="datetime1">
              <a:rPr lang="pt-BR" noProof="0" smtClean="0"/>
              <a:t>22/05/2022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B7E103-426E-405A-86A9-E49164FF2F32}" type="datetime1">
              <a:rPr lang="pt-BR" noProof="0" smtClean="0"/>
              <a:t>22/05/2022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AAA009-9455-4588-AE9E-12F482899920}" type="datetime1">
              <a:rPr lang="pt-BR" noProof="0" smtClean="0"/>
              <a:t>22/05/2022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3C4F48-6E59-4E8C-8F23-F29D829BA7F6}" type="datetime1">
              <a:rPr lang="pt-BR" noProof="0" smtClean="0"/>
              <a:t>22/05/2022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44D7B2-0D20-4B30-9673-B073AA16C214}" type="datetime1">
              <a:rPr lang="pt-BR" noProof="0" smtClean="0"/>
              <a:t>22/05/2022</a:t>
            </a:fld>
            <a:endParaRPr lang="pt-BR" noProof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EA317A-DEC3-4A4E-9651-C52D538DA21F}" type="datetime1">
              <a:rPr lang="pt-BR" noProof="0" smtClean="0"/>
              <a:t>22/05/2022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167BCB-A08F-4ED0-97C8-59D69F8D800F}" type="datetime1">
              <a:rPr lang="pt-BR" noProof="0" smtClean="0"/>
              <a:t>22/05/2022</a:t>
            </a:fld>
            <a:endParaRPr lang="pt-BR" noProof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1DEBB1-B3CA-442B-B542-F975980FF683}" type="datetime1">
              <a:rPr lang="pt-BR" noProof="0" smtClean="0"/>
              <a:t>22/05/2022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CA63A9-66F9-4AF2-AEF7-67FFAA00F9E3}" type="datetime1">
              <a:rPr lang="pt-BR" noProof="0" smtClean="0"/>
              <a:t>22/05/2022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BCB8271-A17A-4B61-9991-C69FA41BA2E3}" type="datetime1">
              <a:rPr lang="pt-BR" noProof="0" smtClean="0"/>
              <a:t>22/05/2022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4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 rtlCol="0">
            <a:normAutofit/>
          </a:bodyPr>
          <a:lstStyle/>
          <a:p>
            <a:pPr rtl="0"/>
            <a:r>
              <a:rPr lang="pt-BR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 IONIC</a:t>
            </a: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2A123BD8-A09C-49C0-98E8-54B55610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3CB00449-E308-4DF3-9CFD-9A7D30B67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6A56DF0C-1331-406E-AEE6-06E0E59F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88D22565-F42F-439B-A6A4-CF161165E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B46E3E84-D1E6-4422-AA93-3EE98A821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39130E3C-1E93-4315-AE76-13C55147D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FFEC1660-205F-490E-800A-0D57D250B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 rtlCol="0">
            <a:normAutofit/>
          </a:bodyPr>
          <a:lstStyle/>
          <a:p>
            <a:pPr rtl="0"/>
            <a:r>
              <a:rPr lang="pt-BR" sz="7000" dirty="0">
                <a:solidFill>
                  <a:schemeClr val="bg1"/>
                </a:solidFill>
                <a:latin typeface="Rockwell" panose="02060603020205020403" pitchFamily="18" charset="0"/>
              </a:rPr>
              <a:t>Aplicações </a:t>
            </a:r>
            <a:r>
              <a:rPr lang="pt-BR" sz="8800" dirty="0">
                <a:solidFill>
                  <a:schemeClr val="bg1"/>
                </a:solidFill>
                <a:latin typeface="Rockwell" panose="02060603020205020403" pitchFamily="18" charset="0"/>
              </a:rPr>
              <a:t>hibridas</a:t>
            </a:r>
            <a:endParaRPr lang="pt-BR" sz="70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Autofit/>
          </a:bodyPr>
          <a:lstStyle/>
          <a:p>
            <a:pPr rtl="0"/>
            <a:r>
              <a:rPr lang="pt-BR" sz="40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Frameworks mais usados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</p:grpSp>
        <p:pic>
          <p:nvPicPr>
            <p:cNvPr id="12" name="Elemento gráfico 11" descr="Tubos de ensaio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4BF9A2DD-8EB3-D47F-BE6E-AFDBF1239724}"/>
              </a:ext>
            </a:extLst>
          </p:cNvPr>
          <p:cNvGrpSpPr/>
          <p:nvPr/>
        </p:nvGrpSpPr>
        <p:grpSpPr>
          <a:xfrm>
            <a:off x="810512" y="2449337"/>
            <a:ext cx="2183817" cy="2869384"/>
            <a:chOff x="810512" y="2449337"/>
            <a:chExt cx="2183817" cy="2869384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B491AB99-B49E-2E70-02CE-D2F95580563E}"/>
                </a:ext>
              </a:extLst>
            </p:cNvPr>
            <p:cNvSpPr/>
            <p:nvPr/>
          </p:nvSpPr>
          <p:spPr>
            <a:xfrm>
              <a:off x="810513" y="2449337"/>
              <a:ext cx="2183816" cy="2059910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6" name="Imagem 25" descr="Ícone&#10;&#10;Descrição gerada automaticamente">
              <a:extLst>
                <a:ext uri="{FF2B5EF4-FFF2-40B4-BE49-F238E27FC236}">
                  <a16:creationId xmlns:a16="http://schemas.microsoft.com/office/drawing/2014/main" id="{5CF38DCA-76C6-C918-0389-9FFB0B719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7444" b="94242" l="10000" r="90000">
                          <a14:foregroundMark x1="46585" y1="50000" x2="46220" y2="46348"/>
                          <a14:foregroundMark x1="75610" y1="18539" x2="77805" y2="19944"/>
                          <a14:foregroundMark x1="42439" y1="7584" x2="39390" y2="7584"/>
                          <a14:foregroundMark x1="48537" y1="93961" x2="51951" y2="94242"/>
                          <a14:backgroundMark x1="10000" y1="19242" x2="10000" y2="19242"/>
                          <a14:backgroundMark x1="5610" y1="60112" x2="4390" y2="202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67208" y="2580424"/>
              <a:ext cx="2070426" cy="1797736"/>
            </a:xfrm>
            <a:prstGeom prst="rect">
              <a:avLst/>
            </a:prstGeom>
          </p:spPr>
        </p:pic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87AD70FF-A50B-3089-14CF-687CDC0B081B}"/>
                </a:ext>
              </a:extLst>
            </p:cNvPr>
            <p:cNvSpPr txBox="1"/>
            <p:nvPr/>
          </p:nvSpPr>
          <p:spPr>
            <a:xfrm>
              <a:off x="810512" y="4672390"/>
              <a:ext cx="21838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/>
                <a:t>IONIC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5D5BB798-68E1-0374-4BAD-C4920B258861}"/>
              </a:ext>
            </a:extLst>
          </p:cNvPr>
          <p:cNvGrpSpPr/>
          <p:nvPr/>
        </p:nvGrpSpPr>
        <p:grpSpPr>
          <a:xfrm>
            <a:off x="5940149" y="2449337"/>
            <a:ext cx="2183816" cy="2807828"/>
            <a:chOff x="5940149" y="2449337"/>
            <a:chExt cx="2183816" cy="2807828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8F7D2B69-F56F-FA52-DCB3-34AC066F9913}"/>
                </a:ext>
              </a:extLst>
            </p:cNvPr>
            <p:cNvSpPr/>
            <p:nvPr/>
          </p:nvSpPr>
          <p:spPr>
            <a:xfrm>
              <a:off x="5940149" y="2449337"/>
              <a:ext cx="2183816" cy="2059910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Imagem 23" descr="Ícone&#10;&#10;Descrição gerada automaticamente">
              <a:extLst>
                <a:ext uri="{FF2B5EF4-FFF2-40B4-BE49-F238E27FC236}">
                  <a16:creationId xmlns:a16="http://schemas.microsoft.com/office/drawing/2014/main" id="{CF97DD85-0F7D-6160-0476-3BB0E9C54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80391" y="2733605"/>
              <a:ext cx="1503332" cy="1503330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CB1DB13-CD3A-FD8B-500B-626E5D93316E}"/>
                </a:ext>
              </a:extLst>
            </p:cNvPr>
            <p:cNvSpPr txBox="1"/>
            <p:nvPr/>
          </p:nvSpPr>
          <p:spPr>
            <a:xfrm>
              <a:off x="5940150" y="4733945"/>
              <a:ext cx="2183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/>
                <a:t>Native Script</a:t>
              </a: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EE78B09-C3C9-DD64-BF76-9AD258B99945}"/>
              </a:ext>
            </a:extLst>
          </p:cNvPr>
          <p:cNvGrpSpPr/>
          <p:nvPr/>
        </p:nvGrpSpPr>
        <p:grpSpPr>
          <a:xfrm>
            <a:off x="3375331" y="2449337"/>
            <a:ext cx="2183816" cy="2869384"/>
            <a:chOff x="3375331" y="2449337"/>
            <a:chExt cx="2183816" cy="2869384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656DC632-98BC-E44C-4371-B13FAA1DA51A}"/>
                </a:ext>
              </a:extLst>
            </p:cNvPr>
            <p:cNvSpPr/>
            <p:nvPr/>
          </p:nvSpPr>
          <p:spPr>
            <a:xfrm>
              <a:off x="3375331" y="2449337"/>
              <a:ext cx="2183816" cy="2059910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2" name="Imagem 21" descr="Ícone&#10;&#10;Descrição gerada automaticamente">
              <a:extLst>
                <a:ext uri="{FF2B5EF4-FFF2-40B4-BE49-F238E27FC236}">
                  <a16:creationId xmlns:a16="http://schemas.microsoft.com/office/drawing/2014/main" id="{C1CED791-C2A7-5D07-8F4E-B07F2C88B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61955" y="2779045"/>
              <a:ext cx="1610568" cy="1400494"/>
            </a:xfrm>
            <a:prstGeom prst="rect">
              <a:avLst/>
            </a:prstGeom>
          </p:spPr>
        </p:pic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54B90CA1-3898-471D-8BFD-42AE96734021}"/>
                </a:ext>
              </a:extLst>
            </p:cNvPr>
            <p:cNvSpPr txBox="1"/>
            <p:nvPr/>
          </p:nvSpPr>
          <p:spPr>
            <a:xfrm>
              <a:off x="3375331" y="4672390"/>
              <a:ext cx="21838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/>
                <a:t>React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100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Autofit/>
          </a:bodyPr>
          <a:lstStyle/>
          <a:p>
            <a:pPr rtl="0"/>
            <a:r>
              <a:rPr lang="pt-BR" sz="40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Que tal vermos na prática ?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</p:grpSp>
        <p:pic>
          <p:nvPicPr>
            <p:cNvPr id="11" name="Elemento gráfico 10" descr="Microscópio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0D5CA4E-61C8-5355-5044-83C8E012CE2D}"/>
              </a:ext>
            </a:extLst>
          </p:cNvPr>
          <p:cNvSpPr txBox="1"/>
          <p:nvPr/>
        </p:nvSpPr>
        <p:spPr>
          <a:xfrm>
            <a:off x="521284" y="1165591"/>
            <a:ext cx="8321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https://github.com/cesarhfborges/projeto_cep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1E63104B-54CB-0397-9748-894C0674AD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5820" y="1999045"/>
            <a:ext cx="2184860" cy="46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33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313"/>
            <a:ext cx="9144000" cy="3029494"/>
          </a:xfrm>
        </p:spPr>
        <p:txBody>
          <a:bodyPr rtlCol="0">
            <a:noAutofit/>
          </a:bodyPr>
          <a:lstStyle/>
          <a:p>
            <a:pPr rtl="0"/>
            <a:r>
              <a:rPr lang="pt-BR" sz="7000" dirty="0">
                <a:solidFill>
                  <a:schemeClr val="bg1"/>
                </a:solidFill>
                <a:latin typeface="Rockwell" panose="02060603020205020403" pitchFamily="18" charset="0"/>
              </a:rPr>
              <a:t>Lembre-se...</a:t>
            </a:r>
            <a:br>
              <a:rPr lang="pt-BR" sz="7000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pt-BR" sz="7000" dirty="0">
                <a:solidFill>
                  <a:schemeClr val="bg1"/>
                </a:solidFill>
                <a:latin typeface="Rockwell" panose="02060603020205020403" pitchFamily="18" charset="0"/>
              </a:rPr>
              <a:t>Ninguém nasce sabendo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886051"/>
          </a:xfrm>
        </p:spPr>
        <p:txBody>
          <a:bodyPr rtlCol="0">
            <a:normAutofit/>
          </a:bodyPr>
          <a:lstStyle/>
          <a:p>
            <a:pPr rtl="0"/>
            <a:r>
              <a:rPr lang="pt-BR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bom profissional é composto de muito esforço.</a:t>
            </a:r>
          </a:p>
          <a:p>
            <a:pPr rtl="0"/>
            <a:r>
              <a:rPr lang="pt-BR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o sucesso de muita abdicação e dedicação.</a:t>
            </a: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2A123BD8-A09C-49C0-98E8-54B55610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3CB00449-E308-4DF3-9CFD-9A7D30B67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6A56DF0C-1331-406E-AEE6-06E0E59F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88D22565-F42F-439B-A6A4-CF161165E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B46E3E84-D1E6-4422-AA93-3EE98A821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39130E3C-1E93-4315-AE76-13C55147D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FFEC1660-205F-490E-800A-0D57D250B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Autofit/>
          </a:bodyPr>
          <a:lstStyle/>
          <a:p>
            <a:pPr rtl="0"/>
            <a:r>
              <a:rPr lang="pt-BR" sz="40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O que são aplicativos híbridos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666702"/>
            <a:ext cx="8378529" cy="4351338"/>
          </a:xfrm>
        </p:spPr>
        <p:txBody>
          <a:bodyPr rtlCol="0">
            <a:normAutofit/>
          </a:bodyPr>
          <a:lstStyle/>
          <a:p>
            <a:pPr rtl="0"/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Aplicativos híbridos são mistura dos tipos web e nativo.</a:t>
            </a:r>
            <a:br>
              <a:rPr lang="pt-BR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 seja, ele funciona como um app nativo, mas sua codificação é toda desenvolvida usando linguagem web HTML5, JavaScript e CSS que funcionam perfeitamente tanto no Android quanto no iOS.</a:t>
            </a:r>
          </a:p>
          <a:p>
            <a:pPr rtl="0"/>
            <a:endParaRPr lang="pt-BR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 códigos utilizados na linguagem escolhida para o aplicativo híbrido são integrados às funcionalidades do mobile, fazendo com que a UX seja mais satisfatória do que a de web apps.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</p:grpSp>
        <p:pic>
          <p:nvPicPr>
            <p:cNvPr id="12" name="Elemento gráfico 11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9695944" y="4238624"/>
              <a:ext cx="2287011" cy="22870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485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Autofit/>
          </a:bodyPr>
          <a:lstStyle/>
          <a:p>
            <a:pPr rtl="0"/>
            <a:r>
              <a:rPr lang="pt-BR" sz="40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Como o tamanho do conteúdo se adapta ao tamanho de tela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666702"/>
            <a:ext cx="8378529" cy="503889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 segue a mesma premissa de páginas web (responsividade).</a:t>
            </a:r>
          </a:p>
          <a:p>
            <a:pPr marL="0" indent="0" rtl="0">
              <a:buNone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 o que seria a responsividade ?</a:t>
            </a:r>
          </a:p>
          <a:p>
            <a:pPr marL="0" indent="0" rtl="0">
              <a:buNone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Capacidade de adaptar-se aos diversos tamanhos de telas presentes no mercado visto que nem só celulares, tablets e computadores vive o mercado.</a:t>
            </a:r>
            <a:br>
              <a:rPr lang="pt-BR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pt-BR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rtl="0">
              <a:buNone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Exemplo: Até mesmo monitores possuem resoluções diferentes e como aproveitar isso ? Design responsivo.</a:t>
            </a:r>
            <a:br>
              <a:rPr lang="pt-BR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pt-BR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rtl="0">
              <a:buNone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 verdade foi a partir daí que surgiu a ideia de aplicações hibridas, como já tínhamos esse conceito aplicado, bastou arrumar uma forma da aplicação web virar um aplicativo.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</p:grpSp>
      <p:pic>
        <p:nvPicPr>
          <p:cNvPr id="14" name="Elemento gráfico 11">
            <a:extLst>
              <a:ext uri="{FF2B5EF4-FFF2-40B4-BE49-F238E27FC236}">
                <a16:creationId xmlns:a16="http://schemas.microsoft.com/office/drawing/2014/main" id="{7FEFCAD3-2CCE-E257-72DC-425EB8B3D7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695944" y="4238624"/>
            <a:ext cx="2287011" cy="228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</p:grpSp>
      <p:pic>
        <p:nvPicPr>
          <p:cNvPr id="15" name="Espaço Reservado para Conteúdo 14" descr="Tela de computador com fundo azul&#10;&#10;Descrição gerada automaticamente">
            <a:extLst>
              <a:ext uri="{FF2B5EF4-FFF2-40B4-BE49-F238E27FC236}">
                <a16:creationId xmlns:a16="http://schemas.microsoft.com/office/drawing/2014/main" id="{9334DDF5-7DAC-6433-EE13-E45C69676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16" name="Elemento gráfico 11">
            <a:extLst>
              <a:ext uri="{FF2B5EF4-FFF2-40B4-BE49-F238E27FC236}">
                <a16:creationId xmlns:a16="http://schemas.microsoft.com/office/drawing/2014/main" id="{822625DF-03CC-42D1-AF09-51EFE67D3D8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695944" y="4238624"/>
            <a:ext cx="2287011" cy="228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4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Autofit/>
          </a:bodyPr>
          <a:lstStyle/>
          <a:p>
            <a:pPr rtl="0"/>
            <a:r>
              <a:rPr lang="pt-BR" sz="40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Posso usar recursos nativos com aplicativos híbridos?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666702"/>
            <a:ext cx="8378529" cy="435133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Sim.</a:t>
            </a:r>
          </a:p>
          <a:p>
            <a:pPr marL="0" indent="0" rtl="0">
              <a:buNone/>
            </a:pPr>
            <a:endParaRPr lang="pt-BR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rtl="0">
              <a:buNone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Câmera</a:t>
            </a:r>
          </a:p>
          <a:p>
            <a:pPr marL="0" indent="0" rtl="0">
              <a:buNone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Bussola</a:t>
            </a:r>
          </a:p>
          <a:p>
            <a:pPr marL="0" indent="0" rtl="0">
              <a:buNone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GPS</a:t>
            </a:r>
          </a:p>
          <a:p>
            <a:pPr marL="0" indent="0" rtl="0">
              <a:buNone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Bluetooth</a:t>
            </a:r>
          </a:p>
          <a:p>
            <a:pPr marL="0" indent="0" rtl="0">
              <a:buNone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Microfone</a:t>
            </a:r>
          </a:p>
          <a:p>
            <a:pPr marL="0" indent="0" rtl="0">
              <a:buNone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Compartilhamento entre aplicativos</a:t>
            </a:r>
          </a:p>
          <a:p>
            <a:pPr marL="0" indent="0" rtl="0">
              <a:buNone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muito mais.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</p:grpSp>
      <p:pic>
        <p:nvPicPr>
          <p:cNvPr id="15" name="Elemento gráfico 11">
            <a:extLst>
              <a:ext uri="{FF2B5EF4-FFF2-40B4-BE49-F238E27FC236}">
                <a16:creationId xmlns:a16="http://schemas.microsoft.com/office/drawing/2014/main" id="{16FBBF9C-AF2B-AC2B-576F-CFF5C226F1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695944" y="4238624"/>
            <a:ext cx="2287011" cy="228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2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Autofit/>
          </a:bodyPr>
          <a:lstStyle/>
          <a:p>
            <a:pPr rtl="0"/>
            <a:r>
              <a:rPr lang="pt-BR" sz="40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Como meu sistema web se torna um aplicativo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666702"/>
            <a:ext cx="8378529" cy="1509326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ideia básica para se ter em mente é que o aplicativo nativo deixa de gerenciar a interface a passa a ser uma espécime de navegador onde o conteúdo interno é uma página web que conversa com o código.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</p:grpSp>
      <p:pic>
        <p:nvPicPr>
          <p:cNvPr id="14" name="Elemento gráfico 11">
            <a:extLst>
              <a:ext uri="{FF2B5EF4-FFF2-40B4-BE49-F238E27FC236}">
                <a16:creationId xmlns:a16="http://schemas.microsoft.com/office/drawing/2014/main" id="{F75CA6F5-7459-1D3D-14FD-F0B4F95C5E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695944" y="4238624"/>
            <a:ext cx="2287011" cy="2287011"/>
          </a:xfrm>
          <a:prstGeom prst="rect">
            <a:avLst/>
          </a:prstGeom>
        </p:spPr>
      </p:pic>
      <p:pic>
        <p:nvPicPr>
          <p:cNvPr id="11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89F181F-56D4-21DB-01E9-24F8A1FB7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298" y="3176027"/>
            <a:ext cx="47625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4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Autofit/>
          </a:bodyPr>
          <a:lstStyle/>
          <a:p>
            <a:pPr rtl="0"/>
            <a:r>
              <a:rPr lang="pt-BR" sz="40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Vantagens do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666701"/>
            <a:ext cx="8378529" cy="3453939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Desenvolvimento ágil</a:t>
            </a:r>
          </a:p>
          <a:p>
            <a:pPr rtl="0"/>
            <a:r>
              <a:rPr lang="pt-BR" sz="40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Multiplataformas</a:t>
            </a:r>
          </a:p>
          <a:p>
            <a:pPr rtl="0"/>
            <a:r>
              <a:rPr lang="pt-BR" sz="40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Economia</a:t>
            </a:r>
          </a:p>
          <a:p>
            <a:pPr rtl="0"/>
            <a:r>
              <a:rPr lang="pt-BR" sz="40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Manutenção facilitada</a:t>
            </a:r>
          </a:p>
          <a:p>
            <a:pPr rtl="0"/>
            <a:r>
              <a:rPr lang="pt-BR" sz="40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Curva de aprendizado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</p:grpSp>
        <p:pic>
          <p:nvPicPr>
            <p:cNvPr id="12" name="Elemento gráfico 11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9695944" y="4238624"/>
              <a:ext cx="2287011" cy="22870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659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28" y="365125"/>
            <a:ext cx="9079917" cy="1325563"/>
          </a:xfrm>
        </p:spPr>
        <p:txBody>
          <a:bodyPr rtlCol="0">
            <a:noAutofit/>
          </a:bodyPr>
          <a:lstStyle/>
          <a:p>
            <a:pPr rtl="0"/>
            <a:r>
              <a:rPr lang="pt-BR" sz="4000" spc="-3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Por que usar hibrido ?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</p:grpSp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19004406-9A15-4CE5-811A-2F28DE2E43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6715572"/>
              </p:ext>
            </p:extLst>
          </p:nvPr>
        </p:nvGraphicFramePr>
        <p:xfrm>
          <a:off x="301828" y="1475535"/>
          <a:ext cx="8510478" cy="5102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8" name="Elemento gráfico 11">
            <a:extLst>
              <a:ext uri="{FF2B5EF4-FFF2-40B4-BE49-F238E27FC236}">
                <a16:creationId xmlns:a16="http://schemas.microsoft.com/office/drawing/2014/main" id="{D2A56F47-5AC6-85F9-E9A3-83577EE3AE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695944" y="4238624"/>
            <a:ext cx="2287011" cy="228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0" categoryIdx="8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graphicEl>
                                              <a:chart seriesIdx="0" categoryIdx="8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0" categoryIdx="9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>
                                            <p:graphicEl>
                                              <a:chart seriesIdx="0" categoryIdx="9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0" categoryIdx="1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>
                                            <p:graphicEl>
                                              <a:chart seriesIdx="0" categoryIdx="1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7" grpId="0" uiExpand="1">
        <p:bldSub>
          <a:bldChart bld="seriesEl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Autofit/>
          </a:bodyPr>
          <a:lstStyle/>
          <a:p>
            <a:r>
              <a:rPr lang="pt-BR" sz="40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Aplicativos híbridos do dia a dia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</p:grpSp>
        <p:pic>
          <p:nvPicPr>
            <p:cNvPr id="12" name="Elemento gráfico 11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9695944" y="4238624"/>
              <a:ext cx="2287011" cy="2287011"/>
            </a:xfrm>
            <a:prstGeom prst="rect">
              <a:avLst/>
            </a:prstGeom>
          </p:spPr>
        </p:pic>
      </p:grpSp>
      <p:pic>
        <p:nvPicPr>
          <p:cNvPr id="16" name="Imagem 15" descr="Logotipo, nome da empresa&#10;&#10;Descrição gerada automaticamente">
            <a:extLst>
              <a:ext uri="{FF2B5EF4-FFF2-40B4-BE49-F238E27FC236}">
                <a16:creationId xmlns:a16="http://schemas.microsoft.com/office/drawing/2014/main" id="{AC91742E-73A0-6BA2-BAD2-849CC14FC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580" y="2986181"/>
            <a:ext cx="1252444" cy="1252444"/>
          </a:xfrm>
          <a:prstGeom prst="rect">
            <a:avLst/>
          </a:prstGeom>
        </p:spPr>
      </p:pic>
      <p:pic>
        <p:nvPicPr>
          <p:cNvPr id="18" name="Imagem 17" descr="Logotipo, Ícone&#10;&#10;Descrição gerada automaticamente">
            <a:extLst>
              <a:ext uri="{FF2B5EF4-FFF2-40B4-BE49-F238E27FC236}">
                <a16:creationId xmlns:a16="http://schemas.microsoft.com/office/drawing/2014/main" id="{F4824938-CD01-35F9-E205-C155C1228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282" y="2986182"/>
            <a:ext cx="1252444" cy="1252444"/>
          </a:xfrm>
          <a:prstGeom prst="rect">
            <a:avLst/>
          </a:prstGeom>
        </p:spPr>
      </p:pic>
      <p:pic>
        <p:nvPicPr>
          <p:cNvPr id="20" name="Imagem 19" descr="Logotipo&#10;&#10;Descrição gerada automaticamente">
            <a:extLst>
              <a:ext uri="{FF2B5EF4-FFF2-40B4-BE49-F238E27FC236}">
                <a16:creationId xmlns:a16="http://schemas.microsoft.com/office/drawing/2014/main" id="{9D053FE5-C8C2-7C88-248A-51E05EEB80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6080" y="2983619"/>
            <a:ext cx="1255005" cy="1255005"/>
          </a:xfrm>
          <a:prstGeom prst="rect">
            <a:avLst/>
          </a:prstGeom>
        </p:spPr>
      </p:pic>
      <p:pic>
        <p:nvPicPr>
          <p:cNvPr id="22" name="Imagem 21" descr="Uma imagem contendo cruz&#10;&#10;Descrição gerada automaticamente">
            <a:extLst>
              <a:ext uri="{FF2B5EF4-FFF2-40B4-BE49-F238E27FC236}">
                <a16:creationId xmlns:a16="http://schemas.microsoft.com/office/drawing/2014/main" id="{5A26C10A-DA74-1987-9A44-66A08C6D01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8187" y="2970097"/>
            <a:ext cx="1268527" cy="1268527"/>
          </a:xfrm>
          <a:prstGeom prst="rect">
            <a:avLst/>
          </a:prstGeom>
        </p:spPr>
      </p:pic>
      <p:pic>
        <p:nvPicPr>
          <p:cNvPr id="24" name="Imagem 23" descr="Logotipo&#10;&#10;Descrição gerada automaticamente">
            <a:extLst>
              <a:ext uri="{FF2B5EF4-FFF2-40B4-BE49-F238E27FC236}">
                <a16:creationId xmlns:a16="http://schemas.microsoft.com/office/drawing/2014/main" id="{D64CB29D-6A3D-A794-931A-B427C93746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3816" y="2970830"/>
            <a:ext cx="1268527" cy="1268527"/>
          </a:xfrm>
          <a:prstGeom prst="rect">
            <a:avLst/>
          </a:prstGeom>
        </p:spPr>
      </p:pic>
      <p:pic>
        <p:nvPicPr>
          <p:cNvPr id="26" name="Imagem 25" descr="Logotipo&#10;&#10;Descrição gerada automaticamente com confiança média">
            <a:extLst>
              <a:ext uri="{FF2B5EF4-FFF2-40B4-BE49-F238E27FC236}">
                <a16:creationId xmlns:a16="http://schemas.microsoft.com/office/drawing/2014/main" id="{6F9D84F1-A23C-D3DD-053C-F2BB34DC92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9445" y="2966573"/>
            <a:ext cx="1268527" cy="127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6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154621_TF33787325_Win32" id="{1C1A72DF-068F-46D8-A91D-CAFDCEC7976C}" vid="{1AE25A75-8162-48BE-81DF-E0434A46587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Segurança no laboratório</Template>
  <TotalTime>198</TotalTime>
  <Words>347</Words>
  <Application>Microsoft Office PowerPoint</Application>
  <PresentationFormat>Widescreen</PresentationFormat>
  <Paragraphs>54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Rockwell</vt:lpstr>
      <vt:lpstr>Tahoma</vt:lpstr>
      <vt:lpstr>Tema do Office</vt:lpstr>
      <vt:lpstr>Aplicações hibridas</vt:lpstr>
      <vt:lpstr>O que são aplicativos híbridos</vt:lpstr>
      <vt:lpstr>Como o tamanho do conteúdo se adapta ao tamanho de tela ?</vt:lpstr>
      <vt:lpstr>Apresentação do PowerPoint</vt:lpstr>
      <vt:lpstr>Posso usar recursos nativos com aplicativos híbridos?</vt:lpstr>
      <vt:lpstr>Como meu sistema web se torna um aplicativo ?</vt:lpstr>
      <vt:lpstr>Vantagens do desenvolvimento</vt:lpstr>
      <vt:lpstr>Por que usar hibrido ?</vt:lpstr>
      <vt:lpstr>Aplicativos híbridos do dia a dia</vt:lpstr>
      <vt:lpstr>Frameworks mais usados</vt:lpstr>
      <vt:lpstr>Que tal vermos na prática ?</vt:lpstr>
      <vt:lpstr>Lembre-se... Ninguém nasce sabendo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Aplicações hibridas</dc:title>
  <dc:creator>CESAR HENRIQUE FERREIRA BORGES</dc:creator>
  <cp:lastModifiedBy>CESAR HENRIQUE FERREIRA BORGES</cp:lastModifiedBy>
  <cp:revision>2</cp:revision>
  <dcterms:created xsi:type="dcterms:W3CDTF">2022-05-22T12:43:18Z</dcterms:created>
  <dcterms:modified xsi:type="dcterms:W3CDTF">2022-05-22T16:01:23Z</dcterms:modified>
</cp:coreProperties>
</file>