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5" r:id="rId4"/>
    <p:sldId id="288" r:id="rId5"/>
    <p:sldId id="289" r:id="rId6"/>
    <p:sldId id="290" r:id="rId7"/>
    <p:sldId id="291" r:id="rId8"/>
    <p:sldId id="292" r:id="rId9"/>
    <p:sldId id="293" r:id="rId10"/>
    <p:sldId id="267" r:id="rId11"/>
    <p:sldId id="276" r:id="rId12"/>
    <p:sldId id="270" r:id="rId13"/>
    <p:sldId id="282" r:id="rId14"/>
    <p:sldId id="283" r:id="rId15"/>
    <p:sldId id="287" r:id="rId16"/>
    <p:sldId id="286" r:id="rId17"/>
    <p:sldId id="261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71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78828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B63661A-E503-49C7-A116-5CE016CF411F}" type="datetimeFigureOut">
              <a:rPr lang="es-CL" smtClean="0"/>
              <a:t>17-01-2019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6180901"/>
            <a:ext cx="2125329" cy="6278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83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5986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955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493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493295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42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57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497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62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39883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9883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32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51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51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33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7588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147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B63661A-E503-49C7-A116-5CE016CF411F}" type="datetimeFigureOut">
              <a:rPr lang="es-CL" smtClean="0"/>
              <a:t>17-01-2019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D81C2-3AA0-4AD1-8E74-F1D790F9F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2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B63661A-E503-49C7-A116-5CE016CF411F}" type="datetimeFigureOut">
              <a:rPr lang="es-CL" smtClean="0"/>
              <a:t>17-01-2019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F1CD81C2-3AA0-4AD1-8E74-F1D790F9F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79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3"/>
            <a:ext cx="10058400" cy="40598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flipV="1">
            <a:off x="0" y="5954845"/>
            <a:ext cx="12192000" cy="100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0" y="6078829"/>
            <a:ext cx="12192000" cy="77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5" y="6180902"/>
            <a:ext cx="2125329" cy="6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2" y="1522413"/>
            <a:ext cx="9144000" cy="2387600"/>
          </a:xfrm>
        </p:spPr>
        <p:txBody>
          <a:bodyPr/>
          <a:lstStyle/>
          <a:p>
            <a:r>
              <a:rPr lang="en-US" smtClean="0"/>
              <a:t>R y Power BI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95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Predicción de un gran accidente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61751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titanic</a:t>
            </a:r>
            <a:r>
              <a:rPr lang="es-ES" dirty="0" smtClean="0"/>
              <a:t> fue el mayor barco del mundo cuando finalizó su construcción, hundiéndose en la noche del 14 a la madrugada del 15 de abril de 1912</a:t>
            </a:r>
          </a:p>
          <a:p>
            <a:r>
              <a:rPr lang="es-ES" dirty="0" smtClean="0"/>
              <a:t>Es conocida la gran tragedia que aconteció a este gran barco.</a:t>
            </a:r>
          </a:p>
          <a:p>
            <a:r>
              <a:rPr lang="es-ES" dirty="0" smtClean="0"/>
              <a:t>Este año, se ha planeado repetir el viaje, con una réplica de este barco, y a usted como analista se le ha pedido resolver, quienes son los más probables en no sobrevivir esta situación.</a:t>
            </a:r>
          </a:p>
          <a:p>
            <a:r>
              <a:rPr lang="es-ES" dirty="0" smtClean="0"/>
              <a:t>Para esto tiene que comunicar sobre los datos, y generar un modelo predictivo, visualización para mostrar las conclusiones, y ponerlo en producción.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7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Titanic</a:t>
            </a:r>
            <a:r>
              <a:rPr lang="es-ES" dirty="0" smtClean="0"/>
              <a:t> (variables a analizar)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6175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 data </a:t>
            </a:r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12 </a:t>
            </a:r>
            <a:r>
              <a:rPr lang="en-US" dirty="0" err="1" smtClean="0"/>
              <a:t>atributos</a:t>
            </a:r>
            <a:r>
              <a:rPr lang="en-US" dirty="0"/>
              <a:t> 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PassengerId</a:t>
            </a:r>
            <a:r>
              <a:rPr lang="en-US" dirty="0" smtClean="0"/>
              <a:t> –  ID de </a:t>
            </a:r>
            <a:r>
              <a:rPr lang="en-US" dirty="0" err="1" smtClean="0"/>
              <a:t>pasajero</a:t>
            </a:r>
            <a:r>
              <a:rPr lang="en-US" dirty="0" smtClean="0"/>
              <a:t>, data </a:t>
            </a:r>
            <a:r>
              <a:rPr lang="en-US" dirty="0" err="1" smtClean="0"/>
              <a:t>numérica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unica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pasajero</a:t>
            </a:r>
            <a:r>
              <a:rPr lang="en-US" dirty="0" smtClean="0"/>
              <a:t>.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Survived </a:t>
            </a:r>
            <a:r>
              <a:rPr lang="en-US" dirty="0" smtClean="0"/>
              <a:t>– </a:t>
            </a:r>
            <a:r>
              <a:rPr lang="en-US" dirty="0" err="1" smtClean="0"/>
              <a:t>Sobrevivió</a:t>
            </a:r>
            <a:r>
              <a:rPr lang="en-US" dirty="0" smtClean="0"/>
              <a:t> el </a:t>
            </a:r>
            <a:r>
              <a:rPr lang="en-US" dirty="0" err="1" smtClean="0"/>
              <a:t>accidente</a:t>
            </a:r>
            <a:r>
              <a:rPr lang="en-US" dirty="0" smtClean="0"/>
              <a:t> o no – Variable </a:t>
            </a:r>
            <a:r>
              <a:rPr lang="en-US" dirty="0" err="1" smtClean="0"/>
              <a:t>objetivo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 smtClean="0"/>
              <a:t>Pclass</a:t>
            </a:r>
            <a:r>
              <a:rPr lang="en-US" dirty="0" smtClean="0"/>
              <a:t> – </a:t>
            </a:r>
            <a:r>
              <a:rPr lang="en-US" dirty="0" err="1" smtClean="0"/>
              <a:t>Categoría</a:t>
            </a:r>
            <a:r>
              <a:rPr lang="en-US" dirty="0" smtClean="0"/>
              <a:t> del ticket.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Name –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pasajero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Sex </a:t>
            </a:r>
            <a:r>
              <a:rPr lang="en-US" dirty="0" smtClean="0"/>
              <a:t>– Data categorical del </a:t>
            </a:r>
            <a:r>
              <a:rPr lang="en-US" dirty="0" err="1" smtClean="0"/>
              <a:t>genero</a:t>
            </a:r>
            <a:r>
              <a:rPr lang="en-US" dirty="0" smtClean="0"/>
              <a:t>.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Age </a:t>
            </a:r>
            <a:r>
              <a:rPr lang="en-US" dirty="0" smtClean="0"/>
              <a:t>– </a:t>
            </a:r>
            <a:r>
              <a:rPr lang="en-US" dirty="0" err="1" smtClean="0"/>
              <a:t>Edad</a:t>
            </a:r>
            <a:r>
              <a:rPr lang="en-US" dirty="0" smtClean="0"/>
              <a:t>, con </a:t>
            </a:r>
            <a:r>
              <a:rPr lang="en-US" dirty="0" err="1" smtClean="0"/>
              <a:t>máximo</a:t>
            </a:r>
            <a:r>
              <a:rPr lang="en-US" dirty="0" smtClean="0"/>
              <a:t> 80,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cuantos</a:t>
            </a:r>
            <a:r>
              <a:rPr lang="en-US" dirty="0" smtClean="0"/>
              <a:t> </a:t>
            </a:r>
            <a:r>
              <a:rPr lang="en-US" dirty="0" err="1" smtClean="0"/>
              <a:t>nulos</a:t>
            </a:r>
            <a:r>
              <a:rPr lang="en-US" dirty="0" smtClean="0"/>
              <a:t>.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SibSp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parientes</a:t>
            </a:r>
            <a:r>
              <a:rPr lang="en-US" dirty="0" smtClean="0"/>
              <a:t>/</a:t>
            </a:r>
            <a:r>
              <a:rPr lang="en-US" dirty="0" err="1" smtClean="0"/>
              <a:t>pareja</a:t>
            </a:r>
            <a:r>
              <a:rPr lang="en-US" dirty="0" smtClean="0"/>
              <a:t> </a:t>
            </a:r>
            <a:r>
              <a:rPr lang="en-US" dirty="0" err="1" smtClean="0"/>
              <a:t>abordo</a:t>
            </a:r>
            <a:r>
              <a:rPr lang="en-US" dirty="0" smtClean="0"/>
              <a:t>.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Parch </a:t>
            </a:r>
            <a:r>
              <a:rPr lang="en-US" dirty="0" smtClean="0"/>
              <a:t>– </a:t>
            </a:r>
            <a:r>
              <a:rPr lang="en-US" dirty="0" err="1" smtClean="0"/>
              <a:t>Número</a:t>
            </a:r>
            <a:r>
              <a:rPr lang="en-US" dirty="0" smtClean="0"/>
              <a:t> de padres/</a:t>
            </a:r>
            <a:r>
              <a:rPr lang="en-US" dirty="0" err="1" smtClean="0"/>
              <a:t>hijos</a:t>
            </a:r>
            <a:r>
              <a:rPr lang="en-US" dirty="0" smtClean="0"/>
              <a:t> </a:t>
            </a:r>
            <a:r>
              <a:rPr lang="en-US" dirty="0" err="1" smtClean="0"/>
              <a:t>abordo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Ticket - </a:t>
            </a:r>
            <a:r>
              <a:rPr lang="en-US" dirty="0" smtClean="0"/>
              <a:t>Ticket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Fare </a:t>
            </a:r>
            <a:r>
              <a:rPr lang="en-US" dirty="0" smtClean="0"/>
              <a:t>– </a:t>
            </a:r>
            <a:r>
              <a:rPr lang="en-US" dirty="0" err="1" smtClean="0"/>
              <a:t>Costo</a:t>
            </a:r>
            <a:r>
              <a:rPr lang="en-US" dirty="0" smtClean="0"/>
              <a:t> del ticket,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más</a:t>
            </a:r>
            <a:r>
              <a:rPr lang="en-US" dirty="0" smtClean="0"/>
              <a:t> alto el </a:t>
            </a:r>
            <a:r>
              <a:rPr lang="en-US" dirty="0" err="1" smtClean="0"/>
              <a:t>pago</a:t>
            </a:r>
            <a:r>
              <a:rPr lang="en-US" dirty="0" smtClean="0"/>
              <a:t>.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Cabin </a:t>
            </a:r>
            <a:r>
              <a:rPr lang="en-US" dirty="0" smtClean="0"/>
              <a:t>- </a:t>
            </a:r>
            <a:r>
              <a:rPr lang="en-US" dirty="0" err="1" smtClean="0"/>
              <a:t>Cabina</a:t>
            </a: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Embarked – </a:t>
            </a:r>
            <a:r>
              <a:rPr lang="en-US" dirty="0" err="1" smtClean="0"/>
              <a:t>Dónde</a:t>
            </a:r>
            <a:r>
              <a:rPr lang="en-US" dirty="0" smtClean="0"/>
              <a:t> se </a:t>
            </a:r>
            <a:r>
              <a:rPr lang="en-US" dirty="0" err="1" smtClean="0"/>
              <a:t>embarcó</a:t>
            </a:r>
            <a:r>
              <a:rPr lang="en-US" dirty="0" smtClean="0"/>
              <a:t>, </a:t>
            </a:r>
            <a:r>
              <a:rPr lang="en-US" dirty="0"/>
              <a:t>C = Cherbourg, Q = Queenstown, S = Southampton,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nulos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atributo</a:t>
            </a:r>
            <a:r>
              <a:rPr lang="en-US" dirty="0" smtClean="0"/>
              <a:t> 'Survived‘ </a:t>
            </a:r>
            <a:r>
              <a:rPr lang="en-US" dirty="0" err="1" smtClean="0"/>
              <a:t>será</a:t>
            </a:r>
            <a:r>
              <a:rPr lang="en-US" dirty="0" smtClean="0"/>
              <a:t> el </a:t>
            </a:r>
            <a:r>
              <a:rPr lang="en-US" dirty="0" err="1" smtClean="0"/>
              <a:t>atributo</a:t>
            </a:r>
            <a:r>
              <a:rPr lang="en-US" dirty="0" smtClean="0"/>
              <a:t> a </a:t>
            </a:r>
            <a:r>
              <a:rPr lang="en-US" dirty="0" err="1" smtClean="0"/>
              <a:t>predecir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Cuáles son las bases para </a:t>
            </a:r>
            <a:r>
              <a:rPr lang="es-ES" dirty="0"/>
              <a:t>l</a:t>
            </a:r>
            <a:r>
              <a:rPr lang="es-ES" dirty="0" smtClean="0"/>
              <a:t>a creación de un buen modelo predictivo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modelo predictivo consta de básicamente dos etapas</a:t>
            </a:r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1574359" y="2472856"/>
            <a:ext cx="3745064" cy="2369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Entrenamiento y Validación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6249725" y="2472856"/>
            <a:ext cx="3745064" cy="2369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Flujo en Producción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326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Entrenar un modelo predictivo en R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6305384" cy="20186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Siempre se estructura de la misma manera:</a:t>
            </a:r>
          </a:p>
          <a:p>
            <a:endParaRPr lang="es-ES" dirty="0"/>
          </a:p>
          <a:p>
            <a:r>
              <a:rPr lang="es-ES" dirty="0" err="1" smtClean="0"/>
              <a:t>variablemodelo</a:t>
            </a:r>
            <a:r>
              <a:rPr lang="es-ES" dirty="0" smtClean="0"/>
              <a:t>&lt;-</a:t>
            </a:r>
            <a:r>
              <a:rPr lang="es-ES" dirty="0" err="1" smtClean="0"/>
              <a:t>nombredelmodelo</a:t>
            </a:r>
            <a:r>
              <a:rPr lang="es-ES" dirty="0" smtClean="0"/>
              <a:t>(</a:t>
            </a:r>
            <a:r>
              <a:rPr lang="es-ES" dirty="0" err="1" smtClean="0"/>
              <a:t>formula,data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predict</a:t>
            </a:r>
            <a:r>
              <a:rPr lang="es-ES" dirty="0" smtClean="0"/>
              <a:t>(</a:t>
            </a:r>
            <a:r>
              <a:rPr lang="es-ES" dirty="0" err="1" smtClean="0"/>
              <a:t>variablemodelo</a:t>
            </a:r>
            <a:r>
              <a:rPr lang="es-ES" dirty="0" smtClean="0"/>
              <a:t>, </a:t>
            </a:r>
            <a:r>
              <a:rPr lang="es-ES" dirty="0" err="1" smtClean="0"/>
              <a:t>nuevadata</a:t>
            </a:r>
            <a:r>
              <a:rPr lang="es-ES" dirty="0" smtClean="0"/>
              <a:t>)</a:t>
            </a:r>
            <a:endParaRPr lang="es-419" dirty="0"/>
          </a:p>
        </p:txBody>
      </p:sp>
      <p:sp>
        <p:nvSpPr>
          <p:cNvPr id="4" name="Flecha derecha 3"/>
          <p:cNvSpPr/>
          <p:nvPr/>
        </p:nvSpPr>
        <p:spPr>
          <a:xfrm rot="10800000">
            <a:off x="7283394" y="2552885"/>
            <a:ext cx="1256305" cy="6042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Flecha derecha 4"/>
          <p:cNvSpPr/>
          <p:nvPr/>
        </p:nvSpPr>
        <p:spPr>
          <a:xfrm rot="10800000">
            <a:off x="7283393" y="3311462"/>
            <a:ext cx="1256305" cy="6042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/>
          <p:cNvSpPr txBox="1"/>
          <p:nvPr/>
        </p:nvSpPr>
        <p:spPr>
          <a:xfrm>
            <a:off x="8881607" y="2456953"/>
            <a:ext cx="19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Generación del Modelo</a:t>
            </a:r>
            <a:endParaRPr lang="es-419" dirty="0"/>
          </a:p>
        </p:txBody>
      </p:sp>
      <p:sp>
        <p:nvSpPr>
          <p:cNvPr id="7" name="CuadroTexto 6"/>
          <p:cNvSpPr txBox="1"/>
          <p:nvPr/>
        </p:nvSpPr>
        <p:spPr>
          <a:xfrm>
            <a:off x="8881607" y="3428945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Predicción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524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modelo predictivo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5384" cy="3338516"/>
          </a:xfrm>
        </p:spPr>
        <p:txBody>
          <a:bodyPr>
            <a:normAutofit/>
          </a:bodyPr>
          <a:lstStyle/>
          <a:p>
            <a:r>
              <a:rPr lang="es-ES" dirty="0" smtClean="0"/>
              <a:t>Depende del tipo de modelo:</a:t>
            </a:r>
          </a:p>
          <a:p>
            <a:endParaRPr lang="es-ES" dirty="0"/>
          </a:p>
          <a:p>
            <a:r>
              <a:rPr lang="es-ES" dirty="0" err="1"/>
              <a:t>caret</a:t>
            </a:r>
            <a:r>
              <a:rPr lang="es-ES" dirty="0"/>
              <a:t>::</a:t>
            </a:r>
            <a:r>
              <a:rPr lang="es-ES" dirty="0" smtClean="0"/>
              <a:t>RMSE(</a:t>
            </a:r>
            <a:r>
              <a:rPr lang="es-ES" dirty="0" err="1" smtClean="0"/>
              <a:t>vectorOriginal,vectorPredicho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/>
              <a:t>caret</a:t>
            </a:r>
            <a:r>
              <a:rPr lang="es-ES" dirty="0" smtClean="0"/>
              <a:t>::</a:t>
            </a:r>
            <a:r>
              <a:rPr lang="es-ES" dirty="0" err="1" smtClean="0"/>
              <a:t>confusionMatrix</a:t>
            </a:r>
            <a:r>
              <a:rPr lang="es-ES" dirty="0" smtClean="0"/>
              <a:t>(</a:t>
            </a:r>
            <a:r>
              <a:rPr lang="es-ES" dirty="0" err="1" smtClean="0"/>
              <a:t>vectorOriginal,vectorPredicho</a:t>
            </a:r>
            <a:r>
              <a:rPr lang="es-ES" dirty="0"/>
              <a:t>)</a:t>
            </a:r>
            <a:endParaRPr lang="es-419" dirty="0"/>
          </a:p>
        </p:txBody>
      </p:sp>
      <p:sp>
        <p:nvSpPr>
          <p:cNvPr id="4" name="Flecha derecha 3"/>
          <p:cNvSpPr/>
          <p:nvPr/>
        </p:nvSpPr>
        <p:spPr>
          <a:xfrm rot="10800000">
            <a:off x="7283392" y="2666117"/>
            <a:ext cx="1256305" cy="6042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Flecha derecha 4"/>
          <p:cNvSpPr/>
          <p:nvPr/>
        </p:nvSpPr>
        <p:spPr>
          <a:xfrm rot="10800000">
            <a:off x="7283393" y="4440547"/>
            <a:ext cx="1256305" cy="6042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/>
          <p:cNvSpPr txBox="1"/>
          <p:nvPr/>
        </p:nvSpPr>
        <p:spPr>
          <a:xfrm>
            <a:off x="8658970" y="2666117"/>
            <a:ext cx="19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 Regresión</a:t>
            </a:r>
            <a:endParaRPr lang="es-419" dirty="0"/>
          </a:p>
        </p:txBody>
      </p:sp>
      <p:sp>
        <p:nvSpPr>
          <p:cNvPr id="7" name="CuadroTexto 6"/>
          <p:cNvSpPr txBox="1"/>
          <p:nvPr/>
        </p:nvSpPr>
        <p:spPr>
          <a:xfrm>
            <a:off x="8658970" y="4440547"/>
            <a:ext cx="19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 Clasificación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439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Guardar el modelo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5384" cy="1795963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saveRDS</a:t>
            </a:r>
            <a:r>
              <a:rPr lang="es-ES" dirty="0" smtClean="0"/>
              <a:t>(</a:t>
            </a:r>
            <a:r>
              <a:rPr lang="es-ES" dirty="0" err="1" smtClean="0"/>
              <a:t>variableModelo</a:t>
            </a:r>
            <a:r>
              <a:rPr lang="es-ES" dirty="0" smtClean="0"/>
              <a:t>,”</a:t>
            </a:r>
            <a:r>
              <a:rPr lang="es-ES" dirty="0" err="1" smtClean="0"/>
              <a:t>UbicacionArchivo</a:t>
            </a:r>
            <a:r>
              <a:rPr lang="es-ES" dirty="0" smtClean="0"/>
              <a:t>”)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 rot="10800000">
            <a:off x="6456460" y="2665131"/>
            <a:ext cx="1256305" cy="6042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/>
          <p:cNvSpPr txBox="1"/>
          <p:nvPr/>
        </p:nvSpPr>
        <p:spPr>
          <a:xfrm>
            <a:off x="8022866" y="2665131"/>
            <a:ext cx="194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 en memoria un modelo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36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Poner el modelo en producción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978795"/>
            <a:ext cx="4691270" cy="48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readRDS</a:t>
            </a:r>
            <a:r>
              <a:rPr lang="es-ES" dirty="0" smtClean="0"/>
              <a:t>(”</a:t>
            </a:r>
            <a:r>
              <a:rPr lang="es-ES" dirty="0" err="1" smtClean="0"/>
              <a:t>UbicacionArchivo</a:t>
            </a:r>
            <a:r>
              <a:rPr lang="es-ES" dirty="0" smtClean="0"/>
              <a:t>”)</a:t>
            </a:r>
          </a:p>
        </p:txBody>
      </p:sp>
      <p:sp>
        <p:nvSpPr>
          <p:cNvPr id="4" name="Flecha derecha 3"/>
          <p:cNvSpPr/>
          <p:nvPr/>
        </p:nvSpPr>
        <p:spPr>
          <a:xfrm rot="10800000">
            <a:off x="6150334" y="2894534"/>
            <a:ext cx="1256305" cy="6042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/>
          <p:cNvSpPr/>
          <p:nvPr/>
        </p:nvSpPr>
        <p:spPr>
          <a:xfrm>
            <a:off x="7768424" y="2004244"/>
            <a:ext cx="3745064" cy="595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Traer la data nueva</a:t>
            </a:r>
            <a:endParaRPr lang="es-419" dirty="0"/>
          </a:p>
        </p:txBody>
      </p:sp>
      <p:sp>
        <p:nvSpPr>
          <p:cNvPr id="9" name="Rectángulo 8"/>
          <p:cNvSpPr/>
          <p:nvPr/>
        </p:nvSpPr>
        <p:spPr>
          <a:xfrm>
            <a:off x="7768423" y="2866962"/>
            <a:ext cx="3745064" cy="659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Leer Modelo Entrenado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7768423" y="3793290"/>
            <a:ext cx="3745064" cy="644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Usar modelo entrenado</a:t>
            </a:r>
            <a:endParaRPr lang="es-419" dirty="0"/>
          </a:p>
        </p:txBody>
      </p:sp>
      <p:sp>
        <p:nvSpPr>
          <p:cNvPr id="11" name="Rectángulo 10"/>
          <p:cNvSpPr/>
          <p:nvPr/>
        </p:nvSpPr>
        <p:spPr>
          <a:xfrm>
            <a:off x="7768423" y="4704229"/>
            <a:ext cx="3745064" cy="644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Consumir la data</a:t>
            </a:r>
            <a:endParaRPr lang="es-419" dirty="0"/>
          </a:p>
        </p:txBody>
      </p:sp>
      <p:sp>
        <p:nvSpPr>
          <p:cNvPr id="12" name="Flecha derecha 11"/>
          <p:cNvSpPr/>
          <p:nvPr/>
        </p:nvSpPr>
        <p:spPr>
          <a:xfrm rot="10800000">
            <a:off x="6150334" y="3844975"/>
            <a:ext cx="1256305" cy="6042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ángulo 12"/>
          <p:cNvSpPr/>
          <p:nvPr/>
        </p:nvSpPr>
        <p:spPr>
          <a:xfrm>
            <a:off x="999247" y="3930651"/>
            <a:ext cx="376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predict</a:t>
            </a:r>
            <a:r>
              <a:rPr lang="es-ES" dirty="0"/>
              <a:t>(</a:t>
            </a:r>
            <a:r>
              <a:rPr lang="es-ES" dirty="0" err="1"/>
              <a:t>variablemodelo</a:t>
            </a:r>
            <a:r>
              <a:rPr lang="es-ES" dirty="0"/>
              <a:t>, </a:t>
            </a:r>
            <a:r>
              <a:rPr lang="es-ES" dirty="0" err="1"/>
              <a:t>nuevadata</a:t>
            </a:r>
            <a:r>
              <a:rPr lang="es-ES" dirty="0"/>
              <a:t>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67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Ingreso de datos</a:t>
            </a:r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2029557"/>
            <a:ext cx="3252787" cy="35457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29557"/>
            <a:ext cx="6799024" cy="3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Ingreso de datos</a:t>
            </a:r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3382"/>
            <a:ext cx="6799024" cy="378069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8675" y="2695575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estructura de ingreso siempre debe terminar con un </a:t>
            </a:r>
            <a:r>
              <a:rPr lang="es-ES" dirty="0" err="1" smtClean="0"/>
              <a:t>dataframe</a:t>
            </a:r>
            <a:r>
              <a:rPr lang="es-ES" dirty="0" smtClean="0"/>
              <a:t> escrito en consola</a:t>
            </a:r>
          </a:p>
          <a:p>
            <a:endParaRPr lang="es-E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655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 posible comparar los datos con distintas distribuciones.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031" y="1951038"/>
            <a:ext cx="6062513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sobre los datos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948236"/>
          </a:xfrm>
        </p:spPr>
        <p:txBody>
          <a:bodyPr>
            <a:normAutofit/>
          </a:bodyPr>
          <a:lstStyle/>
          <a:p>
            <a:r>
              <a:rPr lang="es-ES" dirty="0" smtClean="0"/>
              <a:t>Por suerte usted se encuentra con la herramienta PBI. Con esta herramienta, puede crear visualizaciones de manera rápida que respondan las preguntas que se le planteen.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33" y="2754977"/>
            <a:ext cx="5239096" cy="29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para crear distribución normal.</a:t>
            </a:r>
            <a:endParaRPr lang="es-419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798205"/>
              </p:ext>
            </p:extLst>
          </p:nvPr>
        </p:nvGraphicFramePr>
        <p:xfrm>
          <a:off x="2622397" y="1779713"/>
          <a:ext cx="7007531" cy="4019752"/>
        </p:xfrm>
        <a:graphic>
          <a:graphicData uri="http://schemas.openxmlformats.org/drawingml/2006/table">
            <a:tbl>
              <a:tblPr/>
              <a:tblGrid>
                <a:gridCol w="1465211">
                  <a:extLst>
                    <a:ext uri="{9D8B030D-6E8A-4147-A177-3AD203B41FA5}">
                      <a16:colId xmlns:a16="http://schemas.microsoft.com/office/drawing/2014/main" val="342441321"/>
                    </a:ext>
                  </a:extLst>
                </a:gridCol>
                <a:gridCol w="1465211">
                  <a:extLst>
                    <a:ext uri="{9D8B030D-6E8A-4147-A177-3AD203B41FA5}">
                      <a16:colId xmlns:a16="http://schemas.microsoft.com/office/drawing/2014/main" val="3534119347"/>
                    </a:ext>
                  </a:extLst>
                </a:gridCol>
                <a:gridCol w="1465211">
                  <a:extLst>
                    <a:ext uri="{9D8B030D-6E8A-4147-A177-3AD203B41FA5}">
                      <a16:colId xmlns:a16="http://schemas.microsoft.com/office/drawing/2014/main" val="3034761188"/>
                    </a:ext>
                  </a:extLst>
                </a:gridCol>
                <a:gridCol w="2611898">
                  <a:extLst>
                    <a:ext uri="{9D8B030D-6E8A-4147-A177-3AD203B41FA5}">
                      <a16:colId xmlns:a16="http://schemas.microsoft.com/office/drawing/2014/main" val="2391238763"/>
                    </a:ext>
                  </a:extLst>
                </a:gridCol>
              </a:tblGrid>
              <a:tr h="445934">
                <a:tc>
                  <a:txBody>
                    <a:bodyPr/>
                    <a:lstStyle/>
                    <a:p>
                      <a:r>
                        <a:rPr lang="es-419" sz="1300" b="0" cap="all" dirty="0">
                          <a:effectLst/>
                          <a:latin typeface="trebuchet ms" panose="020B0603020202020204" pitchFamily="34" charset="0"/>
                        </a:rPr>
                        <a:t/>
                      </a:r>
                      <a:br>
                        <a:rPr lang="es-419" sz="1300" b="0" cap="all" dirty="0">
                          <a:effectLst/>
                          <a:latin typeface="trebuchet ms" panose="020B0603020202020204" pitchFamily="34" charset="0"/>
                        </a:rPr>
                      </a:br>
                      <a:r>
                        <a:rPr lang="es-419" sz="1300" b="0" cap="all" dirty="0" smtClean="0">
                          <a:effectLst/>
                          <a:latin typeface="trebuchet ms" panose="020B0603020202020204" pitchFamily="34" charset="0"/>
                        </a:rPr>
                        <a:t>Propósito</a:t>
                      </a:r>
                      <a:endParaRPr lang="es-419" sz="1300" b="0" cap="all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b="0" cap="all" dirty="0" err="1" smtClean="0">
                          <a:effectLst/>
                          <a:latin typeface="trebuchet ms" panose="020B0603020202020204" pitchFamily="34" charset="0"/>
                        </a:rPr>
                        <a:t>Sintáxis</a:t>
                      </a:r>
                      <a:endParaRPr lang="es-419" sz="1300" b="0" cap="all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b="0" cap="all" dirty="0" smtClean="0">
                          <a:effectLst/>
                          <a:latin typeface="trebuchet ms" panose="020B0603020202020204" pitchFamily="34" charset="0"/>
                        </a:rPr>
                        <a:t>ejemplo</a:t>
                      </a:r>
                      <a:endParaRPr lang="es-419" sz="1300" b="0" cap="all" dirty="0"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419" sz="1300"/>
                    </a:p>
                  </a:txBody>
                  <a:tcPr marL="63705" marR="63705" marT="31852" marB="3185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728226"/>
                  </a:ext>
                </a:extLst>
              </a:tr>
              <a:tr h="828163">
                <a:tc>
                  <a:txBody>
                    <a:bodyPr/>
                    <a:lstStyle/>
                    <a:p>
                      <a:r>
                        <a:rPr lang="es-419" sz="1300" b="0" cap="all">
                          <a:effectLst/>
                          <a:latin typeface="trebuchet ms" panose="020B0603020202020204" pitchFamily="34" charset="0"/>
                        </a:rPr>
                        <a:t>RNORM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effectLst/>
                        </a:rPr>
                        <a:t>Genera un </a:t>
                      </a:r>
                      <a:r>
                        <a:rPr lang="en-US" sz="1300" dirty="0" err="1" smtClean="0">
                          <a:effectLst/>
                        </a:rPr>
                        <a:t>número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aleatorio</a:t>
                      </a:r>
                      <a:r>
                        <a:rPr lang="en-US" sz="1300" dirty="0" smtClean="0">
                          <a:effectLst/>
                        </a:rPr>
                        <a:t> de la normal</a:t>
                      </a:r>
                      <a:endParaRPr lang="en-US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>
                          <a:effectLst/>
                        </a:rPr>
                        <a:t>rnorm(n, mean, sd)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rnorm</a:t>
                      </a:r>
                      <a:r>
                        <a:rPr lang="en-US" sz="1300" dirty="0">
                          <a:effectLst/>
                        </a:rPr>
                        <a:t>(1000, 3, .25)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 smtClean="0">
                          <a:effectLst/>
                        </a:rPr>
                        <a:t>genera mil </a:t>
                      </a:r>
                      <a:r>
                        <a:rPr lang="en-US" sz="1300" dirty="0" err="1" smtClean="0">
                          <a:effectLst/>
                        </a:rPr>
                        <a:t>números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aleatorios</a:t>
                      </a:r>
                      <a:r>
                        <a:rPr lang="en-US" sz="1300" dirty="0" smtClean="0">
                          <a:effectLst/>
                        </a:rPr>
                        <a:t> con media 3, dev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estandar</a:t>
                      </a:r>
                      <a:r>
                        <a:rPr lang="en-US" sz="1300" baseline="0" dirty="0" smtClean="0">
                          <a:effectLst/>
                        </a:rPr>
                        <a:t> de .25</a:t>
                      </a:r>
                      <a:endParaRPr lang="en-US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74630"/>
                  </a:ext>
                </a:extLst>
              </a:tr>
              <a:tr h="828163">
                <a:tc>
                  <a:txBody>
                    <a:bodyPr/>
                    <a:lstStyle/>
                    <a:p>
                      <a:r>
                        <a:rPr lang="es-419" sz="1300" b="0" cap="all">
                          <a:effectLst/>
                          <a:latin typeface="trebuchet ms" panose="020B0603020202020204" pitchFamily="34" charset="0"/>
                        </a:rPr>
                        <a:t>DNORM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 smtClean="0">
                          <a:effectLst/>
                        </a:rPr>
                        <a:t>Función</a:t>
                      </a:r>
                      <a:r>
                        <a:rPr lang="es-419" sz="1300" baseline="0" dirty="0" smtClean="0">
                          <a:effectLst/>
                        </a:rPr>
                        <a:t> de densidad</a:t>
                      </a:r>
                      <a:endParaRPr lang="es-419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>
                          <a:effectLst/>
                        </a:rPr>
                        <a:t>dnorm(x, mean, sd)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dnorm</a:t>
                      </a:r>
                      <a:r>
                        <a:rPr lang="en-US" sz="1300" dirty="0">
                          <a:effectLst/>
                        </a:rPr>
                        <a:t>(0, 0, .5)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 smtClean="0">
                          <a:effectLst/>
                        </a:rPr>
                        <a:t>Da la </a:t>
                      </a:r>
                      <a:r>
                        <a:rPr lang="en-US" sz="1300" dirty="0" err="1" smtClean="0">
                          <a:effectLst/>
                        </a:rPr>
                        <a:t>densidad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en</a:t>
                      </a:r>
                      <a:r>
                        <a:rPr lang="en-US" sz="1300" dirty="0" smtClean="0">
                          <a:effectLst/>
                        </a:rPr>
                        <a:t> el </a:t>
                      </a:r>
                      <a:r>
                        <a:rPr lang="en-US" sz="1300" dirty="0" err="1" smtClean="0">
                          <a:effectLst/>
                        </a:rPr>
                        <a:t>punto</a:t>
                      </a:r>
                      <a:r>
                        <a:rPr lang="en-US" sz="1300" dirty="0" smtClean="0">
                          <a:effectLst/>
                        </a:rPr>
                        <a:t> cero, de </a:t>
                      </a:r>
                      <a:r>
                        <a:rPr lang="en-US" sz="1300" dirty="0" err="1" smtClean="0">
                          <a:effectLst/>
                        </a:rPr>
                        <a:t>una</a:t>
                      </a:r>
                      <a:r>
                        <a:rPr lang="en-US" sz="1300" baseline="0" dirty="0" smtClean="0">
                          <a:effectLst/>
                        </a:rPr>
                        <a:t> normal con media 0 y dev </a:t>
                      </a:r>
                      <a:r>
                        <a:rPr lang="en-US" sz="1300" baseline="0" dirty="0" err="1" smtClean="0">
                          <a:effectLst/>
                        </a:rPr>
                        <a:t>estandar</a:t>
                      </a:r>
                      <a:r>
                        <a:rPr lang="en-US" sz="1300" baseline="0" dirty="0" smtClean="0">
                          <a:effectLst/>
                        </a:rPr>
                        <a:t> de .5</a:t>
                      </a:r>
                      <a:endParaRPr lang="en-US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79948"/>
                  </a:ext>
                </a:extLst>
              </a:tr>
              <a:tr h="1019277">
                <a:tc>
                  <a:txBody>
                    <a:bodyPr/>
                    <a:lstStyle/>
                    <a:p>
                      <a:r>
                        <a:rPr lang="es-419" sz="1300" b="0" cap="all">
                          <a:effectLst/>
                          <a:latin typeface="trebuchet ms" panose="020B0603020202020204" pitchFamily="34" charset="0"/>
                        </a:rPr>
                        <a:t>PNORM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 smtClean="0">
                          <a:effectLst/>
                        </a:rPr>
                        <a:t>Probabilidad Acumulada</a:t>
                      </a:r>
                      <a:endParaRPr lang="es-419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>
                          <a:effectLst/>
                        </a:rPr>
                        <a:t>pnorm(q, mean, sd)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pnorm</a:t>
                      </a:r>
                      <a:r>
                        <a:rPr lang="en-US" sz="1300" dirty="0">
                          <a:effectLst/>
                        </a:rPr>
                        <a:t>(1.96, 0, 1</a:t>
                      </a:r>
                      <a:r>
                        <a:rPr lang="en-US" sz="13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1300" dirty="0" smtClean="0">
                          <a:effectLst/>
                        </a:rPr>
                        <a:t>Da el area </a:t>
                      </a:r>
                      <a:r>
                        <a:rPr lang="en-US" sz="1300" dirty="0" err="1" smtClean="0">
                          <a:effectLst/>
                        </a:rPr>
                        <a:t>izquierda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bajo</a:t>
                      </a:r>
                      <a:r>
                        <a:rPr lang="en-US" sz="1300" dirty="0" smtClean="0">
                          <a:effectLst/>
                        </a:rPr>
                        <a:t> la </a:t>
                      </a:r>
                      <a:r>
                        <a:rPr lang="en-US" sz="1300" dirty="0" err="1" smtClean="0">
                          <a:effectLst/>
                        </a:rPr>
                        <a:t>curva</a:t>
                      </a:r>
                      <a:r>
                        <a:rPr lang="en-US" sz="1300" dirty="0" smtClean="0">
                          <a:effectLst/>
                        </a:rPr>
                        <a:t> de </a:t>
                      </a:r>
                      <a:r>
                        <a:rPr lang="en-US" sz="1300" dirty="0" err="1" smtClean="0">
                          <a:effectLst/>
                        </a:rPr>
                        <a:t>una</a:t>
                      </a:r>
                      <a:r>
                        <a:rPr lang="en-US" sz="1300" dirty="0" smtClean="0">
                          <a:effectLst/>
                        </a:rPr>
                        <a:t> normal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en</a:t>
                      </a:r>
                      <a:r>
                        <a:rPr lang="en-US" sz="1300" baseline="0" dirty="0" smtClean="0">
                          <a:effectLst/>
                        </a:rPr>
                        <a:t> el </a:t>
                      </a:r>
                      <a:r>
                        <a:rPr lang="en-US" sz="1300" baseline="0" dirty="0" err="1" smtClean="0">
                          <a:effectLst/>
                        </a:rPr>
                        <a:t>punto</a:t>
                      </a:r>
                      <a:r>
                        <a:rPr lang="en-US" sz="1300" baseline="0" dirty="0" smtClean="0">
                          <a:effectLst/>
                        </a:rPr>
                        <a:t> 1.96 con media 0 y dev </a:t>
                      </a:r>
                      <a:r>
                        <a:rPr lang="en-US" sz="1300" baseline="0" dirty="0" err="1" smtClean="0">
                          <a:effectLst/>
                        </a:rPr>
                        <a:t>estandar</a:t>
                      </a:r>
                      <a:r>
                        <a:rPr lang="en-US" sz="1300" baseline="0" dirty="0" smtClean="0">
                          <a:effectLst/>
                        </a:rPr>
                        <a:t> de 1.</a:t>
                      </a:r>
                      <a:endParaRPr lang="en-US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31315"/>
                  </a:ext>
                </a:extLst>
              </a:tr>
              <a:tr h="828163">
                <a:tc>
                  <a:txBody>
                    <a:bodyPr/>
                    <a:lstStyle/>
                    <a:p>
                      <a:r>
                        <a:rPr lang="es-419" sz="1300" b="0" cap="all">
                          <a:effectLst/>
                          <a:latin typeface="trebuchet ms" panose="020B0603020202020204" pitchFamily="34" charset="0"/>
                        </a:rPr>
                        <a:t>QNORM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effectLst/>
                        </a:rPr>
                        <a:t>Inversa</a:t>
                      </a:r>
                      <a:r>
                        <a:rPr lang="en-US" sz="1300" dirty="0" smtClean="0">
                          <a:effectLst/>
                        </a:rPr>
                        <a:t> de </a:t>
                      </a:r>
                      <a:r>
                        <a:rPr lang="en-US" sz="1300" dirty="0" err="1" smtClean="0">
                          <a:effectLst/>
                        </a:rPr>
                        <a:t>Acumulada</a:t>
                      </a:r>
                      <a:endParaRPr lang="en-US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>
                          <a:effectLst/>
                        </a:rPr>
                        <a:t>qnorm(p, mean, sd)</a:t>
                      </a: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qnorm</a:t>
                      </a:r>
                      <a:r>
                        <a:rPr lang="en-US" sz="1300" dirty="0">
                          <a:effectLst/>
                        </a:rPr>
                        <a:t>(0.975, 0, 1)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 smtClean="0">
                          <a:effectLst/>
                        </a:rPr>
                        <a:t>Da el valor para el </a:t>
                      </a:r>
                      <a:r>
                        <a:rPr lang="en-US" sz="1300" dirty="0" err="1" smtClean="0">
                          <a:effectLst/>
                        </a:rPr>
                        <a:t>cual</a:t>
                      </a:r>
                      <a:r>
                        <a:rPr lang="en-US" sz="1300" dirty="0" smtClean="0">
                          <a:effectLst/>
                        </a:rPr>
                        <a:t> la </a:t>
                      </a:r>
                      <a:r>
                        <a:rPr lang="en-US" sz="1300" dirty="0" err="1" smtClean="0">
                          <a:effectLst/>
                        </a:rPr>
                        <a:t>distribución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alcanza</a:t>
                      </a:r>
                      <a:r>
                        <a:rPr lang="en-US" sz="1300" dirty="0" smtClean="0">
                          <a:effectLst/>
                        </a:rPr>
                        <a:t> al .975 de </a:t>
                      </a:r>
                      <a:r>
                        <a:rPr lang="en-US" sz="1300" dirty="0" err="1" smtClean="0">
                          <a:effectLst/>
                        </a:rPr>
                        <a:t>los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valores</a:t>
                      </a:r>
                      <a:endParaRPr lang="en-US" sz="1300" dirty="0">
                        <a:effectLst/>
                      </a:endParaRPr>
                    </a:p>
                  </a:txBody>
                  <a:tcPr marL="31852" marR="31852" marT="31852" marB="3185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95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Visualizando datos con </a:t>
            </a:r>
            <a:r>
              <a:rPr lang="es-ES" dirty="0" err="1" smtClean="0"/>
              <a:t>ggplot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796007" cy="969027"/>
          </a:xfrm>
        </p:spPr>
        <p:txBody>
          <a:bodyPr/>
          <a:lstStyle/>
          <a:p>
            <a:r>
              <a:rPr lang="es-419" dirty="0"/>
              <a:t>ggplot2 se basa en la idea que cualquier gráfica se puede construir usando estos tres componentes: datos, coordenadas y objetos geométricos (</a:t>
            </a:r>
            <a:r>
              <a:rPr lang="es-419" dirty="0" err="1"/>
              <a:t>geoms</a:t>
            </a:r>
            <a:r>
              <a:rPr lang="es-419" dirty="0"/>
              <a:t>). Este concepto se llama: gramática de las gráficas.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51" y="2923137"/>
            <a:ext cx="6442959" cy="28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Visualizando datos con </a:t>
            </a:r>
            <a:r>
              <a:rPr lang="es-ES" dirty="0" err="1" smtClean="0"/>
              <a:t>ggplot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796007" cy="969027"/>
          </a:xfrm>
        </p:spPr>
        <p:txBody>
          <a:bodyPr/>
          <a:lstStyle/>
          <a:p>
            <a:r>
              <a:rPr lang="es-419" dirty="0"/>
              <a:t>Para visualizar resultados, asigne variables a las propiedades visuales, o estéticas, como tamaño, color y posición x </a:t>
            </a:r>
            <a:r>
              <a:rPr lang="es-419" dirty="0" err="1"/>
              <a:t>ó</a:t>
            </a:r>
            <a:r>
              <a:rPr lang="es-419" dirty="0"/>
              <a:t> y.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50" y="2923137"/>
            <a:ext cx="5381563" cy="28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Visualizando datos con </a:t>
            </a:r>
            <a:r>
              <a:rPr lang="es-ES" dirty="0" err="1" smtClean="0"/>
              <a:t>ggplot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796007" cy="969027"/>
          </a:xfrm>
        </p:spPr>
        <p:txBody>
          <a:bodyPr/>
          <a:lstStyle/>
          <a:p>
            <a:r>
              <a:rPr lang="es-419" dirty="0"/>
              <a:t>Para visualizar resultados, asigne variables a las propiedades visuales, o estéticas, como tamaño, color y posición x </a:t>
            </a:r>
            <a:r>
              <a:rPr lang="es-419" dirty="0" err="1"/>
              <a:t>ó</a:t>
            </a:r>
            <a:r>
              <a:rPr lang="es-419" dirty="0"/>
              <a:t> y.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50" y="2923137"/>
            <a:ext cx="5381563" cy="28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de la gráfica</a:t>
            </a: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2067854"/>
            <a:ext cx="4166480" cy="34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Conexión a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Data </a:t>
            </a:r>
            <a:r>
              <a:rPr lang="es-ES" dirty="0" err="1" smtClean="0"/>
              <a:t>Frame</a:t>
            </a: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Instalación y uso de librerías en 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Correr un script de R en PBI para generar score en la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Flujo de un modelo predictivo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Guardar un Modelo Predictivo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Correr un script de visualización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 smtClean="0"/>
              <a:t>Ggplot</a:t>
            </a:r>
            <a:r>
              <a:rPr lang="es-ES" dirty="0" smtClean="0"/>
              <a:t>, librería en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Otras </a:t>
            </a:r>
          </a:p>
        </p:txBody>
      </p:sp>
    </p:spTree>
    <p:extLst>
      <p:ext uri="{BB962C8B-B14F-4D97-AF65-F5344CB8AC3E}">
        <p14:creationId xmlns:p14="http://schemas.microsoft.com/office/powerpoint/2010/main" val="378274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Ventas mensuales(variables a analizar)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Sales: </a:t>
            </a:r>
            <a:r>
              <a:rPr lang="en-US" dirty="0" err="1" smtClean="0"/>
              <a:t>Contiene</a:t>
            </a:r>
            <a:r>
              <a:rPr lang="en-US" dirty="0" smtClean="0"/>
              <a:t> las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trimestrales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compañía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period 1981-2005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AdBudget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publicidad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GDP: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</a:t>
            </a:r>
            <a:r>
              <a:rPr lang="en-US" dirty="0" err="1" smtClean="0"/>
              <a:t>Bruto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428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Industria del vino(variables a analizar)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 smtClean="0"/>
              <a:t>Variables de Input: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Acidez Fija</a:t>
            </a:r>
            <a:endParaRPr lang="es-419" dirty="0"/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Acidez </a:t>
            </a:r>
            <a:r>
              <a:rPr lang="es-419" dirty="0" err="1" smtClean="0"/>
              <a:t>Volatil</a:t>
            </a:r>
            <a:endParaRPr lang="es-419" dirty="0" smtClean="0"/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Ácido cítrico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err="1" smtClean="0"/>
              <a:t>Azucar</a:t>
            </a:r>
            <a:r>
              <a:rPr lang="es-419" dirty="0" smtClean="0"/>
              <a:t> residual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Cloruros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Dióxido de azufre libre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Dióxido de azufre total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Densidad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/>
              <a:t>P</a:t>
            </a:r>
            <a:r>
              <a:rPr lang="es-419" dirty="0" smtClean="0"/>
              <a:t>H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Sulfatos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419" dirty="0" smtClean="0"/>
              <a:t>Alcohol</a:t>
            </a:r>
            <a:endParaRPr lang="es-419" dirty="0"/>
          </a:p>
          <a:p>
            <a:pPr marL="0" indent="0">
              <a:buNone/>
            </a:pPr>
            <a:r>
              <a:rPr lang="es-419" dirty="0" smtClean="0"/>
              <a:t>Variable de output: </a:t>
            </a:r>
          </a:p>
          <a:p>
            <a:pPr marL="0" indent="0">
              <a:buNone/>
            </a:pPr>
            <a:r>
              <a:rPr lang="es-419" dirty="0" smtClean="0"/>
              <a:t>Calidad  (</a:t>
            </a:r>
            <a:r>
              <a:rPr lang="es-419" dirty="0"/>
              <a:t>score </a:t>
            </a:r>
            <a:r>
              <a:rPr lang="es-419" dirty="0" smtClean="0"/>
              <a:t>entre </a:t>
            </a:r>
            <a:r>
              <a:rPr lang="es-419" dirty="0"/>
              <a:t>0 and 10)</a:t>
            </a:r>
          </a:p>
        </p:txBody>
      </p:sp>
    </p:spTree>
    <p:extLst>
      <p:ext uri="{BB962C8B-B14F-4D97-AF65-F5344CB8AC3E}">
        <p14:creationId xmlns:p14="http://schemas.microsoft.com/office/powerpoint/2010/main" val="42142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modelo predictivo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656396"/>
          </a:xfrm>
        </p:spPr>
        <p:txBody>
          <a:bodyPr>
            <a:normAutofit/>
          </a:bodyPr>
          <a:lstStyle/>
          <a:p>
            <a:r>
              <a:rPr lang="es-ES" dirty="0" smtClean="0"/>
              <a:t>Para la creación de un modelo predictivo, utilizaremos R/</a:t>
            </a:r>
            <a:r>
              <a:rPr lang="es-ES" dirty="0" err="1" smtClean="0"/>
              <a:t>Rstudio</a:t>
            </a:r>
            <a:r>
              <a:rPr lang="es-ES" dirty="0" smtClean="0"/>
              <a:t>. R es una herramienta para generar análisis estadísticos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26" y="2502131"/>
            <a:ext cx="6465394" cy="32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Potencialidades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Existen 3 potencialidades distintas que pueden aprovecharse:</a:t>
            </a:r>
          </a:p>
          <a:p>
            <a:pPr lvl="1"/>
            <a:r>
              <a:rPr lang="en-US" smtClean="0"/>
              <a:t>Carga de datos mediante Script de R.</a:t>
            </a:r>
          </a:p>
          <a:p>
            <a:pPr lvl="1"/>
            <a:r>
              <a:rPr lang="en-US" smtClean="0"/>
              <a:t>Query editor usando R.</a:t>
            </a:r>
          </a:p>
          <a:p>
            <a:pPr lvl="1"/>
            <a:r>
              <a:rPr lang="en-US" smtClean="0"/>
              <a:t>Visualizaciones en R</a:t>
            </a:r>
          </a:p>
          <a:p>
            <a:pPr lvl="1"/>
            <a:endParaRPr lang="en-US"/>
          </a:p>
          <a:p>
            <a:r>
              <a:rPr lang="en-US" smtClean="0"/>
              <a:t>La idea es usar la capacidad de hacer modelos en R en conjunto con la facilidad de crear reportes y operacionalizarlos en Power BI.</a:t>
            </a:r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08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¿Qué se puede hacer?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Usar la capacidad de R para crear datasets y variables que no son directos en Power BI:</a:t>
            </a:r>
          </a:p>
          <a:p>
            <a:pPr lvl="1"/>
            <a:r>
              <a:rPr lang="en-US" smtClean="0"/>
              <a:t>Creación de distribuciones de probabilidad.</a:t>
            </a:r>
          </a:p>
          <a:p>
            <a:pPr lvl="1"/>
            <a:r>
              <a:rPr lang="en-US" smtClean="0"/>
              <a:t>Text Mining sobre las tablas de power BI. </a:t>
            </a:r>
          </a:p>
          <a:p>
            <a:pPr lvl="1"/>
            <a:r>
              <a:rPr lang="en-US" smtClean="0"/>
              <a:t>Aplicación de un modelo predictivo al momento de cargar una tabla.</a:t>
            </a:r>
            <a:endParaRPr lang="en-US"/>
          </a:p>
          <a:p>
            <a:r>
              <a:rPr lang="en-US" smtClean="0"/>
              <a:t>Usar la capacidad de Power BI para generar interacciones entre las visualizaciones para datos generados usando R.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95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Scripts R / Power BI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Para correr un script de R:</a:t>
            </a:r>
          </a:p>
          <a:p>
            <a:pPr lvl="1"/>
            <a:r>
              <a:rPr lang="en-US" smtClean="0"/>
              <a:t>Asegurarse que corra en un workspace sin modificar.</a:t>
            </a:r>
          </a:p>
          <a:p>
            <a:pPr lvl="1"/>
            <a:r>
              <a:rPr lang="en-US" smtClean="0"/>
              <a:t>Solo son importados los dataframes.</a:t>
            </a:r>
          </a:p>
          <a:p>
            <a:pPr lvl="1"/>
            <a:r>
              <a:rPr lang="en-US" smtClean="0"/>
              <a:t>Columnas que contienen números complejos, o vectores no son importadas.</a:t>
            </a:r>
          </a:p>
          <a:p>
            <a:pPr lvl="1"/>
            <a:r>
              <a:rPr lang="en-US" smtClean="0"/>
              <a:t>Los N/A se reemplazan por NULL</a:t>
            </a:r>
          </a:p>
          <a:p>
            <a:pPr lvl="1"/>
            <a:r>
              <a:rPr lang="en-US" smtClean="0"/>
              <a:t>Cualquier script que dura más de 30 minutos se sale por tiempo usado.</a:t>
            </a:r>
          </a:p>
          <a:p>
            <a:pPr lvl="1"/>
            <a:r>
              <a:rPr lang="en-US" smtClean="0"/>
              <a:t>Llamadas interactivas al script detienen la ejecución.</a:t>
            </a:r>
          </a:p>
          <a:p>
            <a:pPr lvl="1"/>
            <a:r>
              <a:rPr lang="en-US" smtClean="0"/>
              <a:t>Para setear un directorio de trabajo en el script de R, hay que dar el directorio absoluto, no relativo.</a:t>
            </a:r>
          </a:p>
        </p:txBody>
      </p:sp>
    </p:spTree>
    <p:extLst>
      <p:ext uri="{BB962C8B-B14F-4D97-AF65-F5344CB8AC3E}">
        <p14:creationId xmlns:p14="http://schemas.microsoft.com/office/powerpoint/2010/main" val="39793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79"/>
            <a:ext cx="10515600" cy="1325563"/>
          </a:xfrm>
        </p:spPr>
        <p:txBody>
          <a:bodyPr/>
          <a:lstStyle/>
          <a:p>
            <a:r>
              <a:rPr lang="en-US" smtClean="0"/>
              <a:t>Para Añadir Visuals Power BI/R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9924" cy="1863506"/>
          </a:xfrm>
        </p:spPr>
        <p:txBody>
          <a:bodyPr>
            <a:normAutofit/>
          </a:bodyPr>
          <a:lstStyle/>
          <a:p>
            <a:r>
              <a:rPr lang="en-US" smtClean="0"/>
              <a:t>Primero: Permitir R visuals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/>
              <a:t>File &gt; Options and settings &gt; Options</a:t>
            </a:r>
            <a:r>
              <a:rPr lang="en-US"/>
              <a:t> </a:t>
            </a:r>
            <a:endParaRPr lang="es-C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38" y="1825625"/>
            <a:ext cx="4984068" cy="46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1" y="2599340"/>
            <a:ext cx="44196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09" y="2314857"/>
            <a:ext cx="3368895" cy="25120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42825" y="4302117"/>
            <a:ext cx="483236" cy="480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2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Recomendaciones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Sobre los modelos creados en R y aplicados en tablas de Power BI</a:t>
            </a:r>
          </a:p>
          <a:p>
            <a:pPr lvl="1"/>
            <a:r>
              <a:rPr lang="en-US" smtClean="0"/>
              <a:t>Para usar modelos creados, y no entrenarlos en la carga, en R se puede salvar cualquier modelo (cualquier objeto) usando el comando</a:t>
            </a:r>
            <a:r>
              <a:rPr lang="es-CL" smtClean="0"/>
              <a:t> saveRDS(nombre_objeto, “direccion”), luego para recuperarlo simplemente usando readRDS(</a:t>
            </a:r>
            <a:r>
              <a:rPr lang="es-CL"/>
              <a:t>“direccion</a:t>
            </a:r>
            <a:r>
              <a:rPr lang="es-CL" smtClean="0"/>
              <a:t>”). </a:t>
            </a:r>
          </a:p>
          <a:p>
            <a:pPr lvl="1"/>
            <a:r>
              <a:rPr lang="es-CL" smtClean="0"/>
              <a:t>Suele ser útil guardar la metadata de los dataset que se crean usando R, en caso de ser usados en otro ambiente, no perder información importante.</a:t>
            </a:r>
            <a:br>
              <a:rPr lang="es-CL" smtClean="0"/>
            </a:br>
            <a:r>
              <a:rPr lang="es-CL" smtClean="0"/>
              <a:t/>
            </a:r>
            <a:br>
              <a:rPr lang="es-CL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57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7181B8"/>
      </a:accent1>
      <a:accent2>
        <a:srgbClr val="094571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earning 1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earning 1.potx" id="{1BB55B7C-74F0-43D7-B0D8-64443D239C64}" vid="{C3EE310A-E2AF-4371-B5DB-41FFA95D79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Cesar 1</Template>
  <TotalTime>2305</TotalTime>
  <Words>1067</Words>
  <Application>Microsoft Office PowerPoint</Application>
  <PresentationFormat>Panorámica</PresentationFormat>
  <Paragraphs>152</Paragraphs>
  <Slides>27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Rockwell</vt:lpstr>
      <vt:lpstr>Segoe UI</vt:lpstr>
      <vt:lpstr>Trebuchet MS</vt:lpstr>
      <vt:lpstr>Retrospect</vt:lpstr>
      <vt:lpstr>R y Power BI</vt:lpstr>
      <vt:lpstr>Comunicación sobre los datos</vt:lpstr>
      <vt:lpstr>Creación de modelo predictivo</vt:lpstr>
      <vt:lpstr>Potencialidades</vt:lpstr>
      <vt:lpstr>¿Qué se puede hacer?</vt:lpstr>
      <vt:lpstr>Scripts R / Power BI</vt:lpstr>
      <vt:lpstr>Para Añadir Visuals Power BI/R</vt:lpstr>
      <vt:lpstr>Presentación de PowerPoint</vt:lpstr>
      <vt:lpstr>Recomendaciones</vt:lpstr>
      <vt:lpstr>Predicción de un gran accidente</vt:lpstr>
      <vt:lpstr>Titanic (variables a analizar)</vt:lpstr>
      <vt:lpstr>Cuáles son las bases para la creación de un buen modelo predictivo</vt:lpstr>
      <vt:lpstr>Entrenar un modelo predictivo en R</vt:lpstr>
      <vt:lpstr>Validación modelo predictivo</vt:lpstr>
      <vt:lpstr>Guardar el modelo</vt:lpstr>
      <vt:lpstr>Poner el modelo en producción</vt:lpstr>
      <vt:lpstr>Ingreso de datos</vt:lpstr>
      <vt:lpstr>Ingreso de datos</vt:lpstr>
      <vt:lpstr>Es posible comparar los datos con distintas distribuciones.</vt:lpstr>
      <vt:lpstr>Funciones para crear distribución normal.</vt:lpstr>
      <vt:lpstr>Visualizando datos con ggplot</vt:lpstr>
      <vt:lpstr>Visualizando datos con ggplot</vt:lpstr>
      <vt:lpstr>Visualizando datos con ggplot</vt:lpstr>
      <vt:lpstr>Patrón de la gráfica</vt:lpstr>
      <vt:lpstr>Etapas</vt:lpstr>
      <vt:lpstr>Ventas mensuales(variables a analizar)</vt:lpstr>
      <vt:lpstr>Industria del vino(variables a analizar)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</dc:creator>
  <cp:lastModifiedBy>Latitude 5280</cp:lastModifiedBy>
  <cp:revision>38</cp:revision>
  <dcterms:created xsi:type="dcterms:W3CDTF">2017-12-06T01:05:30Z</dcterms:created>
  <dcterms:modified xsi:type="dcterms:W3CDTF">2019-01-17T22:47:17Z</dcterms:modified>
</cp:coreProperties>
</file>