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9" r:id="rId5"/>
    <p:sldId id="259" r:id="rId6"/>
    <p:sldId id="260" r:id="rId7"/>
    <p:sldId id="270" r:id="rId8"/>
    <p:sldId id="261" r:id="rId9"/>
    <p:sldId id="271" r:id="rId10"/>
    <p:sldId id="272" r:id="rId11"/>
    <p:sldId id="273" r:id="rId12"/>
    <p:sldId id="274" r:id="rId13"/>
    <p:sldId id="262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81" d="100"/>
          <a:sy n="81" d="100"/>
        </p:scale>
        <p:origin x="120" y="5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55343-D944-4161-83C3-E0F1EE0E2519}" type="datetimeFigureOut">
              <a:rPr lang="es-MX" smtClean="0"/>
              <a:t>27/07/2020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3BA1B-9BEA-4CB8-B92A-31DC84BF84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227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BA1B-9BEA-4CB8-B92A-31DC84BF84D3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681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2"/>
            <a:ext cx="9144000" cy="35639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s-ES" dirty="0"/>
              <a:t>Título del proyecto de TT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783138"/>
            <a:ext cx="9144000" cy="1046162"/>
          </a:xfrm>
        </p:spPr>
        <p:txBody>
          <a:bodyPr/>
          <a:lstStyle>
            <a:lvl1pPr marL="342900" indent="-342900" algn="l">
              <a:buFont typeface="Arial" panose="020B0604020202020204" pitchFamily="34" charset="0"/>
              <a:buChar char="•"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Nombre completo del alumno(s)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6A44-2C19-4620-9230-FEBA14B4E275}" type="datetime1">
              <a:rPr lang="es-MX" smtClean="0"/>
              <a:t>27/07/2020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30E-CC88-4A0F-838B-2A00DBAD60EB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55" y="268130"/>
            <a:ext cx="923290" cy="1273810"/>
          </a:xfrm>
          <a:prstGeom prst="rect">
            <a:avLst/>
          </a:prstGeom>
        </p:spPr>
      </p:pic>
      <p:pic>
        <p:nvPicPr>
          <p:cNvPr id="8" name="Imagen 7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712" y="170340"/>
            <a:ext cx="1349375" cy="1371600"/>
          </a:xfrm>
          <a:prstGeom prst="rect">
            <a:avLst/>
          </a:prstGeom>
        </p:spPr>
      </p:pic>
      <p:sp>
        <p:nvSpPr>
          <p:cNvPr id="9" name="Rectángulo 8"/>
          <p:cNvSpPr/>
          <p:nvPr userDrawn="1"/>
        </p:nvSpPr>
        <p:spPr>
          <a:xfrm>
            <a:off x="1524000" y="230340"/>
            <a:ext cx="9144000" cy="832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000" b="1" cap="small" baseline="0" dirty="0">
                <a:solidFill>
                  <a:srgbClr val="64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Instituto Politécnico Nacional</a:t>
            </a:r>
            <a:endParaRPr lang="es-MX" sz="1200" b="1" cap="small" baseline="0" dirty="0">
              <a:solidFill>
                <a:srgbClr val="64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MX" sz="2000" b="1" cap="small" baseline="0" dirty="0">
                <a:solidFill>
                  <a:srgbClr val="64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Unidad Profesional Interdisciplinaria de Ingeniería campus Zacatecas</a:t>
            </a:r>
            <a:endParaRPr lang="es-MX" sz="2000" b="1" cap="small" baseline="0" dirty="0">
              <a:solidFill>
                <a:srgbClr val="64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512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3CF2-6BAF-47E4-AD23-6B971E2E95A5}" type="datetime1">
              <a:rPr lang="es-MX" smtClean="0"/>
              <a:t>27/07/2020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150A030E-CC88-4A0F-838B-2A00DBAD60EB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Rectángulo 7"/>
          <p:cNvSpPr/>
          <p:nvPr userDrawn="1"/>
        </p:nvSpPr>
        <p:spPr>
          <a:xfrm>
            <a:off x="-28136" y="-84405"/>
            <a:ext cx="506437" cy="6998677"/>
          </a:xfrm>
          <a:prstGeom prst="rect">
            <a:avLst/>
          </a:prstGeom>
          <a:gradFill flip="none" rotWithShape="1">
            <a:gsLst>
              <a:gs pos="0">
                <a:srgbClr val="640000"/>
              </a:gs>
              <a:gs pos="50000">
                <a:srgbClr val="640000">
                  <a:alpha val="40000"/>
                  <a:lumMod val="100000"/>
                </a:srgbClr>
              </a:gs>
              <a:gs pos="100000">
                <a:srgbClr val="640000">
                  <a:alpha val="10000"/>
                </a:srgbClr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500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B825-0A7F-4B38-BEBF-5282886DB5C0}" type="datetime1">
              <a:rPr lang="es-MX" smtClean="0"/>
              <a:t>27/07/2020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30E-CC88-4A0F-838B-2A00DBAD60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593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3BF1-7B4B-4446-9136-A6436F60DD67}" type="datetime1">
              <a:rPr lang="es-MX" smtClean="0"/>
              <a:t>27/07/2020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30E-CC88-4A0F-838B-2A00DBAD60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485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EAF2-3A62-48B2-9ABC-3B3FBEF9929B}" type="datetime1">
              <a:rPr lang="es-MX" smtClean="0"/>
              <a:t>27/07/2020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30E-CC88-4A0F-838B-2A00DBAD60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178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37DC-B330-40BB-9421-088B9C53672D}" type="datetime1">
              <a:rPr lang="es-MX" smtClean="0"/>
              <a:t>27/07/2020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30E-CC88-4A0F-838B-2A00DBAD60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375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69D2-C1E3-4EFC-ABB0-28EE116DAEFF}" type="datetime1">
              <a:rPr lang="es-MX" smtClean="0"/>
              <a:t>27/07/2020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30E-CC88-4A0F-838B-2A00DBAD60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019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8038-0A1C-475B-8A44-6ACE7F4C6D22}" type="datetime1">
              <a:rPr lang="es-MX" smtClean="0"/>
              <a:t>27/07/2020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30E-CC88-4A0F-838B-2A00DBAD60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320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MX" sz="2400" b="1" smtClean="0">
                <a:solidFill>
                  <a:srgbClr val="64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591BC66-1D14-4CBE-A455-ED7E24C99D18}" type="datetime1">
              <a:rPr lang="es-MX" smtClean="0"/>
              <a:pPr/>
              <a:t>27/07/2020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rgbClr val="64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150A030E-CC88-4A0F-838B-2A00DBAD60EB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03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64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z="2000" dirty="0" smtClean="0"/>
              <a:t>30</a:t>
            </a:r>
            <a:r>
              <a:rPr lang="es-MX" sz="2000" b="1" dirty="0" smtClean="0"/>
              <a:t>/07/2020</a:t>
            </a:r>
            <a:endParaRPr lang="es-MX" sz="2000" b="1" dirty="0"/>
          </a:p>
        </p:txBody>
      </p:sp>
      <p:sp>
        <p:nvSpPr>
          <p:cNvPr id="5" name="Rectángulo 4"/>
          <p:cNvSpPr/>
          <p:nvPr/>
        </p:nvSpPr>
        <p:spPr>
          <a:xfrm>
            <a:off x="2113808" y="1710867"/>
            <a:ext cx="67570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6000" b="1" dirty="0">
                <a:solidFill>
                  <a:srgbClr val="640000"/>
                </a:solidFill>
                <a:latin typeface="Calibri" panose="020F0502020204030204" pitchFamily="34" charset="0"/>
              </a:rPr>
              <a:t>Trabajo Terminal </a:t>
            </a:r>
            <a:r>
              <a:rPr lang="es-MX" sz="6000" b="1" dirty="0" smtClean="0">
                <a:solidFill>
                  <a:srgbClr val="640000"/>
                </a:solidFill>
                <a:latin typeface="Calibri" panose="020F0502020204030204" pitchFamily="34" charset="0"/>
              </a:rPr>
              <a:t>II </a:t>
            </a:r>
            <a:r>
              <a:rPr lang="es-MX" sz="2800" b="1" dirty="0">
                <a:solidFill>
                  <a:srgbClr val="640000"/>
                </a:solidFill>
                <a:latin typeface="Calibri" panose="020F0502020204030204" pitchFamily="34" charset="0"/>
              </a:rPr>
              <a:t/>
            </a:r>
            <a:br>
              <a:rPr lang="es-MX" sz="2800" b="1" dirty="0">
                <a:solidFill>
                  <a:srgbClr val="640000"/>
                </a:solidFill>
                <a:latin typeface="Calibri" panose="020F0502020204030204" pitchFamily="34" charset="0"/>
              </a:rPr>
            </a:br>
            <a:r>
              <a:rPr lang="es-MX" sz="3200" b="1" dirty="0">
                <a:solidFill>
                  <a:srgbClr val="640000"/>
                </a:solidFill>
                <a:latin typeface="Calibri" panose="020F0502020204030204" pitchFamily="34" charset="0"/>
              </a:rPr>
              <a:t>Aplicación móvil para el desarrollo de modelos tridimensionales de objetos normalizados. </a:t>
            </a:r>
            <a:endParaRPr lang="es-MX" sz="3200" dirty="0"/>
          </a:p>
          <a:p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337954" y="4656019"/>
            <a:ext cx="6096000" cy="117981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rgbClr val="000000"/>
                </a:solidFill>
                <a:latin typeface="Calibri" panose="020F0502020204030204" pitchFamily="34" charset="0"/>
              </a:rPr>
              <a:t>Presenta: César Iván Martínez </a:t>
            </a:r>
            <a:r>
              <a:rPr lang="es-MX" b="1" dirty="0" err="1">
                <a:solidFill>
                  <a:srgbClr val="000000"/>
                </a:solidFill>
                <a:latin typeface="Calibri" panose="020F0502020204030204" pitchFamily="34" charset="0"/>
              </a:rPr>
              <a:t>Martínez</a:t>
            </a:r>
            <a:r>
              <a:rPr lang="es-MX" b="1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endParaRPr lang="es-MX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rgbClr val="000000"/>
                </a:solidFill>
                <a:latin typeface="Calibri" panose="020F0502020204030204" pitchFamily="34" charset="0"/>
              </a:rPr>
              <a:t>Director: M. en I. Adán </a:t>
            </a:r>
            <a:r>
              <a:rPr lang="es-MX" b="1" dirty="0" err="1">
                <a:solidFill>
                  <a:srgbClr val="000000"/>
                </a:solidFill>
                <a:latin typeface="Calibri" panose="020F0502020204030204" pitchFamily="34" charset="0"/>
              </a:rPr>
              <a:t>Orenday</a:t>
            </a:r>
            <a:r>
              <a:rPr lang="es-MX" b="1" dirty="0">
                <a:solidFill>
                  <a:srgbClr val="000000"/>
                </a:solidFill>
                <a:latin typeface="Calibri" panose="020F0502020204030204" pitchFamily="34" charset="0"/>
              </a:rPr>
              <a:t> Delgado </a:t>
            </a:r>
            <a:endParaRPr lang="es-MX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rgbClr val="000000"/>
                </a:solidFill>
                <a:latin typeface="Calibri" panose="020F0502020204030204" pitchFamily="34" charset="0"/>
              </a:rPr>
              <a:t>Asesor: M. en C. Roberto Oswaldo Cruz </a:t>
            </a:r>
            <a:r>
              <a:rPr lang="es-MX" b="1" dirty="0" err="1">
                <a:solidFill>
                  <a:srgbClr val="000000"/>
                </a:solidFill>
                <a:latin typeface="Calibri" panose="020F0502020204030204" pitchFamily="34" charset="0"/>
              </a:rPr>
              <a:t>Leija</a:t>
            </a:r>
            <a:r>
              <a:rPr lang="es-MX" b="1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endParaRPr lang="es-MX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434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effectLst/>
              </a:rPr>
              <a:t>Según INEGI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6833260" cy="3601398"/>
          </a:xfrm>
        </p:spPr>
        <p:txBody>
          <a:bodyPr/>
          <a:lstStyle/>
          <a:p>
            <a:pPr algn="just" fontAlgn="base"/>
            <a:r>
              <a:rPr lang="es-MX" dirty="0"/>
              <a:t>En el año 2017 64.7 millones de usuarios cuentan con un teléfono inteligente. </a:t>
            </a:r>
          </a:p>
          <a:p>
            <a:pPr algn="just" fontAlgn="base"/>
            <a:r>
              <a:rPr lang="es-MX" dirty="0"/>
              <a:t>En 2018 se estima que 83.1 millones de usuarios cuenta con un celular, lo que es equivalente a que el 73.5% de la población.</a:t>
            </a:r>
          </a:p>
          <a:p>
            <a:pPr algn="just" fontAlgn="base"/>
            <a:r>
              <a:rPr lang="es-MX" dirty="0"/>
              <a:t>Solo 70.4 millones utilizan un celular inteligente.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30E-CC88-4A0F-838B-2A00DBAD60EB}" type="slidenum">
              <a:rPr lang="es-MX" smtClean="0"/>
              <a:pPr/>
              <a:t>10</a:t>
            </a:fld>
            <a:endParaRPr lang="es-MX"/>
          </a:p>
        </p:txBody>
      </p:sp>
      <p:pic>
        <p:nvPicPr>
          <p:cNvPr id="8196" name="Picture 4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333791"/>
            <a:ext cx="3016168" cy="250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Resultado de imagen para ineg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745" y="365125"/>
            <a:ext cx="2779877" cy="289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54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29334"/>
            <a:ext cx="10515600" cy="953201"/>
          </a:xfrm>
        </p:spPr>
        <p:txBody>
          <a:bodyPr/>
          <a:lstStyle/>
          <a:p>
            <a:r>
              <a:rPr lang="es-MX" dirty="0"/>
              <a:t>Tabla 2. Calificaciones de las principales aplicaciones de escáner 3D de la Play Store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30E-CC88-4A0F-838B-2A00DBAD60EB}" type="slidenum">
              <a:rPr lang="es-MX" smtClean="0"/>
              <a:pPr/>
              <a:t>11</a:t>
            </a:fld>
            <a:endParaRPr lang="es-MX"/>
          </a:p>
        </p:txBody>
      </p:sp>
      <p:graphicFrame>
        <p:nvGraphicFramePr>
          <p:cNvPr id="7" name="Tabla 6"/>
          <p:cNvGraphicFramePr>
            <a:graphicFrameLocks noGrp="1"/>
          </p:cNvGraphicFramePr>
          <p:nvPr/>
        </p:nvGraphicFramePr>
        <p:xfrm>
          <a:off x="2342814" y="1825626"/>
          <a:ext cx="7506371" cy="4351335"/>
        </p:xfrm>
        <a:graphic>
          <a:graphicData uri="http://schemas.openxmlformats.org/drawingml/2006/table">
            <a:tbl>
              <a:tblPr/>
              <a:tblGrid>
                <a:gridCol w="2931808">
                  <a:extLst>
                    <a:ext uri="{9D8B030D-6E8A-4147-A177-3AD203B41FA5}">
                      <a16:colId xmlns:a16="http://schemas.microsoft.com/office/drawing/2014/main" val="1275280477"/>
                    </a:ext>
                  </a:extLst>
                </a:gridCol>
                <a:gridCol w="2546664">
                  <a:extLst>
                    <a:ext uri="{9D8B030D-6E8A-4147-A177-3AD203B41FA5}">
                      <a16:colId xmlns:a16="http://schemas.microsoft.com/office/drawing/2014/main" val="1755026671"/>
                    </a:ext>
                  </a:extLst>
                </a:gridCol>
                <a:gridCol w="2027899">
                  <a:extLst>
                    <a:ext uri="{9D8B030D-6E8A-4147-A177-3AD203B41FA5}">
                      <a16:colId xmlns:a16="http://schemas.microsoft.com/office/drawing/2014/main" val="628171290"/>
                    </a:ext>
                  </a:extLst>
                </a:gridCol>
              </a:tblGrid>
              <a:tr h="88032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Nombre de la aplicación</a:t>
                      </a:r>
                      <a:endParaRPr lang="es-MX" sz="1500">
                        <a:effectLst/>
                      </a:endParaRPr>
                    </a:p>
                  </a:txBody>
                  <a:tcPr marL="39300" marR="39300" marT="37728" marB="37728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Desarrollada por</a:t>
                      </a:r>
                      <a:endParaRPr lang="es-MX" sz="1500">
                        <a:effectLst/>
                      </a:endParaRPr>
                    </a:p>
                  </a:txBody>
                  <a:tcPr marL="39300" marR="39300" marT="37728" marB="37728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Calificación en Play Store</a:t>
                      </a:r>
                      <a:endParaRPr lang="es-MX" sz="1500" dirty="0">
                        <a:effectLst/>
                      </a:endParaRPr>
                    </a:p>
                  </a:txBody>
                  <a:tcPr marL="39300" marR="39300" marT="37728" marB="37728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59880"/>
                  </a:ext>
                </a:extLst>
              </a:tr>
              <a:tr h="77971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3D Scanner - Model Builder</a:t>
                      </a:r>
                      <a:endParaRPr lang="es-MX" sz="1500">
                        <a:effectLst/>
                      </a:endParaRPr>
                    </a:p>
                  </a:txBody>
                  <a:tcPr marL="39300" marR="39300" marT="37728" marB="37728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Xplorazzi Tech</a:t>
                      </a:r>
                      <a:endParaRPr lang="es-MX" sz="1500">
                        <a:effectLst/>
                      </a:endParaRPr>
                    </a:p>
                  </a:txBody>
                  <a:tcPr marL="39300" marR="39300" marT="37728" marB="37728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s-MX" sz="1500">
                        <a:effectLst/>
                      </a:endParaRPr>
                    </a:p>
                  </a:txBody>
                  <a:tcPr marL="39300" marR="39300" marT="37728" marB="37728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397576"/>
                  </a:ext>
                </a:extLst>
              </a:tr>
              <a:tr h="56592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3D Scanner Pro</a:t>
                      </a:r>
                      <a:endParaRPr lang="es-MX" sz="1500">
                        <a:effectLst/>
                      </a:endParaRPr>
                    </a:p>
                  </a:txBody>
                  <a:tcPr marL="39300" marR="39300" marT="37728" marB="37728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Xplorazzi Tech</a:t>
                      </a:r>
                      <a:endParaRPr lang="es-MX" sz="1500">
                        <a:effectLst/>
                      </a:endParaRPr>
                    </a:p>
                  </a:txBody>
                  <a:tcPr marL="39300" marR="39300" marT="37728" marB="37728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  <a:endParaRPr lang="es-MX" sz="1500">
                        <a:effectLst/>
                      </a:endParaRPr>
                    </a:p>
                  </a:txBody>
                  <a:tcPr marL="39300" marR="39300" marT="37728" marB="37728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39169"/>
                  </a:ext>
                </a:extLst>
              </a:tr>
              <a:tr h="56592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SCANN3D</a:t>
                      </a:r>
                      <a:endParaRPr lang="es-MX" sz="1500">
                        <a:effectLst/>
                      </a:endParaRPr>
                    </a:p>
                  </a:txBody>
                  <a:tcPr marL="39300" marR="39300" marT="37728" marB="37728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SmartMobileVision</a:t>
                      </a:r>
                      <a:endParaRPr lang="es-MX" sz="1500">
                        <a:effectLst/>
                      </a:endParaRPr>
                    </a:p>
                  </a:txBody>
                  <a:tcPr marL="39300" marR="39300" marT="37728" marB="37728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  <a:endParaRPr lang="es-MX" sz="1500">
                        <a:effectLst/>
                      </a:endParaRPr>
                    </a:p>
                  </a:txBody>
                  <a:tcPr marL="39300" marR="39300" marT="37728" marB="37728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114208"/>
                  </a:ext>
                </a:extLst>
              </a:tr>
              <a:tr h="77971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Qlone - 3D Scanning &amp; AR Solution</a:t>
                      </a:r>
                      <a:endParaRPr lang="en-US" sz="1500">
                        <a:effectLst/>
                      </a:endParaRPr>
                    </a:p>
                  </a:txBody>
                  <a:tcPr marL="39300" marR="39300" marT="37728" marB="37728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EyeCue Vision Technologies LTD</a:t>
                      </a:r>
                      <a:endParaRPr lang="es-MX" sz="1500">
                        <a:effectLst/>
                      </a:endParaRPr>
                    </a:p>
                  </a:txBody>
                  <a:tcPr marL="39300" marR="39300" marT="37728" marB="37728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  <a:endParaRPr lang="es-MX" sz="1500">
                        <a:effectLst/>
                      </a:endParaRPr>
                    </a:p>
                  </a:txBody>
                  <a:tcPr marL="39300" marR="39300" marT="37728" marB="37728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363510"/>
                  </a:ext>
                </a:extLst>
              </a:tr>
              <a:tr h="77971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Creador 3D</a:t>
                      </a:r>
                      <a:endParaRPr lang="es-MX" sz="1500">
                        <a:effectLst/>
                      </a:endParaRPr>
                    </a:p>
                  </a:txBody>
                  <a:tcPr marL="39300" marR="39300" marT="37728" marB="37728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Sony Mobile Communications</a:t>
                      </a:r>
                      <a:endParaRPr lang="es-MX" sz="1500">
                        <a:effectLst/>
                      </a:endParaRPr>
                    </a:p>
                  </a:txBody>
                  <a:tcPr marL="39300" marR="39300" marT="37728" marB="37728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  <a:endParaRPr lang="es-MX" sz="1500" dirty="0">
                        <a:effectLst/>
                      </a:endParaRPr>
                    </a:p>
                  </a:txBody>
                  <a:tcPr marL="39300" marR="39300" marT="37728" marB="37728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503688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343150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8829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effectLst/>
              </a:rPr>
              <a:t>Ventajas según el sitio web </a:t>
            </a:r>
            <a:r>
              <a:rPr lang="es-MX" dirty="0" err="1">
                <a:effectLst/>
              </a:rPr>
              <a:t>Sariki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7058891" cy="3577648"/>
          </a:xfrm>
        </p:spPr>
        <p:txBody>
          <a:bodyPr>
            <a:normAutofit lnSpcReduction="10000"/>
          </a:bodyPr>
          <a:lstStyle/>
          <a:p>
            <a:pPr algn="just" fontAlgn="base"/>
            <a:r>
              <a:rPr lang="es-MX" dirty="0"/>
              <a:t> Ahorrar tiempo en la fase de diseño (fase de rediseño). </a:t>
            </a:r>
          </a:p>
          <a:p>
            <a:pPr algn="just" fontAlgn="base"/>
            <a:r>
              <a:rPr lang="es-MX" dirty="0"/>
              <a:t> El proceso de </a:t>
            </a:r>
            <a:r>
              <a:rPr lang="es-MX" dirty="0" err="1"/>
              <a:t>prototipado</a:t>
            </a:r>
            <a:r>
              <a:rPr lang="es-MX" dirty="0"/>
              <a:t> es más rápido.  </a:t>
            </a:r>
          </a:p>
          <a:p>
            <a:pPr algn="just" fontAlgn="base"/>
            <a:r>
              <a:rPr lang="es-MX" dirty="0"/>
              <a:t> Control de calidad rápido e integral.  </a:t>
            </a:r>
          </a:p>
          <a:p>
            <a:pPr algn="just" fontAlgn="base"/>
            <a:r>
              <a:rPr lang="es-MX" dirty="0"/>
              <a:t>Posibilidad de re-fabricación de piezas sin CAD. </a:t>
            </a:r>
          </a:p>
          <a:p>
            <a:pPr algn="just" fontAlgn="base"/>
            <a:r>
              <a:rPr lang="es-MX" dirty="0"/>
              <a:t> Comparar fácilmente diseños con productos fabricado.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30E-CC88-4A0F-838B-2A00DBAD60EB}" type="slidenum">
              <a:rPr lang="es-MX" smtClean="0"/>
              <a:pPr/>
              <a:t>12</a:t>
            </a:fld>
            <a:endParaRPr lang="es-MX"/>
          </a:p>
        </p:txBody>
      </p:sp>
      <p:pic>
        <p:nvPicPr>
          <p:cNvPr id="10242" name="Picture 2" descr="Resultado de imagen para Solid work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95" y="5168252"/>
            <a:ext cx="3768766" cy="189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Resultado de imagen para autoCad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306" y="4037611"/>
            <a:ext cx="1740091" cy="187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Resultado de imagen para reloj are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906" y="584030"/>
            <a:ext cx="2654259" cy="265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899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5. Marco </a:t>
            </a:r>
            <a:r>
              <a:rPr lang="es-MX" dirty="0" smtClean="0"/>
              <a:t>Metodológico</a:t>
            </a:r>
            <a:br>
              <a:rPr lang="es-MX" dirty="0" smtClean="0"/>
            </a:br>
            <a:r>
              <a:rPr lang="es-MX" dirty="0" smtClean="0"/>
              <a:t>Metodología Cascada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30E-CC88-4A0F-838B-2A00DBAD60EB}" type="slidenum">
              <a:rPr lang="es-MX" smtClean="0"/>
              <a:pPr/>
              <a:t>13</a:t>
            </a:fld>
            <a:endParaRPr lang="es-MX"/>
          </a:p>
        </p:txBody>
      </p:sp>
      <p:pic>
        <p:nvPicPr>
          <p:cNvPr id="11266" name="Picture 2" descr="Resultado de imagen para metodología de casc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492" y="2118518"/>
            <a:ext cx="6577734" cy="407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720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6. Análisis y discusión de los resultados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Mapa mental</a:t>
            </a:r>
          </a:p>
          <a:p>
            <a:r>
              <a:rPr lang="es-MX" dirty="0" smtClean="0"/>
              <a:t>Plan de trabajo</a:t>
            </a:r>
          </a:p>
          <a:p>
            <a:r>
              <a:rPr lang="es-MX" dirty="0" smtClean="0"/>
              <a:t>Arquitectura</a:t>
            </a:r>
          </a:p>
          <a:p>
            <a:r>
              <a:rPr lang="es-MX" dirty="0" smtClean="0"/>
              <a:t>Componentes</a:t>
            </a:r>
          </a:p>
          <a:p>
            <a:r>
              <a:rPr lang="es-MX" dirty="0" smtClean="0"/>
              <a:t>Casos Uso</a:t>
            </a:r>
          </a:p>
          <a:p>
            <a:r>
              <a:rPr lang="es-MX" dirty="0" smtClean="0"/>
              <a:t>Actividades</a:t>
            </a:r>
          </a:p>
          <a:p>
            <a:r>
              <a:rPr lang="es-MX" dirty="0" smtClean="0"/>
              <a:t>Clases</a:t>
            </a:r>
          </a:p>
          <a:p>
            <a:r>
              <a:rPr lang="es-MX" dirty="0" smtClean="0"/>
              <a:t>Prototipos</a:t>
            </a:r>
          </a:p>
          <a:p>
            <a:r>
              <a:rPr lang="es-MX" dirty="0" smtClean="0"/>
              <a:t>Pruebas </a:t>
            </a:r>
          </a:p>
          <a:p>
            <a:r>
              <a:rPr lang="es-MX" dirty="0" smtClean="0"/>
              <a:t>Matriz trazabilidad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30E-CC88-4A0F-838B-2A00DBAD60EB}" type="slidenum">
              <a:rPr lang="es-MX" smtClean="0"/>
              <a:pPr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1766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7. Conclusiones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30E-CC88-4A0F-838B-2A00DBAD60EB}" type="slidenum">
              <a:rPr lang="es-MX" smtClean="0"/>
              <a:pPr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377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  <a:p>
            <a:endParaRPr lang="es-MX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30E-CC88-4A0F-838B-2A00DBAD60EB}" type="slidenum">
              <a:rPr lang="es-MX" smtClean="0"/>
              <a:pPr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3892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MX" dirty="0"/>
              <a:t>¿Preguntas?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30E-CC88-4A0F-838B-2A00DBAD60EB}" type="slidenum">
              <a:rPr lang="es-MX" smtClean="0"/>
              <a:pPr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35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dirty="0"/>
              <a:t>Definición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Descripción del proyecto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Objetivo general y objetivos particulares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Justificación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Marco metodológico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Análisis y discusión de los resultados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MX" dirty="0"/>
              <a:t>Gestión del proyecto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MX" dirty="0"/>
              <a:t>Desarrollo del proyecto. Fases de la metodología seguida: análisis, diseño, desarrollo, pruebas, entrega o liberación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Conclusiones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Referencias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30E-CC88-4A0F-838B-2A00DBAD60EB}" type="slidenum">
              <a:rPr lang="es-MX" sz="3200" b="1" smtClean="0">
                <a:solidFill>
                  <a:srgbClr val="64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fld>
            <a:endParaRPr lang="es-MX" sz="3200" b="1" dirty="0">
              <a:solidFill>
                <a:srgbClr val="64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875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 Definición del problema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30E-CC88-4A0F-838B-2A00DBAD60EB}" type="slidenum">
              <a:rPr lang="es-MX" smtClean="0"/>
              <a:pPr/>
              <a:t>3</a:t>
            </a:fld>
            <a:endParaRPr lang="es-MX"/>
          </a:p>
        </p:txBody>
      </p:sp>
      <p:sp>
        <p:nvSpPr>
          <p:cNvPr id="3" name="Rectángulo 2"/>
          <p:cNvSpPr/>
          <p:nvPr/>
        </p:nvSpPr>
        <p:spPr>
          <a:xfrm>
            <a:off x="838200" y="1690688"/>
            <a:ext cx="41494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000000"/>
                </a:solidFill>
                <a:latin typeface="Calibri" panose="020F0502020204030204" pitchFamily="34" charset="0"/>
              </a:rPr>
              <a:t>Actualmente la digitalización de objetos  tiene una importancia de  uso en muchas áreas de la industria y de la investigación. </a:t>
            </a:r>
            <a:endParaRPr lang="es-MX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 descr="https://lh4.googleusercontent.com/4rfFykIYaI51JYiUUcn0hbOiqraAf1cDc-wpP-9nGN3CBR6KaumP6KW_tbwCoZOs0oOUV46mDyOl7WI22kJvBiTbkavoumZVPWcgM0EOgU32oWszZAk5d-fiPtxqXU2NWAkRPR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379" y="1690688"/>
            <a:ext cx="4934360" cy="303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14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6.googleusercontent.com/hd2NfeZWvJLxoiy9KSwAUFZ3X0h5dynRUXTooF8NUxGqaJ7uTGtu3nYxDhB3rQGQl-1XIpWv69JGn0ZXQow5SmN4QDYnxoetOv6zsRUnQQ82WzAA3doFtQ_ODiSvK4wjoXi5H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184" y="157429"/>
            <a:ext cx="6198921" cy="619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30E-CC88-4A0F-838B-2A00DBAD60EB}" type="slidenum">
              <a:rPr lang="es-MX" smtClean="0"/>
              <a:pPr/>
              <a:t>4</a:t>
            </a:fld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767939" y="1088818"/>
            <a:ext cx="4362202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s-MX" sz="2600" dirty="0">
                <a:solidFill>
                  <a:srgbClr val="000000"/>
                </a:solidFill>
                <a:latin typeface="Calibri" panose="020F0502020204030204" pitchFamily="34" charset="0"/>
              </a:rPr>
              <a:t>Altos costos de herramientas de diseño y rediseño (hardware y software).</a:t>
            </a:r>
            <a:endParaRPr lang="es-MX" sz="2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MX" sz="2600" dirty="0">
                <a:solidFill>
                  <a:srgbClr val="000000"/>
                </a:solidFill>
                <a:latin typeface="Calibri" panose="020F0502020204030204" pitchFamily="34" charset="0"/>
              </a:rPr>
              <a:t>Tiempo de rediseño.</a:t>
            </a:r>
            <a:endParaRPr lang="es-MX" sz="2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MX" sz="2600" dirty="0">
                <a:solidFill>
                  <a:srgbClr val="000000"/>
                </a:solidFill>
                <a:latin typeface="Calibri" panose="020F0502020204030204" pitchFamily="34" charset="0"/>
              </a:rPr>
              <a:t>Tiempo de modelado.</a:t>
            </a:r>
            <a:endParaRPr lang="es-MX" sz="2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MX" sz="2600" dirty="0">
                <a:solidFill>
                  <a:srgbClr val="000000"/>
                </a:solidFill>
                <a:latin typeface="Calibri" panose="020F0502020204030204" pitchFamily="34" charset="0"/>
              </a:rPr>
              <a:t>Falta de equipo en UPIIZ para ayudar en actividades de rediseño de objetos. </a:t>
            </a:r>
            <a:endParaRPr lang="es-MX" sz="2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19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2. Descripción del proyecto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38200" y="1825625"/>
            <a:ext cx="5408221" cy="4351338"/>
          </a:xfrm>
        </p:spPr>
        <p:txBody>
          <a:bodyPr/>
          <a:lstStyle/>
          <a:p>
            <a:pPr algn="just" fontAlgn="base"/>
            <a:r>
              <a:rPr lang="es-MX" dirty="0"/>
              <a:t>Aplicación móvil  para crear modelos 3D de objetos normalizados a tres vistas.</a:t>
            </a:r>
          </a:p>
          <a:p>
            <a:pPr algn="just" fontAlgn="base"/>
            <a:r>
              <a:rPr lang="es-MX" dirty="0"/>
              <a:t> La aplicación móvil </a:t>
            </a:r>
            <a:r>
              <a:rPr lang="es-MX" dirty="0" smtClean="0"/>
              <a:t>captura imágenes </a:t>
            </a:r>
            <a:r>
              <a:rPr lang="es-MX" dirty="0"/>
              <a:t>del objeto, se procesan y analizan para crear una nube de puntos.</a:t>
            </a:r>
          </a:p>
          <a:p>
            <a:pPr algn="just" fontAlgn="base"/>
            <a:r>
              <a:rPr lang="es-MX" dirty="0"/>
              <a:t>Dando como resultado un formato </a:t>
            </a:r>
            <a:r>
              <a:rPr lang="es-MX" dirty="0" smtClean="0"/>
              <a:t>tridimensional.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30E-CC88-4A0F-838B-2A00DBAD60EB}" type="slidenum">
              <a:rPr lang="es-MX" smtClean="0"/>
              <a:pPr/>
              <a:t>5</a:t>
            </a:fld>
            <a:endParaRPr lang="es-MX"/>
          </a:p>
        </p:txBody>
      </p:sp>
      <p:pic>
        <p:nvPicPr>
          <p:cNvPr id="3074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885" y="1377538"/>
            <a:ext cx="4206915" cy="420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87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 Objetivo </a:t>
            </a:r>
            <a:r>
              <a:rPr lang="es-MX" dirty="0" smtClean="0"/>
              <a:t>general</a:t>
            </a:r>
            <a:endParaRPr lang="es-MX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38200" y="1825625"/>
            <a:ext cx="4006932" cy="3838905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Realizar modelos tridimensionales de diferentes objetos normalizados a tres vistas, desarrollando una aplicación para dispositivos móviles que cuenten con sistema operativo Android. 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30E-CC88-4A0F-838B-2A00DBAD60EB}" type="slidenum">
              <a:rPr lang="es-MX" smtClean="0"/>
              <a:pPr/>
              <a:t>6</a:t>
            </a:fld>
            <a:endParaRPr lang="es-MX"/>
          </a:p>
        </p:txBody>
      </p:sp>
      <p:pic>
        <p:nvPicPr>
          <p:cNvPr id="4100" name="Picture 4" descr="Resultado de imagen para smartpho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146" y="1825625"/>
            <a:ext cx="4960970" cy="328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78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 </a:t>
            </a:r>
            <a:r>
              <a:rPr lang="es-MX" dirty="0"/>
              <a:t>particulares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7248896" cy="4123913"/>
          </a:xfrm>
        </p:spPr>
        <p:txBody>
          <a:bodyPr/>
          <a:lstStyle/>
          <a:p>
            <a:pPr algn="just" fontAlgn="base"/>
            <a:r>
              <a:rPr lang="es-MX" dirty="0" smtClean="0"/>
              <a:t>Analizar </a:t>
            </a:r>
            <a:r>
              <a:rPr lang="es-MX" dirty="0"/>
              <a:t>imágenes mediante técnicas de procesamiento de imágenes. </a:t>
            </a:r>
          </a:p>
          <a:p>
            <a:pPr algn="just" fontAlgn="base"/>
            <a:r>
              <a:rPr lang="es-MX" dirty="0"/>
              <a:t> Generar nubes de puntos. </a:t>
            </a:r>
          </a:p>
          <a:p>
            <a:pPr algn="just" fontAlgn="base"/>
            <a:r>
              <a:rPr lang="es-MX" dirty="0"/>
              <a:t> Generar archivos STL y OBJ, que contienen el modelo tridimensional del objeto escaneado. </a:t>
            </a:r>
          </a:p>
          <a:p>
            <a:pPr algn="just" fontAlgn="base"/>
            <a:r>
              <a:rPr lang="es-MX" dirty="0"/>
              <a:t>Reducir costos de desarrollo en comparación con otras herramientas digitales y/o  hardware</a:t>
            </a:r>
            <a:r>
              <a:rPr lang="es-MX" dirty="0" smtClean="0"/>
              <a:t>.</a:t>
            </a:r>
          </a:p>
          <a:p>
            <a:pPr algn="just" fontAlgn="base"/>
            <a:r>
              <a:rPr lang="es-MX" dirty="0"/>
              <a:t> Aplicar técnicas de programación orientada a objetos. </a:t>
            </a:r>
          </a:p>
          <a:p>
            <a:pPr algn="just" fontAlgn="base"/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30E-CC88-4A0F-838B-2A00DBAD60EB}" type="slidenum">
              <a:rPr lang="es-MX" smtClean="0"/>
              <a:pPr/>
              <a:t>7</a:t>
            </a:fld>
            <a:endParaRPr lang="es-MX"/>
          </a:p>
        </p:txBody>
      </p:sp>
      <p:pic>
        <p:nvPicPr>
          <p:cNvPr id="5122" name="Picture 2" descr="Resultado de imagen para check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120672"/>
            <a:ext cx="3487514" cy="482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314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sultado de imagen para pensand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702" y="4748377"/>
            <a:ext cx="1973098" cy="197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4. Justificación 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38200" y="1825625"/>
            <a:ext cx="9695213" cy="4351338"/>
          </a:xfrm>
        </p:spPr>
        <p:txBody>
          <a:bodyPr/>
          <a:lstStyle/>
          <a:p>
            <a:pPr fontAlgn="base"/>
            <a:r>
              <a:rPr lang="es-MX" dirty="0"/>
              <a:t> Salario mínimo actual en México al día de hoy es de $</a:t>
            </a:r>
            <a:r>
              <a:rPr lang="es-MX" dirty="0" smtClean="0"/>
              <a:t>123.22 </a:t>
            </a:r>
            <a:r>
              <a:rPr lang="es-MX" dirty="0"/>
              <a:t>MNX.</a:t>
            </a:r>
          </a:p>
          <a:p>
            <a:pPr fontAlgn="base"/>
            <a:r>
              <a:rPr lang="es-MX" dirty="0"/>
              <a:t>Salario de un estudiante que trabaja 30 días al mes es de $</a:t>
            </a:r>
            <a:r>
              <a:rPr lang="es-MX" dirty="0" smtClean="0"/>
              <a:t>3696.4 </a:t>
            </a:r>
            <a:r>
              <a:rPr lang="es-MX" dirty="0"/>
              <a:t>MNX. </a:t>
            </a:r>
          </a:p>
          <a:p>
            <a:pPr marL="0" indent="0">
              <a:buNone/>
            </a:pPr>
            <a:r>
              <a:rPr lang="es-MX" dirty="0"/>
              <a:t/>
            </a:r>
            <a:br>
              <a:rPr lang="es-MX" dirty="0"/>
            </a:br>
            <a:r>
              <a:rPr lang="es-MX" dirty="0"/>
              <a:t>                      Veamos la siguiente diapositiva….</a:t>
            </a:r>
            <a:endParaRPr lang="es-MX" dirty="0"/>
          </a:p>
          <a:p>
            <a:pPr marL="0" indent="0">
              <a:buNone/>
            </a:pP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30E-CC88-4A0F-838B-2A00DBAD60EB}" type="slidenum">
              <a:rPr lang="es-MX" smtClean="0"/>
              <a:pPr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406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4455" y="341210"/>
            <a:ext cx="10515600" cy="644442"/>
          </a:xfrm>
        </p:spPr>
        <p:txBody>
          <a:bodyPr/>
          <a:lstStyle/>
          <a:p>
            <a:pPr algn="ctr"/>
            <a:r>
              <a:rPr lang="es-MX" dirty="0"/>
              <a:t>Tabla 1. Precios de diversos escáneres 3D.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30E-CC88-4A0F-838B-2A00DBAD60EB}" type="slidenum">
              <a:rPr lang="es-MX" smtClean="0"/>
              <a:pPr/>
              <a:t>9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67802"/>
              </p:ext>
            </p:extLst>
          </p:nvPr>
        </p:nvGraphicFramePr>
        <p:xfrm>
          <a:off x="2376890" y="1184665"/>
          <a:ext cx="7770730" cy="4776750"/>
        </p:xfrm>
        <a:graphic>
          <a:graphicData uri="http://schemas.openxmlformats.org/drawingml/2006/table">
            <a:tbl>
              <a:tblPr/>
              <a:tblGrid>
                <a:gridCol w="4370423">
                  <a:extLst>
                    <a:ext uri="{9D8B030D-6E8A-4147-A177-3AD203B41FA5}">
                      <a16:colId xmlns:a16="http://schemas.microsoft.com/office/drawing/2014/main" val="1194409566"/>
                    </a:ext>
                  </a:extLst>
                </a:gridCol>
                <a:gridCol w="3400307">
                  <a:extLst>
                    <a:ext uri="{9D8B030D-6E8A-4147-A177-3AD203B41FA5}">
                      <a16:colId xmlns:a16="http://schemas.microsoft.com/office/drawing/2014/main" val="3704941250"/>
                    </a:ext>
                  </a:extLst>
                </a:gridCol>
              </a:tblGrid>
              <a:tr h="79612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3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Nombre del dispositivo</a:t>
                      </a:r>
                      <a:endParaRPr lang="es-MX">
                        <a:effectLst/>
                      </a:endParaRPr>
                    </a:p>
                  </a:txBody>
                  <a:tcPr marL="47625" marR="47625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3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Precio  MXN</a:t>
                      </a:r>
                      <a:endParaRPr lang="es-MX" dirty="0">
                        <a:effectLst/>
                      </a:endParaRPr>
                    </a:p>
                  </a:txBody>
                  <a:tcPr marL="47625" marR="47625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801865"/>
                  </a:ext>
                </a:extLst>
              </a:tr>
              <a:tr h="79612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3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Ciclop</a:t>
                      </a:r>
                      <a:r>
                        <a:rPr lang="es-MX" sz="3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MX" sz="3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BQ</a:t>
                      </a:r>
                      <a:endParaRPr lang="es-MX" dirty="0">
                        <a:effectLst/>
                      </a:endParaRPr>
                    </a:p>
                  </a:txBody>
                  <a:tcPr marL="47625" marR="47625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$3,199.00</a:t>
                      </a:r>
                      <a:endParaRPr lang="es-MX">
                        <a:effectLst/>
                      </a:endParaRPr>
                    </a:p>
                  </a:txBody>
                  <a:tcPr marL="47625" marR="47625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038937"/>
                  </a:ext>
                </a:extLst>
              </a:tr>
              <a:tr h="79612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3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Artec</a:t>
                      </a:r>
                      <a:r>
                        <a:rPr lang="es-MX" sz="3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Eva Lite</a:t>
                      </a:r>
                      <a:endParaRPr lang="es-MX" dirty="0">
                        <a:effectLst/>
                      </a:endParaRPr>
                    </a:p>
                  </a:txBody>
                  <a:tcPr marL="47625" marR="47625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$192,969.84</a:t>
                      </a:r>
                      <a:endParaRPr lang="es-MX">
                        <a:effectLst/>
                      </a:endParaRPr>
                    </a:p>
                  </a:txBody>
                  <a:tcPr marL="47625" marR="47625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368231"/>
                  </a:ext>
                </a:extLst>
              </a:tr>
              <a:tr h="79612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3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Artec</a:t>
                      </a:r>
                      <a:r>
                        <a:rPr lang="es-MX" sz="3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Eva</a:t>
                      </a:r>
                      <a:endParaRPr lang="es-MX" dirty="0">
                        <a:effectLst/>
                      </a:endParaRPr>
                    </a:p>
                  </a:txBody>
                  <a:tcPr marL="47625" marR="47625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$389,877.84</a:t>
                      </a:r>
                      <a:endParaRPr lang="es-MX">
                        <a:effectLst/>
                      </a:endParaRPr>
                    </a:p>
                  </a:txBody>
                  <a:tcPr marL="47625" marR="47625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682059"/>
                  </a:ext>
                </a:extLst>
              </a:tr>
              <a:tr h="79612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3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Artec Space Spider</a:t>
                      </a:r>
                      <a:endParaRPr lang="es-MX">
                        <a:effectLst/>
                      </a:endParaRPr>
                    </a:p>
                  </a:txBody>
                  <a:tcPr marL="47625" marR="47625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$488,331.84</a:t>
                      </a:r>
                      <a:endParaRPr lang="es-MX">
                        <a:effectLst/>
                      </a:endParaRPr>
                    </a:p>
                  </a:txBody>
                  <a:tcPr marL="47625" marR="47625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026964"/>
                  </a:ext>
                </a:extLst>
              </a:tr>
              <a:tr h="79612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3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Artec Leo</a:t>
                      </a:r>
                      <a:endParaRPr lang="es-MX">
                        <a:effectLst/>
                      </a:endParaRPr>
                    </a:p>
                  </a:txBody>
                  <a:tcPr marL="47625" marR="47625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$508,022.64</a:t>
                      </a:r>
                      <a:endParaRPr lang="es-MX" dirty="0">
                        <a:effectLst/>
                      </a:endParaRPr>
                    </a:p>
                  </a:txBody>
                  <a:tcPr marL="47625" marR="47625" anchor="ctr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146223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19338" y="1944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88845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319</Words>
  <Application>Microsoft Office PowerPoint</Application>
  <PresentationFormat>Panorámica</PresentationFormat>
  <Paragraphs>114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Contenido</vt:lpstr>
      <vt:lpstr>1. Definición del problema</vt:lpstr>
      <vt:lpstr>Presentación de PowerPoint</vt:lpstr>
      <vt:lpstr>2. Descripción del proyecto</vt:lpstr>
      <vt:lpstr>3. Objetivo general</vt:lpstr>
      <vt:lpstr>Objetivos particulares</vt:lpstr>
      <vt:lpstr>4. Justificación </vt:lpstr>
      <vt:lpstr>Presentación de PowerPoint</vt:lpstr>
      <vt:lpstr>Según INEGI</vt:lpstr>
      <vt:lpstr>Presentación de PowerPoint</vt:lpstr>
      <vt:lpstr>Ventajas según el sitio web Sariki</vt:lpstr>
      <vt:lpstr>5. Marco Metodológico Metodología Cascada</vt:lpstr>
      <vt:lpstr>6. Análisis y discusión de los resultados</vt:lpstr>
      <vt:lpstr>7. Conclusiones</vt:lpstr>
      <vt:lpstr>Referencias </vt:lpstr>
      <vt:lpstr>¿Preguntas?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proyecto de TT</dc:title>
  <dc:creator>Julia Elena Hernández Ríos;SMONREAL</dc:creator>
  <cp:lastModifiedBy>CESAR IVAN MARTINEZ</cp:lastModifiedBy>
  <cp:revision>21</cp:revision>
  <dcterms:created xsi:type="dcterms:W3CDTF">2019-05-21T18:33:29Z</dcterms:created>
  <dcterms:modified xsi:type="dcterms:W3CDTF">2020-07-27T19:18:02Z</dcterms:modified>
</cp:coreProperties>
</file>