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udio/unknown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6" r:id="rId3"/>
    <p:sldId id="343" r:id="rId4"/>
    <p:sldId id="344" r:id="rId5"/>
    <p:sldId id="276" r:id="rId6"/>
    <p:sldId id="392" r:id="rId7"/>
    <p:sldId id="437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27" r:id="rId21"/>
    <p:sldId id="426" r:id="rId22"/>
    <p:sldId id="407" r:id="rId23"/>
    <p:sldId id="408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25" r:id="rId41"/>
    <p:sldId id="34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20" y="-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Processos_de_Engenharia_de_Software" TargetMode="External"/><Relationship Id="rId3" Type="http://schemas.openxmlformats.org/officeDocument/2006/relationships/hyperlink" Target="https://pt.wikipedia.org/w/index.php?title=Constru%C3%A7%C3%A3o_de_software&amp;action=edit&amp;redlink=1" TargetMode="External"/><Relationship Id="rId7" Type="http://schemas.openxmlformats.org/officeDocument/2006/relationships/hyperlink" Target="https://pt.wikipedia.org/w/index.php?title=Ger%C3%AAncia_de_engenharia_de_software&amp;action=edit&amp;redlink=1" TargetMode="External"/><Relationship Id="rId2" Type="http://schemas.openxmlformats.org/officeDocument/2006/relationships/hyperlink" Target="https://pt.wikipedia.org/wiki/Projeto_de_software" TargetMode="External"/><Relationship Id="rId1" Type="http://schemas.openxmlformats.org/officeDocument/2006/relationships/hyperlink" Target="https://pt.wikipedia.org/wiki/Requisitos_de_software" TargetMode="External"/><Relationship Id="rId6" Type="http://schemas.openxmlformats.org/officeDocument/2006/relationships/hyperlink" Target="https://pt.wikipedia.org/wiki/Ger%C3%AAncia_de_configura%C3%A7%C3%A3o_de_software" TargetMode="External"/><Relationship Id="rId5" Type="http://schemas.openxmlformats.org/officeDocument/2006/relationships/hyperlink" Target="https://pt.wikipedia.org/wiki/Manuten%C3%A7%C3%A3o_de_software" TargetMode="External"/><Relationship Id="rId10" Type="http://schemas.openxmlformats.org/officeDocument/2006/relationships/hyperlink" Target="https://pt.wikipedia.org/wiki/Qualidade_de_software" TargetMode="External"/><Relationship Id="rId4" Type="http://schemas.openxmlformats.org/officeDocument/2006/relationships/hyperlink" Target="https://pt.wikipedia.org/wiki/Teste_de_software" TargetMode="External"/><Relationship Id="rId9" Type="http://schemas.openxmlformats.org/officeDocument/2006/relationships/hyperlink" Target="https://pt.wikipedia.org/w/index.php?title=Ferramentas_e_M%C3%A9todos_de_Engenharia_de_Software&amp;action=edit&amp;redlink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7EBB9-1934-4CF6-B655-AC76C22045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D4FCE1E-E074-40DD-A789-48CFFEDED405}">
      <dgm:prSet phldrT="[Texto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1" tooltip="Requisitos de software"/>
            </a:rPr>
            <a:t>Requisitos de software</a:t>
          </a:r>
          <a:endParaRPr lang="pt-BR" dirty="0"/>
        </a:p>
      </dgm:t>
    </dgm:pt>
    <dgm:pt modelId="{6AAF9C58-10FE-4251-A889-3F5B7D74D292}" type="parTrans" cxnId="{98405DB5-67FF-47BB-80D8-18E49B0B0E66}">
      <dgm:prSet/>
      <dgm:spPr/>
      <dgm:t>
        <a:bodyPr/>
        <a:lstStyle/>
        <a:p>
          <a:endParaRPr lang="pt-BR"/>
        </a:p>
      </dgm:t>
    </dgm:pt>
    <dgm:pt modelId="{FD09BEED-194A-4721-93BD-F68960DA9820}" type="sibTrans" cxnId="{98405DB5-67FF-47BB-80D8-18E49B0B0E66}">
      <dgm:prSet/>
      <dgm:spPr/>
      <dgm:t>
        <a:bodyPr/>
        <a:lstStyle/>
        <a:p>
          <a:endParaRPr lang="pt-BR"/>
        </a:p>
      </dgm:t>
    </dgm:pt>
    <dgm:pt modelId="{AF9F6748-ADC5-4C23-804C-21E906EA5BB0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2" tooltip="Projeto de software"/>
            </a:rPr>
            <a:t>Projeto de software</a:t>
          </a:r>
          <a:endParaRPr lang="pt-BR" dirty="0" smtClean="0"/>
        </a:p>
      </dgm:t>
    </dgm:pt>
    <dgm:pt modelId="{1AE179A9-CB9D-41B6-B1EB-C970AD58CCFA}" type="parTrans" cxnId="{73073D5F-F58C-462D-AD5F-A10B4FA37492}">
      <dgm:prSet/>
      <dgm:spPr/>
      <dgm:t>
        <a:bodyPr/>
        <a:lstStyle/>
        <a:p>
          <a:endParaRPr lang="pt-BR"/>
        </a:p>
      </dgm:t>
    </dgm:pt>
    <dgm:pt modelId="{2088A7AB-3B45-41B6-9E62-DB3074F0F23F}" type="sibTrans" cxnId="{73073D5F-F58C-462D-AD5F-A10B4FA37492}">
      <dgm:prSet/>
      <dgm:spPr/>
      <dgm:t>
        <a:bodyPr/>
        <a:lstStyle/>
        <a:p>
          <a:endParaRPr lang="pt-BR"/>
        </a:p>
      </dgm:t>
    </dgm:pt>
    <dgm:pt modelId="{56009A7E-501D-42F4-AEA1-882810922D1C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3" tooltip="Construção de software (página não existe)"/>
            </a:rPr>
            <a:t>Construção de software</a:t>
          </a:r>
          <a:endParaRPr lang="pt-BR" dirty="0" smtClean="0"/>
        </a:p>
      </dgm:t>
    </dgm:pt>
    <dgm:pt modelId="{DEC63247-6DC0-4BBA-A1C3-088077F92270}" type="parTrans" cxnId="{6CD521BC-7407-4F2E-9364-2BBAD1561959}">
      <dgm:prSet/>
      <dgm:spPr/>
      <dgm:t>
        <a:bodyPr/>
        <a:lstStyle/>
        <a:p>
          <a:endParaRPr lang="pt-BR"/>
        </a:p>
      </dgm:t>
    </dgm:pt>
    <dgm:pt modelId="{4F9B445B-B19D-4A12-914C-9361DF472ABC}" type="sibTrans" cxnId="{6CD521BC-7407-4F2E-9364-2BBAD1561959}">
      <dgm:prSet/>
      <dgm:spPr/>
      <dgm:t>
        <a:bodyPr/>
        <a:lstStyle/>
        <a:p>
          <a:endParaRPr lang="pt-BR"/>
        </a:p>
      </dgm:t>
    </dgm:pt>
    <dgm:pt modelId="{4DBDDB44-0DB6-4135-A2CF-741DDA2C3802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4" tooltip="Teste de software"/>
            </a:rPr>
            <a:t>Teste de software</a:t>
          </a:r>
          <a:endParaRPr lang="pt-BR" dirty="0" smtClean="0"/>
        </a:p>
      </dgm:t>
    </dgm:pt>
    <dgm:pt modelId="{E20C2D0A-AB6A-4F0D-BAB4-FEC9E8AC9823}" type="parTrans" cxnId="{E2433544-C918-4558-BD24-1DC035316C84}">
      <dgm:prSet/>
      <dgm:spPr/>
      <dgm:t>
        <a:bodyPr/>
        <a:lstStyle/>
        <a:p>
          <a:endParaRPr lang="pt-BR"/>
        </a:p>
      </dgm:t>
    </dgm:pt>
    <dgm:pt modelId="{470EF52F-8DA5-48BC-8E17-A4FF9C0D5042}" type="sibTrans" cxnId="{E2433544-C918-4558-BD24-1DC035316C84}">
      <dgm:prSet/>
      <dgm:spPr/>
      <dgm:t>
        <a:bodyPr/>
        <a:lstStyle/>
        <a:p>
          <a:endParaRPr lang="pt-BR"/>
        </a:p>
      </dgm:t>
    </dgm:pt>
    <dgm:pt modelId="{3C2B07E0-F9F0-4317-89CC-9CC269D3C60E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5" tooltip="Manutenção de software"/>
            </a:rPr>
            <a:t>Manutenção de software</a:t>
          </a:r>
          <a:endParaRPr lang="pt-BR" dirty="0" smtClean="0"/>
        </a:p>
      </dgm:t>
    </dgm:pt>
    <dgm:pt modelId="{DE6DE93E-AD25-48DC-BA04-C4FA3B535D13}" type="parTrans" cxnId="{C62DF42E-30BA-4EBB-8F69-B92ECDC31922}">
      <dgm:prSet/>
      <dgm:spPr/>
      <dgm:t>
        <a:bodyPr/>
        <a:lstStyle/>
        <a:p>
          <a:endParaRPr lang="pt-BR"/>
        </a:p>
      </dgm:t>
    </dgm:pt>
    <dgm:pt modelId="{1D9A2F2F-0262-4816-9DCF-F1F2D5422EE1}" type="sibTrans" cxnId="{C62DF42E-30BA-4EBB-8F69-B92ECDC31922}">
      <dgm:prSet/>
      <dgm:spPr/>
      <dgm:t>
        <a:bodyPr/>
        <a:lstStyle/>
        <a:p>
          <a:endParaRPr lang="pt-BR"/>
        </a:p>
      </dgm:t>
    </dgm:pt>
    <dgm:pt modelId="{FB10F546-075E-4972-9AC5-9F1072865E3B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6" tooltip="Gerência de configuração de software"/>
            </a:rPr>
            <a:t>Gerência de configuração de software</a:t>
          </a:r>
          <a:endParaRPr lang="pt-BR" dirty="0" smtClean="0"/>
        </a:p>
      </dgm:t>
    </dgm:pt>
    <dgm:pt modelId="{AF78F3C2-8EE7-4403-8662-C81435572115}" type="parTrans" cxnId="{C3309F0E-ABC8-4E47-AABB-FB5D36DFA981}">
      <dgm:prSet/>
      <dgm:spPr/>
      <dgm:t>
        <a:bodyPr/>
        <a:lstStyle/>
        <a:p>
          <a:endParaRPr lang="pt-BR"/>
        </a:p>
      </dgm:t>
    </dgm:pt>
    <dgm:pt modelId="{D1A6C2D7-98B9-436F-9786-A91C1EAE1A58}" type="sibTrans" cxnId="{C3309F0E-ABC8-4E47-AABB-FB5D36DFA981}">
      <dgm:prSet/>
      <dgm:spPr/>
      <dgm:t>
        <a:bodyPr/>
        <a:lstStyle/>
        <a:p>
          <a:endParaRPr lang="pt-BR"/>
        </a:p>
      </dgm:t>
    </dgm:pt>
    <dgm:pt modelId="{4ED67635-7CEC-441D-A5FA-A69AF2C52004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7" tooltip="Gerência de engenharia de software (página não existe)"/>
            </a:rPr>
            <a:t>Gerência de engenharia de software</a:t>
          </a:r>
          <a:endParaRPr lang="pt-BR" dirty="0" smtClean="0"/>
        </a:p>
      </dgm:t>
    </dgm:pt>
    <dgm:pt modelId="{B1914D43-078A-4679-A363-205E79A48C49}" type="parTrans" cxnId="{821C59E4-A075-4550-A18C-F8A0B80729CA}">
      <dgm:prSet/>
      <dgm:spPr/>
      <dgm:t>
        <a:bodyPr/>
        <a:lstStyle/>
        <a:p>
          <a:endParaRPr lang="pt-BR"/>
        </a:p>
      </dgm:t>
    </dgm:pt>
    <dgm:pt modelId="{10BA2095-4E55-4E25-BA2D-A529513AF2A8}" type="sibTrans" cxnId="{821C59E4-A075-4550-A18C-F8A0B80729CA}">
      <dgm:prSet/>
      <dgm:spPr/>
      <dgm:t>
        <a:bodyPr/>
        <a:lstStyle/>
        <a:p>
          <a:endParaRPr lang="pt-BR"/>
        </a:p>
      </dgm:t>
    </dgm:pt>
    <dgm:pt modelId="{6BF26765-5506-4354-8E78-B2B547EF819F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8" tooltip="Processos de Engenharia de Software"/>
            </a:rPr>
            <a:t>Processos de Engenharia de Software</a:t>
          </a:r>
          <a:endParaRPr lang="pt-BR" dirty="0" smtClean="0"/>
        </a:p>
      </dgm:t>
    </dgm:pt>
    <dgm:pt modelId="{CE3742B8-17CF-4508-B8C5-1D5270D2068F}" type="parTrans" cxnId="{806428C0-30BF-49AA-8802-31824626FA53}">
      <dgm:prSet/>
      <dgm:spPr/>
      <dgm:t>
        <a:bodyPr/>
        <a:lstStyle/>
        <a:p>
          <a:endParaRPr lang="pt-BR"/>
        </a:p>
      </dgm:t>
    </dgm:pt>
    <dgm:pt modelId="{1AA0D1D3-664D-4CB8-9C6E-62A6DA23812C}" type="sibTrans" cxnId="{806428C0-30BF-49AA-8802-31824626FA53}">
      <dgm:prSet/>
      <dgm:spPr/>
      <dgm:t>
        <a:bodyPr/>
        <a:lstStyle/>
        <a:p>
          <a:endParaRPr lang="pt-BR"/>
        </a:p>
      </dgm:t>
    </dgm:pt>
    <dgm:pt modelId="{70D19A88-D278-4FDB-95FC-C75DD6AB8D6E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9" tooltip="Ferramentas e Métodos de Engenharia de Software (página não existe)"/>
            </a:rPr>
            <a:t>Ferramentas e Métodos de Engenharia de Software</a:t>
          </a:r>
          <a:endParaRPr lang="pt-BR" dirty="0" smtClean="0"/>
        </a:p>
      </dgm:t>
    </dgm:pt>
    <dgm:pt modelId="{639FC8F6-736E-461E-9890-6510515E6D5B}" type="parTrans" cxnId="{E2589C2F-BF1F-4376-ACB9-5840846A21C2}">
      <dgm:prSet/>
      <dgm:spPr/>
      <dgm:t>
        <a:bodyPr/>
        <a:lstStyle/>
        <a:p>
          <a:endParaRPr lang="pt-BR"/>
        </a:p>
      </dgm:t>
    </dgm:pt>
    <dgm:pt modelId="{AF8D5923-DF26-4CD6-8D93-B9AA255E9292}" type="sibTrans" cxnId="{E2589C2F-BF1F-4376-ACB9-5840846A21C2}">
      <dgm:prSet/>
      <dgm:spPr/>
      <dgm:t>
        <a:bodyPr/>
        <a:lstStyle/>
        <a:p>
          <a:endParaRPr lang="pt-BR"/>
        </a:p>
      </dgm:t>
    </dgm:pt>
    <dgm:pt modelId="{D2311768-8A76-41BE-8211-990619C7D55B}">
      <dgm:prSet/>
      <dgm:spPr/>
      <dgm:t>
        <a:bodyPr/>
        <a:lstStyle/>
        <a:p>
          <a:r>
            <a:rPr lang="pt-BR" smtClean="0">
              <a:hlinkClick xmlns:r="http://schemas.openxmlformats.org/officeDocument/2006/relationships" r:id="rId10" tooltip="Qualidade de software"/>
            </a:rPr>
            <a:t>Qualidade de software</a:t>
          </a:r>
          <a:endParaRPr lang="pt-BR" dirty="0" smtClean="0"/>
        </a:p>
      </dgm:t>
    </dgm:pt>
    <dgm:pt modelId="{F30E0294-A93B-44A7-AA92-E5DE4215FC2C}" type="parTrans" cxnId="{714C3B76-27F3-4ECF-BE83-9F33968B52FC}">
      <dgm:prSet/>
      <dgm:spPr/>
      <dgm:t>
        <a:bodyPr/>
        <a:lstStyle/>
        <a:p>
          <a:endParaRPr lang="pt-BR"/>
        </a:p>
      </dgm:t>
    </dgm:pt>
    <dgm:pt modelId="{32E94F95-45FA-4EC8-ADB1-A23297E8F94E}" type="sibTrans" cxnId="{714C3B76-27F3-4ECF-BE83-9F33968B52FC}">
      <dgm:prSet/>
      <dgm:spPr/>
      <dgm:t>
        <a:bodyPr/>
        <a:lstStyle/>
        <a:p>
          <a:endParaRPr lang="pt-BR"/>
        </a:p>
      </dgm:t>
    </dgm:pt>
    <dgm:pt modelId="{4FD5CAE7-2317-41D0-950F-9E198CA3915D}" type="pres">
      <dgm:prSet presAssocID="{0BE7EBB9-1934-4CF6-B655-AC76C22045DB}" presName="linear" presStyleCnt="0">
        <dgm:presLayoutVars>
          <dgm:animLvl val="lvl"/>
          <dgm:resizeHandles val="exact"/>
        </dgm:presLayoutVars>
      </dgm:prSet>
      <dgm:spPr/>
    </dgm:pt>
    <dgm:pt modelId="{B40E99D7-D27B-4DF2-92D6-76B7BF5EDA87}" type="pres">
      <dgm:prSet presAssocID="{AD4FCE1E-E074-40DD-A789-48CFFEDED405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B8B268-526C-4E3B-B03F-336DEE1F265A}" type="pres">
      <dgm:prSet presAssocID="{FD09BEED-194A-4721-93BD-F68960DA9820}" presName="spacer" presStyleCnt="0"/>
      <dgm:spPr/>
    </dgm:pt>
    <dgm:pt modelId="{5ADBF36C-234A-48D3-A010-522991938345}" type="pres">
      <dgm:prSet presAssocID="{AF9F6748-ADC5-4C23-804C-21E906EA5BB0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A418F1B-297F-4DA6-AB50-D177F6DF83D4}" type="pres">
      <dgm:prSet presAssocID="{2088A7AB-3B45-41B6-9E62-DB3074F0F23F}" presName="spacer" presStyleCnt="0"/>
      <dgm:spPr/>
    </dgm:pt>
    <dgm:pt modelId="{1A33570F-AAED-41EA-96FA-2B8D2DD56C58}" type="pres">
      <dgm:prSet presAssocID="{56009A7E-501D-42F4-AEA1-882810922D1C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24A94A8-D8E1-4788-846B-EDB1636F703E}" type="pres">
      <dgm:prSet presAssocID="{4F9B445B-B19D-4A12-914C-9361DF472ABC}" presName="spacer" presStyleCnt="0"/>
      <dgm:spPr/>
    </dgm:pt>
    <dgm:pt modelId="{1BB6F4F1-05F1-4780-91E0-94BB7DE99397}" type="pres">
      <dgm:prSet presAssocID="{4DBDDB44-0DB6-4135-A2CF-741DDA2C380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BB409C8-71D6-4A73-A0E7-49067BDEEA03}" type="pres">
      <dgm:prSet presAssocID="{470EF52F-8DA5-48BC-8E17-A4FF9C0D5042}" presName="spacer" presStyleCnt="0"/>
      <dgm:spPr/>
    </dgm:pt>
    <dgm:pt modelId="{55DFCE21-1683-4F22-A82E-6DA5BD144CEE}" type="pres">
      <dgm:prSet presAssocID="{3C2B07E0-F9F0-4317-89CC-9CC269D3C60E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002EF31B-4DDA-452B-AA9A-AC5F2F210353}" type="pres">
      <dgm:prSet presAssocID="{1D9A2F2F-0262-4816-9DCF-F1F2D5422EE1}" presName="spacer" presStyleCnt="0"/>
      <dgm:spPr/>
    </dgm:pt>
    <dgm:pt modelId="{E585AC4E-87B9-4798-96A5-C9C4913721C1}" type="pres">
      <dgm:prSet presAssocID="{FB10F546-075E-4972-9AC5-9F1072865E3B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C3DAD70-6E25-40BC-BBF2-585C546BAC5D}" type="pres">
      <dgm:prSet presAssocID="{D1A6C2D7-98B9-436F-9786-A91C1EAE1A58}" presName="spacer" presStyleCnt="0"/>
      <dgm:spPr/>
    </dgm:pt>
    <dgm:pt modelId="{D1A2588E-8BB1-4F7D-B1B0-8EC990605A27}" type="pres">
      <dgm:prSet presAssocID="{4ED67635-7CEC-441D-A5FA-A69AF2C5200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0FA6C00-0EC2-44DC-973B-4ADD717B8A05}" type="pres">
      <dgm:prSet presAssocID="{10BA2095-4E55-4E25-BA2D-A529513AF2A8}" presName="spacer" presStyleCnt="0"/>
      <dgm:spPr/>
    </dgm:pt>
    <dgm:pt modelId="{26ACAC74-95F4-4861-A535-5C7DAEA7C50F}" type="pres">
      <dgm:prSet presAssocID="{6BF26765-5506-4354-8E78-B2B547EF819F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37722F81-D7B5-4576-A9FB-82B913C10E8E}" type="pres">
      <dgm:prSet presAssocID="{1AA0D1D3-664D-4CB8-9C6E-62A6DA23812C}" presName="spacer" presStyleCnt="0"/>
      <dgm:spPr/>
    </dgm:pt>
    <dgm:pt modelId="{0E9F4DD7-085B-4168-964F-9B76E9F6E26A}" type="pres">
      <dgm:prSet presAssocID="{70D19A88-D278-4FDB-95FC-C75DD6AB8D6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6DC7A823-1C6D-4E92-83AF-C08BC44E205B}" type="pres">
      <dgm:prSet presAssocID="{AF8D5923-DF26-4CD6-8D93-B9AA255E9292}" presName="spacer" presStyleCnt="0"/>
      <dgm:spPr/>
    </dgm:pt>
    <dgm:pt modelId="{C72CAB2F-1CE4-4143-B4FE-811BD1249168}" type="pres">
      <dgm:prSet presAssocID="{D2311768-8A76-41BE-8211-990619C7D55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B27A9C0-D5A8-4D31-9B7C-3EF91FBB6517}" type="presOf" srcId="{56009A7E-501D-42F4-AEA1-882810922D1C}" destId="{1A33570F-AAED-41EA-96FA-2B8D2DD56C58}" srcOrd="0" destOrd="0" presId="urn:microsoft.com/office/officeart/2005/8/layout/vList2"/>
    <dgm:cxn modelId="{E2589C2F-BF1F-4376-ACB9-5840846A21C2}" srcId="{0BE7EBB9-1934-4CF6-B655-AC76C22045DB}" destId="{70D19A88-D278-4FDB-95FC-C75DD6AB8D6E}" srcOrd="8" destOrd="0" parTransId="{639FC8F6-736E-461E-9890-6510515E6D5B}" sibTransId="{AF8D5923-DF26-4CD6-8D93-B9AA255E9292}"/>
    <dgm:cxn modelId="{C3309F0E-ABC8-4E47-AABB-FB5D36DFA981}" srcId="{0BE7EBB9-1934-4CF6-B655-AC76C22045DB}" destId="{FB10F546-075E-4972-9AC5-9F1072865E3B}" srcOrd="5" destOrd="0" parTransId="{AF78F3C2-8EE7-4403-8662-C81435572115}" sibTransId="{D1A6C2D7-98B9-436F-9786-A91C1EAE1A58}"/>
    <dgm:cxn modelId="{F432668D-E34E-4DF5-BDA4-FE56ADDDC2A2}" type="presOf" srcId="{4DBDDB44-0DB6-4135-A2CF-741DDA2C3802}" destId="{1BB6F4F1-05F1-4780-91E0-94BB7DE99397}" srcOrd="0" destOrd="0" presId="urn:microsoft.com/office/officeart/2005/8/layout/vList2"/>
    <dgm:cxn modelId="{6D509C99-BCF0-4110-BD1A-8CBCAB1DE709}" type="presOf" srcId="{4ED67635-7CEC-441D-A5FA-A69AF2C52004}" destId="{D1A2588E-8BB1-4F7D-B1B0-8EC990605A27}" srcOrd="0" destOrd="0" presId="urn:microsoft.com/office/officeart/2005/8/layout/vList2"/>
    <dgm:cxn modelId="{8A4769F8-0559-419B-BDA8-E2E600602EA5}" type="presOf" srcId="{AD4FCE1E-E074-40DD-A789-48CFFEDED405}" destId="{B40E99D7-D27B-4DF2-92D6-76B7BF5EDA87}" srcOrd="0" destOrd="0" presId="urn:microsoft.com/office/officeart/2005/8/layout/vList2"/>
    <dgm:cxn modelId="{6080F0BA-58F1-4193-9811-60B61F84CC71}" type="presOf" srcId="{6BF26765-5506-4354-8E78-B2B547EF819F}" destId="{26ACAC74-95F4-4861-A535-5C7DAEA7C50F}" srcOrd="0" destOrd="0" presId="urn:microsoft.com/office/officeart/2005/8/layout/vList2"/>
    <dgm:cxn modelId="{785CD003-F472-40B7-AC1D-5A0554399827}" type="presOf" srcId="{FB10F546-075E-4972-9AC5-9F1072865E3B}" destId="{E585AC4E-87B9-4798-96A5-C9C4913721C1}" srcOrd="0" destOrd="0" presId="urn:microsoft.com/office/officeart/2005/8/layout/vList2"/>
    <dgm:cxn modelId="{98405DB5-67FF-47BB-80D8-18E49B0B0E66}" srcId="{0BE7EBB9-1934-4CF6-B655-AC76C22045DB}" destId="{AD4FCE1E-E074-40DD-A789-48CFFEDED405}" srcOrd="0" destOrd="0" parTransId="{6AAF9C58-10FE-4251-A889-3F5B7D74D292}" sibTransId="{FD09BEED-194A-4721-93BD-F68960DA9820}"/>
    <dgm:cxn modelId="{028824F2-E15E-4BB4-BCF9-FEF614F09135}" type="presOf" srcId="{AF9F6748-ADC5-4C23-804C-21E906EA5BB0}" destId="{5ADBF36C-234A-48D3-A010-522991938345}" srcOrd="0" destOrd="0" presId="urn:microsoft.com/office/officeart/2005/8/layout/vList2"/>
    <dgm:cxn modelId="{E2433544-C918-4558-BD24-1DC035316C84}" srcId="{0BE7EBB9-1934-4CF6-B655-AC76C22045DB}" destId="{4DBDDB44-0DB6-4135-A2CF-741DDA2C3802}" srcOrd="3" destOrd="0" parTransId="{E20C2D0A-AB6A-4F0D-BAB4-FEC9E8AC9823}" sibTransId="{470EF52F-8DA5-48BC-8E17-A4FF9C0D5042}"/>
    <dgm:cxn modelId="{1E039B52-C6C7-4795-BD3E-2CAF03FAFB61}" type="presOf" srcId="{D2311768-8A76-41BE-8211-990619C7D55B}" destId="{C72CAB2F-1CE4-4143-B4FE-811BD1249168}" srcOrd="0" destOrd="0" presId="urn:microsoft.com/office/officeart/2005/8/layout/vList2"/>
    <dgm:cxn modelId="{D266B200-5AD4-4718-9205-903E4DBBC1BC}" type="presOf" srcId="{3C2B07E0-F9F0-4317-89CC-9CC269D3C60E}" destId="{55DFCE21-1683-4F22-A82E-6DA5BD144CEE}" srcOrd="0" destOrd="0" presId="urn:microsoft.com/office/officeart/2005/8/layout/vList2"/>
    <dgm:cxn modelId="{F1CB293C-8D95-413D-AE8F-9276C63DF756}" type="presOf" srcId="{0BE7EBB9-1934-4CF6-B655-AC76C22045DB}" destId="{4FD5CAE7-2317-41D0-950F-9E198CA3915D}" srcOrd="0" destOrd="0" presId="urn:microsoft.com/office/officeart/2005/8/layout/vList2"/>
    <dgm:cxn modelId="{FB02289B-90B7-4D14-B591-6D4CE7860B74}" type="presOf" srcId="{70D19A88-D278-4FDB-95FC-C75DD6AB8D6E}" destId="{0E9F4DD7-085B-4168-964F-9B76E9F6E26A}" srcOrd="0" destOrd="0" presId="urn:microsoft.com/office/officeart/2005/8/layout/vList2"/>
    <dgm:cxn modelId="{C62DF42E-30BA-4EBB-8F69-B92ECDC31922}" srcId="{0BE7EBB9-1934-4CF6-B655-AC76C22045DB}" destId="{3C2B07E0-F9F0-4317-89CC-9CC269D3C60E}" srcOrd="4" destOrd="0" parTransId="{DE6DE93E-AD25-48DC-BA04-C4FA3B535D13}" sibTransId="{1D9A2F2F-0262-4816-9DCF-F1F2D5422EE1}"/>
    <dgm:cxn modelId="{806428C0-30BF-49AA-8802-31824626FA53}" srcId="{0BE7EBB9-1934-4CF6-B655-AC76C22045DB}" destId="{6BF26765-5506-4354-8E78-B2B547EF819F}" srcOrd="7" destOrd="0" parTransId="{CE3742B8-17CF-4508-B8C5-1D5270D2068F}" sibTransId="{1AA0D1D3-664D-4CB8-9C6E-62A6DA23812C}"/>
    <dgm:cxn modelId="{714C3B76-27F3-4ECF-BE83-9F33968B52FC}" srcId="{0BE7EBB9-1934-4CF6-B655-AC76C22045DB}" destId="{D2311768-8A76-41BE-8211-990619C7D55B}" srcOrd="9" destOrd="0" parTransId="{F30E0294-A93B-44A7-AA92-E5DE4215FC2C}" sibTransId="{32E94F95-45FA-4EC8-ADB1-A23297E8F94E}"/>
    <dgm:cxn modelId="{73073D5F-F58C-462D-AD5F-A10B4FA37492}" srcId="{0BE7EBB9-1934-4CF6-B655-AC76C22045DB}" destId="{AF9F6748-ADC5-4C23-804C-21E906EA5BB0}" srcOrd="1" destOrd="0" parTransId="{1AE179A9-CB9D-41B6-B1EB-C970AD58CCFA}" sibTransId="{2088A7AB-3B45-41B6-9E62-DB3074F0F23F}"/>
    <dgm:cxn modelId="{821C59E4-A075-4550-A18C-F8A0B80729CA}" srcId="{0BE7EBB9-1934-4CF6-B655-AC76C22045DB}" destId="{4ED67635-7CEC-441D-A5FA-A69AF2C52004}" srcOrd="6" destOrd="0" parTransId="{B1914D43-078A-4679-A363-205E79A48C49}" sibTransId="{10BA2095-4E55-4E25-BA2D-A529513AF2A8}"/>
    <dgm:cxn modelId="{6CD521BC-7407-4F2E-9364-2BBAD1561959}" srcId="{0BE7EBB9-1934-4CF6-B655-AC76C22045DB}" destId="{56009A7E-501D-42F4-AEA1-882810922D1C}" srcOrd="2" destOrd="0" parTransId="{DEC63247-6DC0-4BBA-A1C3-088077F92270}" sibTransId="{4F9B445B-B19D-4A12-914C-9361DF472ABC}"/>
    <dgm:cxn modelId="{BB0106D9-07BA-4C58-BE03-C2F8722C117C}" type="presParOf" srcId="{4FD5CAE7-2317-41D0-950F-9E198CA3915D}" destId="{B40E99D7-D27B-4DF2-92D6-76B7BF5EDA87}" srcOrd="0" destOrd="0" presId="urn:microsoft.com/office/officeart/2005/8/layout/vList2"/>
    <dgm:cxn modelId="{B55099EF-6F87-4D6C-AE6E-A426024A12CD}" type="presParOf" srcId="{4FD5CAE7-2317-41D0-950F-9E198CA3915D}" destId="{12B8B268-526C-4E3B-B03F-336DEE1F265A}" srcOrd="1" destOrd="0" presId="urn:microsoft.com/office/officeart/2005/8/layout/vList2"/>
    <dgm:cxn modelId="{ACCCDF46-1049-4B4E-97D5-E64E62647F06}" type="presParOf" srcId="{4FD5CAE7-2317-41D0-950F-9E198CA3915D}" destId="{5ADBF36C-234A-48D3-A010-522991938345}" srcOrd="2" destOrd="0" presId="urn:microsoft.com/office/officeart/2005/8/layout/vList2"/>
    <dgm:cxn modelId="{A16FD0D9-43BF-451C-A56E-9144D7501400}" type="presParOf" srcId="{4FD5CAE7-2317-41D0-950F-9E198CA3915D}" destId="{2A418F1B-297F-4DA6-AB50-D177F6DF83D4}" srcOrd="3" destOrd="0" presId="urn:microsoft.com/office/officeart/2005/8/layout/vList2"/>
    <dgm:cxn modelId="{B3964FC1-161B-4758-BB3D-D395307151D1}" type="presParOf" srcId="{4FD5CAE7-2317-41D0-950F-9E198CA3915D}" destId="{1A33570F-AAED-41EA-96FA-2B8D2DD56C58}" srcOrd="4" destOrd="0" presId="urn:microsoft.com/office/officeart/2005/8/layout/vList2"/>
    <dgm:cxn modelId="{8FDD54E9-21C1-4E37-827F-754B685A3848}" type="presParOf" srcId="{4FD5CAE7-2317-41D0-950F-9E198CA3915D}" destId="{C24A94A8-D8E1-4788-846B-EDB1636F703E}" srcOrd="5" destOrd="0" presId="urn:microsoft.com/office/officeart/2005/8/layout/vList2"/>
    <dgm:cxn modelId="{9F027810-3059-4849-B837-FA1E406DDA7E}" type="presParOf" srcId="{4FD5CAE7-2317-41D0-950F-9E198CA3915D}" destId="{1BB6F4F1-05F1-4780-91E0-94BB7DE99397}" srcOrd="6" destOrd="0" presId="urn:microsoft.com/office/officeart/2005/8/layout/vList2"/>
    <dgm:cxn modelId="{F80B1622-F4F1-4695-BEC5-9A758590CE9E}" type="presParOf" srcId="{4FD5CAE7-2317-41D0-950F-9E198CA3915D}" destId="{2BB409C8-71D6-4A73-A0E7-49067BDEEA03}" srcOrd="7" destOrd="0" presId="urn:microsoft.com/office/officeart/2005/8/layout/vList2"/>
    <dgm:cxn modelId="{FB31710F-7856-4FD5-80EF-730008FAC6BF}" type="presParOf" srcId="{4FD5CAE7-2317-41D0-950F-9E198CA3915D}" destId="{55DFCE21-1683-4F22-A82E-6DA5BD144CEE}" srcOrd="8" destOrd="0" presId="urn:microsoft.com/office/officeart/2005/8/layout/vList2"/>
    <dgm:cxn modelId="{D1DDAF71-651A-48FF-9FB1-3ABB17989DD7}" type="presParOf" srcId="{4FD5CAE7-2317-41D0-950F-9E198CA3915D}" destId="{002EF31B-4DDA-452B-AA9A-AC5F2F210353}" srcOrd="9" destOrd="0" presId="urn:microsoft.com/office/officeart/2005/8/layout/vList2"/>
    <dgm:cxn modelId="{BBBA29C3-73A1-4AAD-8F44-0F07A5C1A8C0}" type="presParOf" srcId="{4FD5CAE7-2317-41D0-950F-9E198CA3915D}" destId="{E585AC4E-87B9-4798-96A5-C9C4913721C1}" srcOrd="10" destOrd="0" presId="urn:microsoft.com/office/officeart/2005/8/layout/vList2"/>
    <dgm:cxn modelId="{DBDF64BA-8D12-41FF-9118-54D37E139309}" type="presParOf" srcId="{4FD5CAE7-2317-41D0-950F-9E198CA3915D}" destId="{8C3DAD70-6E25-40BC-BBF2-585C546BAC5D}" srcOrd="11" destOrd="0" presId="urn:microsoft.com/office/officeart/2005/8/layout/vList2"/>
    <dgm:cxn modelId="{A49EEFC1-2889-4A84-9F14-8AF0BBEE642D}" type="presParOf" srcId="{4FD5CAE7-2317-41D0-950F-9E198CA3915D}" destId="{D1A2588E-8BB1-4F7D-B1B0-8EC990605A27}" srcOrd="12" destOrd="0" presId="urn:microsoft.com/office/officeart/2005/8/layout/vList2"/>
    <dgm:cxn modelId="{839B5ADD-F58A-4A5C-951C-B07E6B62556D}" type="presParOf" srcId="{4FD5CAE7-2317-41D0-950F-9E198CA3915D}" destId="{F0FA6C00-0EC2-44DC-973B-4ADD717B8A05}" srcOrd="13" destOrd="0" presId="urn:microsoft.com/office/officeart/2005/8/layout/vList2"/>
    <dgm:cxn modelId="{8885093F-02C5-47F3-8367-49C6541A477D}" type="presParOf" srcId="{4FD5CAE7-2317-41D0-950F-9E198CA3915D}" destId="{26ACAC74-95F4-4861-A535-5C7DAEA7C50F}" srcOrd="14" destOrd="0" presId="urn:microsoft.com/office/officeart/2005/8/layout/vList2"/>
    <dgm:cxn modelId="{6EE52FCD-90F5-4A7E-9A56-E5B926763A83}" type="presParOf" srcId="{4FD5CAE7-2317-41D0-950F-9E198CA3915D}" destId="{37722F81-D7B5-4576-A9FB-82B913C10E8E}" srcOrd="15" destOrd="0" presId="urn:microsoft.com/office/officeart/2005/8/layout/vList2"/>
    <dgm:cxn modelId="{241637B1-A543-4972-8771-2289DBDF1A4A}" type="presParOf" srcId="{4FD5CAE7-2317-41D0-950F-9E198CA3915D}" destId="{0E9F4DD7-085B-4168-964F-9B76E9F6E26A}" srcOrd="16" destOrd="0" presId="urn:microsoft.com/office/officeart/2005/8/layout/vList2"/>
    <dgm:cxn modelId="{0175EB9C-639E-4EBE-BE31-E5D531C9D62F}" type="presParOf" srcId="{4FD5CAE7-2317-41D0-950F-9E198CA3915D}" destId="{6DC7A823-1C6D-4E92-83AF-C08BC44E205B}" srcOrd="17" destOrd="0" presId="urn:microsoft.com/office/officeart/2005/8/layout/vList2"/>
    <dgm:cxn modelId="{08D4E360-78E7-4857-B794-4CEE6D960998}" type="presParOf" srcId="{4FD5CAE7-2317-41D0-950F-9E198CA3915D}" destId="{C72CAB2F-1CE4-4143-B4FE-811BD1249168}" srcOrd="18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36EA8-A00C-4CB8-953A-E6F6BE7FA252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48E9-F139-49C0-92D0-E4839BD5F4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28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48E9-F139-49C0-92D0-E4839BD5F4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845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413F6D-A0F0-4B1A-8D32-8CE705FA1897}" type="slidenum">
              <a:rPr lang="en-US"/>
              <a:pPr/>
              <a:t>12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D1D436-9956-4F3E-A0A6-0417E8C56694}" type="slidenum">
              <a:rPr lang="en-US"/>
              <a:pPr/>
              <a:t>13</a:t>
            </a:fld>
            <a:endParaRPr 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3CE02F-652A-473A-BB2F-94279E0E70ED}" type="slidenum">
              <a:rPr lang="en-US"/>
              <a:pPr/>
              <a:t>14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E75338-CF15-4FFB-A831-48E4D5F4304A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DF2854-10AE-47EE-A70F-6C0FD208720C}" type="slidenum">
              <a:rPr lang="en-US"/>
              <a:pPr/>
              <a:t>16</a:t>
            </a:fld>
            <a:endParaRPr 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69347C-B4A1-4BE1-A6BA-043DE9EFFBA7}" type="slidenum">
              <a:rPr lang="en-US"/>
              <a:pPr/>
              <a:t>17</a:t>
            </a:fld>
            <a:endParaRPr 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0F5CB3-B660-4926-BA2D-0E6259530C24}" type="slidenum">
              <a:rPr lang="en-US"/>
              <a:pPr/>
              <a:t>18</a:t>
            </a:fld>
            <a:endParaRPr lang="en-US"/>
          </a:p>
        </p:txBody>
      </p:sp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99D27E-87D5-4321-98B2-D5E215997DA5}" type="slidenum">
              <a:rPr lang="en-US"/>
              <a:pPr/>
              <a:t>19</a:t>
            </a:fld>
            <a:endParaRPr 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ED608D-2B7D-4727-8C6E-F13C299F548A}" type="slidenum">
              <a:rPr lang="en-US"/>
              <a:pPr/>
              <a:t>21</a:t>
            </a:fld>
            <a:endParaRPr lang="en-US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0748A2-B172-4022-A39A-D14D3691AE50}" type="slidenum">
              <a:rPr lang="en-US"/>
              <a:pPr/>
              <a:t>22</a:t>
            </a:fld>
            <a:endParaRPr 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8FFCCB-352E-4EDE-8681-4E0897A8F13A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5152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C84F25-1299-4B2D-B99E-E1ACE8068AFB}" type="slidenum">
              <a:rPr lang="en-US"/>
              <a:pPr/>
              <a:t>23</a:t>
            </a:fld>
            <a:endParaRPr 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0A86AC-1325-4C26-951A-D92067BDA8F6}" type="slidenum">
              <a:rPr lang="en-US"/>
              <a:pPr/>
              <a:t>33</a:t>
            </a:fld>
            <a:endParaRPr lang="en-US"/>
          </a:p>
        </p:txBody>
      </p:sp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B5E5D-4E46-4216-9FD4-9E2F2FA48A14}" type="slidenum">
              <a:rPr lang="en-US"/>
              <a:pPr/>
              <a:t>34</a:t>
            </a:fld>
            <a:endParaRPr lang="en-US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D12820-71F4-44EC-8BF3-9F26354C21BC}" type="slidenum">
              <a:rPr lang="en-US"/>
              <a:pPr/>
              <a:t>35</a:t>
            </a:fld>
            <a:endParaRPr lang="en-US"/>
          </a:p>
        </p:txBody>
      </p:sp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AB0CD6-7AD7-4D74-850A-D6F0EB365249}" type="slidenum">
              <a:rPr lang="en-US"/>
              <a:pPr/>
              <a:t>36</a:t>
            </a:fld>
            <a:endParaRPr lang="en-US"/>
          </a:p>
        </p:txBody>
      </p:sp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7523A2-0932-4213-8524-4175C7933ED2}" type="slidenum">
              <a:rPr lang="en-US"/>
              <a:pPr/>
              <a:t>37</a:t>
            </a:fld>
            <a:endParaRPr lang="en-US"/>
          </a:p>
        </p:txBody>
      </p:sp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32D33E-04F4-4D54-9FA7-F571824CECE1}" type="slidenum">
              <a:rPr lang="en-US"/>
              <a:pPr/>
              <a:t>38</a:t>
            </a:fld>
            <a:endParaRPr lang="en-US"/>
          </a:p>
        </p:txBody>
      </p:sp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097ECE-C8F3-498C-B2E9-352C3C5CD143}" type="slidenum">
              <a:rPr lang="en-US"/>
              <a:pPr/>
              <a:t>39</a:t>
            </a:fld>
            <a:endParaRPr lang="en-US"/>
          </a:p>
        </p:txBody>
      </p:sp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2632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8FFCCB-352E-4EDE-8681-4E0897A8F13A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515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131878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AA75D0-B898-4970-8AF4-8BBBF0FADE9C}" type="slidenum">
              <a:rPr lang="en-US"/>
              <a:pPr/>
              <a:t>6</a:t>
            </a:fld>
            <a:endParaRPr lang="en-US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62552-5533-494A-AB41-C8289D5608EE}" type="slidenum">
              <a:rPr lang="en-US"/>
              <a:pPr/>
              <a:t>8</a:t>
            </a:fld>
            <a:endParaRPr lang="en-US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34837C-C42B-4A27-B395-6A1EFED92C45}" type="slidenum">
              <a:rPr lang="en-US"/>
              <a:pPr/>
              <a:t>9</a:t>
            </a:fld>
            <a:endParaRPr lang="en-US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4609D-53CB-4981-9CBB-DC6F1C25A720}" type="slidenum">
              <a:rPr lang="en-US"/>
              <a:pPr/>
              <a:t>10</a:t>
            </a:fld>
            <a:endParaRPr lang="en-US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400050" y="668338"/>
            <a:ext cx="606901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0CD75E-6694-4AC1-AD02-2BDF37ECB8A0}" type="slidenum">
              <a:rPr lang="en-US"/>
              <a:pPr/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849664" y="8686181"/>
            <a:ext cx="3019344" cy="445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8308" tIns="45920" rIns="88308" bIns="45920" anchor="b"/>
          <a:lstStyle/>
          <a:p>
            <a:pPr algn="r">
              <a:tabLst>
                <a:tab pos="710291" algn="l"/>
                <a:tab pos="1420581" algn="l"/>
                <a:tab pos="2130872" algn="l"/>
                <a:tab pos="2841163" algn="l"/>
              </a:tabLst>
            </a:pPr>
            <a:fld id="{D72BCBFE-06C9-4E80-9159-FA9C1F231E38}" type="slidenum">
              <a:rPr lang="en-US" sz="12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>
                <a:tabLst>
                  <a:tab pos="710291" algn="l"/>
                  <a:tab pos="1420581" algn="l"/>
                  <a:tab pos="2130872" algn="l"/>
                  <a:tab pos="2841163" algn="l"/>
                </a:tabLst>
              </a:pPr>
              <a:t>11</a:t>
            </a:fld>
            <a:endParaRPr lang="en-US" sz="12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8686181"/>
            <a:ext cx="2943860" cy="445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8308" tIns="45920" rIns="88308" bIns="45920" anchor="b"/>
          <a:lstStyle/>
          <a:p>
            <a:pPr>
              <a:tabLst>
                <a:tab pos="710291" algn="l"/>
                <a:tab pos="1420581" algn="l"/>
                <a:tab pos="2130872" algn="l"/>
                <a:tab pos="2841163" algn="l"/>
              </a:tabLst>
            </a:pPr>
            <a:endParaRPr lang="en-US" sz="12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0"/>
            <a:ext cx="2943860" cy="445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8308" tIns="45920" rIns="88308" bIns="45920"/>
          <a:lstStyle/>
          <a:p>
            <a:pPr>
              <a:tabLst>
                <a:tab pos="710291" algn="l"/>
                <a:tab pos="1420581" algn="l"/>
                <a:tab pos="2130872" algn="l"/>
                <a:tab pos="2841163" algn="l"/>
              </a:tabLst>
            </a:pPr>
            <a:endParaRPr lang="en-US" sz="12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49664" y="0"/>
            <a:ext cx="3019344" cy="445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8308" tIns="45920" rIns="88308" bIns="45920"/>
          <a:lstStyle/>
          <a:p>
            <a:pPr algn="r">
              <a:tabLst>
                <a:tab pos="710291" algn="l"/>
                <a:tab pos="1420581" algn="l"/>
                <a:tab pos="2130872" algn="l"/>
                <a:tab pos="2841163" algn="l"/>
              </a:tabLst>
            </a:pPr>
            <a:endParaRPr lang="en-US" sz="12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254915" y="796544"/>
            <a:ext cx="4348170" cy="32062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721" tIns="44860" rIns="89721" bIns="44860" anchor="ctr"/>
          <a:lstStyle/>
          <a:p>
            <a:endParaRPr lang="pt-BR"/>
          </a:p>
        </p:txBody>
      </p:sp>
      <p:sp>
        <p:nvSpPr>
          <p:cNvPr id="46086" name="Rectangle 6"/>
          <p:cNvSpPr txBox="1">
            <a:spLocks noChangeArrowheads="1"/>
          </p:cNvSpPr>
          <p:nvPr>
            <p:ph type="body"/>
          </p:nvPr>
        </p:nvSpPr>
        <p:spPr bwMode="auto">
          <a:xfrm>
            <a:off x="905803" y="4380211"/>
            <a:ext cx="5057401" cy="417450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6784-E500-4834-9B6B-B2C363CC1271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50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734-ADD8-40E9-9C9E-60625B9650AB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437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A4AB-D10F-4121-8E03-00A3E10A2374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68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7D1D-3016-44CA-AC98-AE88C667D5D0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8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A394-BB9F-4281-87E0-63BAD6EA0CD1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62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7AA0-294A-4D39-85FB-AA1F85C79AAC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07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CC6A-8529-412A-B99A-18F6E4A25163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6B86-B3D9-4B66-9447-EF317492BD6A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715-7AA9-4A70-8F0D-D27F391082E0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49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2EF-D9FF-47D8-BFCF-71B3449DD97A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762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5876-0114-4112-A64D-8A665866201F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96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2FC1-795F-41DA-A919-8CE63BC58066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7CEC-A116-450E-A5AD-04A62305BDE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10" descr="logouni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22408" y="76523"/>
            <a:ext cx="17145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98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s://pt.wikipedia.org/wiki/Roger_Pressman" TargetMode="External"/><Relationship Id="rId7" Type="http://schemas.openxmlformats.org/officeDocument/2006/relationships/diagramData" Target="../diagrams/data1.xml"/><Relationship Id="rId2" Type="http://schemas.openxmlformats.org/officeDocument/2006/relationships/hyperlink" Target="https://pt.wikipedia.org/wiki/Software_Engineering_Body_of_Knowledg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t.wikipedia.org/wiki/Ferramentas" TargetMode="External"/><Relationship Id="rId5" Type="http://schemas.openxmlformats.org/officeDocument/2006/relationships/hyperlink" Target="https://pt.wikipedia.org/wiki/M%C3%A9todos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s://pt.wikipedia.org/wiki/Processo" TargetMode="External"/><Relationship Id="rId9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E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Design" TargetMode="External"/><Relationship Id="rId5" Type="http://schemas.openxmlformats.org/officeDocument/2006/relationships/hyperlink" Target="https://pt.wikipedia.org/w/index.php?title=ExPSEE&amp;action=edit&amp;redlink=1" TargetMode="External"/><Relationship Id="rId4" Type="http://schemas.openxmlformats.org/officeDocument/2006/relationships/hyperlink" Target="https://pt.wikipedia.org/wiki/PSE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Processo_de_desenvolvimento_de_softwar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/index.php?title=SA/SD&amp;action=edit&amp;redlink=1" TargetMode="External"/><Relationship Id="rId3" Type="http://schemas.openxmlformats.org/officeDocument/2006/relationships/hyperlink" Target="https://pt.wikipedia.org/wiki/Metodologia" TargetMode="External"/><Relationship Id="rId7" Type="http://schemas.openxmlformats.org/officeDocument/2006/relationships/hyperlink" Target="https://pt.wikipedia.org/wiki/Projeto_Estruturado" TargetMode="External"/><Relationship Id="rId2" Type="http://schemas.openxmlformats.org/officeDocument/2006/relationships/hyperlink" Target="https://pt.wikipedia.org/wiki/Metodologia_(engenharia_de_softwar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An%C3%A1lise_Estruturada" TargetMode="External"/><Relationship Id="rId5" Type="http://schemas.openxmlformats.org/officeDocument/2006/relationships/hyperlink" Target="https://pt.wikipedia.org/w/index.php?title=Metodologia_Estruturada&amp;action=edit&amp;redlink=1" TargetMode="External"/><Relationship Id="rId10" Type="http://schemas.openxmlformats.org/officeDocument/2006/relationships/hyperlink" Target="https://pt.wikipedia.org/wiki/Diagrama_de_Fluxos_de_Dados" TargetMode="External"/><Relationship Id="rId4" Type="http://schemas.openxmlformats.org/officeDocument/2006/relationships/hyperlink" Target="https://pt.wikipedia.org/wiki/M%C3%A9todo" TargetMode="External"/><Relationship Id="rId9" Type="http://schemas.openxmlformats.org/officeDocument/2006/relationships/hyperlink" Target="https://pt.wikipedia.org/wiki/An%C3%A1lise_Essencia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odelo_de_Entidades_e_Relacionamentos" TargetMode="External"/><Relationship Id="rId13" Type="http://schemas.openxmlformats.org/officeDocument/2006/relationships/hyperlink" Target="https://pt.wikipedia.org/wiki/Enterprise_Unified_Process" TargetMode="External"/><Relationship Id="rId3" Type="http://schemas.openxmlformats.org/officeDocument/2006/relationships/hyperlink" Target="https://pt.wikipedia.org/wiki/Projeto_Estruturado" TargetMode="External"/><Relationship Id="rId7" Type="http://schemas.openxmlformats.org/officeDocument/2006/relationships/hyperlink" Target="https://pt.wikipedia.org/wiki/DFD" TargetMode="External"/><Relationship Id="rId12" Type="http://schemas.openxmlformats.org/officeDocument/2006/relationships/hyperlink" Target="https://pt.wikipedia.org/wiki/Feature_Driven_Development" TargetMode="External"/><Relationship Id="rId17" Type="http://schemas.openxmlformats.org/officeDocument/2006/relationships/hyperlink" Target="https://pt.wikipedia.org/wiki/Microsoft_Solution_Framework" TargetMode="External"/><Relationship Id="rId2" Type="http://schemas.openxmlformats.org/officeDocument/2006/relationships/hyperlink" Target="https://pt.wikipedia.org/wiki/An%C3%A1lise_Estruturada" TargetMode="External"/><Relationship Id="rId16" Type="http://schemas.openxmlformats.org/officeDocument/2006/relationships/hyperlink" Target="https://pt.wikipedia.org/wiki/Programa%C3%A7%C3%A3o_extrem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t.wikipedia.org/w/index.php?title=Structured_Analysis_and_Design_Technique&amp;action=edit&amp;redlink=1" TargetMode="External"/><Relationship Id="rId11" Type="http://schemas.openxmlformats.org/officeDocument/2006/relationships/hyperlink" Target="https://pt.wikipedia.org/wiki/Desenvolvimento_%C3%A1gil_de_software" TargetMode="External"/><Relationship Id="rId5" Type="http://schemas.openxmlformats.org/officeDocument/2006/relationships/hyperlink" Target="https://pt.wikipedia.org/wiki/An%C3%A1lise_Essencial" TargetMode="External"/><Relationship Id="rId15" Type="http://schemas.openxmlformats.org/officeDocument/2006/relationships/hyperlink" Target="https://pt.wikipedia.org/w/index.php?title=Crystal_(metodologia)&amp;action=edit&amp;redlink=1" TargetMode="External"/><Relationship Id="rId10" Type="http://schemas.openxmlformats.org/officeDocument/2006/relationships/hyperlink" Target="https://pt.wikipedia.org/wiki/Rational_Unified_Process" TargetMode="External"/><Relationship Id="rId4" Type="http://schemas.openxmlformats.org/officeDocument/2006/relationships/hyperlink" Target="https://pt.wikipedia.org/wiki/Programa%C3%A7%C3%A3o_Estruturada" TargetMode="External"/><Relationship Id="rId9" Type="http://schemas.openxmlformats.org/officeDocument/2006/relationships/hyperlink" Target="https://pt.wikipedia.org/wiki/Orienta%C3%A7%C3%A3o_a_Objetos" TargetMode="External"/><Relationship Id="rId14" Type="http://schemas.openxmlformats.org/officeDocument/2006/relationships/hyperlink" Target="https://pt.wikipedia.org/wiki/Scru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n%C3%A1lise_Essencial" TargetMode="External"/><Relationship Id="rId2" Type="http://schemas.openxmlformats.org/officeDocument/2006/relationships/hyperlink" Target="https://pt.wikipedia.org/wiki/An%C3%A1lise_estrutura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Paradigma_orientado_a_objetos" TargetMode="External"/><Relationship Id="rId4" Type="http://schemas.openxmlformats.org/officeDocument/2006/relationships/hyperlink" Target="https://pt.wikipedia.org/wiki/U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Componentes_de_Software" TargetMode="External"/><Relationship Id="rId3" Type="http://schemas.openxmlformats.org/officeDocument/2006/relationships/hyperlink" Target="https://pt.wikipedia.org/wiki/Banco_de_dados" TargetMode="External"/><Relationship Id="rId7" Type="http://schemas.openxmlformats.org/officeDocument/2006/relationships/hyperlink" Target="https://pt.wikipedia.org/wiki/Programa%C3%A7%C3%A3o_orientada_a_objetos" TargetMode="External"/><Relationship Id="rId2" Type="http://schemas.openxmlformats.org/officeDocument/2006/relationships/hyperlink" Target="https://pt.wikipedia.org/wiki/Linguagem_de_program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Programa%C3%A7%C3%A3o_funcional" TargetMode="External"/><Relationship Id="rId5" Type="http://schemas.openxmlformats.org/officeDocument/2006/relationships/hyperlink" Target="https://pt.wikipedia.org/wiki/Programa%C3%A7%C3%A3o_estruturada" TargetMode="External"/><Relationship Id="rId4" Type="http://schemas.openxmlformats.org/officeDocument/2006/relationships/hyperlink" Target="https://pt.wikipedia.org/wiki/Paradigma_de_programa%C3%A7%C3%A3o" TargetMode="External"/><Relationship Id="rId9" Type="http://schemas.openxmlformats.org/officeDocument/2006/relationships/hyperlink" Target="https://pt.wikipedia.org/wiki/Programa%C3%A7%C3%A3o_orientada_a_aspecto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/index.php?title=Deploy&amp;action=edit&amp;redlink=1" TargetMode="External"/><Relationship Id="rId3" Type="http://schemas.openxmlformats.org/officeDocument/2006/relationships/hyperlink" Target="https://pt.wikipedia.org/wiki/Ambiente_de_Desenvolvimento_Integrado" TargetMode="External"/><Relationship Id="rId7" Type="http://schemas.openxmlformats.org/officeDocument/2006/relationships/hyperlink" Target="https://pt.wikipedia.org/wiki/Modelagem" TargetMode="External"/><Relationship Id="rId12" Type="http://schemas.openxmlformats.org/officeDocument/2006/relationships/hyperlink" Target="https://pt.wikipedia.org/w/index.php?title=Gest%C3%A3o_de_Riscos_nos_projectos_de_Software&amp;action=edit&amp;redlink=1" TargetMode="External"/><Relationship Id="rId2" Type="http://schemas.openxmlformats.org/officeDocument/2006/relationships/hyperlink" Target="https://pt.wikipedia.org/wiki/Ferramenta_CA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t.wikipedia.org/wiki/Gera%C3%A7%C3%A3o_de_c%C3%B3digo" TargetMode="External"/><Relationship Id="rId11" Type="http://schemas.openxmlformats.org/officeDocument/2006/relationships/hyperlink" Target="https://pt.wikipedia.org/wiki/Refatora%C3%A7%C3%A3o" TargetMode="External"/><Relationship Id="rId5" Type="http://schemas.openxmlformats.org/officeDocument/2006/relationships/hyperlink" Target="https://pt.wikipedia.org/wiki/Debug" TargetMode="External"/><Relationship Id="rId10" Type="http://schemas.openxmlformats.org/officeDocument/2006/relationships/hyperlink" Target="https://pt.wikipedia.org/wiki/Testes_automatizados" TargetMode="External"/><Relationship Id="rId4" Type="http://schemas.openxmlformats.org/officeDocument/2006/relationships/hyperlink" Target="https://pt.wikipedia.org/wiki/Editor" TargetMode="External"/><Relationship Id="rId9" Type="http://schemas.openxmlformats.org/officeDocument/2006/relationships/hyperlink" Target="https://pt.wikipedia.org/w/index.php?title=Testes_n%C3%A3o_automatizados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Ger%C3%AAncia_de_projetos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Processo_de_Engenharia_de_Requisito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Business_Analysis_Body_of_Knowledge" TargetMode="External"/><Relationship Id="rId2" Type="http://schemas.openxmlformats.org/officeDocument/2006/relationships/hyperlink" Target="https://pt.wikipedia.org/wiki/Project_Management_Body_of_Knowledg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 err="1" smtClean="0">
                <a:sym typeface="Tw Cen MT" panose="020B0602020104020603" pitchFamily="34" charset="0"/>
              </a:rPr>
              <a:t>Engenharia</a:t>
            </a:r>
            <a:r>
              <a:rPr lang="en-US" altLang="en-US" sz="5400" dirty="0" smtClean="0">
                <a:sym typeface="Tw Cen MT" panose="020B0602020104020603" pitchFamily="34" charset="0"/>
              </a:rPr>
              <a:t> de Software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 dirty="0">
                <a:sym typeface="Tw Cen MT" panose="020B0602020104020603" pitchFamily="34" charset="0"/>
              </a:rPr>
              <a:t>Prof. José Maria Cesário </a:t>
            </a:r>
            <a:r>
              <a:rPr lang="pt-BR" altLang="en-US" dirty="0" smtClean="0">
                <a:sym typeface="Tw Cen MT" panose="020B0602020104020603" pitchFamily="34" charset="0"/>
              </a:rPr>
              <a:t>Junior</a:t>
            </a:r>
            <a:endParaRPr lang="pt-BR" altLang="en-US" dirty="0">
              <a:sym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1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da Engenharia de Software</a:t>
            </a:r>
            <a:endParaRPr lang="pt-B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Controle sobre o desenvolvimento de software dentro de custos, prazos e níveis de qualidade desejados</a:t>
            </a:r>
          </a:p>
          <a:p>
            <a:r>
              <a:rPr lang="pt-BR" smtClean="0"/>
              <a:t>Produtividade no desenvolvimento, operação e manutenção de software</a:t>
            </a:r>
          </a:p>
          <a:p>
            <a:r>
              <a:rPr lang="pt-BR" smtClean="0"/>
              <a:t>Qualidade versus Produtividade</a:t>
            </a:r>
          </a:p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 da Engenharia de Software</a:t>
            </a:r>
            <a:endParaRPr lang="pt-PT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mtClean="0"/>
              <a:t>A Engenharia de Software se refere a software (sistemas) desenvolvidos por grupos ao invés de indivíduos</a:t>
            </a:r>
          </a:p>
          <a:p>
            <a:r>
              <a:rPr lang="pt-PT" smtClean="0"/>
              <a:t>usa princípios de engenharia ao invés de arte, e </a:t>
            </a:r>
          </a:p>
          <a:p>
            <a:r>
              <a:rPr lang="pt-PT" smtClean="0"/>
              <a:t>inclui tanto aspectos técnicos quanto não técnicos</a:t>
            </a:r>
            <a:endParaRPr lang="pt-PT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um software de qualidade?</a:t>
            </a:r>
            <a:br>
              <a:rPr lang="pt-BR" smtClean="0"/>
            </a:br>
            <a:endParaRPr lang="pt-B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O software que satisfaz os requisitos solicitados pelo usuário. Deve ser fácil de manter, ter boa performance, ser confiável e fácil de usar</a:t>
            </a:r>
          </a:p>
          <a:p>
            <a:r>
              <a:rPr lang="pt-BR" smtClean="0"/>
              <a:t>Alguns atributos de qualidade</a:t>
            </a:r>
          </a:p>
          <a:p>
            <a:pPr lvl="1"/>
            <a:r>
              <a:rPr lang="pt-BR" smtClean="0"/>
              <a:t>Manutenibilidade</a:t>
            </a:r>
          </a:p>
          <a:p>
            <a:pPr lvl="2"/>
            <a:r>
              <a:rPr lang="pt-BR" smtClean="0"/>
              <a:t>O software deve evoluir para atender os requisitos que mudam</a:t>
            </a:r>
          </a:p>
          <a:p>
            <a:pPr lvl="1"/>
            <a:r>
              <a:rPr lang="pt-BR" smtClean="0"/>
              <a:t>Eficiência</a:t>
            </a:r>
          </a:p>
          <a:p>
            <a:pPr lvl="2"/>
            <a:r>
              <a:rPr lang="pt-BR" smtClean="0"/>
              <a:t>O software não deve desperdiçar os recursos do sistema</a:t>
            </a:r>
          </a:p>
          <a:p>
            <a:pPr lvl="1"/>
            <a:r>
              <a:rPr lang="pt-BR" smtClean="0"/>
              <a:t>Usabilidade</a:t>
            </a:r>
          </a:p>
          <a:p>
            <a:pPr lvl="2"/>
            <a:r>
              <a:rPr lang="pt-BR" smtClean="0"/>
              <a:t>O software deve ser fácil de usar pelos usuários para os quais ele foi projetado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Qualidade de Software </a:t>
            </a:r>
            <a:br>
              <a:rPr lang="pt-BR" smtClean="0"/>
            </a:br>
            <a:r>
              <a:rPr lang="pt-BR" smtClean="0"/>
              <a:t>(um exemplo para o Varejo)</a:t>
            </a:r>
            <a:endParaRPr lang="pt-B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Correto</a:t>
            </a:r>
          </a:p>
          <a:p>
            <a:pPr lvl="1"/>
            <a:r>
              <a:rPr lang="pt-BR" smtClean="0"/>
              <a:t>A loja não pode deixar de cobrar por produtos comprados pelo consumidor</a:t>
            </a:r>
          </a:p>
          <a:p>
            <a:r>
              <a:rPr lang="pt-BR" smtClean="0"/>
              <a:t>Robusto e altamente disponível</a:t>
            </a:r>
          </a:p>
          <a:p>
            <a:pPr lvl="1"/>
            <a:r>
              <a:rPr lang="pt-BR" smtClean="0"/>
              <a:t>A loja não pode parar de vender</a:t>
            </a:r>
          </a:p>
          <a:p>
            <a:r>
              <a:rPr lang="pt-BR" smtClean="0"/>
              <a:t>Eficiente</a:t>
            </a:r>
          </a:p>
          <a:p>
            <a:pPr lvl="1"/>
            <a:r>
              <a:rPr lang="pt-BR" smtClean="0"/>
              <a:t>O consumidor não pode esperar</a:t>
            </a:r>
          </a:p>
          <a:p>
            <a:pPr lvl="1"/>
            <a:r>
              <a:rPr lang="pt-BR" smtClean="0"/>
              <a:t>A empresa quer investir pouco em recursos computacionais (CPU, memória, rede)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Qualidade de Software </a:t>
            </a:r>
            <a:br>
              <a:rPr lang="pt-BR" smtClean="0"/>
            </a:br>
            <a:r>
              <a:rPr lang="pt-BR" smtClean="0"/>
              <a:t>(um exemplo para o Varejo)</a:t>
            </a:r>
            <a:endParaRPr lang="pt-B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Amigável e fácil de usar </a:t>
            </a:r>
          </a:p>
          <a:p>
            <a:pPr lvl="1"/>
            <a:r>
              <a:rPr lang="pt-BR" smtClean="0"/>
              <a:t>A empresa quer investir pouco em treinamento</a:t>
            </a:r>
          </a:p>
          <a:p>
            <a:r>
              <a:rPr lang="pt-BR" smtClean="0"/>
              <a:t>Altamente extensível e adaptável</a:t>
            </a:r>
          </a:p>
          <a:p>
            <a:pPr lvl="1"/>
            <a:r>
              <a:rPr lang="pt-BR" smtClean="0"/>
              <a:t>A empresa tem sempre novos requisitos (para ontem!)</a:t>
            </a:r>
          </a:p>
          <a:p>
            <a:pPr lvl="1"/>
            <a:r>
              <a:rPr lang="pt-BR" smtClean="0"/>
              <a:t>A empresa quer o software customizado do seu jeito (interface, teclado, idioma, moeda, etc.)</a:t>
            </a:r>
          </a:p>
          <a:p>
            <a:r>
              <a:rPr lang="pt-BR" smtClean="0"/>
              <a:t>Reusável</a:t>
            </a:r>
          </a:p>
          <a:p>
            <a:pPr lvl="1"/>
            <a:r>
              <a:rPr lang="pt-BR" smtClean="0"/>
              <a:t>Várias empresas precisam usar partes de um mesmo sistema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Qualidade de Software </a:t>
            </a:r>
            <a:br>
              <a:rPr lang="pt-BR" smtClean="0"/>
            </a:br>
            <a:r>
              <a:rPr lang="pt-BR" smtClean="0"/>
              <a:t>(um exemplo para o Varejo)</a:t>
            </a:r>
            <a:endParaRPr lang="pt-B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Aberto, compatível, de fácil integração com outros sistemas</a:t>
            </a:r>
          </a:p>
          <a:p>
            <a:pPr lvl="1"/>
            <a:r>
              <a:rPr lang="pt-BR" smtClean="0"/>
              <a:t>A empresa já tem controle de estoque, fidelização, etc. </a:t>
            </a:r>
          </a:p>
          <a:p>
            <a:r>
              <a:rPr lang="pt-BR" smtClean="0"/>
              <a:t>Portável e independente de plataforma </a:t>
            </a:r>
          </a:p>
          <a:p>
            <a:pPr lvl="1"/>
            <a:r>
              <a:rPr lang="pt-BR" smtClean="0"/>
              <a:t>A empresa opta por uma determinada plataforma</a:t>
            </a:r>
          </a:p>
          <a:p>
            <a:r>
              <a:rPr lang="pt-BR" smtClean="0"/>
              <a:t>Baixo custo de instalação e atualização</a:t>
            </a:r>
          </a:p>
          <a:p>
            <a:endParaRPr lang="pt-BR" smtClean="0"/>
          </a:p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Produtividade</a:t>
            </a:r>
            <a:endParaRPr lang="pt-B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Custo de desenvolvimento reduzido</a:t>
            </a:r>
          </a:p>
          <a:p>
            <a:pPr lvl="1"/>
            <a:r>
              <a:rPr lang="pt-BR" smtClean="0"/>
              <a:t>A empresa consumidora quer investir pouco em software</a:t>
            </a:r>
          </a:p>
          <a:p>
            <a:pPr lvl="1"/>
            <a:r>
              <a:rPr lang="pt-BR" smtClean="0"/>
              <a:t>A empresa produtora tem que oferecer “software barato” </a:t>
            </a:r>
          </a:p>
          <a:p>
            <a:r>
              <a:rPr lang="pt-BR" smtClean="0"/>
              <a:t>Tempo de desenvolvimento reduzido </a:t>
            </a:r>
          </a:p>
          <a:p>
            <a:pPr lvl="1"/>
            <a:r>
              <a:rPr lang="pt-BR" smtClean="0"/>
              <a:t>Suporte rápido às necessidades do mercado </a:t>
            </a:r>
          </a:p>
          <a:p>
            <a:endParaRPr lang="pt-BR" smtClean="0"/>
          </a:p>
          <a:p>
            <a:endParaRPr lang="pt-BR" smtClean="0"/>
          </a:p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“Software Barato”</a:t>
            </a:r>
            <a:endParaRPr lang="pt-B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   Nem tanto resultado de baixos custos de desenvolvimento, mas principalmente da distribuição dos custos entre vários clientes.</a:t>
            </a:r>
          </a:p>
          <a:p>
            <a:endParaRPr lang="pt-BR" dirty="0" smtClean="0"/>
          </a:p>
          <a:p>
            <a:r>
              <a:rPr lang="pt-BR" dirty="0" smtClean="0"/>
              <a:t>Reuso, </a:t>
            </a:r>
            <a:r>
              <a:rPr lang="pt-BR" dirty="0" err="1" smtClean="0"/>
              <a:t>extensibilidade</a:t>
            </a:r>
            <a:r>
              <a:rPr lang="pt-BR" dirty="0" smtClean="0"/>
              <a:t> e adaptabilidade são essenciais para viabilizar tal distribuição.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Importância da Engenharia de Software</a:t>
            </a:r>
            <a:endParaRPr lang="pt-B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Qualidade de software e produtividade garantem:</a:t>
            </a:r>
          </a:p>
          <a:p>
            <a:pPr lvl="1"/>
            <a:r>
              <a:rPr lang="pt-BR" smtClean="0"/>
              <a:t>Disponibilidade de serviços essenciais </a:t>
            </a:r>
          </a:p>
          <a:p>
            <a:pPr lvl="1"/>
            <a:r>
              <a:rPr lang="pt-BR" smtClean="0"/>
              <a:t>Segurança de pessoas</a:t>
            </a:r>
          </a:p>
          <a:p>
            <a:pPr lvl="1"/>
            <a:r>
              <a:rPr lang="pt-BR" smtClean="0"/>
              <a:t>Competitividade das empresas</a:t>
            </a:r>
          </a:p>
          <a:p>
            <a:pPr lvl="2"/>
            <a:r>
              <a:rPr lang="pt-BR" smtClean="0"/>
              <a:t>Produtores</a:t>
            </a:r>
          </a:p>
          <a:p>
            <a:pPr lvl="2"/>
            <a:r>
              <a:rPr lang="pt-BR" smtClean="0"/>
              <a:t>Consumidores</a:t>
            </a:r>
            <a:endParaRPr lang="pt-BR"/>
          </a:p>
        </p:txBody>
      </p:sp>
    </p:spTree>
  </p:cSld>
  <p:clrMapOvr>
    <a:masterClrMapping/>
  </p:clrMapOvr>
  <p:transition>
    <p:wipe dir="d"/>
    <p:sndAc>
      <p:stSnd>
        <p:snd r:embed="rId3" name="C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Mas, na realidade, temos a Crise de Software...</a:t>
            </a:r>
            <a:endParaRPr lang="pt-BR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25% dos projetos são cancelados</a:t>
            </a:r>
          </a:p>
          <a:p>
            <a:r>
              <a:rPr lang="pt-BR" smtClean="0"/>
              <a:t>o tempo de desenvolvimento é bem maior do que o estimado</a:t>
            </a:r>
          </a:p>
          <a:p>
            <a:r>
              <a:rPr lang="pt-BR" smtClean="0"/>
              <a:t>75% dos sistemas não funcionam como planejado</a:t>
            </a:r>
          </a:p>
          <a:p>
            <a:r>
              <a:rPr lang="pt-BR" smtClean="0"/>
              <a:t>a manutenção e reutilização são difíceis e custosas</a:t>
            </a:r>
          </a:p>
          <a:p>
            <a:r>
              <a:rPr lang="pt-BR" smtClean="0"/>
              <a:t>os problemas são proporcionais a complexidade dos sistemas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Causas da Crise de Software</a:t>
            </a:r>
            <a:endParaRPr lang="pt-BR" dirty="0" smtClean="0"/>
          </a:p>
          <a:p>
            <a:r>
              <a:rPr lang="pt-BR" dirty="0" smtClean="0"/>
              <a:t>Essências</a:t>
            </a:r>
            <a:endParaRPr lang="pt-BR" dirty="0" smtClean="0"/>
          </a:p>
          <a:p>
            <a:pPr lvl="1"/>
            <a:r>
              <a:rPr lang="pt-BR" dirty="0" smtClean="0"/>
              <a:t>Complexidade dos sistemas </a:t>
            </a:r>
          </a:p>
          <a:p>
            <a:pPr lvl="1"/>
            <a:r>
              <a:rPr lang="pt-BR" dirty="0" smtClean="0"/>
              <a:t>Dificuldade de formalização</a:t>
            </a:r>
          </a:p>
          <a:p>
            <a:r>
              <a:rPr lang="pt-BR" dirty="0" smtClean="0"/>
              <a:t>Acidentes</a:t>
            </a:r>
          </a:p>
          <a:p>
            <a:pPr lvl="1"/>
            <a:r>
              <a:rPr lang="pt-BR" dirty="0" smtClean="0"/>
              <a:t>Má qualidade dos métodos, linguagens, ferramentas, processos, e modelos de ciclo de vida</a:t>
            </a:r>
          </a:p>
          <a:p>
            <a:pPr lvl="1"/>
            <a:r>
              <a:rPr lang="pt-BR" dirty="0" smtClean="0"/>
              <a:t>Falta de qualificação técnica</a:t>
            </a:r>
          </a:p>
          <a:p>
            <a:endParaRPr lang="pt-BR" dirty="0"/>
          </a:p>
        </p:txBody>
      </p:sp>
    </p:spTree>
  </p:cSld>
  <p:clrMapOvr>
    <a:masterClrMapping/>
  </p:clrMapOvr>
  <p:transition>
    <p:wipe dir="d"/>
    <p:sndAc>
      <p:stSnd>
        <p:snd r:embed="rId3" name="C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Conteúdo Programático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3223847"/>
              </p:ext>
            </p:extLst>
          </p:nvPr>
        </p:nvGraphicFramePr>
        <p:xfrm>
          <a:off x="764525" y="1675596"/>
          <a:ext cx="10581502" cy="3145851"/>
        </p:xfrm>
        <a:graphic>
          <a:graphicData uri="http://schemas.openxmlformats.org/drawingml/2006/table">
            <a:tbl>
              <a:tblPr/>
              <a:tblGrid>
                <a:gridCol w="1036332"/>
                <a:gridCol w="668162"/>
                <a:gridCol w="749977"/>
                <a:gridCol w="8127031"/>
              </a:tblGrid>
              <a:tr h="294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Data</a:t>
                      </a: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Sem</a:t>
                      </a: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Aula</a:t>
                      </a: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CONTEÚDO PROGRAMÁTICO (TÓPICOS)</a:t>
                      </a: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294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08-02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Apresentação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disciplina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294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15-02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Software e Engenharia de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Software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22-02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Processos de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Software e Análise </a:t>
                      </a: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de Requisitos de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Software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01-03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Engenharia de Requisitos – Parte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08-03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Engenharia de Requisitos – Parte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15-03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Gestão de configuração de software e Gestão do projeto de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software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22-03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Requisitos </a:t>
                      </a:r>
                      <a:r>
                        <a:rPr lang="pt-B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de Software e Uso de </a:t>
                      </a: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ferramentas</a:t>
                      </a:r>
                      <a:endParaRPr lang="pt-B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111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29-03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Recesso acadêmico</a:t>
                      </a: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05-04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PROVA 01</a:t>
                      </a: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073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 </a:t>
            </a:r>
            <a:r>
              <a:rPr lang="pt-BR" dirty="0" smtClean="0">
                <a:hlinkClick r:id="rId2" tooltip="Software Engineering Body of Knowledge"/>
              </a:rPr>
              <a:t>SWEBOK</a:t>
            </a:r>
            <a:r>
              <a:rPr lang="pt-BR" dirty="0" smtClean="0"/>
              <a:t> (Corpo de Conhecimento da Engenharia de Software), versão 2004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Conforme</a:t>
            </a:r>
            <a:r>
              <a:rPr lang="pt-BR" dirty="0" smtClean="0"/>
              <a:t> </a:t>
            </a:r>
            <a:r>
              <a:rPr lang="pt-BR" dirty="0" smtClean="0">
                <a:hlinkClick r:id="rId3" tooltip="Roger Pressman"/>
              </a:rPr>
              <a:t>Pressman</a:t>
            </a:r>
            <a:r>
              <a:rPr lang="pt-BR" dirty="0" smtClean="0"/>
              <a:t>, a Engenharia de Software (ES) é uma tecnologia em camadas. E a base de todas essas camadas é o foco na qualidade do software </a:t>
            </a:r>
            <a:r>
              <a:rPr lang="pt-BR" dirty="0" smtClean="0"/>
              <a:t>desenvolvido.</a:t>
            </a:r>
          </a:p>
          <a:p>
            <a:r>
              <a:rPr lang="pt-BR" dirty="0" smtClean="0"/>
              <a:t>Portanto</a:t>
            </a:r>
            <a:r>
              <a:rPr lang="pt-BR" dirty="0" smtClean="0"/>
              <a:t>, inclusive do ponto de vista didático, é interessante estudarmos a ES em suas </a:t>
            </a:r>
            <a:r>
              <a:rPr lang="pt-BR" dirty="0" smtClean="0"/>
              <a:t>camadas de</a:t>
            </a:r>
            <a:r>
              <a:rPr lang="pt-BR" dirty="0" smtClean="0"/>
              <a:t> </a:t>
            </a:r>
            <a:r>
              <a:rPr lang="pt-BR" dirty="0" smtClean="0">
                <a:hlinkClick r:id="rId4" tooltip="Processo"/>
              </a:rPr>
              <a:t>Processo</a:t>
            </a:r>
            <a:r>
              <a:rPr lang="pt-BR" dirty="0" smtClean="0"/>
              <a:t>, </a:t>
            </a:r>
            <a:r>
              <a:rPr lang="pt-BR" dirty="0" smtClean="0">
                <a:hlinkClick r:id="rId5" tooltip="Métodos"/>
              </a:rPr>
              <a:t>Métodos</a:t>
            </a:r>
            <a:r>
              <a:rPr lang="pt-BR" dirty="0" smtClean="0"/>
              <a:t>, </a:t>
            </a:r>
            <a:r>
              <a:rPr lang="pt-BR" dirty="0" smtClean="0">
                <a:hlinkClick r:id="rId6" tooltip="Ferramentas"/>
              </a:rPr>
              <a:t>Ferramentas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Diagrama 4"/>
          <p:cNvGraphicFramePr/>
          <p:nvPr/>
        </p:nvGraphicFramePr>
        <p:xfrm>
          <a:off x="6329680" y="1816946"/>
          <a:ext cx="5130800" cy="4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e Atividades da Engenharia de Software</a:t>
            </a:r>
            <a:endParaRPr lang="pt-B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Elementos</a:t>
            </a:r>
          </a:p>
          <a:p>
            <a:pPr lvl="1"/>
            <a:r>
              <a:rPr lang="pt-BR" smtClean="0"/>
              <a:t>Modelos do ciclo de vida do software </a:t>
            </a:r>
          </a:p>
          <a:p>
            <a:pPr lvl="1"/>
            <a:r>
              <a:rPr lang="pt-BR" smtClean="0"/>
              <a:t>Linguagens</a:t>
            </a:r>
          </a:p>
          <a:p>
            <a:pPr lvl="1"/>
            <a:r>
              <a:rPr lang="pt-BR" smtClean="0"/>
              <a:t>Métodos</a:t>
            </a:r>
          </a:p>
          <a:p>
            <a:pPr lvl="1"/>
            <a:r>
              <a:rPr lang="pt-BR" smtClean="0"/>
              <a:t>Ferramentas</a:t>
            </a:r>
          </a:p>
          <a:p>
            <a:pPr lvl="1"/>
            <a:r>
              <a:rPr lang="pt-BR" smtClean="0"/>
              <a:t>Processos </a:t>
            </a:r>
          </a:p>
          <a:p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Atividades</a:t>
            </a:r>
          </a:p>
          <a:p>
            <a:pPr lvl="1"/>
            <a:r>
              <a:rPr lang="pt-BR" smtClean="0"/>
              <a:t>Modelagem do negócio</a:t>
            </a:r>
          </a:p>
          <a:p>
            <a:pPr lvl="1"/>
            <a:r>
              <a:rPr lang="pt-BR" smtClean="0"/>
              <a:t>Elicitação de requisitos</a:t>
            </a:r>
          </a:p>
          <a:p>
            <a:pPr lvl="1"/>
            <a:r>
              <a:rPr lang="pt-BR" smtClean="0"/>
              <a:t>Análise e Projeto</a:t>
            </a:r>
          </a:p>
          <a:p>
            <a:pPr lvl="1"/>
            <a:r>
              <a:rPr lang="pt-BR" smtClean="0"/>
              <a:t>Implementação</a:t>
            </a:r>
          </a:p>
          <a:p>
            <a:pPr lvl="1"/>
            <a:r>
              <a:rPr lang="pt-BR" smtClean="0"/>
              <a:t>Testes</a:t>
            </a:r>
          </a:p>
          <a:p>
            <a:pPr lvl="1"/>
            <a:r>
              <a:rPr lang="pt-BR" smtClean="0"/>
              <a:t>Distribuição</a:t>
            </a:r>
          </a:p>
          <a:p>
            <a:pPr lvl="1"/>
            <a:r>
              <a:rPr lang="pt-BR" smtClean="0"/>
              <a:t>Planejamento </a:t>
            </a:r>
          </a:p>
          <a:p>
            <a:pPr lvl="1"/>
            <a:r>
              <a:rPr lang="pt-BR" smtClean="0"/>
              <a:t>Gerenciamento</a:t>
            </a:r>
          </a:p>
          <a:p>
            <a:pPr lvl="1"/>
            <a:r>
              <a:rPr lang="pt-BR" smtClean="0"/>
              <a:t>Gerência de Configuração e Mudanças</a:t>
            </a:r>
          </a:p>
          <a:p>
            <a:pPr lvl="1"/>
            <a:r>
              <a:rPr lang="pt-BR" smtClean="0"/>
              <a:t>Manutenção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 da Engenharia de Software</a:t>
            </a:r>
            <a:endParaRPr lang="pt-BR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Artefatos</a:t>
            </a:r>
          </a:p>
          <a:p>
            <a:pPr lvl="1"/>
            <a:r>
              <a:rPr lang="pt-BR" smtClean="0"/>
              <a:t>Plano de Negócios</a:t>
            </a:r>
          </a:p>
          <a:p>
            <a:pPr lvl="1"/>
            <a:r>
              <a:rPr lang="pt-BR" smtClean="0"/>
              <a:t>Plano de Projeto</a:t>
            </a:r>
          </a:p>
          <a:p>
            <a:pPr lvl="1"/>
            <a:r>
              <a:rPr lang="pt-BR" smtClean="0"/>
              <a:t>Plano de Riscos</a:t>
            </a:r>
          </a:p>
          <a:p>
            <a:pPr lvl="1"/>
            <a:r>
              <a:rPr lang="pt-BR" smtClean="0"/>
              <a:t>Documento de Requisitos</a:t>
            </a:r>
          </a:p>
          <a:p>
            <a:pPr lvl="1"/>
            <a:r>
              <a:rPr lang="pt-BR" smtClean="0"/>
              <a:t>Documento de Caso de Uso</a:t>
            </a:r>
          </a:p>
          <a:p>
            <a:pPr lvl="1"/>
            <a:r>
              <a:rPr lang="pt-BR" smtClean="0"/>
              <a:t>Documento de Arquitetura</a:t>
            </a:r>
          </a:p>
          <a:p>
            <a:pPr lvl="1"/>
            <a:r>
              <a:rPr lang="pt-BR" smtClean="0"/>
              <a:t>Classes</a:t>
            </a:r>
          </a:p>
          <a:p>
            <a:pPr lvl="1"/>
            <a:r>
              <a:rPr lang="pt-BR" smtClean="0"/>
              <a:t>Documento de Testes</a:t>
            </a:r>
          </a:p>
          <a:p>
            <a:pPr lvl="1"/>
            <a:r>
              <a:rPr lang="pt-BR" smtClean="0"/>
              <a:t>Documento de Validação</a:t>
            </a:r>
          </a:p>
          <a:p>
            <a:pPr lvl="1"/>
            <a:r>
              <a:rPr lang="pt-BR" smtClean="0"/>
              <a:t>Manual do Sistema</a:t>
            </a:r>
          </a:p>
          <a:p>
            <a:endParaRPr lang="pt-BR" smtClean="0"/>
          </a:p>
          <a:p>
            <a:endParaRPr lang="pt-B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modelo de ciclo de vida de processo de software?</a:t>
            </a:r>
            <a:endParaRPr lang="pt-BR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Processo de </a:t>
            </a:r>
            <a:r>
              <a:rPr lang="pt-BR" i="1" dirty="0" smtClean="0"/>
              <a:t>software</a:t>
            </a:r>
            <a:r>
              <a:rPr lang="pt-BR" dirty="0" smtClean="0"/>
              <a:t>, ou processo de engenharia de software, é uma </a:t>
            </a:r>
            <a:r>
              <a:rPr lang="pt-BR" dirty="0" err="1" smtClean="0"/>
              <a:t>sequência</a:t>
            </a:r>
            <a:r>
              <a:rPr lang="pt-BR" dirty="0" smtClean="0"/>
              <a:t> coerente de práticas que objetiva o desenvolvimento ou evolução de sistemas de </a:t>
            </a:r>
            <a:r>
              <a:rPr lang="pt-BR" i="1" dirty="0" smtClean="0"/>
              <a:t>software</a:t>
            </a:r>
            <a:r>
              <a:rPr lang="pt-BR" dirty="0" smtClean="0"/>
              <a:t>. Estas práticas englobam as atividades de especificação, projeto, implementação, testes e caracterizam-se pela interação de ferramentas, pessoas e métodos.</a:t>
            </a:r>
          </a:p>
          <a:p>
            <a:r>
              <a:rPr lang="pt-BR" dirty="0" smtClean="0">
                <a:hlinkClick r:id="rId3" tooltip="SEE"/>
              </a:rPr>
              <a:t>SEE</a:t>
            </a:r>
            <a:r>
              <a:rPr lang="pt-BR" dirty="0" smtClean="0"/>
              <a:t> e </a:t>
            </a:r>
            <a:r>
              <a:rPr lang="pt-BR" dirty="0" smtClean="0">
                <a:hlinkClick r:id="rId4" tooltip="PSEE"/>
              </a:rPr>
              <a:t>PSEE</a:t>
            </a:r>
            <a:r>
              <a:rPr lang="pt-BR" dirty="0" smtClean="0"/>
              <a:t> são os ambientes voltados ao desenvolvimento e manutenção de processos. O projeto </a:t>
            </a:r>
            <a:r>
              <a:rPr lang="pt-BR" dirty="0" err="1" smtClean="0">
                <a:hlinkClick r:id="rId5" tooltip="ExPSEE (página não existe)"/>
              </a:rPr>
              <a:t>ExPSEE</a:t>
            </a:r>
            <a:r>
              <a:rPr lang="pt-BR" dirty="0" smtClean="0"/>
              <a:t> é uma continuação dos estudos de processos, principalmente do ambiente PSEE.</a:t>
            </a:r>
          </a:p>
          <a:p>
            <a:r>
              <a:rPr lang="pt-BR" dirty="0" smtClean="0"/>
              <a:t>Devido ao uso da palavra projeto em muitos contextos, por questões de clareza, há vezes em que se prefira usar o original em inglês </a:t>
            </a:r>
            <a:r>
              <a:rPr lang="pt-BR" dirty="0" smtClean="0">
                <a:hlinkClick r:id="rId6" tooltip="Design"/>
              </a:rPr>
              <a:t>design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Modelos de 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de </a:t>
            </a:r>
            <a:r>
              <a:rPr lang="pt-BR" dirty="0" smtClean="0">
                <a:hlinkClick r:id="rId2" tooltip="Processo de desenvolvimento de software"/>
              </a:rPr>
              <a:t>processo de desenvolvimento de software</a:t>
            </a:r>
            <a:r>
              <a:rPr lang="pt-BR" dirty="0" smtClean="0"/>
              <a:t>, ou simplesmente modelo de processo, pode ser visto como uma representação, ou abstração dos objetos e atividades envolvidas no processo de software.</a:t>
            </a:r>
          </a:p>
          <a:p>
            <a:r>
              <a:rPr lang="pt-BR" dirty="0" smtClean="0"/>
              <a:t>Além disso, oferece uma forma mais abrangente e fácil de representar o gerenciamento de processo de software e conseqüentemente o progresso do projeto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e </a:t>
            </a:r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termo </a:t>
            </a:r>
            <a:r>
              <a:rPr lang="pt-BR" dirty="0" smtClean="0">
                <a:hlinkClick r:id="rId2" tooltip="Metodologia (engenharia de software)"/>
              </a:rPr>
              <a:t>metodologia</a:t>
            </a:r>
            <a:r>
              <a:rPr lang="pt-BR" dirty="0" smtClean="0"/>
              <a:t> é bastante controverso nas ciências em geral e na Engenharia de Software em particular. Muitos autores parecem tratar </a:t>
            </a:r>
            <a:r>
              <a:rPr lang="pt-BR" dirty="0" smtClean="0">
                <a:hlinkClick r:id="rId3" tooltip="Metodologia"/>
              </a:rPr>
              <a:t>metodologia</a:t>
            </a:r>
            <a:r>
              <a:rPr lang="pt-BR" dirty="0" smtClean="0"/>
              <a:t> e </a:t>
            </a:r>
            <a:r>
              <a:rPr lang="pt-BR" dirty="0" smtClean="0">
                <a:hlinkClick r:id="rId4" tooltip="Método"/>
              </a:rPr>
              <a:t>método</a:t>
            </a:r>
            <a:r>
              <a:rPr lang="pt-BR" dirty="0" smtClean="0"/>
              <a:t> como sinônimos, porém seria mais adequado dizer que uma metodologia envolve princípios filosóficos que guiam uma gama de métodos que utilizam ferramentas e práticas diferenciadas para realizar algo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Assim teríamos, por exemplo, a </a:t>
            </a:r>
            <a:r>
              <a:rPr lang="pt-BR" dirty="0" smtClean="0">
                <a:hlinkClick r:id="rId5" tooltip="Metodologia Estruturada (página não existe)"/>
              </a:rPr>
              <a:t>Metodologia Estruturada</a:t>
            </a:r>
            <a:r>
              <a:rPr lang="pt-BR" dirty="0" smtClean="0"/>
              <a:t>, na qual existem vários métodos, como </a:t>
            </a:r>
            <a:r>
              <a:rPr lang="pt-BR" dirty="0" smtClean="0">
                <a:hlinkClick r:id="rId6" tooltip="Análise Estruturada"/>
              </a:rPr>
              <a:t>Análise Estruturada</a:t>
            </a:r>
            <a:r>
              <a:rPr lang="pt-BR" dirty="0" smtClean="0"/>
              <a:t> e </a:t>
            </a:r>
            <a:r>
              <a:rPr lang="pt-BR" dirty="0" smtClean="0">
                <a:hlinkClick r:id="rId7" tooltip="Projeto Estruturado"/>
              </a:rPr>
              <a:t>Projeto Estruturado</a:t>
            </a:r>
            <a:r>
              <a:rPr lang="pt-BR" dirty="0" smtClean="0"/>
              <a:t> (muitas vezes denominados </a:t>
            </a:r>
            <a:r>
              <a:rPr lang="pt-BR" dirty="0" smtClean="0">
                <a:hlinkClick r:id="rId8" tooltip="SA/SD (página não existe)"/>
              </a:rPr>
              <a:t>SA/SD</a:t>
            </a:r>
            <a:r>
              <a:rPr lang="pt-BR" dirty="0" smtClean="0"/>
              <a:t>, e </a:t>
            </a:r>
            <a:r>
              <a:rPr lang="pt-BR" dirty="0" smtClean="0">
                <a:hlinkClick r:id="rId9" tooltip="Análise Essencial"/>
              </a:rPr>
              <a:t>Análise Essencial</a:t>
            </a:r>
            <a:r>
              <a:rPr lang="pt-BR" dirty="0" smtClean="0"/>
              <a:t>).</a:t>
            </a:r>
          </a:p>
          <a:p>
            <a:r>
              <a:rPr lang="pt-BR" dirty="0" smtClean="0"/>
              <a:t>Dessa forma, tanto a Análise Estruturada quanto a Análise Essencial utilizam a ferramenta </a:t>
            </a:r>
            <a:r>
              <a:rPr lang="pt-BR" dirty="0" smtClean="0">
                <a:hlinkClick r:id="rId10" tooltip="Diagrama de Fluxos de Dados"/>
              </a:rPr>
              <a:t>Diagrama de Fluxos de Dados</a:t>
            </a:r>
            <a:r>
              <a:rPr lang="pt-BR" dirty="0" smtClean="0"/>
              <a:t> para modelar o funcionamento do sistema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e </a:t>
            </a:r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Metodologia </a:t>
            </a:r>
            <a:r>
              <a:rPr lang="pt-BR" dirty="0" smtClean="0"/>
              <a:t>Estruturada</a:t>
            </a:r>
          </a:p>
          <a:p>
            <a:pPr lvl="1"/>
            <a:r>
              <a:rPr lang="pt-BR" dirty="0" smtClean="0">
                <a:hlinkClick r:id="rId2" tooltip="Análise Estruturada"/>
              </a:rPr>
              <a:t>Análise Estruturada</a:t>
            </a:r>
            <a:endParaRPr lang="pt-BR" dirty="0" smtClean="0"/>
          </a:p>
          <a:p>
            <a:pPr lvl="1"/>
            <a:r>
              <a:rPr lang="pt-BR" dirty="0" smtClean="0">
                <a:hlinkClick r:id="rId3" tooltip="Projeto Estruturado"/>
              </a:rPr>
              <a:t>Projeto Estruturado</a:t>
            </a:r>
            <a:endParaRPr lang="pt-BR" dirty="0" smtClean="0"/>
          </a:p>
          <a:p>
            <a:pPr lvl="1"/>
            <a:r>
              <a:rPr lang="pt-BR" dirty="0" smtClean="0">
                <a:hlinkClick r:id="rId4" tooltip="Programação Estruturada"/>
              </a:rPr>
              <a:t>Programação Estruturada</a:t>
            </a:r>
            <a:endParaRPr lang="pt-BR" dirty="0" smtClean="0"/>
          </a:p>
          <a:p>
            <a:pPr lvl="1"/>
            <a:r>
              <a:rPr lang="pt-BR" dirty="0" smtClean="0">
                <a:hlinkClick r:id="rId5" tooltip="Análise Essencial"/>
              </a:rPr>
              <a:t>Análise Essencial</a:t>
            </a:r>
            <a:endParaRPr lang="pt-BR" dirty="0" smtClean="0"/>
          </a:p>
          <a:p>
            <a:pPr lvl="1"/>
            <a:r>
              <a:rPr lang="pt-BR" dirty="0" smtClean="0">
                <a:hlinkClick r:id="rId6" tooltip="Structured Analysis and Design Technique (página não existe)"/>
              </a:rPr>
              <a:t>SADT</a:t>
            </a:r>
            <a:endParaRPr lang="pt-BR" dirty="0" smtClean="0"/>
          </a:p>
          <a:p>
            <a:pPr lvl="1"/>
            <a:r>
              <a:rPr lang="pt-BR" dirty="0" smtClean="0">
                <a:hlinkClick r:id="rId7" tooltip="DFD"/>
              </a:rPr>
              <a:t>DFD</a:t>
            </a:r>
            <a:r>
              <a:rPr lang="pt-BR" dirty="0" smtClean="0"/>
              <a:t> - Diagrama de Fluxo de Dados</a:t>
            </a:r>
          </a:p>
          <a:p>
            <a:pPr lvl="1"/>
            <a:r>
              <a:rPr lang="pt-BR" dirty="0" smtClean="0"/>
              <a:t>MER - </a:t>
            </a:r>
            <a:r>
              <a:rPr lang="pt-BR" dirty="0" smtClean="0">
                <a:hlinkClick r:id="rId8" tooltip="Modelo de Entidades e Relacionamentos"/>
              </a:rPr>
              <a:t>Modelo de Entidades e Relacionamentos</a:t>
            </a:r>
            <a:endParaRPr lang="pt-BR" dirty="0" smtClean="0"/>
          </a:p>
          <a:p>
            <a:r>
              <a:rPr lang="pt-BR" dirty="0" smtClean="0"/>
              <a:t>Metodologia Orientada a Objetos</a:t>
            </a:r>
          </a:p>
          <a:p>
            <a:pPr lvl="1"/>
            <a:r>
              <a:rPr lang="pt-BR" dirty="0" smtClean="0">
                <a:hlinkClick r:id="rId9" tooltip="Orientação a Objetos"/>
              </a:rPr>
              <a:t>Orientação a Objetos</a:t>
            </a:r>
            <a:endParaRPr lang="pt-BR" dirty="0" smtClean="0"/>
          </a:p>
          <a:p>
            <a:pPr lvl="1"/>
            <a:r>
              <a:rPr lang="pt-BR" dirty="0" err="1" smtClean="0">
                <a:hlinkClick r:id="rId10" tooltip="Rational Unified Process"/>
              </a:rPr>
              <a:t>Rational</a:t>
            </a:r>
            <a:r>
              <a:rPr lang="pt-BR" dirty="0" smtClean="0">
                <a:hlinkClick r:id="rId10" tooltip="Rational Unified Process"/>
              </a:rPr>
              <a:t> </a:t>
            </a:r>
            <a:r>
              <a:rPr lang="pt-BR" dirty="0" err="1" smtClean="0">
                <a:hlinkClick r:id="rId10" tooltip="Rational Unified Process"/>
              </a:rPr>
              <a:t>Unified</a:t>
            </a:r>
            <a:r>
              <a:rPr lang="pt-BR" dirty="0" smtClean="0">
                <a:hlinkClick r:id="rId10" tooltip="Rational Unified Process"/>
              </a:rPr>
              <a:t> </a:t>
            </a:r>
            <a:r>
              <a:rPr lang="pt-BR" dirty="0" err="1" smtClean="0">
                <a:hlinkClick r:id="rId10" tooltip="Rational Unified Process"/>
              </a:rPr>
              <a:t>Process</a:t>
            </a:r>
            <a:r>
              <a:rPr lang="pt-BR" dirty="0" smtClean="0"/>
              <a:t> ( RUP 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hlinkClick r:id="rId11" tooltip="Desenvolvimento ágil de software"/>
              </a:rPr>
              <a:t>Desenvolvimento ágil de software</a:t>
            </a:r>
            <a:endParaRPr lang="pt-BR" dirty="0" smtClean="0"/>
          </a:p>
          <a:p>
            <a:pPr lvl="1"/>
            <a:r>
              <a:rPr lang="pt-BR" dirty="0" err="1" smtClean="0">
                <a:hlinkClick r:id="rId12" tooltip="Feature Driven Development"/>
              </a:rPr>
              <a:t>Feature</a:t>
            </a:r>
            <a:r>
              <a:rPr lang="pt-BR" dirty="0" smtClean="0">
                <a:hlinkClick r:id="rId12" tooltip="Feature Driven Development"/>
              </a:rPr>
              <a:t> </a:t>
            </a:r>
            <a:r>
              <a:rPr lang="pt-BR" dirty="0" err="1" smtClean="0">
                <a:hlinkClick r:id="rId12" tooltip="Feature Driven Development"/>
              </a:rPr>
              <a:t>Driven</a:t>
            </a:r>
            <a:r>
              <a:rPr lang="pt-BR" dirty="0" smtClean="0">
                <a:hlinkClick r:id="rId12" tooltip="Feature Driven Development"/>
              </a:rPr>
              <a:t> </a:t>
            </a:r>
            <a:r>
              <a:rPr lang="pt-BR" dirty="0" err="1" smtClean="0">
                <a:hlinkClick r:id="rId12" tooltip="Feature Driven Development"/>
              </a:rPr>
              <a:t>Development</a:t>
            </a:r>
            <a:r>
              <a:rPr lang="pt-BR" dirty="0" smtClean="0"/>
              <a:t> ( FDD )</a:t>
            </a:r>
          </a:p>
          <a:p>
            <a:pPr lvl="1"/>
            <a:r>
              <a:rPr lang="pt-BR" dirty="0" smtClean="0">
                <a:hlinkClick r:id="rId13" tooltip="Enterprise Unified Process"/>
              </a:rPr>
              <a:t>Enterprise </a:t>
            </a:r>
            <a:r>
              <a:rPr lang="pt-BR" dirty="0" err="1" smtClean="0">
                <a:hlinkClick r:id="rId13" tooltip="Enterprise Unified Process"/>
              </a:rPr>
              <a:t>Unified</a:t>
            </a:r>
            <a:r>
              <a:rPr lang="pt-BR" dirty="0" smtClean="0">
                <a:hlinkClick r:id="rId13" tooltip="Enterprise Unified Process"/>
              </a:rPr>
              <a:t> </a:t>
            </a:r>
            <a:r>
              <a:rPr lang="pt-BR" dirty="0" err="1" smtClean="0">
                <a:hlinkClick r:id="rId13" tooltip="Enterprise Unified Process"/>
              </a:rPr>
              <a:t>Process</a:t>
            </a:r>
            <a:r>
              <a:rPr lang="pt-BR" dirty="0" smtClean="0"/>
              <a:t> (EUP)</a:t>
            </a:r>
          </a:p>
          <a:p>
            <a:pPr lvl="1"/>
            <a:r>
              <a:rPr lang="pt-BR" dirty="0" err="1" smtClean="0">
                <a:hlinkClick r:id="rId14" tooltip="Scrum"/>
              </a:rPr>
              <a:t>Scrum</a:t>
            </a:r>
            <a:r>
              <a:rPr lang="pt-BR" dirty="0" smtClean="0"/>
              <a:t> (</a:t>
            </a:r>
            <a:r>
              <a:rPr lang="pt-BR" dirty="0" err="1" smtClean="0"/>
              <a:t>Scrum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>
                <a:hlinkClick r:id="rId15" tooltip="Crystal (metodologia) (página não existe)"/>
              </a:rPr>
              <a:t>Crystal</a:t>
            </a:r>
            <a:r>
              <a:rPr lang="pt-BR" dirty="0" smtClean="0"/>
              <a:t> (</a:t>
            </a:r>
            <a:r>
              <a:rPr lang="pt-BR" dirty="0" err="1" smtClean="0"/>
              <a:t>Crystal</a:t>
            </a:r>
            <a:r>
              <a:rPr lang="pt-BR" dirty="0" smtClean="0"/>
              <a:t> </a:t>
            </a:r>
            <a:r>
              <a:rPr lang="pt-BR" dirty="0" err="1" smtClean="0"/>
              <a:t>Clear</a:t>
            </a:r>
            <a:r>
              <a:rPr lang="pt-BR" dirty="0" smtClean="0"/>
              <a:t>, </a:t>
            </a:r>
            <a:r>
              <a:rPr lang="pt-BR" dirty="0" err="1" smtClean="0"/>
              <a:t>Crystal</a:t>
            </a:r>
            <a:r>
              <a:rPr lang="pt-BR" dirty="0" smtClean="0"/>
              <a:t> Orange, </a:t>
            </a:r>
            <a:r>
              <a:rPr lang="pt-BR" dirty="0" err="1" smtClean="0"/>
              <a:t>Crystal</a:t>
            </a:r>
            <a:r>
              <a:rPr lang="pt-BR" dirty="0" smtClean="0"/>
              <a:t> Orange Web)</a:t>
            </a:r>
          </a:p>
          <a:p>
            <a:pPr lvl="1"/>
            <a:r>
              <a:rPr lang="pt-BR" dirty="0" smtClean="0">
                <a:hlinkClick r:id="rId16" tooltip="Programação extrema"/>
              </a:rPr>
              <a:t>Programação extrema</a:t>
            </a:r>
            <a:r>
              <a:rPr lang="pt-BR" dirty="0" smtClean="0"/>
              <a:t> ( XP )</a:t>
            </a:r>
          </a:p>
          <a:p>
            <a:r>
              <a:rPr lang="pt-BR" dirty="0" smtClean="0"/>
              <a:t>Outras Metodologias</a:t>
            </a:r>
          </a:p>
          <a:p>
            <a:pPr lvl="1"/>
            <a:r>
              <a:rPr lang="pt-BR" dirty="0" smtClean="0">
                <a:hlinkClick r:id="rId17" tooltip="Microsoft Solution Framework"/>
              </a:rPr>
              <a:t>Microsoft Solution Framework</a:t>
            </a:r>
            <a:r>
              <a:rPr lang="pt-BR" dirty="0" smtClean="0"/>
              <a:t> ( MSF 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Modelagem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abstração do sistema de </a:t>
            </a:r>
            <a:r>
              <a:rPr lang="pt-BR" i="1" dirty="0" smtClean="0"/>
              <a:t>software</a:t>
            </a:r>
            <a:r>
              <a:rPr lang="pt-BR" dirty="0" smtClean="0"/>
              <a:t> através de modelos que o descrevem é um </a:t>
            </a:r>
            <a:r>
              <a:rPr lang="pt-BR" dirty="0" smtClean="0"/>
              <a:t>instrumento </a:t>
            </a:r>
            <a:r>
              <a:rPr lang="pt-BR" dirty="0" smtClean="0"/>
              <a:t>para o entendimento e comunicação do produto final que será desenvolvido.</a:t>
            </a:r>
          </a:p>
          <a:p>
            <a:r>
              <a:rPr lang="pt-BR" dirty="0" smtClean="0"/>
              <a:t>A maior dificuldade nesta atividade está no equilíbrio </a:t>
            </a:r>
            <a:r>
              <a:rPr lang="pt-BR" dirty="0" smtClean="0"/>
              <a:t>entre </a:t>
            </a:r>
            <a:r>
              <a:rPr lang="pt-BR" dirty="0" smtClean="0"/>
              <a:t>simplicidade (favorecendo a comunicação) e a complexidade (favorecendo a precisão) do modelo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Para a modelagem podemos citar 3 métodos:</a:t>
            </a:r>
          </a:p>
          <a:p>
            <a:r>
              <a:rPr lang="pt-BR" dirty="0" smtClean="0">
                <a:hlinkClick r:id="rId2" tooltip="Análise estruturada"/>
              </a:rPr>
              <a:t>Análise estruturada</a:t>
            </a:r>
            <a:r>
              <a:rPr lang="pt-BR" dirty="0" smtClean="0"/>
              <a:t>, criada por Gane &amp; </a:t>
            </a:r>
            <a:r>
              <a:rPr lang="pt-BR" dirty="0" err="1" smtClean="0"/>
              <a:t>Searson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3" tooltip="Análise Essencial"/>
              </a:rPr>
              <a:t>Análise Essencial</a:t>
            </a:r>
            <a:r>
              <a:rPr lang="pt-BR" dirty="0" smtClean="0"/>
              <a:t>, criada por Palmer &amp; </a:t>
            </a:r>
            <a:r>
              <a:rPr lang="pt-BR" dirty="0" err="1" smtClean="0"/>
              <a:t>McMenamin</a:t>
            </a:r>
            <a:r>
              <a:rPr lang="pt-BR" dirty="0" smtClean="0"/>
              <a:t> e Ed. </a:t>
            </a:r>
            <a:r>
              <a:rPr lang="pt-BR" dirty="0" err="1" smtClean="0"/>
              <a:t>Yourdon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4" tooltip="UML"/>
              </a:rPr>
              <a:t>UML</a:t>
            </a:r>
            <a:r>
              <a:rPr lang="pt-BR" dirty="0" smtClean="0"/>
              <a:t>, criada por </a:t>
            </a:r>
            <a:r>
              <a:rPr lang="pt-BR" dirty="0" err="1" smtClean="0"/>
              <a:t>Grady</a:t>
            </a:r>
            <a:r>
              <a:rPr lang="pt-BR" dirty="0" smtClean="0"/>
              <a:t> </a:t>
            </a:r>
            <a:r>
              <a:rPr lang="pt-BR" dirty="0" err="1" smtClean="0"/>
              <a:t>Booch</a:t>
            </a:r>
            <a:r>
              <a:rPr lang="pt-BR" dirty="0" smtClean="0"/>
              <a:t>, Ivar Jacobson &amp; </a:t>
            </a:r>
            <a:r>
              <a:rPr lang="pt-BR" dirty="0" err="1" smtClean="0"/>
              <a:t>Jaimes</a:t>
            </a:r>
            <a:r>
              <a:rPr lang="pt-BR" dirty="0" smtClean="0"/>
              <a:t> </a:t>
            </a:r>
            <a:r>
              <a:rPr lang="pt-BR" dirty="0" err="1" smtClean="0"/>
              <a:t>Rumbaugh</a:t>
            </a:r>
            <a:r>
              <a:rPr lang="pt-BR" dirty="0" smtClean="0"/>
              <a:t>. É hoje o método mais comum para o </a:t>
            </a:r>
            <a:r>
              <a:rPr lang="pt-BR" dirty="0" smtClean="0">
                <a:hlinkClick r:id="rId5" tooltip="Paradigma orientado a objetos"/>
              </a:rPr>
              <a:t>paradigma orientado a objetos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Ferramentas, tecnologias e </a:t>
            </a:r>
            <a:r>
              <a:rPr lang="pt-BR" dirty="0" smtClean="0"/>
              <a:t>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 </a:t>
            </a:r>
            <a:r>
              <a:rPr lang="pt-BR" b="1" dirty="0" smtClean="0"/>
              <a:t>engenharia de software</a:t>
            </a:r>
            <a:r>
              <a:rPr lang="pt-BR" dirty="0" smtClean="0"/>
              <a:t> aborda uma série de práticas e </a:t>
            </a:r>
            <a:r>
              <a:rPr lang="pt-BR" dirty="0" smtClean="0"/>
              <a:t>tecnologias enfocando </a:t>
            </a:r>
            <a:r>
              <a:rPr lang="pt-BR" dirty="0" smtClean="0"/>
              <a:t>seu impacto na produtividade e qualidade de </a:t>
            </a:r>
            <a:r>
              <a:rPr lang="pt-BR" i="1" dirty="0" smtClean="0"/>
              <a:t>software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Destacam-se o estudo de </a:t>
            </a:r>
            <a:r>
              <a:rPr lang="pt-BR" dirty="0" smtClean="0">
                <a:hlinkClick r:id="rId2" tooltip="Linguagem de programação"/>
              </a:rPr>
              <a:t>linguagem de programação</a:t>
            </a:r>
            <a:r>
              <a:rPr lang="pt-BR" dirty="0" smtClean="0"/>
              <a:t>, </a:t>
            </a:r>
            <a:r>
              <a:rPr lang="pt-BR" dirty="0" smtClean="0">
                <a:hlinkClick r:id="rId3" tooltip="Banco de dados"/>
              </a:rPr>
              <a:t>banco de dados</a:t>
            </a:r>
            <a:r>
              <a:rPr lang="pt-BR" dirty="0" smtClean="0"/>
              <a:t> e </a:t>
            </a:r>
            <a:r>
              <a:rPr lang="pt-BR" dirty="0" smtClean="0">
                <a:hlinkClick r:id="rId4" tooltip="Paradigma de programação"/>
              </a:rPr>
              <a:t>paradigmas de programação</a:t>
            </a:r>
            <a:r>
              <a:rPr lang="pt-BR" dirty="0" smtClean="0"/>
              <a:t>, como:</a:t>
            </a:r>
          </a:p>
          <a:p>
            <a:r>
              <a:rPr lang="pt-BR" dirty="0" smtClean="0">
                <a:hlinkClick r:id="rId5" tooltip="Programação estruturada"/>
              </a:rPr>
              <a:t>Programação estruturada</a:t>
            </a:r>
            <a:endParaRPr lang="pt-BR" dirty="0" smtClean="0"/>
          </a:p>
          <a:p>
            <a:r>
              <a:rPr lang="pt-BR" dirty="0" smtClean="0">
                <a:hlinkClick r:id="rId6" tooltip="Programação funcional"/>
              </a:rPr>
              <a:t>Programação funcional</a:t>
            </a:r>
            <a:endParaRPr lang="pt-BR" dirty="0" smtClean="0"/>
          </a:p>
          <a:p>
            <a:r>
              <a:rPr lang="pt-BR" dirty="0" smtClean="0">
                <a:hlinkClick r:id="rId7" tooltip="Programação orientada a objetos"/>
              </a:rPr>
              <a:t>Programação orientada a objetos</a:t>
            </a:r>
            <a:endParaRPr lang="pt-BR" dirty="0" smtClean="0"/>
          </a:p>
          <a:p>
            <a:r>
              <a:rPr lang="pt-BR" dirty="0" smtClean="0">
                <a:hlinkClick r:id="rId8" tooltip="Componentes de Software"/>
              </a:rPr>
              <a:t>Componentes de Software</a:t>
            </a:r>
            <a:endParaRPr lang="pt-BR" dirty="0" smtClean="0"/>
          </a:p>
          <a:p>
            <a:r>
              <a:rPr lang="pt-BR" dirty="0" smtClean="0">
                <a:hlinkClick r:id="rId9" tooltip="Programação orientada a aspecto"/>
              </a:rPr>
              <a:t>Programação orientada a </a:t>
            </a:r>
            <a:r>
              <a:rPr lang="pt-BR" dirty="0" smtClean="0">
                <a:hlinkClick r:id="rId9" tooltip="Programação orientada a aspecto"/>
              </a:rPr>
              <a:t>aspecto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3000" dirty="0" smtClean="0">
                <a:hlinkClick r:id="rId2" tooltip="Ferramenta CASE"/>
              </a:rPr>
              <a:t>Ferramentas</a:t>
            </a:r>
            <a:r>
              <a:rPr lang="pt-BR" sz="3000" dirty="0" smtClean="0">
                <a:hlinkClick r:id="rId2" tooltip="Ferramenta CASE"/>
              </a:rPr>
              <a:t> </a:t>
            </a:r>
            <a:r>
              <a:rPr lang="pt-BR" sz="3000" b="1" dirty="0" smtClean="0">
                <a:hlinkClick r:id="rId2" tooltip="Ferramenta CASE"/>
              </a:rPr>
              <a:t>CASE</a:t>
            </a:r>
            <a:r>
              <a:rPr lang="pt-BR" sz="3000" dirty="0" smtClean="0"/>
              <a:t> (do inglês </a:t>
            </a:r>
            <a:r>
              <a:rPr lang="pt-BR" sz="3000" i="1" dirty="0" err="1" smtClean="0"/>
              <a:t>Computer-Aided</a:t>
            </a:r>
            <a:r>
              <a:rPr lang="pt-BR" sz="3000" i="1" dirty="0" smtClean="0"/>
              <a:t> Software </a:t>
            </a:r>
            <a:r>
              <a:rPr lang="pt-BR" sz="3000" i="1" dirty="0" err="1" smtClean="0"/>
              <a:t>Engineering</a:t>
            </a:r>
            <a:r>
              <a:rPr lang="pt-BR" sz="3000" dirty="0" smtClean="0"/>
              <a:t>).</a:t>
            </a:r>
          </a:p>
          <a:p>
            <a:r>
              <a:rPr lang="pt-BR" sz="3000" dirty="0" smtClean="0"/>
              <a:t>Abrange </a:t>
            </a:r>
            <a:r>
              <a:rPr lang="pt-BR" sz="3000" dirty="0" smtClean="0"/>
              <a:t>toda ferramenta baseada em computadores que auxiliam atividades de engenharia de </a:t>
            </a:r>
            <a:r>
              <a:rPr lang="pt-BR" sz="3000" i="1" dirty="0" smtClean="0"/>
              <a:t>software</a:t>
            </a:r>
            <a:r>
              <a:rPr lang="pt-BR" sz="3000" dirty="0" smtClean="0"/>
              <a:t>, desde a análise de requisitos e modelagem até programação e testes</a:t>
            </a:r>
            <a:r>
              <a:rPr lang="pt-BR" sz="3000" dirty="0" smtClean="0"/>
              <a:t>.</a:t>
            </a:r>
            <a:endParaRPr lang="pt-BR" sz="30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Os </a:t>
            </a:r>
            <a:r>
              <a:rPr lang="pt-BR" dirty="0" smtClean="0">
                <a:hlinkClick r:id="rId3" tooltip="Ambiente de Desenvolvimento Integrado"/>
              </a:rPr>
              <a:t>ambientes de desenvolvimento integrado</a:t>
            </a:r>
            <a:r>
              <a:rPr lang="pt-BR" dirty="0" smtClean="0"/>
              <a:t> (</a:t>
            </a:r>
            <a:r>
              <a:rPr lang="pt-BR" b="1" dirty="0" err="1" smtClean="0"/>
              <a:t>IDEs</a:t>
            </a:r>
            <a:r>
              <a:rPr lang="pt-BR" dirty="0" smtClean="0"/>
              <a:t>) têm maior destaque e suportam, entre outras coisas:</a:t>
            </a:r>
          </a:p>
          <a:p>
            <a:r>
              <a:rPr lang="pt-BR" dirty="0" smtClean="0">
                <a:hlinkClick r:id="rId4" tooltip="Editor"/>
              </a:rPr>
              <a:t>Editor</a:t>
            </a:r>
            <a:endParaRPr lang="pt-BR" dirty="0" smtClean="0"/>
          </a:p>
          <a:p>
            <a:r>
              <a:rPr lang="pt-BR" dirty="0" smtClean="0">
                <a:hlinkClick r:id="rId5" tooltip="Debug"/>
              </a:rPr>
              <a:t>Debug</a:t>
            </a:r>
            <a:endParaRPr lang="pt-BR" dirty="0" smtClean="0"/>
          </a:p>
          <a:p>
            <a:r>
              <a:rPr lang="pt-BR" dirty="0" smtClean="0">
                <a:hlinkClick r:id="rId6" tooltip="Geração de código"/>
              </a:rPr>
              <a:t>Geração de código</a:t>
            </a:r>
            <a:endParaRPr lang="pt-BR" dirty="0" smtClean="0"/>
          </a:p>
          <a:p>
            <a:r>
              <a:rPr lang="pt-BR" dirty="0" smtClean="0">
                <a:hlinkClick r:id="rId7" tooltip="Modelagem"/>
              </a:rPr>
              <a:t>Modelagem</a:t>
            </a:r>
            <a:endParaRPr lang="pt-BR" dirty="0" smtClean="0"/>
          </a:p>
          <a:p>
            <a:r>
              <a:rPr lang="pt-BR" dirty="0" err="1" smtClean="0">
                <a:hlinkClick r:id="rId8" tooltip="Deploy (página não existe)"/>
              </a:rPr>
              <a:t>Deploy</a:t>
            </a:r>
            <a:endParaRPr lang="pt-BR" dirty="0" smtClean="0"/>
          </a:p>
          <a:p>
            <a:r>
              <a:rPr lang="pt-BR" dirty="0" smtClean="0">
                <a:hlinkClick r:id="rId9" tooltip="Testes não automatizados (página não existe)"/>
              </a:rPr>
              <a:t>Testes não automatizados</a:t>
            </a:r>
            <a:endParaRPr lang="pt-BR" dirty="0" smtClean="0"/>
          </a:p>
          <a:p>
            <a:r>
              <a:rPr lang="pt-BR" dirty="0" smtClean="0">
                <a:hlinkClick r:id="rId10" tooltip="Testes automatizados"/>
              </a:rPr>
              <a:t>Testes automatizados</a:t>
            </a:r>
            <a:endParaRPr lang="pt-BR" dirty="0" smtClean="0"/>
          </a:p>
          <a:p>
            <a:r>
              <a:rPr lang="pt-BR" dirty="0" err="1" smtClean="0">
                <a:hlinkClick r:id="rId11" tooltip="Refatoração"/>
              </a:rPr>
              <a:t>Refatoração</a:t>
            </a:r>
            <a:r>
              <a:rPr lang="pt-BR" dirty="0" smtClean="0"/>
              <a:t> (</a:t>
            </a:r>
            <a:r>
              <a:rPr lang="pt-BR" i="1" dirty="0" err="1" smtClean="0"/>
              <a:t>Refactoring</a:t>
            </a:r>
            <a:r>
              <a:rPr lang="pt-BR" dirty="0" smtClean="0"/>
              <a:t>)</a:t>
            </a:r>
          </a:p>
          <a:p>
            <a:r>
              <a:rPr lang="pt-BR" u="sng" dirty="0" smtClean="0">
                <a:hlinkClick r:id="rId12" tooltip="Gestão de Riscos nos projectos de Software (página não existe)"/>
              </a:rPr>
              <a:t>Gestão de Riscos nos </a:t>
            </a:r>
            <a:r>
              <a:rPr lang="pt-BR" u="sng" dirty="0" err="1" smtClean="0">
                <a:hlinkClick r:id="rId12" tooltip="Gestão de Riscos nos projectos de Software (página não existe)"/>
              </a:rPr>
              <a:t>projectos</a:t>
            </a:r>
            <a:r>
              <a:rPr lang="pt-BR" u="sng" dirty="0" smtClean="0">
                <a:hlinkClick r:id="rId12" tooltip="Gestão de Riscos nos projectos de Software (página não existe)"/>
              </a:rPr>
              <a:t> de </a:t>
            </a:r>
            <a:r>
              <a:rPr lang="pt-BR" u="sng" dirty="0" smtClean="0">
                <a:hlinkClick r:id="rId12" tooltip="Gestão de Riscos nos projectos de Software (página não existe)"/>
              </a:rPr>
              <a:t>Software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Conteúdo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Programático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0459684"/>
              </p:ext>
            </p:extLst>
          </p:nvPr>
        </p:nvGraphicFramePr>
        <p:xfrm>
          <a:off x="852949" y="1889095"/>
          <a:ext cx="10515599" cy="3662097"/>
        </p:xfrm>
        <a:graphic>
          <a:graphicData uri="http://schemas.openxmlformats.org/drawingml/2006/table">
            <a:tbl>
              <a:tblPr/>
              <a:tblGrid>
                <a:gridCol w="1004001"/>
                <a:gridCol w="726580"/>
                <a:gridCol w="1004001"/>
                <a:gridCol w="7781017"/>
              </a:tblGrid>
              <a:tr h="196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Data</a:t>
                      </a: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Sem</a:t>
                      </a: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Aula</a:t>
                      </a: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CONTEÚDO PROGRAMÁTICO (TÓPICOS)</a:t>
                      </a: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6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12-04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9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205" marR="5205" marT="52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Metodologias ágeis</a:t>
                      </a:r>
                    </a:p>
                  </a:txBody>
                  <a:tcPr marL="65278" marR="65278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196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19-04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Engenharia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de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Sistemas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313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26-04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DevOps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engenharia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contínua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de software</a:t>
                      </a:r>
                    </a:p>
                  </a:txBody>
                  <a:tcPr marL="4771" marR="4771" marT="477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03-05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Computação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Nuvem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Infraestrutura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como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serviço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10-05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Computação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Nuvem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Plataforma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como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serviço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147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17-05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Internet das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Coisas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24-05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PROVA</a:t>
                      </a:r>
                      <a:r>
                        <a:rPr lang="en-US" sz="18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02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31-05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FERIADO</a:t>
                      </a: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07-06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18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Prova</a:t>
                      </a: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Substitutiva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  <a:tr h="196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14-06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17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Apresentação</a:t>
                      </a: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do </a:t>
                      </a: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Trabalho</a:t>
                      </a: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Final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5DC"/>
                    </a:solidFill>
                  </a:tcPr>
                </a:tc>
              </a:tr>
              <a:tr h="196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21-06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18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Entrega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revisão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dos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conceitos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.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Encerramento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disciplina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771" marR="4771" marT="477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77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</a:t>
            </a:r>
            <a:r>
              <a:rPr lang="pt-BR" dirty="0" smtClean="0"/>
              <a:t>projetos e 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 </a:t>
            </a:r>
            <a:r>
              <a:rPr lang="pt-BR" dirty="0" smtClean="0">
                <a:hlinkClick r:id="rId2" tooltip="Gerência de projetos"/>
              </a:rPr>
              <a:t>gerência de projetos</a:t>
            </a:r>
            <a:r>
              <a:rPr lang="pt-BR" dirty="0" smtClean="0"/>
              <a:t> se preocupa em entregar o sistema de </a:t>
            </a:r>
            <a:r>
              <a:rPr lang="pt-BR" i="1" dirty="0" smtClean="0"/>
              <a:t>software</a:t>
            </a:r>
            <a:r>
              <a:rPr lang="pt-BR" dirty="0" smtClean="0"/>
              <a:t> no prazo e de acordo com os requisitos estabelecidos, levando em conta sempre as limitações de orçamento e tempo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O </a:t>
            </a:r>
            <a:r>
              <a:rPr lang="pt-BR" dirty="0" smtClean="0"/>
              <a:t>planejamento de um projeto de desenvolvimento de </a:t>
            </a:r>
            <a:r>
              <a:rPr lang="pt-BR" i="1" dirty="0" smtClean="0"/>
              <a:t>software</a:t>
            </a:r>
            <a:r>
              <a:rPr lang="pt-BR" dirty="0" smtClean="0"/>
              <a:t> inclui:</a:t>
            </a:r>
          </a:p>
          <a:p>
            <a:r>
              <a:rPr lang="pt-BR" dirty="0" smtClean="0"/>
              <a:t>Objetivos e requisitos do projeto</a:t>
            </a:r>
          </a:p>
          <a:p>
            <a:r>
              <a:rPr lang="pt-BR" dirty="0" smtClean="0"/>
              <a:t>O</a:t>
            </a:r>
            <a:r>
              <a:rPr lang="pt-BR" dirty="0" smtClean="0"/>
              <a:t>rganização </a:t>
            </a:r>
            <a:r>
              <a:rPr lang="pt-BR" dirty="0" smtClean="0"/>
              <a:t>do projeto (incluindo equipes e responsabilidades)</a:t>
            </a:r>
          </a:p>
          <a:p>
            <a:r>
              <a:rPr lang="pt-BR" dirty="0" smtClean="0"/>
              <a:t>Estrutura Analítica do Projeto</a:t>
            </a:r>
            <a:endParaRPr lang="pt-BR" dirty="0" smtClean="0"/>
          </a:p>
          <a:p>
            <a:r>
              <a:rPr lang="pt-BR" dirty="0" smtClean="0"/>
              <a:t>Cronograma </a:t>
            </a:r>
            <a:r>
              <a:rPr lang="pt-BR" dirty="0" smtClean="0"/>
              <a:t>do </a:t>
            </a:r>
            <a:r>
              <a:rPr lang="pt-BR" dirty="0" smtClean="0"/>
              <a:t>projeto</a:t>
            </a:r>
            <a:endParaRPr lang="pt-BR" dirty="0" smtClean="0"/>
          </a:p>
          <a:p>
            <a:r>
              <a:rPr lang="pt-BR" dirty="0" smtClean="0"/>
              <a:t>Estimativa </a:t>
            </a:r>
            <a:r>
              <a:rPr lang="pt-BR" dirty="0" smtClean="0"/>
              <a:t>de </a:t>
            </a:r>
            <a:r>
              <a:rPr lang="pt-BR" dirty="0" smtClean="0"/>
              <a:t>custos</a:t>
            </a:r>
          </a:p>
          <a:p>
            <a:r>
              <a:rPr lang="pt-BR" dirty="0" smtClean="0"/>
              <a:t>Análise </a:t>
            </a:r>
            <a:r>
              <a:rPr lang="pt-BR" dirty="0" smtClean="0"/>
              <a:t>e gestão de </a:t>
            </a:r>
            <a:r>
              <a:rPr lang="pt-BR" dirty="0" smtClean="0"/>
              <a:t>risco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As atividades de análise concentram-se na identificação, especificação e descrição dos </a:t>
            </a:r>
            <a:r>
              <a:rPr lang="pt-BR" dirty="0" smtClean="0">
                <a:hlinkClick r:id="rId2" tooltip="Processo de Engenharia de Requisitos"/>
              </a:rPr>
              <a:t>requisitos</a:t>
            </a:r>
            <a:r>
              <a:rPr lang="pt-BR" dirty="0" smtClean="0"/>
              <a:t> do sistema de software. De acordo com a ISO/IEC/IEEE 24765 requisito é:</a:t>
            </a:r>
          </a:p>
          <a:p>
            <a:r>
              <a:rPr lang="pt-BR" dirty="0" smtClean="0"/>
              <a:t>condição ou capacidade necessária por um usuário para resolver um problema ou alcançar um objetivo;</a:t>
            </a:r>
          </a:p>
          <a:p>
            <a:r>
              <a:rPr lang="pt-BR" dirty="0" smtClean="0"/>
              <a:t>condição ou capacidade que deve ser atingida ou possuída por um sistema ou componente de um sistema para satisfazer um contrato, padrão, especificação ou outro documento formalmente imposto;</a:t>
            </a:r>
          </a:p>
          <a:p>
            <a:r>
              <a:rPr lang="pt-BR" dirty="0" smtClean="0"/>
              <a:t>representação documentada de uma condição ou capacidade como em (1) ou (2);</a:t>
            </a:r>
          </a:p>
          <a:p>
            <a:r>
              <a:rPr lang="pt-BR" dirty="0" smtClean="0"/>
              <a:t>condição ou capacidade que deve ser alcançada ou possuída por um sistema, produto, serviço, resultado ou componente para satisfazer um contrato, padrão, especificação ou outro documento formalmente imposto.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de requisitos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Requisitos incluem as necessidades quantificadas e documentadas, desejos e expectativas do patrocinador, clientes e outras partes interessadas.</a:t>
            </a:r>
          </a:p>
          <a:p>
            <a:r>
              <a:rPr lang="pt-BR" dirty="0" smtClean="0"/>
              <a:t>Há várias classificações sobre requisitos, o </a:t>
            </a:r>
            <a:r>
              <a:rPr lang="pt-BR" dirty="0" smtClean="0">
                <a:hlinkClick r:id="rId2" tooltip="Project Management Body of Knowledge"/>
              </a:rPr>
              <a:t>PMBOK</a:t>
            </a:r>
            <a:r>
              <a:rPr lang="pt-BR" dirty="0" smtClean="0"/>
              <a:t> e o </a:t>
            </a:r>
            <a:r>
              <a:rPr lang="pt-BR" dirty="0" smtClean="0">
                <a:hlinkClick r:id="rId3" tooltip="Business Analysis Body of Knowledge"/>
              </a:rPr>
              <a:t>BABOK</a:t>
            </a:r>
            <a:r>
              <a:rPr lang="pt-BR" dirty="0" smtClean="0"/>
              <a:t> utilizam a seguinte classificação hierárquica: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Requisitos de negócio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Requisitos das partes interessadas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Requisitos da solução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Requisitos da transição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Tanto requisitos da solução como da transição se subdividem em: Requisitos funcionais e não funcionais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4379" y="1562418"/>
            <a:ext cx="10648767" cy="50212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 rot="20629863">
            <a:off x="3156175" y="2632541"/>
            <a:ext cx="552267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Lembrem-se do artigo sobre a Metodologia Cascata</a:t>
            </a:r>
            <a:endParaRPr lang="pt-BR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Cascata na Prática</a:t>
            </a:r>
            <a:endParaRPr lang="pt-B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680" y="1645921"/>
            <a:ext cx="10668000" cy="488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Modelos Iterativos</a:t>
            </a:r>
            <a:endParaRPr lang="pt-B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Requisitos de sistema SEMPRE evoluem durante curso de um projeto. Assim a iteração do processo sempre faz parte do desenvolvimento de grandes sistemas</a:t>
            </a:r>
          </a:p>
          <a:p>
            <a:r>
              <a:rPr lang="pt-BR" smtClean="0"/>
              <a:t>Iterações podem ser aplicadas a quaisquer dos modelos de de ciclo de vida </a:t>
            </a:r>
          </a:p>
          <a:p>
            <a:r>
              <a:rPr lang="pt-BR" smtClean="0"/>
              <a:t>Duas abordagens (relacionadas)</a:t>
            </a:r>
          </a:p>
          <a:p>
            <a:pPr lvl="1"/>
            <a:r>
              <a:rPr lang="pt-BR" smtClean="0"/>
              <a:t>Desenvolvimento espiral </a:t>
            </a:r>
          </a:p>
          <a:p>
            <a:pPr lvl="1"/>
            <a:r>
              <a:rPr lang="pt-BR" smtClean="0"/>
              <a:t>Desenvolvimento incremental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Desenvolvimento Espiral</a:t>
            </a:r>
            <a:endParaRPr lang="pt-B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Acrescenta aspectos gerenciais ao processo de desenvolvimento de software. </a:t>
            </a:r>
          </a:p>
          <a:p>
            <a:pPr lvl="1"/>
            <a:r>
              <a:rPr lang="pt-BR" smtClean="0"/>
              <a:t>análise de riscos em intervalos regulares do processo de desenvolvimento de software</a:t>
            </a:r>
          </a:p>
          <a:p>
            <a:pPr lvl="1"/>
            <a:r>
              <a:rPr lang="pt-BR" smtClean="0"/>
              <a:t>planejamento</a:t>
            </a:r>
          </a:p>
          <a:p>
            <a:pPr lvl="1"/>
            <a:r>
              <a:rPr lang="pt-BR" smtClean="0"/>
              <a:t>controle</a:t>
            </a:r>
          </a:p>
          <a:p>
            <a:pPr lvl="1"/>
            <a:r>
              <a:rPr lang="pt-BR" smtClean="0"/>
              <a:t>tomada de decisão</a:t>
            </a:r>
          </a:p>
          <a:p>
            <a:r>
              <a:rPr lang="pt-BR" smtClean="0"/>
              <a:t>O processo é representado como uma espiral em vez de uma seqüência de atividades</a:t>
            </a:r>
          </a:p>
          <a:p>
            <a:r>
              <a:rPr lang="pt-BR" smtClean="0"/>
              <a:t>Cada volta na espiral representa uma fase no processo</a:t>
            </a:r>
          </a:p>
          <a:p>
            <a:r>
              <a:rPr lang="pt-BR" smtClean="0"/>
              <a:t>Não há fases fixas como especificação ou projeto - voltas na espiral são escolhidas dependendo do que é requerido</a:t>
            </a:r>
          </a:p>
          <a:p>
            <a:r>
              <a:rPr lang="pt-BR" smtClean="0"/>
              <a:t>Riscos são avaliados explicitamente e resolvidos ao longo do processo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Desenvolvimento Espiral</a:t>
            </a:r>
            <a:endParaRPr lang="pt-B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5490" y="1824672"/>
            <a:ext cx="11133899" cy="419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Desenvolvimento Incremental</a:t>
            </a:r>
            <a:endParaRPr lang="pt-B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Em vez de entregar o sistema como um todo, o desenvolvimento e a entrega são divididos em incrementos, com cada incremento entregando parte da funcionalidade requerida</a:t>
            </a:r>
          </a:p>
          <a:p>
            <a:r>
              <a:rPr lang="pt-BR" smtClean="0"/>
              <a:t>Requisitos dos usuários são priorizados e os requisitos de mais alta prioridade são incluídos nas iterações iniciais</a:t>
            </a:r>
          </a:p>
          <a:p>
            <a:r>
              <a:rPr lang="pt-BR" smtClean="0"/>
              <a:t>Uma vez que o desenvolvimento de um incremento é iniciado, os requisitos são "congelados". Embora os requisitos possam continuar a evoluir para incrementos posteriores</a:t>
            </a: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ses do RUP - portugu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4909" y="1143316"/>
            <a:ext cx="8597811" cy="5490364"/>
          </a:xfrm>
          <a:prstGeom prst="rect">
            <a:avLst/>
          </a:prstGeom>
          <a:noFill/>
        </p:spPr>
      </p:pic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Iterativo e Incremental</a:t>
            </a:r>
            <a:br>
              <a:rPr lang="pt-BR" dirty="0" smtClean="0"/>
            </a:br>
            <a:r>
              <a:rPr lang="pt-BR" dirty="0" smtClean="0"/>
              <a:t> (do RUP)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r>
              <a:rPr lang="en-US" dirty="0"/>
              <a:t> </a:t>
            </a:r>
            <a:r>
              <a:rPr lang="en-US" dirty="0" smtClean="0"/>
              <a:t>1S18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b="1" dirty="0" smtClean="0"/>
              <a:t>Fevereiro</a:t>
            </a:r>
          </a:p>
          <a:p>
            <a:r>
              <a:rPr lang="pt-BR" dirty="0" smtClean="0"/>
              <a:t>03/02/2018 Encerramento do período das reuniões de planejamento da </a:t>
            </a:r>
            <a:r>
              <a:rPr lang="pt-BR" dirty="0" err="1" smtClean="0"/>
              <a:t>Unimep</a:t>
            </a:r>
            <a:r>
              <a:rPr lang="pt-BR" dirty="0" smtClean="0"/>
              <a:t>, das Faculdades e Cursos (1S/2018)</a:t>
            </a:r>
          </a:p>
          <a:p>
            <a:r>
              <a:rPr lang="pt-BR" dirty="0" smtClean="0"/>
              <a:t>05/02/2018 Início das Aulas - Cursos de Graduação (1S/2018)</a:t>
            </a:r>
          </a:p>
          <a:p>
            <a:r>
              <a:rPr lang="pt-BR" dirty="0" smtClean="0"/>
              <a:t>12/02/2018 Recesso acadêmico e administrativo</a:t>
            </a:r>
          </a:p>
          <a:p>
            <a:r>
              <a:rPr lang="pt-BR" dirty="0" smtClean="0"/>
              <a:t>13/02/2018 Recesso acadêmico e administrativo (Carnaval)</a:t>
            </a:r>
          </a:p>
          <a:p>
            <a:r>
              <a:rPr lang="pt-BR" dirty="0" smtClean="0"/>
              <a:t>14/02/2018 Recesso acadêmico e administrativo</a:t>
            </a:r>
          </a:p>
          <a:p>
            <a:r>
              <a:rPr lang="pt-BR" dirty="0" smtClean="0"/>
              <a:t>19/02/2018 Início do período de atividades acadêmicas dos Programas de Pós-Graduação - </a:t>
            </a:r>
            <a:r>
              <a:rPr lang="pt-BR" dirty="0" err="1" smtClean="0"/>
              <a:t>Stricto</a:t>
            </a:r>
            <a:r>
              <a:rPr lang="pt-BR" dirty="0" smtClean="0"/>
              <a:t> </a:t>
            </a:r>
            <a:r>
              <a:rPr lang="pt-BR" dirty="0" err="1" smtClean="0"/>
              <a:t>Sensu</a:t>
            </a:r>
            <a:r>
              <a:rPr lang="pt-BR" dirty="0" smtClean="0"/>
              <a:t> (1S/2018)</a:t>
            </a:r>
          </a:p>
          <a:p>
            <a:pPr>
              <a:buNone/>
            </a:pPr>
            <a:r>
              <a:rPr lang="pt-BR" b="1" dirty="0" smtClean="0"/>
              <a:t>Março</a:t>
            </a:r>
          </a:p>
          <a:p>
            <a:r>
              <a:rPr lang="pt-BR" dirty="0" smtClean="0"/>
              <a:t>29/03/2018 Recesso acadêmico e administrativo</a:t>
            </a:r>
          </a:p>
          <a:p>
            <a:r>
              <a:rPr lang="pt-BR" dirty="0" smtClean="0"/>
              <a:t>30/03/2018 Feriado Religioso (Paixão de Cristo)</a:t>
            </a:r>
          </a:p>
          <a:p>
            <a:r>
              <a:rPr lang="pt-BR" dirty="0" smtClean="0"/>
              <a:t>31/03/2018 Recesso acadêmico e administrativo</a:t>
            </a:r>
          </a:p>
          <a:p>
            <a:pPr>
              <a:buNone/>
            </a:pPr>
            <a:r>
              <a:rPr lang="pt-BR" b="1" dirty="0" smtClean="0"/>
              <a:t>Abril</a:t>
            </a:r>
          </a:p>
          <a:p>
            <a:r>
              <a:rPr lang="pt-BR" dirty="0" smtClean="0"/>
              <a:t>21/04/2018 Feriado Nacional (Tiradentes)</a:t>
            </a:r>
          </a:p>
          <a:p>
            <a:r>
              <a:rPr lang="pt-BR" dirty="0" smtClean="0"/>
              <a:t>30/04/2018 Recesso acadêmico e administrativo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b="1" dirty="0" smtClean="0"/>
              <a:t>Maio</a:t>
            </a:r>
          </a:p>
          <a:p>
            <a:r>
              <a:rPr lang="pt-BR" dirty="0" smtClean="0"/>
              <a:t>01/05/2018 Feriado Nacional (Dia do Trabalho)</a:t>
            </a:r>
          </a:p>
          <a:p>
            <a:r>
              <a:rPr lang="pt-BR" dirty="0" smtClean="0"/>
              <a:t>31/05/2018 Feriado Religioso (Corpus Christi)</a:t>
            </a:r>
          </a:p>
          <a:p>
            <a:pPr>
              <a:buNone/>
            </a:pPr>
            <a:r>
              <a:rPr lang="pt-BR" b="1" dirty="0" smtClean="0"/>
              <a:t>Junho</a:t>
            </a:r>
          </a:p>
          <a:p>
            <a:r>
              <a:rPr lang="pt-BR" dirty="0" smtClean="0"/>
              <a:t>01/06/2018 Recesso acadêmico e administrativo</a:t>
            </a:r>
          </a:p>
          <a:p>
            <a:r>
              <a:rPr lang="pt-BR" dirty="0" smtClean="0"/>
              <a:t>02/06/2018 Recesso acadêmico e administrativo</a:t>
            </a:r>
          </a:p>
          <a:p>
            <a:r>
              <a:rPr lang="pt-BR" dirty="0" smtClean="0"/>
              <a:t>13/06/2018 Feriado Religioso (Piracicaba e Lins)</a:t>
            </a:r>
          </a:p>
          <a:p>
            <a:r>
              <a:rPr lang="pt-BR" dirty="0" smtClean="0"/>
              <a:t>23/06/2018 Encerramento do calendário acadêmico, das aulas dos cursos de Graduação e do período de atividades acadêmicas dos Programas de Pós-Graduação - </a:t>
            </a:r>
            <a:r>
              <a:rPr lang="pt-BR" dirty="0" err="1" smtClean="0"/>
              <a:t>Stricto</a:t>
            </a:r>
            <a:r>
              <a:rPr lang="pt-BR" dirty="0" smtClean="0"/>
              <a:t> </a:t>
            </a:r>
            <a:r>
              <a:rPr lang="pt-BR" dirty="0" err="1" smtClean="0"/>
              <a:t>Sensu</a:t>
            </a:r>
            <a:r>
              <a:rPr lang="pt-BR" dirty="0" smtClean="0"/>
              <a:t> (1S/2018)</a:t>
            </a:r>
          </a:p>
          <a:p>
            <a:r>
              <a:rPr lang="pt-BR" dirty="0" smtClean="0"/>
              <a:t>30/06/2018 Encerramento do período para registro de notas e faltas referentes a 1S/2018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1EF-5D05-4BDA-8B57-AF6E3DCF5BCA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58846" y="6252694"/>
            <a:ext cx="436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http://unimep.edu.br/calendario-academico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40866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Desenvolvedor Front </a:t>
            </a:r>
            <a:r>
              <a:rPr lang="pt-BR" dirty="0" err="1" smtClean="0"/>
              <a:t>End</a:t>
            </a:r>
            <a:r>
              <a:rPr lang="pt-BR" dirty="0" smtClean="0"/>
              <a:t>, </a:t>
            </a:r>
            <a:r>
              <a:rPr lang="pt-BR" dirty="0" err="1" smtClean="0"/>
              <a:t>Back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e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smtClean="0"/>
              <a:t>Discussão sobre </a:t>
            </a:r>
            <a:r>
              <a:rPr lang="pt-BR" dirty="0" err="1" smtClean="0"/>
              <a:t>DevOps</a:t>
            </a:r>
            <a:r>
              <a:rPr lang="pt-BR" dirty="0" smtClean="0"/>
              <a:t> e </a:t>
            </a:r>
            <a:r>
              <a:rPr lang="pt-BR" dirty="0" err="1" smtClean="0"/>
              <a:t>Containers</a:t>
            </a:r>
            <a:r>
              <a:rPr lang="pt-BR" dirty="0" smtClean="0"/>
              <a:t> (</a:t>
            </a:r>
            <a:r>
              <a:rPr lang="pt-BR" dirty="0" err="1" smtClean="0"/>
              <a:t>Docker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err="1" smtClean="0"/>
              <a:t>SaaS</a:t>
            </a:r>
            <a:r>
              <a:rPr lang="pt-BR" dirty="0" smtClean="0"/>
              <a:t> (Software as a </a:t>
            </a:r>
            <a:r>
              <a:rPr lang="pt-BR" dirty="0" err="1" smtClean="0"/>
              <a:t>Service</a:t>
            </a:r>
            <a:r>
              <a:rPr lang="pt-BR" dirty="0" smtClean="0"/>
              <a:t>)</a:t>
            </a:r>
          </a:p>
          <a:p>
            <a:r>
              <a:rPr lang="pt-BR" dirty="0" smtClean="0"/>
              <a:t>Novas tecnologias e linguagens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6" name="Picture 2" descr="docker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328" y="4565332"/>
            <a:ext cx="3883025" cy="928055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853440" y="5589955"/>
            <a:ext cx="411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/>
              <a:t>http://www.sinestec.com.br/blog/docker-fundamentos-conceito-e-arquitetura/</a:t>
            </a:r>
            <a:endParaRPr lang="pt-BR" sz="1000" dirty="0"/>
          </a:p>
        </p:txBody>
      </p:sp>
      <p:pic>
        <p:nvPicPr>
          <p:cNvPr id="1028" name="Picture 4" descr="Contai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3820" y="3977938"/>
            <a:ext cx="2727961" cy="1790225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7452360" y="5864274"/>
            <a:ext cx="323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/>
              <a:t>https://www.eunati.com.br/2017/12/docker-e-containers-fundamentos-devops-parte-6.html</a:t>
            </a:r>
            <a:endParaRPr lang="pt-BR" sz="1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45317" y="1858328"/>
            <a:ext cx="3565207" cy="119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>
          <a:xfrm>
            <a:off x="8191500" y="3136314"/>
            <a:ext cx="3672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/>
              <a:t>https://www.eunati.com.br/2017/08/vagrant-turbine-suas-vms-e-ambientes-de-desenvolvimento-devops-parte-1.html</a:t>
            </a:r>
            <a:endParaRPr lang="pt-BR" sz="1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1" y="5836572"/>
            <a:ext cx="28305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31849" y="6236622"/>
            <a:ext cx="633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Japanese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630" y="2111169"/>
            <a:ext cx="147796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462324" y="2425494"/>
            <a:ext cx="536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Hebrew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642830" y="3084310"/>
            <a:ext cx="20351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3100" dirty="0">
                <a:solidFill>
                  <a:srgbClr val="FF00FF"/>
                </a:solidFill>
                <a:latin typeface="Brush Script" charset="0"/>
              </a:rPr>
              <a:t>Thank You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93717" y="3620884"/>
            <a:ext cx="506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English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515187" y="561719"/>
            <a:ext cx="1173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3400">
                <a:solidFill>
                  <a:srgbClr val="FF0000"/>
                </a:solidFill>
                <a:latin typeface="Brush Script" charset="0"/>
              </a:rPr>
              <a:t>Merci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867613" y="1085594"/>
            <a:ext cx="485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French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562850" y="3679825"/>
            <a:ext cx="1322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400" b="1">
                <a:solidFill>
                  <a:srgbClr val="00B400"/>
                </a:solidFill>
                <a:latin typeface="Brush Script" charset="0"/>
              </a:rPr>
              <a:t>Danke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8005763" y="4287838"/>
            <a:ext cx="531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German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8986" y="4368442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3000" b="1">
                <a:solidFill>
                  <a:srgbClr val="941CAC"/>
                </a:solidFill>
                <a:latin typeface="Brush Script" charset="0"/>
              </a:rPr>
              <a:t>Grazie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967761" y="4966929"/>
            <a:ext cx="4349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Italian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0053791" y="1010061"/>
            <a:ext cx="14620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3100" b="1">
                <a:solidFill>
                  <a:srgbClr val="800044"/>
                </a:solidFill>
                <a:latin typeface="Brush Script" charset="0"/>
              </a:rPr>
              <a:t>Gracias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0509404" y="1537110"/>
            <a:ext cx="550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Spanish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194608" y="2913524"/>
            <a:ext cx="20304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>
                <a:solidFill>
                  <a:srgbClr val="00FF00"/>
                </a:solidFill>
                <a:latin typeface="Brush Script" charset="0"/>
              </a:rPr>
              <a:t>Obrigado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672446" y="3507248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Brazilian Portuguese</a:t>
            </a:r>
          </a:p>
        </p:txBody>
      </p:sp>
      <p:pic>
        <p:nvPicPr>
          <p:cNvPr id="3585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0" y="2407776"/>
            <a:ext cx="885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18410" y="2879264"/>
            <a:ext cx="454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Arabic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7011989" y="5402263"/>
            <a:ext cx="700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Simplified Chinese</a:t>
            </a:r>
          </a:p>
        </p:txBody>
      </p:sp>
      <p:pic>
        <p:nvPicPr>
          <p:cNvPr id="35861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4824413"/>
            <a:ext cx="1193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014423" y="1940488"/>
            <a:ext cx="738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Traditional Chinese</a:t>
            </a:r>
          </a:p>
        </p:txBody>
      </p:sp>
      <p:pic>
        <p:nvPicPr>
          <p:cNvPr id="3586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09" y="1234051"/>
            <a:ext cx="11747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2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20" y="4811866"/>
            <a:ext cx="15128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9666083" y="5273829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Thai</a:t>
            </a:r>
          </a:p>
        </p:txBody>
      </p:sp>
      <p:pic>
        <p:nvPicPr>
          <p:cNvPr id="35866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84" y="5234142"/>
            <a:ext cx="1284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4141635" y="5557991"/>
            <a:ext cx="3603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Hindi</a:t>
            </a:r>
          </a:p>
        </p:txBody>
      </p:sp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111626"/>
            <a:ext cx="12842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072189" y="4503738"/>
            <a:ext cx="382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Tamil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8344157" y="5956812"/>
            <a:ext cx="357663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900">
                <a:solidFill>
                  <a:srgbClr val="464646"/>
                </a:solidFill>
                <a:latin typeface="Brush Script" charset="0"/>
              </a:rPr>
              <a:t>go raibh maith agat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9276018" y="6444176"/>
            <a:ext cx="12969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300" b="1">
                <a:solidFill>
                  <a:srgbClr val="000000"/>
                </a:solidFill>
                <a:latin typeface="Arial" charset="0"/>
              </a:rPr>
              <a:t>Gaelic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10742152" y="4114697"/>
            <a:ext cx="7540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823913" eaLnBrk="0" hangingPunct="0">
              <a:defRPr/>
            </a:pPr>
            <a:r>
              <a:rPr lang="en-US" sz="3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Tak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10907252" y="4556022"/>
            <a:ext cx="4873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Danish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605094" y="600280"/>
            <a:ext cx="175101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2900">
                <a:solidFill>
                  <a:srgbClr val="FF956B"/>
                </a:solidFill>
                <a:latin typeface="Georgia" charset="0"/>
              </a:rPr>
              <a:t>Trugarez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1255175" y="1047955"/>
            <a:ext cx="450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Breton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5764214" y="6372225"/>
            <a:ext cx="454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Dutch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5208588" y="5807075"/>
            <a:ext cx="157321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3900">
                <a:solidFill>
                  <a:srgbClr val="00BEF7"/>
                </a:solidFill>
                <a:latin typeface="Brush Script" charset="0"/>
              </a:rPr>
              <a:t>Dank u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3738564" y="4540250"/>
            <a:ext cx="452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Czech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2914651" y="4076700"/>
            <a:ext cx="2460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2500">
                <a:solidFill>
                  <a:srgbClr val="6C0034"/>
                </a:solidFill>
                <a:latin typeface="Comic Sans MS" charset="0"/>
              </a:rPr>
              <a:t>Dekujeme Vam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7184718" y="489310"/>
            <a:ext cx="2097088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3700">
                <a:solidFill>
                  <a:srgbClr val="722900"/>
                </a:solidFill>
                <a:latin typeface="Arial CYR" charset="0"/>
              </a:rPr>
              <a:t>Спасибо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7881632" y="1024296"/>
            <a:ext cx="517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Russian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2498265" y="1786092"/>
            <a:ext cx="14906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3100">
                <a:solidFill>
                  <a:srgbClr val="464646"/>
                </a:solidFill>
                <a:latin typeface="Brush Script" charset="0"/>
              </a:rPr>
              <a:t>Dankon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809416" y="2435379"/>
            <a:ext cx="649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Esperanto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8802431" y="2831026"/>
            <a:ext cx="2979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altLang="en-US" sz="3100">
                <a:solidFill>
                  <a:srgbClr val="0000C0"/>
                </a:solidFill>
                <a:latin typeface="Brush Script" charset="0"/>
              </a:rPr>
              <a:t>Tack så mycket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9850182" y="3372362"/>
            <a:ext cx="549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1pPr>
            <a:lvl2pPr marL="742950" indent="-28575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2pPr>
            <a:lvl3pPr marL="11430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3pPr>
            <a:lvl4pPr marL="16002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4pPr>
            <a:lvl5pPr marL="2057400" indent="-228600" defTabSz="823913" eaLnBrk="0" hangingPunct="0"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" charset="0"/>
              </a:rPr>
              <a:t>Swedish</a:t>
            </a:r>
          </a:p>
        </p:txBody>
      </p:sp>
    </p:spTree>
    <p:extLst>
      <p:ext uri="{BB962C8B-B14F-4D97-AF65-F5344CB8AC3E}">
        <p14:creationId xmlns="" xmlns:p14="http://schemas.microsoft.com/office/powerpoint/2010/main" val="12927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Processos de Software e Análise de Requisitos de Software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Aula </a:t>
            </a:r>
            <a:r>
              <a:rPr lang="pt-BR" dirty="0" smtClean="0"/>
              <a:t>03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 recomendada</a:t>
            </a:r>
            <a:br>
              <a:rPr lang="pt-BR" smtClean="0"/>
            </a:br>
            <a:endParaRPr lang="pt-BR"/>
          </a:p>
        </p:txBody>
      </p:sp>
      <p:sp>
        <p:nvSpPr>
          <p:cNvPr id="614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Capítulo 1 (Software </a:t>
            </a:r>
            <a:r>
              <a:rPr lang="pt-BR" dirty="0" err="1" smtClean="0"/>
              <a:t>and</a:t>
            </a:r>
            <a:r>
              <a:rPr lang="pt-BR" dirty="0" smtClean="0"/>
              <a:t> Software </a:t>
            </a:r>
            <a:r>
              <a:rPr lang="pt-BR" dirty="0" err="1" smtClean="0"/>
              <a:t>Engineering</a:t>
            </a:r>
            <a:r>
              <a:rPr lang="pt-BR" dirty="0" smtClean="0"/>
              <a:t>) do livro Software </a:t>
            </a:r>
            <a:r>
              <a:rPr lang="pt-BR" dirty="0" err="1" smtClean="0"/>
              <a:t>Engineering</a:t>
            </a:r>
            <a:r>
              <a:rPr lang="pt-BR" dirty="0" smtClean="0"/>
              <a:t> — A </a:t>
            </a:r>
            <a:r>
              <a:rPr lang="pt-BR" dirty="0" err="1" smtClean="0"/>
              <a:t>Practioner’s</a:t>
            </a:r>
            <a:r>
              <a:rPr lang="pt-BR" dirty="0" smtClean="0"/>
              <a:t> Approach (de Roger Pressman)</a:t>
            </a:r>
          </a:p>
          <a:p>
            <a:r>
              <a:rPr lang="pt-BR" dirty="0" smtClean="0"/>
              <a:t>Capítulo 1 (</a:t>
            </a:r>
            <a:r>
              <a:rPr lang="pt-BR" dirty="0" err="1" smtClean="0"/>
              <a:t>Introduction</a:t>
            </a:r>
            <a:r>
              <a:rPr lang="pt-BR" dirty="0" smtClean="0"/>
              <a:t>) do livro Software </a:t>
            </a:r>
            <a:r>
              <a:rPr lang="pt-BR" dirty="0" err="1" smtClean="0"/>
              <a:t>Engineering</a:t>
            </a:r>
            <a:r>
              <a:rPr lang="pt-BR" dirty="0" smtClean="0"/>
              <a:t> (de Ian </a:t>
            </a:r>
            <a:r>
              <a:rPr lang="pt-BR" dirty="0" err="1" smtClean="0"/>
              <a:t>Sommerville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http://www.itexto.net/devkico/?p=1340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7485" y="1462088"/>
            <a:ext cx="4638675" cy="455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https://pt.wikipedia.org/wiki/Engenharia_de_software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CEC-A116-450E-A5AD-04A62305BD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a Engenharia de Software?</a:t>
            </a:r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Estudo ou aplicação de abordagens sistemáticas, econômicas e quantificáveis para o desenvolvimento, operação e manutenção de software de qualidade. </a:t>
            </a:r>
          </a:p>
          <a:p>
            <a:r>
              <a:rPr lang="pt-BR" smtClean="0"/>
              <a:t>Engenheiros de software devem adotar uma abordagem sistemática e organizada para seu trabalho e usar ferramentas e técnicas/métodos apropriados dependendo do problema a ser solucionado, das restrições de desenvolvimento e dos recursos disponíveis</a:t>
            </a:r>
          </a:p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software?</a:t>
            </a: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Programas de computador e documentação associada</a:t>
            </a:r>
          </a:p>
          <a:p>
            <a:r>
              <a:rPr lang="pt-BR" dirty="0" smtClean="0"/>
              <a:t>Produtos de software podem ser desenvolvidos para um cliente particular ou podem ser desenvolvidos para um mercado geral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 rot="20629863">
            <a:off x="2958056" y="3468358"/>
            <a:ext cx="552267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  <a:r>
              <a:rPr lang="pt-BR" sz="8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DevOps</a:t>
            </a:r>
            <a:r>
              <a:rPr lang="pt-BR" sz="8800" dirty="0" smtClean="0"/>
              <a:t> </a:t>
            </a:r>
            <a:r>
              <a:rPr lang="pt-BR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  <a:r>
              <a:rPr lang="pt-BR" sz="8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SaaS</a:t>
            </a:r>
            <a:r>
              <a:rPr lang="pt-BR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?</a:t>
            </a:r>
            <a:endParaRPr lang="pt-BR" sz="8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1589</Words>
  <Application>Microsoft Macintosh PowerPoint</Application>
  <PresentationFormat>Personalizar</PresentationFormat>
  <Paragraphs>441</Paragraphs>
  <Slides>41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Office Theme</vt:lpstr>
      <vt:lpstr>Engenharia de Software</vt:lpstr>
      <vt:lpstr>Conteúdo Programático</vt:lpstr>
      <vt:lpstr>Conteúdo Programático</vt:lpstr>
      <vt:lpstr>Cronograma 1S18</vt:lpstr>
      <vt:lpstr> Aula 03 </vt:lpstr>
      <vt:lpstr>Leitura recomendada </vt:lpstr>
      <vt:lpstr>Referências e Fontes</vt:lpstr>
      <vt:lpstr>O que é a Engenharia de Software?</vt:lpstr>
      <vt:lpstr>O que é software?</vt:lpstr>
      <vt:lpstr>Objetivos da Engenharia de Software</vt:lpstr>
      <vt:lpstr>Características da Engenharia de Software</vt:lpstr>
      <vt:lpstr>O que é um software de qualidade? </vt:lpstr>
      <vt:lpstr>Qualidade de Software  (um exemplo para o Varejo)</vt:lpstr>
      <vt:lpstr>Qualidade de Software  (um exemplo para o Varejo)</vt:lpstr>
      <vt:lpstr>Qualidade de Software  (um exemplo para o Varejo)</vt:lpstr>
      <vt:lpstr>Produtividade</vt:lpstr>
      <vt:lpstr>“Software Barato”</vt:lpstr>
      <vt:lpstr>Importância da Engenharia de Software</vt:lpstr>
      <vt:lpstr>Mas, na realidade, temos a Crise de Software...</vt:lpstr>
      <vt:lpstr> SWEBOK (Corpo de Conhecimento da Engenharia de Software), versão 2004</vt:lpstr>
      <vt:lpstr>Elementos e Atividades da Engenharia de Software</vt:lpstr>
      <vt:lpstr>Artefatos da Engenharia de Software</vt:lpstr>
      <vt:lpstr>O que é um modelo de ciclo de vida de processo de software?</vt:lpstr>
      <vt:lpstr>Modelos de processo de software</vt:lpstr>
      <vt:lpstr>Metodologias e métodos</vt:lpstr>
      <vt:lpstr>Metodologias e métodos</vt:lpstr>
      <vt:lpstr>Modelagem</vt:lpstr>
      <vt:lpstr>Ferramentas, tecnologias e práticas</vt:lpstr>
      <vt:lpstr>Ferramentas</vt:lpstr>
      <vt:lpstr>Gerência de projetos e planejamento</vt:lpstr>
      <vt:lpstr>Análise de requisitos</vt:lpstr>
      <vt:lpstr>Análise de requisitos</vt:lpstr>
      <vt:lpstr>Modelo Cascata</vt:lpstr>
      <vt:lpstr>Modelo Cascata na Prática</vt:lpstr>
      <vt:lpstr>Modelos Iterativos</vt:lpstr>
      <vt:lpstr>Desenvolvimento Espiral</vt:lpstr>
      <vt:lpstr>Desenvolvimento Espiral</vt:lpstr>
      <vt:lpstr>Desenvolvimento Incremental</vt:lpstr>
      <vt:lpstr>Desenvolvimento Iterativo e Incremental  (do RUP)</vt:lpstr>
      <vt:lpstr>Atividades</vt:lpstr>
      <vt:lpstr>Slide 41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Transmissão de Streaming e VoIP</dc:title>
  <dc:creator>cesarioj</dc:creator>
  <cp:lastModifiedBy>JM</cp:lastModifiedBy>
  <cp:revision>84</cp:revision>
  <dcterms:created xsi:type="dcterms:W3CDTF">2016-02-11T13:27:55Z</dcterms:created>
  <dcterms:modified xsi:type="dcterms:W3CDTF">2018-02-22T17:58:45Z</dcterms:modified>
</cp:coreProperties>
</file>