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6858000" cy="9144000"/>
  <p:embeddedFontLst>
    <p:embeddedFont>
      <p:font typeface="Montserrat"/>
      <p:regular r:id="rId23"/>
      <p:bold r:id="rId24"/>
      <p:italic r:id="rId25"/>
      <p:boldItalic r:id="rId26"/>
    </p:embeddedFont>
    <p:embeddedFont>
      <p:font typeface="Montserrat Light"/>
      <p:regular r:id="rId27"/>
      <p:bold r:id="rId28"/>
      <p:italic r:id="rId29"/>
      <p:boldItalic r:id="rId30"/>
    </p:embeddedFont>
    <p:embeddedFont>
      <p:font typeface="Open Sans Light"/>
      <p:regular r:id="rId31"/>
      <p:bold r:id="rId32"/>
      <p:italic r:id="rId33"/>
      <p:boldItalic r:id="rId34"/>
    </p:embeddedFont>
    <p:embeddedFont>
      <p:font typeface="Open Sans"/>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7" roundtripDataSignature="AMtx7mhWCcGpzUqhS2kvu2doQgC/CCh2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Light-bold.fntdata"/><Relationship Id="rId27" Type="http://schemas.openxmlformats.org/officeDocument/2006/relationships/font" Target="fonts/Montserrat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Light-regular.fntdata"/><Relationship Id="rId30" Type="http://schemas.openxmlformats.org/officeDocument/2006/relationships/font" Target="fonts/MontserratLight-boldItalic.fntdata"/><Relationship Id="rId11" Type="http://schemas.openxmlformats.org/officeDocument/2006/relationships/slide" Target="slides/slide6.xml"/><Relationship Id="rId33" Type="http://schemas.openxmlformats.org/officeDocument/2006/relationships/font" Target="fonts/OpenSansLight-italic.fntdata"/><Relationship Id="rId10" Type="http://schemas.openxmlformats.org/officeDocument/2006/relationships/slide" Target="slides/slide5.xml"/><Relationship Id="rId32" Type="http://schemas.openxmlformats.org/officeDocument/2006/relationships/font" Target="fonts/OpenSansLight-bold.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Light-bold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25.png"/><Relationship Id="rId7" Type="http://schemas.openxmlformats.org/officeDocument/2006/relationships/image" Target="../media/image23.png"/><Relationship Id="rId8"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p:nvPr/>
        </p:nvSpPr>
        <p:spPr>
          <a:xfrm rot="-2700000">
            <a:off x="-808481" y="-2452452"/>
            <a:ext cx="15339045" cy="22488736"/>
          </a:xfrm>
          <a:prstGeom prst="rect">
            <a:avLst/>
          </a:prstGeom>
          <a:solidFill>
            <a:srgbClr val="053D57">
              <a:alpha val="57254"/>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p:nvPr/>
        </p:nvSpPr>
        <p:spPr>
          <a:xfrm rot="-2700000">
            <a:off x="12330746" y="-2824007"/>
            <a:ext cx="76981" cy="12635988"/>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772094" y="2766304"/>
            <a:ext cx="16434720" cy="1656927"/>
          </a:xfrm>
          <a:prstGeom prst="rect">
            <a:avLst/>
          </a:prstGeom>
          <a:noFill/>
          <a:ln>
            <a:noFill/>
          </a:ln>
        </p:spPr>
        <p:txBody>
          <a:bodyPr anchorCtr="0" anchor="t" bIns="0" lIns="0" spcFirstLastPara="1" rIns="0" wrap="square" tIns="0">
            <a:spAutoFit/>
          </a:bodyPr>
          <a:lstStyle/>
          <a:p>
            <a:pPr indent="0" lvl="0" marL="0" marR="0" rtl="0" algn="l">
              <a:lnSpc>
                <a:spcPct val="100015"/>
              </a:lnSpc>
              <a:spcBef>
                <a:spcPts val="0"/>
              </a:spcBef>
              <a:spcAft>
                <a:spcPts val="0"/>
              </a:spcAft>
              <a:buNone/>
            </a:pPr>
            <a:r>
              <a:rPr b="0" i="0" lang="en-US" sz="6399" u="none" cap="none" strike="noStrike">
                <a:solidFill>
                  <a:srgbClr val="F8FBFD"/>
                </a:solidFill>
                <a:latin typeface="Arial"/>
                <a:ea typeface="Arial"/>
                <a:cs typeface="Arial"/>
                <a:sym typeface="Arial"/>
              </a:rPr>
              <a:t>ADVANCED </a:t>
            </a:r>
            <a:endParaRPr/>
          </a:p>
          <a:p>
            <a:pPr indent="0" lvl="0" marL="0" marR="0" rtl="0" algn="l">
              <a:lnSpc>
                <a:spcPct val="100015"/>
              </a:lnSpc>
              <a:spcBef>
                <a:spcPts val="0"/>
              </a:spcBef>
              <a:spcAft>
                <a:spcPts val="0"/>
              </a:spcAft>
              <a:buNone/>
            </a:pPr>
            <a:r>
              <a:rPr b="0" i="0" lang="en-US" sz="6399" u="none" cap="none" strike="noStrike">
                <a:solidFill>
                  <a:srgbClr val="F8FBFD"/>
                </a:solidFill>
                <a:latin typeface="Arial"/>
                <a:ea typeface="Arial"/>
                <a:cs typeface="Arial"/>
                <a:sym typeface="Arial"/>
              </a:rPr>
              <a:t>MACHINE LEARNING</a:t>
            </a:r>
            <a:endParaRPr/>
          </a:p>
        </p:txBody>
      </p:sp>
      <p:sp>
        <p:nvSpPr>
          <p:cNvPr id="87" name="Google Shape;87;p1"/>
          <p:cNvSpPr txBox="1"/>
          <p:nvPr/>
        </p:nvSpPr>
        <p:spPr>
          <a:xfrm>
            <a:off x="772094" y="7313636"/>
            <a:ext cx="11573294" cy="147828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F8FBFD"/>
                </a:solidFill>
                <a:latin typeface="Montserrat"/>
                <a:ea typeface="Montserrat"/>
                <a:cs typeface="Montserrat"/>
                <a:sym typeface="Montserrat"/>
              </a:rPr>
              <a:t>Alessandro Pigato - 852482</a:t>
            </a:r>
            <a:endParaRPr/>
          </a:p>
          <a:p>
            <a:pPr indent="0" lvl="0" marL="0" marR="0" rtl="0" algn="l">
              <a:lnSpc>
                <a:spcPct val="140014"/>
              </a:lnSpc>
              <a:spcBef>
                <a:spcPts val="0"/>
              </a:spcBef>
              <a:spcAft>
                <a:spcPts val="0"/>
              </a:spcAft>
              <a:buNone/>
            </a:pPr>
            <a:r>
              <a:rPr b="0" i="0" lang="en-US" sz="2799" u="none" cap="none" strike="noStrike">
                <a:solidFill>
                  <a:srgbClr val="F8FBFD"/>
                </a:solidFill>
                <a:latin typeface="Montserrat"/>
                <a:ea typeface="Montserrat"/>
                <a:cs typeface="Montserrat"/>
                <a:sym typeface="Montserrat"/>
              </a:rPr>
              <a:t>Davide Banfi - 806539</a:t>
            </a:r>
            <a:endParaRPr/>
          </a:p>
          <a:p>
            <a:pPr indent="0" lvl="0" marL="0" marR="0" rtl="0" algn="l">
              <a:lnSpc>
                <a:spcPct val="140014"/>
              </a:lnSpc>
              <a:spcBef>
                <a:spcPts val="0"/>
              </a:spcBef>
              <a:spcAft>
                <a:spcPts val="0"/>
              </a:spcAft>
              <a:buNone/>
            </a:pPr>
            <a:r>
              <a:rPr b="0" i="0" lang="en-US" sz="2799" u="none" cap="none" strike="noStrike">
                <a:solidFill>
                  <a:srgbClr val="F8FBFD"/>
                </a:solidFill>
                <a:latin typeface="Montserrat"/>
                <a:ea typeface="Montserrat"/>
                <a:cs typeface="Montserrat"/>
                <a:sym typeface="Montserrat"/>
              </a:rPr>
              <a:t>Giacomo Cesareo - 805716</a:t>
            </a:r>
            <a:endParaRPr/>
          </a:p>
        </p:txBody>
      </p:sp>
      <p:sp>
        <p:nvSpPr>
          <p:cNvPr id="88" name="Google Shape;88;p1"/>
          <p:cNvSpPr/>
          <p:nvPr/>
        </p:nvSpPr>
        <p:spPr>
          <a:xfrm rot="-2700000">
            <a:off x="14241582" y="8198206"/>
            <a:ext cx="5930465" cy="6072282"/>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772094" y="437774"/>
            <a:ext cx="11573294" cy="53844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F8FBFD"/>
                </a:solidFill>
                <a:latin typeface="Montserrat"/>
                <a:ea typeface="Montserrat"/>
                <a:cs typeface="Montserrat"/>
                <a:sym typeface="Montserrat"/>
              </a:rPr>
              <a:t>2020-2021</a:t>
            </a:r>
            <a:endParaRPr/>
          </a:p>
        </p:txBody>
      </p:sp>
      <p:sp>
        <p:nvSpPr>
          <p:cNvPr id="90" name="Google Shape;90;p1"/>
          <p:cNvSpPr txBox="1"/>
          <p:nvPr/>
        </p:nvSpPr>
        <p:spPr>
          <a:xfrm>
            <a:off x="772094" y="5205314"/>
            <a:ext cx="16434720"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999" u="none" cap="none" strike="noStrike">
                <a:solidFill>
                  <a:srgbClr val="F8FBFD"/>
                </a:solidFill>
                <a:latin typeface="Montserrat"/>
                <a:ea typeface="Montserrat"/>
                <a:cs typeface="Montserrat"/>
                <a:sym typeface="Montserrat"/>
              </a:rPr>
              <a:t>MERCARI PRICE SUGGESTION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220" name="Shape 220"/>
        <p:cNvGrpSpPr/>
        <p:nvPr/>
      </p:nvGrpSpPr>
      <p:grpSpPr>
        <a:xfrm>
          <a:off x="0" y="0"/>
          <a:ext cx="0" cy="0"/>
          <a:chOff x="0" y="0"/>
          <a:chExt cx="0" cy="0"/>
        </a:xfrm>
      </p:grpSpPr>
      <p:sp>
        <p:nvSpPr>
          <p:cNvPr id="221" name="Google Shape;221;p10"/>
          <p:cNvSpPr/>
          <p:nvPr/>
        </p:nvSpPr>
        <p:spPr>
          <a:xfrm rot="-2700000">
            <a:off x="11147603" y="-6554832"/>
            <a:ext cx="8017018" cy="17276939"/>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rot="-2700000">
            <a:off x="14294067" y="7990262"/>
            <a:ext cx="5930465" cy="6072282"/>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txBox="1"/>
          <p:nvPr/>
        </p:nvSpPr>
        <p:spPr>
          <a:xfrm>
            <a:off x="9144000" y="553759"/>
            <a:ext cx="8910279" cy="244733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8000" u="none" cap="none" strike="noStrike">
                <a:solidFill>
                  <a:srgbClr val="053D57"/>
                </a:solidFill>
                <a:latin typeface="Montserrat"/>
                <a:ea typeface="Montserrat"/>
                <a:cs typeface="Montserrat"/>
                <a:sym typeface="Montserrat"/>
              </a:rPr>
              <a:t>COMMON</a:t>
            </a:r>
            <a:endParaRPr/>
          </a:p>
          <a:p>
            <a:pPr indent="0" lvl="0" marL="0" marR="0" rtl="0" algn="r">
              <a:lnSpc>
                <a:spcPct val="120000"/>
              </a:lnSpc>
              <a:spcBef>
                <a:spcPts val="0"/>
              </a:spcBef>
              <a:spcAft>
                <a:spcPts val="0"/>
              </a:spcAft>
              <a:buNone/>
            </a:pPr>
            <a:r>
              <a:rPr b="1" i="0" lang="en-US" sz="8000" u="none" cap="none" strike="noStrike">
                <a:solidFill>
                  <a:srgbClr val="053D57"/>
                </a:solidFill>
                <a:latin typeface="Montserrat"/>
                <a:ea typeface="Montserrat"/>
                <a:cs typeface="Montserrat"/>
                <a:sym typeface="Montserrat"/>
              </a:rPr>
              <a:t>PARAMETERS</a:t>
            </a:r>
            <a:endParaRPr/>
          </a:p>
        </p:txBody>
      </p:sp>
      <p:sp>
        <p:nvSpPr>
          <p:cNvPr id="224" name="Google Shape;224;p10"/>
          <p:cNvSpPr txBox="1"/>
          <p:nvPr/>
        </p:nvSpPr>
        <p:spPr>
          <a:xfrm>
            <a:off x="1028700" y="1253364"/>
            <a:ext cx="6586046" cy="1593872"/>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3029" u="none" cap="none" strike="noStrike">
                <a:solidFill>
                  <a:srgbClr val="FFFFFF"/>
                </a:solidFill>
                <a:latin typeface="Montserrat"/>
                <a:ea typeface="Montserrat"/>
                <a:cs typeface="Montserrat"/>
                <a:sym typeface="Montserrat"/>
              </a:rPr>
              <a:t>The three models have been given the same parameters but unique layers in the architecture.</a:t>
            </a:r>
            <a:endParaRPr/>
          </a:p>
        </p:txBody>
      </p:sp>
      <p:sp>
        <p:nvSpPr>
          <p:cNvPr id="225" name="Google Shape;225;p10"/>
          <p:cNvSpPr txBox="1"/>
          <p:nvPr/>
        </p:nvSpPr>
        <p:spPr>
          <a:xfrm>
            <a:off x="825217" y="3314552"/>
            <a:ext cx="9073947" cy="5623206"/>
          </a:xfrm>
          <a:prstGeom prst="rect">
            <a:avLst/>
          </a:prstGeom>
          <a:noFill/>
          <a:ln>
            <a:noFill/>
          </a:ln>
        </p:spPr>
        <p:txBody>
          <a:bodyPr anchorCtr="0" anchor="t" bIns="0" lIns="0" spcFirstLastPara="1" rIns="0" wrap="square" tIns="0">
            <a:spAutoFit/>
          </a:bodyPr>
          <a:lstStyle/>
          <a:p>
            <a:pPr indent="-313595" lvl="1" marL="627191" marR="0" rtl="0" algn="just">
              <a:lnSpc>
                <a:spcPct val="140000"/>
              </a:lnSpc>
              <a:spcBef>
                <a:spcPts val="0"/>
              </a:spcBef>
              <a:spcAft>
                <a:spcPts val="0"/>
              </a:spcAft>
              <a:buClr>
                <a:srgbClr val="FFFFFF"/>
              </a:buClr>
              <a:buSzPts val="2905"/>
              <a:buFont typeface="Arial"/>
              <a:buChar char="•"/>
            </a:pPr>
            <a:r>
              <a:rPr b="0" i="0" lang="en-US" sz="2905" u="none" cap="none" strike="noStrike">
                <a:solidFill>
                  <a:srgbClr val="FFFFFF"/>
                </a:solidFill>
                <a:latin typeface="Montserrat"/>
                <a:ea typeface="Montserrat"/>
                <a:cs typeface="Montserrat"/>
                <a:sym typeface="Montserrat"/>
              </a:rPr>
              <a:t>Some L1-L2 regularization factors.</a:t>
            </a:r>
            <a:endParaRPr/>
          </a:p>
          <a:p>
            <a:pPr indent="-313595" lvl="1" marL="627191" marR="0" rtl="0" algn="just">
              <a:lnSpc>
                <a:spcPct val="140000"/>
              </a:lnSpc>
              <a:spcBef>
                <a:spcPts val="0"/>
              </a:spcBef>
              <a:spcAft>
                <a:spcPts val="0"/>
              </a:spcAft>
              <a:buClr>
                <a:srgbClr val="FFFFFF"/>
              </a:buClr>
              <a:buSzPts val="2905"/>
              <a:buFont typeface="Arial"/>
              <a:buChar char="•"/>
            </a:pPr>
            <a:r>
              <a:rPr b="0" i="0" lang="en-US" sz="2905" u="none" cap="none" strike="noStrike">
                <a:solidFill>
                  <a:srgbClr val="FFFFFF"/>
                </a:solidFill>
                <a:latin typeface="Montserrat"/>
                <a:ea typeface="Montserrat"/>
                <a:cs typeface="Montserrat"/>
                <a:sym typeface="Montserrat"/>
              </a:rPr>
              <a:t>Dropout layers inbetween denses.</a:t>
            </a:r>
            <a:endParaRPr/>
          </a:p>
          <a:p>
            <a:pPr indent="-313595" lvl="1" marL="627191" marR="0" rtl="0" algn="just">
              <a:lnSpc>
                <a:spcPct val="140000"/>
              </a:lnSpc>
              <a:spcBef>
                <a:spcPts val="0"/>
              </a:spcBef>
              <a:spcAft>
                <a:spcPts val="0"/>
              </a:spcAft>
              <a:buClr>
                <a:srgbClr val="FFFFFF"/>
              </a:buClr>
              <a:buSzPts val="2905"/>
              <a:buFont typeface="Arial"/>
              <a:buChar char="•"/>
            </a:pPr>
            <a:r>
              <a:rPr b="0" i="0" lang="en-US" sz="2905" u="none" cap="none" strike="noStrike">
                <a:solidFill>
                  <a:srgbClr val="FFFFFF"/>
                </a:solidFill>
                <a:latin typeface="Montserrat"/>
                <a:ea typeface="Montserrat"/>
                <a:cs typeface="Montserrat"/>
                <a:sym typeface="Montserrat"/>
              </a:rPr>
              <a:t>Embedding layers to map name and item description in vectors.</a:t>
            </a:r>
            <a:endParaRPr/>
          </a:p>
          <a:p>
            <a:pPr indent="-313595" lvl="1" marL="627191" marR="0" rtl="0" algn="just">
              <a:lnSpc>
                <a:spcPct val="140000"/>
              </a:lnSpc>
              <a:spcBef>
                <a:spcPts val="0"/>
              </a:spcBef>
              <a:spcAft>
                <a:spcPts val="0"/>
              </a:spcAft>
              <a:buClr>
                <a:srgbClr val="FFFFFF"/>
              </a:buClr>
              <a:buSzPts val="2905"/>
              <a:buFont typeface="Arial"/>
              <a:buChar char="•"/>
            </a:pPr>
            <a:r>
              <a:rPr b="0" i="0" lang="en-US" sz="2905" u="none" cap="none" strike="noStrike">
                <a:solidFill>
                  <a:srgbClr val="FFFFFF"/>
                </a:solidFill>
                <a:latin typeface="Montserrat"/>
                <a:ea typeface="Montserrat"/>
                <a:cs typeface="Montserrat"/>
                <a:sym typeface="Montserrat"/>
              </a:rPr>
              <a:t>ReLU activation function.</a:t>
            </a:r>
            <a:endParaRPr/>
          </a:p>
          <a:p>
            <a:pPr indent="-313595" lvl="1" marL="627191" marR="0" rtl="0" algn="just">
              <a:lnSpc>
                <a:spcPct val="140000"/>
              </a:lnSpc>
              <a:spcBef>
                <a:spcPts val="0"/>
              </a:spcBef>
              <a:spcAft>
                <a:spcPts val="0"/>
              </a:spcAft>
              <a:buClr>
                <a:srgbClr val="FFFFFF"/>
              </a:buClr>
              <a:buSzPts val="2905"/>
              <a:buFont typeface="Arial"/>
              <a:buChar char="•"/>
            </a:pPr>
            <a:r>
              <a:rPr b="0" i="0" lang="en-US" sz="2905" u="none" cap="none" strike="noStrike">
                <a:solidFill>
                  <a:srgbClr val="FFFFFF"/>
                </a:solidFill>
                <a:latin typeface="Montserrat"/>
                <a:ea typeface="Montserrat"/>
                <a:cs typeface="Montserrat"/>
                <a:sym typeface="Montserrat"/>
              </a:rPr>
              <a:t>MSE loss.</a:t>
            </a:r>
            <a:endParaRPr/>
          </a:p>
          <a:p>
            <a:pPr indent="-313595" lvl="1" marL="627191" marR="0" rtl="0" algn="just">
              <a:lnSpc>
                <a:spcPct val="140000"/>
              </a:lnSpc>
              <a:spcBef>
                <a:spcPts val="0"/>
              </a:spcBef>
              <a:spcAft>
                <a:spcPts val="0"/>
              </a:spcAft>
              <a:buClr>
                <a:srgbClr val="FFFFFF"/>
              </a:buClr>
              <a:buSzPts val="2905"/>
              <a:buFont typeface="Arial"/>
              <a:buChar char="•"/>
            </a:pPr>
            <a:r>
              <a:rPr b="0" i="0" lang="en-US" sz="2905" u="none" cap="none" strike="noStrike">
                <a:solidFill>
                  <a:srgbClr val="FFFFFF"/>
                </a:solidFill>
                <a:latin typeface="Montserrat"/>
                <a:ea typeface="Montserrat"/>
                <a:cs typeface="Montserrat"/>
                <a:sym typeface="Montserrat"/>
              </a:rPr>
              <a:t>ADAM optimizer with 0.01 learning rate.</a:t>
            </a:r>
            <a:endParaRPr/>
          </a:p>
          <a:p>
            <a:pPr indent="-313595" lvl="1" marL="627191" marR="0" rtl="0" algn="just">
              <a:lnSpc>
                <a:spcPct val="140000"/>
              </a:lnSpc>
              <a:spcBef>
                <a:spcPts val="0"/>
              </a:spcBef>
              <a:spcAft>
                <a:spcPts val="0"/>
              </a:spcAft>
              <a:buClr>
                <a:srgbClr val="FFFFFF"/>
              </a:buClr>
              <a:buSzPts val="2905"/>
              <a:buFont typeface="Arial"/>
              <a:buChar char="•"/>
            </a:pPr>
            <a:r>
              <a:rPr b="0" i="0" lang="en-US" sz="2905" u="none" cap="none" strike="noStrike">
                <a:solidFill>
                  <a:srgbClr val="FFFFFF"/>
                </a:solidFill>
                <a:latin typeface="Montserrat"/>
                <a:ea typeface="Montserrat"/>
                <a:cs typeface="Montserrat"/>
                <a:sym typeface="Montserrat"/>
              </a:rPr>
              <a:t>EarlyStopping callback to stop the algorithm if validation MSE would not undergo a 5‰ decreasement in 5 epochs.</a:t>
            </a:r>
            <a:endParaRPr/>
          </a:p>
          <a:p>
            <a:pPr indent="-313596" lvl="1" marL="627192" marR="0" rtl="0" algn="just">
              <a:lnSpc>
                <a:spcPct val="140000"/>
              </a:lnSpc>
              <a:spcBef>
                <a:spcPts val="0"/>
              </a:spcBef>
              <a:spcAft>
                <a:spcPts val="0"/>
              </a:spcAft>
              <a:buClr>
                <a:srgbClr val="FFFFFF"/>
              </a:buClr>
              <a:buSzPts val="2905"/>
              <a:buFont typeface="Arial"/>
              <a:buChar char="•"/>
            </a:pPr>
            <a:r>
              <a:rPr b="0" i="0" lang="en-US" sz="2905" u="none" cap="none" strike="noStrike">
                <a:solidFill>
                  <a:srgbClr val="FFFFFF"/>
                </a:solidFill>
                <a:latin typeface="Montserrat"/>
                <a:ea typeface="Montserrat"/>
                <a:cs typeface="Montserrat"/>
                <a:sym typeface="Montserrat"/>
              </a:rPr>
              <a:t>Train test split rate of 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229" name="Shape 229"/>
        <p:cNvGrpSpPr/>
        <p:nvPr/>
      </p:nvGrpSpPr>
      <p:grpSpPr>
        <a:xfrm>
          <a:off x="0" y="0"/>
          <a:ext cx="0" cy="0"/>
          <a:chOff x="0" y="0"/>
          <a:chExt cx="0" cy="0"/>
        </a:xfrm>
      </p:grpSpPr>
      <p:sp>
        <p:nvSpPr>
          <p:cNvPr id="230" name="Google Shape;230;p11"/>
          <p:cNvSpPr/>
          <p:nvPr/>
        </p:nvSpPr>
        <p:spPr>
          <a:xfrm rot="-2700000">
            <a:off x="11147603" y="-6554832"/>
            <a:ext cx="8017018" cy="17276939"/>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rot="-2700000">
            <a:off x="14294067" y="7990262"/>
            <a:ext cx="5930465" cy="6072282"/>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11"/>
          <p:cNvPicPr preferRelativeResize="0"/>
          <p:nvPr/>
        </p:nvPicPr>
        <p:blipFill rotWithShape="1">
          <a:blip r:embed="rId3">
            <a:alphaModFix/>
          </a:blip>
          <a:srcRect b="0" l="0" r="0" t="0"/>
          <a:stretch/>
        </p:blipFill>
        <p:spPr>
          <a:xfrm>
            <a:off x="2289811" y="2518348"/>
            <a:ext cx="13708378" cy="6739952"/>
          </a:xfrm>
          <a:prstGeom prst="rect">
            <a:avLst/>
          </a:prstGeom>
          <a:noFill/>
          <a:ln>
            <a:noFill/>
          </a:ln>
        </p:spPr>
      </p:pic>
      <p:sp>
        <p:nvSpPr>
          <p:cNvPr id="233" name="Google Shape;233;p11"/>
          <p:cNvSpPr txBox="1"/>
          <p:nvPr/>
        </p:nvSpPr>
        <p:spPr>
          <a:xfrm>
            <a:off x="11879021" y="638642"/>
            <a:ext cx="5663332" cy="244733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8000" u="none" cap="none" strike="noStrike">
                <a:solidFill>
                  <a:srgbClr val="053D57"/>
                </a:solidFill>
                <a:latin typeface="Montserrat"/>
                <a:ea typeface="Montserrat"/>
                <a:cs typeface="Montserrat"/>
                <a:sym typeface="Montserrat"/>
              </a:rPr>
              <a:t>THE BASE MODEL</a:t>
            </a:r>
            <a:endParaRPr/>
          </a:p>
        </p:txBody>
      </p:sp>
      <p:sp>
        <p:nvSpPr>
          <p:cNvPr id="234" name="Google Shape;234;p11"/>
          <p:cNvSpPr/>
          <p:nvPr/>
        </p:nvSpPr>
        <p:spPr>
          <a:xfrm rot="-2700000">
            <a:off x="-2162297" y="-2853550"/>
            <a:ext cx="5930465" cy="6072282"/>
          </a:xfrm>
          <a:prstGeom prst="rect">
            <a:avLst/>
          </a:prstGeom>
          <a:solidFill>
            <a:srgbClr val="05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238" name="Shape 238"/>
        <p:cNvGrpSpPr/>
        <p:nvPr/>
      </p:nvGrpSpPr>
      <p:grpSpPr>
        <a:xfrm>
          <a:off x="0" y="0"/>
          <a:ext cx="0" cy="0"/>
          <a:chOff x="0" y="0"/>
          <a:chExt cx="0" cy="0"/>
        </a:xfrm>
      </p:grpSpPr>
      <p:sp>
        <p:nvSpPr>
          <p:cNvPr id="239" name="Google Shape;239;p12"/>
          <p:cNvSpPr/>
          <p:nvPr/>
        </p:nvSpPr>
        <p:spPr>
          <a:xfrm rot="-2700000">
            <a:off x="11147603" y="-6554832"/>
            <a:ext cx="8017018" cy="17276939"/>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rot="-2700000">
            <a:off x="14294067" y="7990262"/>
            <a:ext cx="5930465" cy="6072282"/>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12"/>
          <p:cNvPicPr preferRelativeResize="0"/>
          <p:nvPr/>
        </p:nvPicPr>
        <p:blipFill rotWithShape="1">
          <a:blip r:embed="rId3">
            <a:alphaModFix/>
          </a:blip>
          <a:srcRect b="0" l="0" r="0" t="0"/>
          <a:stretch/>
        </p:blipFill>
        <p:spPr>
          <a:xfrm>
            <a:off x="2251744" y="2562824"/>
            <a:ext cx="14127414" cy="6051242"/>
          </a:xfrm>
          <a:prstGeom prst="rect">
            <a:avLst/>
          </a:prstGeom>
          <a:noFill/>
          <a:ln>
            <a:noFill/>
          </a:ln>
        </p:spPr>
      </p:pic>
      <p:sp>
        <p:nvSpPr>
          <p:cNvPr id="242" name="Google Shape;242;p12"/>
          <p:cNvSpPr txBox="1"/>
          <p:nvPr/>
        </p:nvSpPr>
        <p:spPr>
          <a:xfrm>
            <a:off x="7562809" y="685608"/>
            <a:ext cx="9696491" cy="1398030"/>
          </a:xfrm>
          <a:prstGeom prst="rect">
            <a:avLst/>
          </a:prstGeom>
          <a:noFill/>
          <a:ln>
            <a:noFill/>
          </a:ln>
        </p:spPr>
        <p:txBody>
          <a:bodyPr anchorCtr="0" anchor="t" bIns="0" lIns="0" spcFirstLastPara="1" rIns="0" wrap="square" tIns="0">
            <a:spAutoFit/>
          </a:bodyPr>
          <a:lstStyle/>
          <a:p>
            <a:pPr indent="0" lvl="0" marL="0" marR="0" rtl="0" algn="r">
              <a:lnSpc>
                <a:spcPct val="119993"/>
              </a:lnSpc>
              <a:spcBef>
                <a:spcPts val="0"/>
              </a:spcBef>
              <a:spcAft>
                <a:spcPts val="0"/>
              </a:spcAft>
              <a:buNone/>
            </a:pPr>
            <a:r>
              <a:rPr b="1" i="0" lang="en-US" sz="9113" u="none" cap="none" strike="noStrike">
                <a:solidFill>
                  <a:srgbClr val="053D57"/>
                </a:solidFill>
                <a:latin typeface="Montserrat"/>
                <a:ea typeface="Montserrat"/>
                <a:cs typeface="Montserrat"/>
                <a:sym typeface="Montserrat"/>
              </a:rPr>
              <a:t>LSTM</a:t>
            </a:r>
            <a:endParaRPr/>
          </a:p>
        </p:txBody>
      </p:sp>
      <p:sp>
        <p:nvSpPr>
          <p:cNvPr id="243" name="Google Shape;243;p12"/>
          <p:cNvSpPr/>
          <p:nvPr/>
        </p:nvSpPr>
        <p:spPr>
          <a:xfrm rot="-2700000">
            <a:off x="-2162297" y="-2853550"/>
            <a:ext cx="5930465" cy="6072282"/>
          </a:xfrm>
          <a:prstGeom prst="rect">
            <a:avLst/>
          </a:prstGeom>
          <a:solidFill>
            <a:srgbClr val="05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247" name="Shape 247"/>
        <p:cNvGrpSpPr/>
        <p:nvPr/>
      </p:nvGrpSpPr>
      <p:grpSpPr>
        <a:xfrm>
          <a:off x="0" y="0"/>
          <a:ext cx="0" cy="0"/>
          <a:chOff x="0" y="0"/>
          <a:chExt cx="0" cy="0"/>
        </a:xfrm>
      </p:grpSpPr>
      <p:sp>
        <p:nvSpPr>
          <p:cNvPr id="248" name="Google Shape;248;p13"/>
          <p:cNvSpPr/>
          <p:nvPr/>
        </p:nvSpPr>
        <p:spPr>
          <a:xfrm rot="-2700000">
            <a:off x="11147603" y="-6554832"/>
            <a:ext cx="8017018" cy="17276939"/>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rot="-2700000">
            <a:off x="14294067" y="7990262"/>
            <a:ext cx="5930465" cy="6072282"/>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txBox="1"/>
          <p:nvPr/>
        </p:nvSpPr>
        <p:spPr>
          <a:xfrm>
            <a:off x="9144000" y="855211"/>
            <a:ext cx="8566116" cy="1266205"/>
          </a:xfrm>
          <a:prstGeom prst="rect">
            <a:avLst/>
          </a:prstGeom>
          <a:noFill/>
          <a:ln>
            <a:noFill/>
          </a:ln>
        </p:spPr>
        <p:txBody>
          <a:bodyPr anchorCtr="0" anchor="t" bIns="0" lIns="0" spcFirstLastPara="1" rIns="0" wrap="square" tIns="0">
            <a:spAutoFit/>
          </a:bodyPr>
          <a:lstStyle/>
          <a:p>
            <a:pPr indent="0" lvl="0" marL="0" marR="0" rtl="0" algn="r">
              <a:lnSpc>
                <a:spcPct val="120007"/>
              </a:lnSpc>
              <a:spcBef>
                <a:spcPts val="0"/>
              </a:spcBef>
              <a:spcAft>
                <a:spcPts val="0"/>
              </a:spcAft>
              <a:buNone/>
            </a:pPr>
            <a:r>
              <a:rPr b="1" i="0" lang="en-US" sz="8247" u="none" cap="none" strike="noStrike">
                <a:solidFill>
                  <a:srgbClr val="053D57"/>
                </a:solidFill>
                <a:latin typeface="Montserrat"/>
                <a:ea typeface="Montserrat"/>
                <a:cs typeface="Montserrat"/>
                <a:sym typeface="Montserrat"/>
              </a:rPr>
              <a:t>GRU &amp; CNN</a:t>
            </a:r>
            <a:endParaRPr/>
          </a:p>
        </p:txBody>
      </p:sp>
      <p:pic>
        <p:nvPicPr>
          <p:cNvPr id="251" name="Google Shape;251;p13"/>
          <p:cNvPicPr preferRelativeResize="0"/>
          <p:nvPr/>
        </p:nvPicPr>
        <p:blipFill rotWithShape="1">
          <a:blip r:embed="rId3">
            <a:alphaModFix/>
          </a:blip>
          <a:srcRect b="0" l="0" r="0" t="445"/>
          <a:stretch/>
        </p:blipFill>
        <p:spPr>
          <a:xfrm>
            <a:off x="2135836" y="2799771"/>
            <a:ext cx="14499916" cy="5689948"/>
          </a:xfrm>
          <a:prstGeom prst="rect">
            <a:avLst/>
          </a:prstGeom>
          <a:noFill/>
          <a:ln>
            <a:noFill/>
          </a:ln>
        </p:spPr>
      </p:pic>
      <p:sp>
        <p:nvSpPr>
          <p:cNvPr id="252" name="Google Shape;252;p13"/>
          <p:cNvSpPr/>
          <p:nvPr/>
        </p:nvSpPr>
        <p:spPr>
          <a:xfrm rot="-2700000">
            <a:off x="-2162297" y="-2853550"/>
            <a:ext cx="5930465" cy="6072282"/>
          </a:xfrm>
          <a:prstGeom prst="rect">
            <a:avLst/>
          </a:prstGeom>
          <a:solidFill>
            <a:srgbClr val="05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256" name="Shape 256"/>
        <p:cNvGrpSpPr/>
        <p:nvPr/>
      </p:nvGrpSpPr>
      <p:grpSpPr>
        <a:xfrm>
          <a:off x="0" y="0"/>
          <a:ext cx="0" cy="0"/>
          <a:chOff x="0" y="0"/>
          <a:chExt cx="0" cy="0"/>
        </a:xfrm>
      </p:grpSpPr>
      <p:sp>
        <p:nvSpPr>
          <p:cNvPr id="257" name="Google Shape;257;p14"/>
          <p:cNvSpPr/>
          <p:nvPr/>
        </p:nvSpPr>
        <p:spPr>
          <a:xfrm rot="-2700000">
            <a:off x="-2761459" y="7480830"/>
            <a:ext cx="4725548" cy="6360335"/>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rot="-2700000">
            <a:off x="16597324" y="-1526154"/>
            <a:ext cx="53374" cy="7396963"/>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rot="-2700000">
            <a:off x="15667565" y="-4619571"/>
            <a:ext cx="7602521" cy="7894167"/>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rot="-2700000">
            <a:off x="1118555" y="4804675"/>
            <a:ext cx="53374" cy="7396963"/>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14"/>
          <p:cNvGrpSpPr/>
          <p:nvPr/>
        </p:nvGrpSpPr>
        <p:grpSpPr>
          <a:xfrm>
            <a:off x="1270950" y="4806419"/>
            <a:ext cx="3858374" cy="3233630"/>
            <a:chOff x="0" y="0"/>
            <a:chExt cx="5144499" cy="4311507"/>
          </a:xfrm>
        </p:grpSpPr>
        <p:pic>
          <p:nvPicPr>
            <p:cNvPr id="262" name="Google Shape;262;p14"/>
            <p:cNvPicPr preferRelativeResize="0"/>
            <p:nvPr/>
          </p:nvPicPr>
          <p:blipFill rotWithShape="1">
            <a:blip r:embed="rId3">
              <a:alphaModFix/>
            </a:blip>
            <a:srcRect b="0" l="0" r="0" t="0"/>
            <a:stretch/>
          </p:blipFill>
          <p:spPr>
            <a:xfrm>
              <a:off x="0" y="0"/>
              <a:ext cx="5144499" cy="4311507"/>
            </a:xfrm>
            <a:prstGeom prst="rect">
              <a:avLst/>
            </a:prstGeom>
            <a:noFill/>
            <a:ln>
              <a:noFill/>
            </a:ln>
          </p:spPr>
        </p:pic>
        <p:pic>
          <p:nvPicPr>
            <p:cNvPr id="263" name="Google Shape;263;p14"/>
            <p:cNvPicPr preferRelativeResize="0"/>
            <p:nvPr/>
          </p:nvPicPr>
          <p:blipFill rotWithShape="1">
            <a:blip r:embed="rId4">
              <a:alphaModFix/>
            </a:blip>
            <a:srcRect b="0" l="0" r="0" t="0"/>
            <a:stretch/>
          </p:blipFill>
          <p:spPr>
            <a:xfrm rot="-4923547">
              <a:off x="1063024" y="2542144"/>
              <a:ext cx="843335" cy="254534"/>
            </a:xfrm>
            <a:prstGeom prst="rect">
              <a:avLst/>
            </a:prstGeom>
            <a:noFill/>
            <a:ln>
              <a:noFill/>
            </a:ln>
          </p:spPr>
        </p:pic>
        <p:sp>
          <p:nvSpPr>
            <p:cNvPr id="264" name="Google Shape;264;p14"/>
            <p:cNvSpPr/>
            <p:nvPr/>
          </p:nvSpPr>
          <p:spPr>
            <a:xfrm>
              <a:off x="1300898" y="3380518"/>
              <a:ext cx="226216" cy="22723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5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txBox="1"/>
            <p:nvPr/>
          </p:nvSpPr>
          <p:spPr>
            <a:xfrm>
              <a:off x="853442" y="1377753"/>
              <a:ext cx="1802818" cy="676350"/>
            </a:xfrm>
            <a:prstGeom prst="rect">
              <a:avLst/>
            </a:prstGeom>
            <a:noFill/>
            <a:ln>
              <a:noFill/>
            </a:ln>
          </p:spPr>
          <p:txBody>
            <a:bodyPr anchorCtr="0" anchor="t" bIns="0" lIns="0" spcFirstLastPara="1" rIns="0" wrap="square" tIns="0">
              <a:spAutoFit/>
            </a:bodyPr>
            <a:lstStyle/>
            <a:p>
              <a:pPr indent="0" lvl="0" marL="0" marR="0" rtl="0" algn="ctr">
                <a:lnSpc>
                  <a:spcPct val="140041"/>
                </a:lnSpc>
                <a:spcBef>
                  <a:spcPts val="0"/>
                </a:spcBef>
                <a:spcAft>
                  <a:spcPts val="0"/>
                </a:spcAft>
                <a:buNone/>
              </a:pPr>
              <a:r>
                <a:rPr b="0" i="0" lang="en-US" sz="1456" u="none" cap="none" strike="noStrike">
                  <a:solidFill>
                    <a:srgbClr val="053D57"/>
                  </a:solidFill>
                  <a:latin typeface="Montserrat"/>
                  <a:ea typeface="Montserrat"/>
                  <a:cs typeface="Montserrat"/>
                  <a:sym typeface="Montserrat"/>
                </a:rPr>
                <a:t>Using these</a:t>
              </a:r>
              <a:endParaRPr/>
            </a:p>
            <a:p>
              <a:pPr indent="0" lvl="0" marL="0" marR="0" rtl="0" algn="ctr">
                <a:lnSpc>
                  <a:spcPct val="140041"/>
                </a:lnSpc>
                <a:spcBef>
                  <a:spcPts val="0"/>
                </a:spcBef>
                <a:spcAft>
                  <a:spcPts val="0"/>
                </a:spcAft>
                <a:buNone/>
              </a:pPr>
              <a:r>
                <a:rPr b="0" i="0" lang="en-US" sz="1456" u="none" cap="none" strike="noStrike">
                  <a:solidFill>
                    <a:srgbClr val="053D57"/>
                  </a:solidFill>
                  <a:latin typeface="Montserrat"/>
                  <a:ea typeface="Montserrat"/>
                  <a:cs typeface="Montserrat"/>
                  <a:sym typeface="Montserrat"/>
                </a:rPr>
                <a:t>parameters</a:t>
              </a:r>
              <a:endParaRPr/>
            </a:p>
          </p:txBody>
        </p:sp>
      </p:grpSp>
      <p:sp>
        <p:nvSpPr>
          <p:cNvPr id="266" name="Google Shape;266;p14"/>
          <p:cNvSpPr txBox="1"/>
          <p:nvPr/>
        </p:nvSpPr>
        <p:spPr>
          <a:xfrm>
            <a:off x="1310797" y="952500"/>
            <a:ext cx="11729679" cy="647509"/>
          </a:xfrm>
          <a:prstGeom prst="rect">
            <a:avLst/>
          </a:prstGeom>
          <a:noFill/>
          <a:ln>
            <a:noFill/>
          </a:ln>
        </p:spPr>
        <p:txBody>
          <a:bodyPr anchorCtr="0" anchor="t" bIns="0" lIns="0" spcFirstLastPara="1" rIns="0" wrap="square" tIns="0">
            <a:spAutoFit/>
          </a:bodyPr>
          <a:lstStyle/>
          <a:p>
            <a:pPr indent="0" lvl="0" marL="0" marR="0" rtl="0" algn="just">
              <a:lnSpc>
                <a:spcPct val="140005"/>
              </a:lnSpc>
              <a:spcBef>
                <a:spcPts val="0"/>
              </a:spcBef>
              <a:spcAft>
                <a:spcPts val="0"/>
              </a:spcAft>
              <a:buNone/>
            </a:pPr>
            <a:r>
              <a:rPr b="1" i="0" lang="en-US" sz="3757" u="none" cap="none" strike="noStrike">
                <a:solidFill>
                  <a:srgbClr val="FFFFFF"/>
                </a:solidFill>
                <a:latin typeface="Montserrat"/>
                <a:ea typeface="Montserrat"/>
                <a:cs typeface="Montserrat"/>
                <a:sym typeface="Montserrat"/>
              </a:rPr>
              <a:t>DIFFERENCES AND SIMILARITIES:  MSE</a:t>
            </a:r>
            <a:endParaRPr/>
          </a:p>
        </p:txBody>
      </p:sp>
      <p:grpSp>
        <p:nvGrpSpPr>
          <p:cNvPr id="267" name="Google Shape;267;p14"/>
          <p:cNvGrpSpPr/>
          <p:nvPr/>
        </p:nvGrpSpPr>
        <p:grpSpPr>
          <a:xfrm>
            <a:off x="7175637" y="4806419"/>
            <a:ext cx="4030489" cy="3233630"/>
            <a:chOff x="0" y="0"/>
            <a:chExt cx="5373985" cy="4311507"/>
          </a:xfrm>
        </p:grpSpPr>
        <p:pic>
          <p:nvPicPr>
            <p:cNvPr id="268" name="Google Shape;268;p14"/>
            <p:cNvPicPr preferRelativeResize="0"/>
            <p:nvPr/>
          </p:nvPicPr>
          <p:blipFill rotWithShape="1">
            <a:blip r:embed="rId5">
              <a:alphaModFix/>
            </a:blip>
            <a:srcRect b="0" l="0" r="0" t="0"/>
            <a:stretch/>
          </p:blipFill>
          <p:spPr>
            <a:xfrm>
              <a:off x="0" y="0"/>
              <a:ext cx="5373985" cy="4311507"/>
            </a:xfrm>
            <a:prstGeom prst="rect">
              <a:avLst/>
            </a:prstGeom>
            <a:noFill/>
            <a:ln>
              <a:noFill/>
            </a:ln>
          </p:spPr>
        </p:pic>
        <p:sp>
          <p:nvSpPr>
            <p:cNvPr id="269" name="Google Shape;269;p14"/>
            <p:cNvSpPr/>
            <p:nvPr/>
          </p:nvSpPr>
          <p:spPr>
            <a:xfrm>
              <a:off x="2329220" y="2042139"/>
              <a:ext cx="226216" cy="22723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5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14"/>
            <p:cNvPicPr preferRelativeResize="0"/>
            <p:nvPr/>
          </p:nvPicPr>
          <p:blipFill rotWithShape="1">
            <a:blip r:embed="rId4">
              <a:alphaModFix/>
            </a:blip>
            <a:srcRect b="0" l="0" r="0" t="0"/>
            <a:stretch/>
          </p:blipFill>
          <p:spPr>
            <a:xfrm rot="-1745468">
              <a:off x="2701295" y="1681379"/>
              <a:ext cx="743698" cy="224462"/>
            </a:xfrm>
            <a:prstGeom prst="rect">
              <a:avLst/>
            </a:prstGeom>
            <a:noFill/>
            <a:ln>
              <a:noFill/>
            </a:ln>
          </p:spPr>
        </p:pic>
        <p:sp>
          <p:nvSpPr>
            <p:cNvPr id="271" name="Google Shape;271;p14"/>
            <p:cNvSpPr txBox="1"/>
            <p:nvPr/>
          </p:nvSpPr>
          <p:spPr>
            <a:xfrm>
              <a:off x="3351613" y="980908"/>
              <a:ext cx="1802818" cy="676350"/>
            </a:xfrm>
            <a:prstGeom prst="rect">
              <a:avLst/>
            </a:prstGeom>
            <a:noFill/>
            <a:ln>
              <a:noFill/>
            </a:ln>
          </p:spPr>
          <p:txBody>
            <a:bodyPr anchorCtr="0" anchor="t" bIns="0" lIns="0" spcFirstLastPara="1" rIns="0" wrap="square" tIns="0">
              <a:spAutoFit/>
            </a:bodyPr>
            <a:lstStyle/>
            <a:p>
              <a:pPr indent="0" lvl="0" marL="0" marR="0" rtl="0" algn="ctr">
                <a:lnSpc>
                  <a:spcPct val="140041"/>
                </a:lnSpc>
                <a:spcBef>
                  <a:spcPts val="0"/>
                </a:spcBef>
                <a:spcAft>
                  <a:spcPts val="0"/>
                </a:spcAft>
                <a:buNone/>
              </a:pPr>
              <a:r>
                <a:rPr b="0" i="0" lang="en-US" sz="1456" u="none" cap="none" strike="noStrike">
                  <a:solidFill>
                    <a:srgbClr val="053D57"/>
                  </a:solidFill>
                  <a:latin typeface="Montserrat"/>
                  <a:ea typeface="Montserrat"/>
                  <a:cs typeface="Montserrat"/>
                  <a:sym typeface="Montserrat"/>
                </a:rPr>
                <a:t>Using these</a:t>
              </a:r>
              <a:endParaRPr/>
            </a:p>
            <a:p>
              <a:pPr indent="0" lvl="0" marL="0" marR="0" rtl="0" algn="ctr">
                <a:lnSpc>
                  <a:spcPct val="140041"/>
                </a:lnSpc>
                <a:spcBef>
                  <a:spcPts val="0"/>
                </a:spcBef>
                <a:spcAft>
                  <a:spcPts val="0"/>
                </a:spcAft>
                <a:buNone/>
              </a:pPr>
              <a:r>
                <a:rPr b="0" i="0" lang="en-US" sz="1456" u="none" cap="none" strike="noStrike">
                  <a:solidFill>
                    <a:srgbClr val="053D57"/>
                  </a:solidFill>
                  <a:latin typeface="Montserrat"/>
                  <a:ea typeface="Montserrat"/>
                  <a:cs typeface="Montserrat"/>
                  <a:sym typeface="Montserrat"/>
                </a:rPr>
                <a:t>parameters</a:t>
              </a:r>
              <a:endParaRPr/>
            </a:p>
          </p:txBody>
        </p:sp>
      </p:grpSp>
      <p:grpSp>
        <p:nvGrpSpPr>
          <p:cNvPr id="272" name="Google Shape;272;p14"/>
          <p:cNvGrpSpPr/>
          <p:nvPr/>
        </p:nvGrpSpPr>
        <p:grpSpPr>
          <a:xfrm>
            <a:off x="13349650" y="4806419"/>
            <a:ext cx="3909650" cy="3233630"/>
            <a:chOff x="0" y="0"/>
            <a:chExt cx="5212867" cy="4311507"/>
          </a:xfrm>
        </p:grpSpPr>
        <p:pic>
          <p:nvPicPr>
            <p:cNvPr id="273" name="Google Shape;273;p14"/>
            <p:cNvPicPr preferRelativeResize="0"/>
            <p:nvPr/>
          </p:nvPicPr>
          <p:blipFill rotWithShape="1">
            <a:blip r:embed="rId6">
              <a:alphaModFix/>
            </a:blip>
            <a:srcRect b="0" l="0" r="0" t="0"/>
            <a:stretch/>
          </p:blipFill>
          <p:spPr>
            <a:xfrm>
              <a:off x="0" y="0"/>
              <a:ext cx="5212867" cy="4311507"/>
            </a:xfrm>
            <a:prstGeom prst="rect">
              <a:avLst/>
            </a:prstGeom>
            <a:noFill/>
            <a:ln>
              <a:noFill/>
            </a:ln>
          </p:spPr>
        </p:pic>
        <p:sp>
          <p:nvSpPr>
            <p:cNvPr id="274" name="Google Shape;274;p14"/>
            <p:cNvSpPr/>
            <p:nvPr/>
          </p:nvSpPr>
          <p:spPr>
            <a:xfrm>
              <a:off x="3447670" y="1928524"/>
              <a:ext cx="226216" cy="22723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5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14"/>
            <p:cNvPicPr preferRelativeResize="0"/>
            <p:nvPr/>
          </p:nvPicPr>
          <p:blipFill rotWithShape="1">
            <a:blip r:embed="rId4">
              <a:alphaModFix/>
            </a:blip>
            <a:srcRect b="0" l="0" r="0" t="0"/>
            <a:stretch/>
          </p:blipFill>
          <p:spPr>
            <a:xfrm rot="8667996">
              <a:off x="2403969" y="2413232"/>
              <a:ext cx="980924" cy="296061"/>
            </a:xfrm>
            <a:prstGeom prst="rect">
              <a:avLst/>
            </a:prstGeom>
            <a:noFill/>
            <a:ln>
              <a:noFill/>
            </a:ln>
          </p:spPr>
        </p:pic>
        <p:sp>
          <p:nvSpPr>
            <p:cNvPr id="276" name="Google Shape;276;p14"/>
            <p:cNvSpPr txBox="1"/>
            <p:nvPr/>
          </p:nvSpPr>
          <p:spPr>
            <a:xfrm>
              <a:off x="778372" y="2523162"/>
              <a:ext cx="1678759" cy="676350"/>
            </a:xfrm>
            <a:prstGeom prst="rect">
              <a:avLst/>
            </a:prstGeom>
            <a:noFill/>
            <a:ln>
              <a:noFill/>
            </a:ln>
          </p:spPr>
          <p:txBody>
            <a:bodyPr anchorCtr="0" anchor="t" bIns="0" lIns="0" spcFirstLastPara="1" rIns="0" wrap="square" tIns="0">
              <a:spAutoFit/>
            </a:bodyPr>
            <a:lstStyle/>
            <a:p>
              <a:pPr indent="0" lvl="0" marL="0" marR="0" rtl="0" algn="ctr">
                <a:lnSpc>
                  <a:spcPct val="140041"/>
                </a:lnSpc>
                <a:spcBef>
                  <a:spcPts val="0"/>
                </a:spcBef>
                <a:spcAft>
                  <a:spcPts val="0"/>
                </a:spcAft>
                <a:buNone/>
              </a:pPr>
              <a:r>
                <a:rPr b="0" i="0" lang="en-US" sz="1456" u="none" cap="none" strike="noStrike">
                  <a:solidFill>
                    <a:srgbClr val="053D57"/>
                  </a:solidFill>
                  <a:latin typeface="Montserrat"/>
                  <a:ea typeface="Montserrat"/>
                  <a:cs typeface="Montserrat"/>
                  <a:sym typeface="Montserrat"/>
                </a:rPr>
                <a:t>Using these</a:t>
              </a:r>
              <a:endParaRPr/>
            </a:p>
            <a:p>
              <a:pPr indent="0" lvl="0" marL="0" marR="0" rtl="0" algn="ctr">
                <a:lnSpc>
                  <a:spcPct val="140041"/>
                </a:lnSpc>
                <a:spcBef>
                  <a:spcPts val="0"/>
                </a:spcBef>
                <a:spcAft>
                  <a:spcPts val="0"/>
                </a:spcAft>
                <a:buNone/>
              </a:pPr>
              <a:r>
                <a:rPr b="0" i="0" lang="en-US" sz="1456" u="none" cap="none" strike="noStrike">
                  <a:solidFill>
                    <a:srgbClr val="053D57"/>
                  </a:solidFill>
                  <a:latin typeface="Montserrat"/>
                  <a:ea typeface="Montserrat"/>
                  <a:cs typeface="Montserrat"/>
                  <a:sym typeface="Montserrat"/>
                </a:rPr>
                <a:t>parameters</a:t>
              </a:r>
              <a:endParaRPr/>
            </a:p>
          </p:txBody>
        </p:sp>
      </p:grpSp>
      <p:grpSp>
        <p:nvGrpSpPr>
          <p:cNvPr id="277" name="Google Shape;277;p14"/>
          <p:cNvGrpSpPr/>
          <p:nvPr/>
        </p:nvGrpSpPr>
        <p:grpSpPr>
          <a:xfrm>
            <a:off x="341197" y="3898446"/>
            <a:ext cx="17605606" cy="438014"/>
            <a:chOff x="0" y="1148980"/>
            <a:chExt cx="23474141" cy="584018"/>
          </a:xfrm>
        </p:grpSpPr>
        <p:sp>
          <p:nvSpPr>
            <p:cNvPr id="278" name="Google Shape;278;p14"/>
            <p:cNvSpPr/>
            <p:nvPr/>
          </p:nvSpPr>
          <p:spPr>
            <a:xfrm>
              <a:off x="0" y="1425831"/>
              <a:ext cx="23474141" cy="60631"/>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3431670" y="1148980"/>
              <a:ext cx="639310" cy="553702"/>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D7D8E0"/>
            </a:solidFill>
            <a:ln>
              <a:noFill/>
            </a:ln>
          </p:spPr>
        </p:sp>
        <p:sp>
          <p:nvSpPr>
            <p:cNvPr id="280" name="Google Shape;280;p14"/>
            <p:cNvSpPr/>
            <p:nvPr/>
          </p:nvSpPr>
          <p:spPr>
            <a:xfrm>
              <a:off x="19098555" y="1179296"/>
              <a:ext cx="639310" cy="553702"/>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D7D8E0"/>
            </a:solidFill>
            <a:ln>
              <a:noFill/>
            </a:ln>
          </p:spPr>
        </p:sp>
        <p:sp>
          <p:nvSpPr>
            <p:cNvPr id="281" name="Google Shape;281;p14"/>
            <p:cNvSpPr/>
            <p:nvPr/>
          </p:nvSpPr>
          <p:spPr>
            <a:xfrm>
              <a:off x="11417416" y="1148980"/>
              <a:ext cx="639310" cy="553702"/>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D7D8E0"/>
            </a:solidFill>
            <a:ln>
              <a:noFill/>
            </a:ln>
          </p:spPr>
        </p:sp>
      </p:grpSp>
      <p:sp>
        <p:nvSpPr>
          <p:cNvPr id="282" name="Google Shape;282;p14"/>
          <p:cNvSpPr txBox="1"/>
          <p:nvPr/>
        </p:nvSpPr>
        <p:spPr>
          <a:xfrm>
            <a:off x="940939" y="2823902"/>
            <a:ext cx="4518396" cy="7054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100" u="none" cap="none" strike="noStrike">
                <a:solidFill>
                  <a:srgbClr val="FFFFFF"/>
                </a:solidFill>
                <a:latin typeface="Montserrat"/>
                <a:ea typeface="Montserrat"/>
                <a:cs typeface="Montserrat"/>
                <a:sym typeface="Montserrat"/>
              </a:rPr>
              <a:t>Base model</a:t>
            </a:r>
            <a:endParaRPr/>
          </a:p>
        </p:txBody>
      </p:sp>
      <p:sp>
        <p:nvSpPr>
          <p:cNvPr id="283" name="Google Shape;283;p14"/>
          <p:cNvSpPr txBox="1"/>
          <p:nvPr/>
        </p:nvSpPr>
        <p:spPr>
          <a:xfrm>
            <a:off x="12989254" y="2926144"/>
            <a:ext cx="3926606" cy="65024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100" u="none" cap="none" strike="noStrike">
                <a:solidFill>
                  <a:srgbClr val="FFFFFF"/>
                </a:solidFill>
                <a:latin typeface="Montserrat"/>
                <a:ea typeface="Montserrat"/>
                <a:cs typeface="Montserrat"/>
                <a:sym typeface="Montserrat"/>
              </a:rPr>
              <a:t>CNN + GRU</a:t>
            </a:r>
            <a:endParaRPr/>
          </a:p>
        </p:txBody>
      </p:sp>
      <p:sp>
        <p:nvSpPr>
          <p:cNvPr id="284" name="Google Shape;284;p14"/>
          <p:cNvSpPr txBox="1"/>
          <p:nvPr/>
        </p:nvSpPr>
        <p:spPr>
          <a:xfrm>
            <a:off x="6475780" y="2833427"/>
            <a:ext cx="5430202" cy="7054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100" u="none" cap="none" strike="noStrike">
                <a:solidFill>
                  <a:srgbClr val="FFFFFF"/>
                </a:solidFill>
                <a:latin typeface="Montserrat"/>
                <a:ea typeface="Montserrat"/>
                <a:cs typeface="Montserrat"/>
                <a:sym typeface="Montserrat"/>
              </a:rPr>
              <a:t>LSTM</a:t>
            </a:r>
            <a:endParaRPr/>
          </a:p>
        </p:txBody>
      </p:sp>
      <p:sp>
        <p:nvSpPr>
          <p:cNvPr id="285" name="Google Shape;285;p14"/>
          <p:cNvSpPr txBox="1"/>
          <p:nvPr/>
        </p:nvSpPr>
        <p:spPr>
          <a:xfrm>
            <a:off x="1798948" y="8270468"/>
            <a:ext cx="2840479" cy="93068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665" u="none" cap="none" strike="noStrike">
                <a:solidFill>
                  <a:srgbClr val="FFFFFF"/>
                </a:solidFill>
                <a:latin typeface="Montserrat"/>
                <a:ea typeface="Montserrat"/>
                <a:cs typeface="Montserrat"/>
                <a:sym typeface="Montserrat"/>
              </a:rPr>
              <a:t>loss = 0.477</a:t>
            </a:r>
            <a:endParaRPr/>
          </a:p>
          <a:p>
            <a:pPr indent="0" lvl="0" marL="0" marR="0" rtl="0" algn="ctr">
              <a:lnSpc>
                <a:spcPct val="140000"/>
              </a:lnSpc>
              <a:spcBef>
                <a:spcPts val="0"/>
              </a:spcBef>
              <a:spcAft>
                <a:spcPts val="0"/>
              </a:spcAft>
              <a:buNone/>
            </a:pPr>
            <a:r>
              <a:rPr b="1" i="0" lang="en-US" sz="2665" u="none" cap="none" strike="noStrike">
                <a:solidFill>
                  <a:srgbClr val="FFFFFF"/>
                </a:solidFill>
                <a:latin typeface="Montserrat"/>
                <a:ea typeface="Montserrat"/>
                <a:cs typeface="Montserrat"/>
                <a:sym typeface="Montserrat"/>
              </a:rPr>
              <a:t>mse = 0.287</a:t>
            </a:r>
            <a:endParaRPr/>
          </a:p>
        </p:txBody>
      </p:sp>
      <p:sp>
        <p:nvSpPr>
          <p:cNvPr id="286" name="Google Shape;286;p14"/>
          <p:cNvSpPr txBox="1"/>
          <p:nvPr/>
        </p:nvSpPr>
        <p:spPr>
          <a:xfrm>
            <a:off x="7974789" y="8308568"/>
            <a:ext cx="2508384" cy="93068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665" u="none" cap="none" strike="noStrike">
                <a:solidFill>
                  <a:srgbClr val="FFFFFF"/>
                </a:solidFill>
                <a:latin typeface="Montserrat"/>
                <a:ea typeface="Montserrat"/>
                <a:cs typeface="Montserrat"/>
                <a:sym typeface="Montserrat"/>
              </a:rPr>
              <a:t>loss = 0.247</a:t>
            </a:r>
            <a:endParaRPr/>
          </a:p>
          <a:p>
            <a:pPr indent="0" lvl="0" marL="0" marR="0" rtl="0" algn="ctr">
              <a:lnSpc>
                <a:spcPct val="140000"/>
              </a:lnSpc>
              <a:spcBef>
                <a:spcPts val="0"/>
              </a:spcBef>
              <a:spcAft>
                <a:spcPts val="0"/>
              </a:spcAft>
              <a:buNone/>
            </a:pPr>
            <a:r>
              <a:rPr b="1" i="0" lang="en-US" sz="2665" u="none" cap="none" strike="noStrike">
                <a:solidFill>
                  <a:srgbClr val="FFFFFF"/>
                </a:solidFill>
                <a:latin typeface="Montserrat"/>
                <a:ea typeface="Montserrat"/>
                <a:cs typeface="Montserrat"/>
                <a:sym typeface="Montserrat"/>
              </a:rPr>
              <a:t>mse = 0.247</a:t>
            </a:r>
            <a:endParaRPr/>
          </a:p>
        </p:txBody>
      </p:sp>
      <p:sp>
        <p:nvSpPr>
          <p:cNvPr id="287" name="Google Shape;287;p14"/>
          <p:cNvSpPr txBox="1"/>
          <p:nvPr/>
        </p:nvSpPr>
        <p:spPr>
          <a:xfrm>
            <a:off x="14164133" y="8350756"/>
            <a:ext cx="2508384" cy="93068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665" u="none" cap="none" strike="noStrike">
                <a:solidFill>
                  <a:srgbClr val="FFFFFF"/>
                </a:solidFill>
                <a:latin typeface="Montserrat"/>
                <a:ea typeface="Montserrat"/>
                <a:cs typeface="Montserrat"/>
                <a:sym typeface="Montserrat"/>
              </a:rPr>
              <a:t>loss = 0.269</a:t>
            </a:r>
            <a:endParaRPr/>
          </a:p>
          <a:p>
            <a:pPr indent="0" lvl="0" marL="0" marR="0" rtl="0" algn="ctr">
              <a:lnSpc>
                <a:spcPct val="140000"/>
              </a:lnSpc>
              <a:spcBef>
                <a:spcPts val="0"/>
              </a:spcBef>
              <a:spcAft>
                <a:spcPts val="0"/>
              </a:spcAft>
              <a:buNone/>
            </a:pPr>
            <a:r>
              <a:rPr b="1" i="0" lang="en-US" sz="2665" u="none" cap="none" strike="noStrike">
                <a:solidFill>
                  <a:srgbClr val="FFFFFF"/>
                </a:solidFill>
                <a:latin typeface="Montserrat"/>
                <a:ea typeface="Montserrat"/>
                <a:cs typeface="Montserrat"/>
                <a:sym typeface="Montserrat"/>
              </a:rPr>
              <a:t>mse = 0.251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291" name="Shape 291"/>
        <p:cNvGrpSpPr/>
        <p:nvPr/>
      </p:nvGrpSpPr>
      <p:grpSpPr>
        <a:xfrm>
          <a:off x="0" y="0"/>
          <a:ext cx="0" cy="0"/>
          <a:chOff x="0" y="0"/>
          <a:chExt cx="0" cy="0"/>
        </a:xfrm>
      </p:grpSpPr>
      <p:sp>
        <p:nvSpPr>
          <p:cNvPr id="292" name="Google Shape;292;p15"/>
          <p:cNvSpPr/>
          <p:nvPr/>
        </p:nvSpPr>
        <p:spPr>
          <a:xfrm rot="-2700000">
            <a:off x="-2362774" y="7792762"/>
            <a:ext cx="4725548" cy="6360335"/>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rot="-2700000">
            <a:off x="16940224" y="-1907154"/>
            <a:ext cx="53374" cy="7396963"/>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rot="-2700000">
            <a:off x="16010465" y="-5000571"/>
            <a:ext cx="7602521" cy="7894167"/>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rot="-2700000">
            <a:off x="1258673" y="4861825"/>
            <a:ext cx="53374" cy="7396963"/>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txBox="1"/>
          <p:nvPr/>
        </p:nvSpPr>
        <p:spPr>
          <a:xfrm>
            <a:off x="1270950" y="685800"/>
            <a:ext cx="16300369" cy="643699"/>
          </a:xfrm>
          <a:prstGeom prst="rect">
            <a:avLst/>
          </a:prstGeom>
          <a:noFill/>
          <a:ln>
            <a:noFill/>
          </a:ln>
        </p:spPr>
        <p:txBody>
          <a:bodyPr anchorCtr="0" anchor="t" bIns="0" lIns="0" spcFirstLastPara="1" rIns="0" wrap="square" tIns="0">
            <a:spAutoFit/>
          </a:bodyPr>
          <a:lstStyle/>
          <a:p>
            <a:pPr indent="0" lvl="0" marL="0" marR="0" rtl="0" algn="just">
              <a:lnSpc>
                <a:spcPct val="140005"/>
              </a:lnSpc>
              <a:spcBef>
                <a:spcPts val="0"/>
              </a:spcBef>
              <a:spcAft>
                <a:spcPts val="0"/>
              </a:spcAft>
              <a:buNone/>
            </a:pPr>
            <a:r>
              <a:rPr b="1" i="0" lang="en-US" sz="3757" u="none" cap="none" strike="noStrike">
                <a:solidFill>
                  <a:srgbClr val="FFFFFF"/>
                </a:solidFill>
                <a:latin typeface="Montserrat"/>
                <a:ea typeface="Montserrat"/>
                <a:cs typeface="Montserrat"/>
                <a:sym typeface="Montserrat"/>
              </a:rPr>
              <a:t>DIFFERENCES AND SIMILARITIES:  THE OUTPUT DISTRIBUTION</a:t>
            </a:r>
            <a:endParaRPr/>
          </a:p>
        </p:txBody>
      </p:sp>
      <p:grpSp>
        <p:nvGrpSpPr>
          <p:cNvPr id="297" name="Google Shape;297;p15"/>
          <p:cNvGrpSpPr/>
          <p:nvPr/>
        </p:nvGrpSpPr>
        <p:grpSpPr>
          <a:xfrm>
            <a:off x="1028700" y="1800539"/>
            <a:ext cx="14151844" cy="7694138"/>
            <a:chOff x="0" y="-57150"/>
            <a:chExt cx="18869126" cy="10258851"/>
          </a:xfrm>
        </p:grpSpPr>
        <p:pic>
          <p:nvPicPr>
            <p:cNvPr id="298" name="Google Shape;298;p15"/>
            <p:cNvPicPr preferRelativeResize="0"/>
            <p:nvPr/>
          </p:nvPicPr>
          <p:blipFill rotWithShape="1">
            <a:blip r:embed="rId3">
              <a:alphaModFix/>
            </a:blip>
            <a:srcRect b="0" l="0" r="0" t="0"/>
            <a:stretch/>
          </p:blipFill>
          <p:spPr>
            <a:xfrm>
              <a:off x="0" y="2278566"/>
              <a:ext cx="7024774" cy="5544889"/>
            </a:xfrm>
            <a:prstGeom prst="rect">
              <a:avLst/>
            </a:prstGeom>
            <a:noFill/>
            <a:ln>
              <a:noFill/>
            </a:ln>
          </p:spPr>
        </p:pic>
        <p:pic>
          <p:nvPicPr>
            <p:cNvPr id="299" name="Google Shape;299;p15"/>
            <p:cNvPicPr preferRelativeResize="0"/>
            <p:nvPr/>
          </p:nvPicPr>
          <p:blipFill rotWithShape="1">
            <a:blip r:embed="rId4">
              <a:alphaModFix/>
            </a:blip>
            <a:srcRect b="0" l="0" r="0" t="0"/>
            <a:stretch/>
          </p:blipFill>
          <p:spPr>
            <a:xfrm>
              <a:off x="9716713" y="0"/>
              <a:ext cx="4024914" cy="3166972"/>
            </a:xfrm>
            <a:prstGeom prst="rect">
              <a:avLst/>
            </a:prstGeom>
            <a:noFill/>
            <a:ln>
              <a:noFill/>
            </a:ln>
          </p:spPr>
        </p:pic>
        <p:pic>
          <p:nvPicPr>
            <p:cNvPr id="300" name="Google Shape;300;p15"/>
            <p:cNvPicPr preferRelativeResize="0"/>
            <p:nvPr/>
          </p:nvPicPr>
          <p:blipFill rotWithShape="1">
            <a:blip r:embed="rId5">
              <a:alphaModFix/>
            </a:blip>
            <a:srcRect b="0" l="0" r="0" t="0"/>
            <a:stretch/>
          </p:blipFill>
          <p:spPr>
            <a:xfrm>
              <a:off x="9767513" y="3590375"/>
              <a:ext cx="3974114" cy="3101491"/>
            </a:xfrm>
            <a:prstGeom prst="rect">
              <a:avLst/>
            </a:prstGeom>
            <a:noFill/>
            <a:ln>
              <a:noFill/>
            </a:ln>
          </p:spPr>
        </p:pic>
        <p:pic>
          <p:nvPicPr>
            <p:cNvPr id="301" name="Google Shape;301;p15"/>
            <p:cNvPicPr preferRelativeResize="0"/>
            <p:nvPr/>
          </p:nvPicPr>
          <p:blipFill rotWithShape="1">
            <a:blip r:embed="rId6">
              <a:alphaModFix/>
            </a:blip>
            <a:srcRect b="0" l="0" r="0" t="0"/>
            <a:stretch/>
          </p:blipFill>
          <p:spPr>
            <a:xfrm>
              <a:off x="9767513" y="7102524"/>
              <a:ext cx="3974114" cy="3099177"/>
            </a:xfrm>
            <a:prstGeom prst="rect">
              <a:avLst/>
            </a:prstGeom>
            <a:noFill/>
            <a:ln>
              <a:noFill/>
            </a:ln>
          </p:spPr>
        </p:pic>
        <p:pic>
          <p:nvPicPr>
            <p:cNvPr id="302" name="Google Shape;302;p15"/>
            <p:cNvPicPr preferRelativeResize="0"/>
            <p:nvPr/>
          </p:nvPicPr>
          <p:blipFill rotWithShape="1">
            <a:blip r:embed="rId7">
              <a:alphaModFix/>
            </a:blip>
            <a:srcRect b="0" l="0" r="0" t="0"/>
            <a:stretch/>
          </p:blipFill>
          <p:spPr>
            <a:xfrm rot="-2209071">
              <a:off x="6983857" y="2652145"/>
              <a:ext cx="2342948" cy="643246"/>
            </a:xfrm>
            <a:prstGeom prst="rect">
              <a:avLst/>
            </a:prstGeom>
            <a:noFill/>
            <a:ln>
              <a:noFill/>
            </a:ln>
          </p:spPr>
        </p:pic>
        <p:pic>
          <p:nvPicPr>
            <p:cNvPr id="303" name="Google Shape;303;p15"/>
            <p:cNvPicPr preferRelativeResize="0"/>
            <p:nvPr/>
          </p:nvPicPr>
          <p:blipFill rotWithShape="1">
            <a:blip r:embed="rId7">
              <a:alphaModFix/>
            </a:blip>
            <a:srcRect b="0" l="0" r="0" t="0"/>
            <a:stretch/>
          </p:blipFill>
          <p:spPr>
            <a:xfrm flipH="1" rot="-9317608">
              <a:off x="7128167" y="7385570"/>
              <a:ext cx="2342948" cy="643246"/>
            </a:xfrm>
            <a:prstGeom prst="rect">
              <a:avLst/>
            </a:prstGeom>
            <a:noFill/>
            <a:ln>
              <a:noFill/>
            </a:ln>
          </p:spPr>
        </p:pic>
        <p:pic>
          <p:nvPicPr>
            <p:cNvPr id="304" name="Google Shape;304;p15"/>
            <p:cNvPicPr preferRelativeResize="0"/>
            <p:nvPr/>
          </p:nvPicPr>
          <p:blipFill rotWithShape="1">
            <a:blip r:embed="rId8">
              <a:alphaModFix/>
            </a:blip>
            <a:srcRect b="0" l="0" r="0" t="0"/>
            <a:stretch/>
          </p:blipFill>
          <p:spPr>
            <a:xfrm>
              <a:off x="7347003" y="4875294"/>
              <a:ext cx="2032277" cy="827691"/>
            </a:xfrm>
            <a:prstGeom prst="rect">
              <a:avLst/>
            </a:prstGeom>
            <a:noFill/>
            <a:ln>
              <a:noFill/>
            </a:ln>
          </p:spPr>
        </p:pic>
        <p:sp>
          <p:nvSpPr>
            <p:cNvPr id="305" name="Google Shape;305;p15"/>
            <p:cNvSpPr txBox="1"/>
            <p:nvPr/>
          </p:nvSpPr>
          <p:spPr>
            <a:xfrm>
              <a:off x="14407014" y="-57150"/>
              <a:ext cx="3344512" cy="5943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665" u="none" cap="none" strike="noStrike">
                  <a:solidFill>
                    <a:srgbClr val="FFFFFF"/>
                  </a:solidFill>
                  <a:latin typeface="Montserrat"/>
                  <a:ea typeface="Montserrat"/>
                  <a:cs typeface="Montserrat"/>
                  <a:sym typeface="Montserrat"/>
                </a:rPr>
                <a:t>BASE MODEL</a:t>
              </a:r>
              <a:endParaRPr/>
            </a:p>
          </p:txBody>
        </p:sp>
        <p:sp>
          <p:nvSpPr>
            <p:cNvPr id="306" name="Google Shape;306;p15"/>
            <p:cNvSpPr txBox="1"/>
            <p:nvPr/>
          </p:nvSpPr>
          <p:spPr>
            <a:xfrm>
              <a:off x="14407014" y="3533225"/>
              <a:ext cx="3344512" cy="5943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665" u="none" cap="none" strike="noStrike">
                  <a:solidFill>
                    <a:srgbClr val="FFFFFF"/>
                  </a:solidFill>
                  <a:latin typeface="Montserrat"/>
                  <a:ea typeface="Montserrat"/>
                  <a:cs typeface="Montserrat"/>
                  <a:sym typeface="Montserrat"/>
                </a:rPr>
                <a:t>LSTM MODEL</a:t>
              </a:r>
              <a:endParaRPr/>
            </a:p>
          </p:txBody>
        </p:sp>
        <p:sp>
          <p:nvSpPr>
            <p:cNvPr id="307" name="Google Shape;307;p15"/>
            <p:cNvSpPr txBox="1"/>
            <p:nvPr/>
          </p:nvSpPr>
          <p:spPr>
            <a:xfrm>
              <a:off x="14407014" y="7045374"/>
              <a:ext cx="4462112" cy="5943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665" u="none" cap="none" strike="noStrike">
                  <a:solidFill>
                    <a:srgbClr val="FFFFFF"/>
                  </a:solidFill>
                  <a:latin typeface="Montserrat"/>
                  <a:ea typeface="Montserrat"/>
                  <a:cs typeface="Montserrat"/>
                  <a:sym typeface="Montserrat"/>
                </a:rPr>
                <a:t>CNN + GRU MODEL</a:t>
              </a:r>
              <a:endParaRPr/>
            </a:p>
          </p:txBody>
        </p:sp>
        <p:sp>
          <p:nvSpPr>
            <p:cNvPr id="308" name="Google Shape;308;p15"/>
            <p:cNvSpPr txBox="1"/>
            <p:nvPr/>
          </p:nvSpPr>
          <p:spPr>
            <a:xfrm>
              <a:off x="760631" y="1423561"/>
              <a:ext cx="5757511" cy="590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665" u="none" cap="none" strike="noStrike">
                  <a:solidFill>
                    <a:srgbClr val="FFFFFF"/>
                  </a:solidFill>
                  <a:latin typeface="Montserrat"/>
                  <a:ea typeface="Montserrat"/>
                  <a:cs typeface="Montserrat"/>
                  <a:sym typeface="Montserrat"/>
                </a:rPr>
                <a:t>TARGET DISTRIBUTION</a:t>
              </a:r>
              <a:endParaRPr/>
            </a:p>
          </p:txBody>
        </p:sp>
        <p:sp>
          <p:nvSpPr>
            <p:cNvPr id="309" name="Google Shape;309;p15"/>
            <p:cNvSpPr txBox="1"/>
            <p:nvPr/>
          </p:nvSpPr>
          <p:spPr>
            <a:xfrm>
              <a:off x="14597514" y="628404"/>
              <a:ext cx="3719211" cy="2269164"/>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range = (2.209, 6.859)</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mean = 3.069</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variance = 0.302</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skewness = 0.942</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kurtosis = 1 .238</a:t>
              </a:r>
              <a:endParaRPr/>
            </a:p>
          </p:txBody>
        </p:sp>
        <p:sp>
          <p:nvSpPr>
            <p:cNvPr id="310" name="Google Shape;310;p15"/>
            <p:cNvSpPr txBox="1"/>
            <p:nvPr/>
          </p:nvSpPr>
          <p:spPr>
            <a:xfrm>
              <a:off x="14584814" y="4210748"/>
              <a:ext cx="3719211" cy="2269164"/>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range = (1.394, 6.699)</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mean = 3.036</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variance = 0.377</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skewness = 0.763</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kurtosis = 0.879</a:t>
              </a:r>
              <a:endParaRPr/>
            </a:p>
          </p:txBody>
        </p:sp>
        <p:sp>
          <p:nvSpPr>
            <p:cNvPr id="311" name="Google Shape;311;p15"/>
            <p:cNvSpPr txBox="1"/>
            <p:nvPr/>
          </p:nvSpPr>
          <p:spPr>
            <a:xfrm>
              <a:off x="14559414" y="7737730"/>
              <a:ext cx="3719211" cy="2269164"/>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range = (1.955, 5.967)</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mean = 3.061</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variance = 0.384</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skewness = 0.982</a:t>
              </a:r>
              <a:endParaRPr/>
            </a:p>
            <a:p>
              <a:pPr indent="0" lvl="0" marL="0" marR="0" rtl="0" algn="l">
                <a:lnSpc>
                  <a:spcPct val="139989"/>
                </a:lnSpc>
                <a:spcBef>
                  <a:spcPts val="0"/>
                </a:spcBef>
                <a:spcAft>
                  <a:spcPts val="0"/>
                </a:spcAft>
                <a:buNone/>
              </a:pPr>
              <a:r>
                <a:rPr b="0" i="0" lang="en-US" sz="1933" u="none" cap="none" strike="noStrike">
                  <a:solidFill>
                    <a:srgbClr val="FFFFFF"/>
                  </a:solidFill>
                  <a:latin typeface="Montserrat"/>
                  <a:ea typeface="Montserrat"/>
                  <a:cs typeface="Montserrat"/>
                  <a:sym typeface="Montserrat"/>
                </a:rPr>
                <a:t>kurtosis = 1.183</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315" name="Shape 315"/>
        <p:cNvGrpSpPr/>
        <p:nvPr/>
      </p:nvGrpSpPr>
      <p:grpSpPr>
        <a:xfrm>
          <a:off x="0" y="0"/>
          <a:ext cx="0" cy="0"/>
          <a:chOff x="0" y="0"/>
          <a:chExt cx="0" cy="0"/>
        </a:xfrm>
      </p:grpSpPr>
      <p:sp>
        <p:nvSpPr>
          <p:cNvPr id="316" name="Google Shape;316;p16"/>
          <p:cNvSpPr/>
          <p:nvPr/>
        </p:nvSpPr>
        <p:spPr>
          <a:xfrm rot="-2700000">
            <a:off x="11147603" y="-6554832"/>
            <a:ext cx="8017018" cy="17276939"/>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rot="-2700000">
            <a:off x="14294067" y="7990262"/>
            <a:ext cx="5930465" cy="6072282"/>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txBox="1"/>
          <p:nvPr/>
        </p:nvSpPr>
        <p:spPr>
          <a:xfrm>
            <a:off x="9144000" y="817433"/>
            <a:ext cx="8566116" cy="1266205"/>
          </a:xfrm>
          <a:prstGeom prst="rect">
            <a:avLst/>
          </a:prstGeom>
          <a:noFill/>
          <a:ln>
            <a:noFill/>
          </a:ln>
        </p:spPr>
        <p:txBody>
          <a:bodyPr anchorCtr="0" anchor="t" bIns="0" lIns="0" spcFirstLastPara="1" rIns="0" wrap="square" tIns="0">
            <a:spAutoFit/>
          </a:bodyPr>
          <a:lstStyle/>
          <a:p>
            <a:pPr indent="0" lvl="0" marL="0" marR="0" rtl="0" algn="r">
              <a:lnSpc>
                <a:spcPct val="120007"/>
              </a:lnSpc>
              <a:spcBef>
                <a:spcPts val="0"/>
              </a:spcBef>
              <a:spcAft>
                <a:spcPts val="0"/>
              </a:spcAft>
              <a:buNone/>
            </a:pPr>
            <a:r>
              <a:rPr b="1" i="0" lang="en-US" sz="8247" u="none" cap="none" strike="noStrike">
                <a:solidFill>
                  <a:srgbClr val="053D57"/>
                </a:solidFill>
                <a:latin typeface="Montserrat"/>
                <a:ea typeface="Montserrat"/>
                <a:cs typeface="Montserrat"/>
                <a:sym typeface="Montserrat"/>
              </a:rPr>
              <a:t>CONCLUSIONS</a:t>
            </a:r>
            <a:endParaRPr/>
          </a:p>
        </p:txBody>
      </p:sp>
      <p:sp>
        <p:nvSpPr>
          <p:cNvPr id="319" name="Google Shape;319;p16"/>
          <p:cNvSpPr txBox="1"/>
          <p:nvPr/>
        </p:nvSpPr>
        <p:spPr>
          <a:xfrm>
            <a:off x="981075" y="1898348"/>
            <a:ext cx="6819387" cy="203421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905" u="none" cap="none" strike="noStrike">
                <a:solidFill>
                  <a:srgbClr val="FFFFFF"/>
                </a:solidFill>
                <a:latin typeface="Montserrat"/>
                <a:ea typeface="Montserrat"/>
                <a:cs typeface="Montserrat"/>
                <a:sym typeface="Montserrat"/>
              </a:rPr>
              <a:t>Results were satisfactory for all the presented architectures and allowed to predict the unknown prices in a very similar distribution.</a:t>
            </a:r>
            <a:endParaRPr/>
          </a:p>
        </p:txBody>
      </p:sp>
      <p:sp>
        <p:nvSpPr>
          <p:cNvPr id="320" name="Google Shape;320;p16"/>
          <p:cNvSpPr txBox="1"/>
          <p:nvPr/>
        </p:nvSpPr>
        <p:spPr>
          <a:xfrm>
            <a:off x="704975" y="5086350"/>
            <a:ext cx="10533630" cy="2554986"/>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910" u="none" cap="none" strike="noStrike">
                <a:solidFill>
                  <a:srgbClr val="FFFFFF"/>
                </a:solidFill>
                <a:latin typeface="Montserrat"/>
                <a:ea typeface="Montserrat"/>
                <a:cs typeface="Montserrat"/>
                <a:sym typeface="Montserrat"/>
              </a:rPr>
              <a:t>Future enhancements concern the implementation of:</a:t>
            </a:r>
            <a:endParaRPr/>
          </a:p>
          <a:p>
            <a:pPr indent="-314134" lvl="1" marL="628269" marR="0" rtl="0" algn="just">
              <a:lnSpc>
                <a:spcPct val="140000"/>
              </a:lnSpc>
              <a:spcBef>
                <a:spcPts val="0"/>
              </a:spcBef>
              <a:spcAft>
                <a:spcPts val="0"/>
              </a:spcAft>
              <a:buClr>
                <a:srgbClr val="FFFFFF"/>
              </a:buClr>
              <a:buSzPts val="2910"/>
              <a:buFont typeface="Arial"/>
              <a:buChar char="•"/>
            </a:pPr>
            <a:r>
              <a:rPr b="0" i="0" lang="en-US" sz="2910" u="none" cap="none" strike="noStrike">
                <a:solidFill>
                  <a:srgbClr val="FFFFFF"/>
                </a:solidFill>
                <a:latin typeface="Montserrat"/>
                <a:ea typeface="Montserrat"/>
                <a:cs typeface="Montserrat"/>
                <a:sym typeface="Montserrat"/>
              </a:rPr>
              <a:t>Advanced NLP techniques for more accurate text normalization such as stemming and lemmatization.</a:t>
            </a:r>
            <a:endParaRPr/>
          </a:p>
          <a:p>
            <a:pPr indent="-314134" lvl="1" marL="628269" marR="0" rtl="0" algn="just">
              <a:lnSpc>
                <a:spcPct val="140000"/>
              </a:lnSpc>
              <a:spcBef>
                <a:spcPts val="0"/>
              </a:spcBef>
              <a:spcAft>
                <a:spcPts val="0"/>
              </a:spcAft>
              <a:buClr>
                <a:srgbClr val="FFFFFF"/>
              </a:buClr>
              <a:buSzPts val="2910"/>
              <a:buFont typeface="Arial"/>
              <a:buChar char="•"/>
            </a:pPr>
            <a:r>
              <a:rPr b="0" i="0" lang="en-US" sz="2910" u="none" cap="none" strike="noStrike">
                <a:solidFill>
                  <a:srgbClr val="FFFFFF"/>
                </a:solidFill>
                <a:latin typeface="Montserrat"/>
                <a:ea typeface="Montserrat"/>
                <a:cs typeface="Montserrat"/>
                <a:sym typeface="Montserrat"/>
              </a:rPr>
              <a:t>AutoML approach for hyperparameters optimization.</a:t>
            </a:r>
            <a:endParaRPr/>
          </a:p>
          <a:p>
            <a:pPr indent="-314134" lvl="1" marL="628269" marR="0" rtl="0" algn="just">
              <a:lnSpc>
                <a:spcPct val="140000"/>
              </a:lnSpc>
              <a:spcBef>
                <a:spcPts val="0"/>
              </a:spcBef>
              <a:spcAft>
                <a:spcPts val="0"/>
              </a:spcAft>
              <a:buClr>
                <a:srgbClr val="FFFFFF"/>
              </a:buClr>
              <a:buSzPts val="2910"/>
              <a:buFont typeface="Arial"/>
              <a:buChar char="•"/>
            </a:pPr>
            <a:r>
              <a:rPr b="0" i="0" lang="en-US" sz="2910" u="none" cap="none" strike="noStrike">
                <a:solidFill>
                  <a:srgbClr val="FFFFFF"/>
                </a:solidFill>
                <a:latin typeface="Montserrat"/>
                <a:ea typeface="Montserrat"/>
                <a:cs typeface="Montserrat"/>
                <a:sym typeface="Montserrat"/>
              </a:rPr>
              <a:t>Deeper and more complex neural networks.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324" name="Shape 324"/>
        <p:cNvGrpSpPr/>
        <p:nvPr/>
      </p:nvGrpSpPr>
      <p:grpSpPr>
        <a:xfrm>
          <a:off x="0" y="0"/>
          <a:ext cx="0" cy="0"/>
          <a:chOff x="0" y="0"/>
          <a:chExt cx="0" cy="0"/>
        </a:xfrm>
      </p:grpSpPr>
      <p:sp>
        <p:nvSpPr>
          <p:cNvPr id="325" name="Google Shape;325;p17"/>
          <p:cNvSpPr txBox="1"/>
          <p:nvPr/>
        </p:nvSpPr>
        <p:spPr>
          <a:xfrm>
            <a:off x="-674140" y="4562475"/>
            <a:ext cx="16449071" cy="1152525"/>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7500" u="none" cap="none" strike="noStrike">
                <a:solidFill>
                  <a:srgbClr val="F8FBFD"/>
                </a:solidFill>
                <a:latin typeface="Montserrat"/>
                <a:ea typeface="Montserrat"/>
                <a:cs typeface="Montserrat"/>
                <a:sym typeface="Montserrat"/>
              </a:rPr>
              <a:t>Thank you for the attention</a:t>
            </a:r>
            <a:endParaRPr/>
          </a:p>
        </p:txBody>
      </p:sp>
      <p:sp>
        <p:nvSpPr>
          <p:cNvPr id="326" name="Google Shape;326;p17"/>
          <p:cNvSpPr/>
          <p:nvPr/>
        </p:nvSpPr>
        <p:spPr>
          <a:xfrm rot="-2700000">
            <a:off x="175925" y="-2243023"/>
            <a:ext cx="4105850" cy="4105046"/>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rot="-2700000">
            <a:off x="2225083" y="217764"/>
            <a:ext cx="6665510" cy="50247"/>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rot="-2700000">
            <a:off x="17754079" y="7816057"/>
            <a:ext cx="43907" cy="3580261"/>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rot="-2700000">
            <a:off x="17273886" y="5981884"/>
            <a:ext cx="3566968" cy="3566270"/>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94" name="Shape 94"/>
        <p:cNvGrpSpPr/>
        <p:nvPr/>
      </p:nvGrpSpPr>
      <p:grpSpPr>
        <a:xfrm>
          <a:off x="0" y="0"/>
          <a:ext cx="0" cy="0"/>
          <a:chOff x="0" y="0"/>
          <a:chExt cx="0" cy="0"/>
        </a:xfrm>
      </p:grpSpPr>
      <p:sp>
        <p:nvSpPr>
          <p:cNvPr id="95" name="Google Shape;95;p2"/>
          <p:cNvSpPr/>
          <p:nvPr/>
        </p:nvSpPr>
        <p:spPr>
          <a:xfrm rot="-2700000">
            <a:off x="10602289" y="-6328955"/>
            <a:ext cx="8655894" cy="17276939"/>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2700000">
            <a:off x="14294067" y="7990262"/>
            <a:ext cx="5930465" cy="6072282"/>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2"/>
          <p:cNvPicPr preferRelativeResize="0"/>
          <p:nvPr/>
        </p:nvPicPr>
        <p:blipFill rotWithShape="1">
          <a:blip r:embed="rId3">
            <a:alphaModFix/>
          </a:blip>
          <a:srcRect b="0" l="0" r="0" t="0"/>
          <a:stretch/>
        </p:blipFill>
        <p:spPr>
          <a:xfrm>
            <a:off x="13838544" y="3149138"/>
            <a:ext cx="1701555" cy="1642774"/>
          </a:xfrm>
          <a:prstGeom prst="rect">
            <a:avLst/>
          </a:prstGeom>
          <a:noFill/>
          <a:ln>
            <a:noFill/>
          </a:ln>
        </p:spPr>
      </p:pic>
      <p:pic>
        <p:nvPicPr>
          <p:cNvPr id="98" name="Google Shape;98;p2"/>
          <p:cNvPicPr preferRelativeResize="0"/>
          <p:nvPr/>
        </p:nvPicPr>
        <p:blipFill rotWithShape="1">
          <a:blip r:embed="rId4">
            <a:alphaModFix/>
          </a:blip>
          <a:srcRect b="0" l="0" r="0" t="0"/>
          <a:stretch/>
        </p:blipFill>
        <p:spPr>
          <a:xfrm>
            <a:off x="12090609" y="2550732"/>
            <a:ext cx="1552097" cy="770875"/>
          </a:xfrm>
          <a:prstGeom prst="rect">
            <a:avLst/>
          </a:prstGeom>
          <a:noFill/>
          <a:ln>
            <a:noFill/>
          </a:ln>
        </p:spPr>
      </p:pic>
      <p:sp>
        <p:nvSpPr>
          <p:cNvPr id="99" name="Google Shape;99;p2"/>
          <p:cNvSpPr txBox="1"/>
          <p:nvPr/>
        </p:nvSpPr>
        <p:spPr>
          <a:xfrm>
            <a:off x="1028700" y="4457877"/>
            <a:ext cx="8931449" cy="4117498"/>
          </a:xfrm>
          <a:prstGeom prst="rect">
            <a:avLst/>
          </a:prstGeom>
          <a:noFill/>
          <a:ln>
            <a:noFill/>
          </a:ln>
        </p:spPr>
        <p:txBody>
          <a:bodyPr anchorCtr="0" anchor="t" bIns="0" lIns="0" spcFirstLastPara="1" rIns="0" wrap="square" tIns="0">
            <a:spAutoFit/>
          </a:bodyPr>
          <a:lstStyle/>
          <a:p>
            <a:pPr indent="0" lvl="0" marL="0" marR="0" rtl="0" algn="just">
              <a:lnSpc>
                <a:spcPct val="150018"/>
              </a:lnSpc>
              <a:spcBef>
                <a:spcPts val="0"/>
              </a:spcBef>
              <a:spcAft>
                <a:spcPts val="0"/>
              </a:spcAft>
              <a:buNone/>
            </a:pPr>
            <a:r>
              <a:rPr b="0" i="0" lang="en-US" sz="2763" u="none" cap="none" strike="noStrike">
                <a:solidFill>
                  <a:srgbClr val="F8FBFD"/>
                </a:solidFill>
                <a:latin typeface="Montserrat"/>
                <a:ea typeface="Montserrat"/>
                <a:cs typeface="Montserrat"/>
                <a:sym typeface="Montserrat"/>
              </a:rPr>
              <a:t>The challenge consists in predicting the price of the listed items knowing desiderable properties such as a brief description, the brand, the physical condition and many others.</a:t>
            </a:r>
            <a:endParaRPr/>
          </a:p>
          <a:p>
            <a:pPr indent="0" lvl="0" marL="0" marR="0" rtl="0" algn="just">
              <a:lnSpc>
                <a:spcPct val="150018"/>
              </a:lnSpc>
              <a:spcBef>
                <a:spcPts val="0"/>
              </a:spcBef>
              <a:spcAft>
                <a:spcPts val="0"/>
              </a:spcAft>
              <a:buNone/>
            </a:pPr>
            <a:r>
              <a:t/>
            </a:r>
            <a:endParaRPr b="0" i="0" sz="2763" u="none" cap="none" strike="noStrike">
              <a:solidFill>
                <a:srgbClr val="F8FBFD"/>
              </a:solidFill>
              <a:latin typeface="Montserrat"/>
              <a:ea typeface="Montserrat"/>
              <a:cs typeface="Montserrat"/>
              <a:sym typeface="Montserrat"/>
            </a:endParaRPr>
          </a:p>
          <a:p>
            <a:pPr indent="0" lvl="0" marL="0" marR="0" rtl="0" algn="just">
              <a:lnSpc>
                <a:spcPct val="150018"/>
              </a:lnSpc>
              <a:spcBef>
                <a:spcPts val="0"/>
              </a:spcBef>
              <a:spcAft>
                <a:spcPts val="0"/>
              </a:spcAft>
              <a:buNone/>
            </a:pPr>
            <a:r>
              <a:rPr b="0" i="0" lang="en-US" sz="2763" u="none" cap="none" strike="noStrike">
                <a:solidFill>
                  <a:srgbClr val="F8FBFD"/>
                </a:solidFill>
                <a:latin typeface="Montserrat"/>
                <a:ea typeface="Montserrat"/>
                <a:cs typeface="Montserrat"/>
                <a:sym typeface="Montserrat"/>
              </a:rPr>
              <a:t>Data spaces in a variety of forms as numeric, binary  and textual variables can be found, hence there is the necessity to properly handle these.</a:t>
            </a:r>
            <a:endParaRPr/>
          </a:p>
        </p:txBody>
      </p:sp>
      <p:pic>
        <p:nvPicPr>
          <p:cNvPr id="100" name="Google Shape;100;p2"/>
          <p:cNvPicPr preferRelativeResize="0"/>
          <p:nvPr/>
        </p:nvPicPr>
        <p:blipFill rotWithShape="1">
          <a:blip r:embed="rId5">
            <a:alphaModFix/>
          </a:blip>
          <a:srcRect b="0" l="0" r="0" t="0"/>
          <a:stretch/>
        </p:blipFill>
        <p:spPr>
          <a:xfrm>
            <a:off x="13838544" y="4892170"/>
            <a:ext cx="1365537" cy="1365537"/>
          </a:xfrm>
          <a:prstGeom prst="rect">
            <a:avLst/>
          </a:prstGeom>
          <a:noFill/>
          <a:ln>
            <a:noFill/>
          </a:ln>
        </p:spPr>
      </p:pic>
      <p:pic>
        <p:nvPicPr>
          <p:cNvPr id="101" name="Google Shape;101;p2"/>
          <p:cNvPicPr preferRelativeResize="0"/>
          <p:nvPr/>
        </p:nvPicPr>
        <p:blipFill rotWithShape="1">
          <a:blip r:embed="rId6">
            <a:alphaModFix/>
          </a:blip>
          <a:srcRect b="0" l="0" r="0" t="0"/>
          <a:stretch/>
        </p:blipFill>
        <p:spPr>
          <a:xfrm>
            <a:off x="13642706" y="2068297"/>
            <a:ext cx="1757211" cy="482434"/>
          </a:xfrm>
          <a:prstGeom prst="rect">
            <a:avLst/>
          </a:prstGeom>
          <a:noFill/>
          <a:ln>
            <a:noFill/>
          </a:ln>
        </p:spPr>
      </p:pic>
      <p:pic>
        <p:nvPicPr>
          <p:cNvPr id="102" name="Google Shape;102;p2"/>
          <p:cNvPicPr preferRelativeResize="0"/>
          <p:nvPr/>
        </p:nvPicPr>
        <p:blipFill rotWithShape="1">
          <a:blip r:embed="rId7">
            <a:alphaModFix/>
          </a:blip>
          <a:srcRect b="0" l="0" r="0" t="0"/>
          <a:stretch/>
        </p:blipFill>
        <p:spPr>
          <a:xfrm flipH="1" rot="3688249">
            <a:off x="11906118" y="4289040"/>
            <a:ext cx="2219141" cy="790821"/>
          </a:xfrm>
          <a:prstGeom prst="rect">
            <a:avLst/>
          </a:prstGeom>
          <a:noFill/>
          <a:ln>
            <a:noFill/>
          </a:ln>
        </p:spPr>
      </p:pic>
      <p:sp>
        <p:nvSpPr>
          <p:cNvPr id="103" name="Google Shape;103;p2"/>
          <p:cNvSpPr txBox="1"/>
          <p:nvPr/>
        </p:nvSpPr>
        <p:spPr>
          <a:xfrm>
            <a:off x="1028700" y="1570417"/>
            <a:ext cx="5372678" cy="2473113"/>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b="0" i="0" lang="en-US" sz="2799" u="none" cap="none" strike="noStrike">
                <a:solidFill>
                  <a:srgbClr val="FFFFFF"/>
                </a:solidFill>
                <a:latin typeface="Montserrat"/>
                <a:ea typeface="Montserrat"/>
                <a:cs typeface="Montserrat"/>
                <a:sym typeface="Montserrat"/>
              </a:rPr>
              <a:t>Data are made available by Mercari, a Japanese company which allows users to buy and sell items quickly from their smartphones.</a:t>
            </a:r>
            <a:endParaRPr/>
          </a:p>
        </p:txBody>
      </p:sp>
      <p:pic>
        <p:nvPicPr>
          <p:cNvPr id="104" name="Google Shape;104;p2"/>
          <p:cNvPicPr preferRelativeResize="0"/>
          <p:nvPr/>
        </p:nvPicPr>
        <p:blipFill rotWithShape="1">
          <a:blip r:embed="rId8">
            <a:alphaModFix/>
          </a:blip>
          <a:srcRect b="41414" l="-9633" r="28019" t="-10893"/>
          <a:stretch/>
        </p:blipFill>
        <p:spPr>
          <a:xfrm rot="-4208825">
            <a:off x="14889543" y="-1725372"/>
            <a:ext cx="6901758" cy="6250304"/>
          </a:xfrm>
          <a:prstGeom prst="rect">
            <a:avLst/>
          </a:prstGeom>
          <a:noFill/>
          <a:ln>
            <a:noFill/>
          </a:ln>
        </p:spPr>
      </p:pic>
      <p:pic>
        <p:nvPicPr>
          <p:cNvPr id="105" name="Google Shape;105;p2"/>
          <p:cNvPicPr preferRelativeResize="0"/>
          <p:nvPr/>
        </p:nvPicPr>
        <p:blipFill rotWithShape="1">
          <a:blip r:embed="rId7">
            <a:alphaModFix/>
          </a:blip>
          <a:srcRect b="0" l="0" r="0" t="0"/>
          <a:stretch/>
        </p:blipFill>
        <p:spPr>
          <a:xfrm flipH="1" rot="-3582037">
            <a:off x="14995705" y="4106403"/>
            <a:ext cx="2219141" cy="790821"/>
          </a:xfrm>
          <a:prstGeom prst="rect">
            <a:avLst/>
          </a:prstGeom>
          <a:noFill/>
          <a:ln>
            <a:noFill/>
          </a:ln>
        </p:spPr>
      </p:pic>
      <p:sp>
        <p:nvSpPr>
          <p:cNvPr id="106" name="Google Shape;106;p2"/>
          <p:cNvSpPr txBox="1"/>
          <p:nvPr/>
        </p:nvSpPr>
        <p:spPr>
          <a:xfrm>
            <a:off x="8319554" y="279379"/>
            <a:ext cx="9627805" cy="983133"/>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6485" u="none" cap="none" strike="noStrike">
                <a:solidFill>
                  <a:srgbClr val="053D57"/>
                </a:solidFill>
                <a:latin typeface="Montserrat"/>
                <a:ea typeface="Montserrat"/>
                <a:cs typeface="Montserrat"/>
                <a:sym typeface="Montserrat"/>
              </a:rPr>
              <a:t>DATASET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110" name="Shape 110"/>
        <p:cNvGrpSpPr/>
        <p:nvPr/>
      </p:nvGrpSpPr>
      <p:grpSpPr>
        <a:xfrm>
          <a:off x="0" y="0"/>
          <a:ext cx="0" cy="0"/>
          <a:chOff x="0" y="0"/>
          <a:chExt cx="0" cy="0"/>
        </a:xfrm>
      </p:grpSpPr>
      <p:sp>
        <p:nvSpPr>
          <p:cNvPr id="111" name="Google Shape;111;p3"/>
          <p:cNvSpPr/>
          <p:nvPr/>
        </p:nvSpPr>
        <p:spPr>
          <a:xfrm rot="-2700000">
            <a:off x="11505565" y="-6703104"/>
            <a:ext cx="7597640" cy="17276939"/>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2700000">
            <a:off x="14294067" y="7990262"/>
            <a:ext cx="5930465" cy="6072282"/>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3"/>
          <p:cNvPicPr preferRelativeResize="0"/>
          <p:nvPr/>
        </p:nvPicPr>
        <p:blipFill rotWithShape="1">
          <a:blip r:embed="rId3">
            <a:alphaModFix/>
          </a:blip>
          <a:srcRect b="0" l="0" r="0" t="0"/>
          <a:stretch/>
        </p:blipFill>
        <p:spPr>
          <a:xfrm>
            <a:off x="733189" y="3680610"/>
            <a:ext cx="9762146" cy="3635226"/>
          </a:xfrm>
          <a:prstGeom prst="rect">
            <a:avLst/>
          </a:prstGeom>
          <a:noFill/>
          <a:ln>
            <a:noFill/>
          </a:ln>
        </p:spPr>
      </p:pic>
      <p:sp>
        <p:nvSpPr>
          <p:cNvPr id="114" name="Google Shape;114;p3"/>
          <p:cNvSpPr txBox="1"/>
          <p:nvPr/>
        </p:nvSpPr>
        <p:spPr>
          <a:xfrm>
            <a:off x="733189" y="973667"/>
            <a:ext cx="7374091" cy="2065020"/>
          </a:xfrm>
          <a:prstGeom prst="rect">
            <a:avLst/>
          </a:prstGeom>
          <a:noFill/>
          <a:ln>
            <a:noFill/>
          </a:ln>
        </p:spPr>
        <p:txBody>
          <a:bodyPr anchorCtr="0" anchor="t" bIns="0" lIns="0" spcFirstLastPara="1" rIns="0" wrap="square" tIns="0">
            <a:spAutoFit/>
          </a:bodyPr>
          <a:lstStyle/>
          <a:p>
            <a:pPr indent="0" lvl="0" marL="0" marR="0" rtl="0" algn="just">
              <a:lnSpc>
                <a:spcPct val="150017"/>
              </a:lnSpc>
              <a:spcBef>
                <a:spcPts val="0"/>
              </a:spcBef>
              <a:spcAft>
                <a:spcPts val="0"/>
              </a:spcAft>
              <a:buNone/>
            </a:pPr>
            <a:r>
              <a:rPr b="0" i="0" lang="en-US" sz="2799" u="none" cap="none" strike="noStrike">
                <a:solidFill>
                  <a:srgbClr val="F8FBFD"/>
                </a:solidFill>
                <a:latin typeface="Montserrat"/>
                <a:ea typeface="Montserrat"/>
                <a:cs typeface="Montserrat"/>
                <a:sym typeface="Montserrat"/>
              </a:rPr>
              <a:t>It is useful to take a look at the distribution of the dependent variable as it may become handy when the model will output its predictions.</a:t>
            </a:r>
            <a:endParaRPr/>
          </a:p>
        </p:txBody>
      </p:sp>
      <p:sp>
        <p:nvSpPr>
          <p:cNvPr id="115" name="Google Shape;115;p3"/>
          <p:cNvSpPr txBox="1"/>
          <p:nvPr/>
        </p:nvSpPr>
        <p:spPr>
          <a:xfrm>
            <a:off x="9144000" y="409591"/>
            <a:ext cx="8910279" cy="2106083"/>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6900" u="none" cap="none" strike="noStrike">
                <a:solidFill>
                  <a:srgbClr val="053D57"/>
                </a:solidFill>
                <a:latin typeface="Montserrat"/>
                <a:ea typeface="Montserrat"/>
                <a:cs typeface="Montserrat"/>
                <a:sym typeface="Montserrat"/>
              </a:rPr>
              <a:t>TARGET VARIABLE </a:t>
            </a:r>
            <a:endParaRPr/>
          </a:p>
          <a:p>
            <a:pPr indent="0" lvl="0" marL="0" marR="0" rtl="0" algn="r">
              <a:lnSpc>
                <a:spcPct val="120000"/>
              </a:lnSpc>
              <a:spcBef>
                <a:spcPts val="0"/>
              </a:spcBef>
              <a:spcAft>
                <a:spcPts val="0"/>
              </a:spcAft>
              <a:buNone/>
            </a:pPr>
            <a:r>
              <a:rPr b="1" i="0" lang="en-US" sz="7000" u="none" cap="none" strike="noStrike">
                <a:solidFill>
                  <a:srgbClr val="053D57"/>
                </a:solidFill>
                <a:latin typeface="Montserrat"/>
                <a:ea typeface="Montserrat"/>
                <a:cs typeface="Montserrat"/>
                <a:sym typeface="Montserrat"/>
              </a:rPr>
              <a:t>DISTRIBUTION</a:t>
            </a:r>
            <a:endParaRPr/>
          </a:p>
        </p:txBody>
      </p:sp>
      <p:sp>
        <p:nvSpPr>
          <p:cNvPr id="116" name="Google Shape;116;p3"/>
          <p:cNvSpPr txBox="1"/>
          <p:nvPr/>
        </p:nvSpPr>
        <p:spPr>
          <a:xfrm>
            <a:off x="733189" y="8133237"/>
            <a:ext cx="12343060" cy="1478280"/>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b="0" i="0" lang="en-US" sz="2799" u="none" cap="none" strike="noStrike">
                <a:solidFill>
                  <a:srgbClr val="FFFFFF"/>
                </a:solidFill>
                <a:latin typeface="Montserrat"/>
                <a:ea typeface="Montserrat"/>
                <a:cs typeface="Montserrat"/>
                <a:sym typeface="Montserrat"/>
              </a:rPr>
              <a:t>The vast majority of values is concentrated very closely to the smaller values. A logarithmic transformation stretches the whole into a better and clearer scale.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120" name="Shape 120"/>
        <p:cNvGrpSpPr/>
        <p:nvPr/>
      </p:nvGrpSpPr>
      <p:grpSpPr>
        <a:xfrm>
          <a:off x="0" y="0"/>
          <a:ext cx="0" cy="0"/>
          <a:chOff x="0" y="0"/>
          <a:chExt cx="0" cy="0"/>
        </a:xfrm>
      </p:grpSpPr>
      <p:sp>
        <p:nvSpPr>
          <p:cNvPr id="121" name="Google Shape;121;p4"/>
          <p:cNvSpPr/>
          <p:nvPr/>
        </p:nvSpPr>
        <p:spPr>
          <a:xfrm rot="-2700000">
            <a:off x="-2056609" y="7106832"/>
            <a:ext cx="4725548" cy="6360335"/>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rot="-2700000">
            <a:off x="16597324" y="-1526154"/>
            <a:ext cx="53374" cy="7396963"/>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2700000">
            <a:off x="15667565" y="-4619571"/>
            <a:ext cx="7602521" cy="7894167"/>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2700000">
            <a:off x="1823405" y="4576075"/>
            <a:ext cx="53374" cy="7396963"/>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6870276" y="3072618"/>
            <a:ext cx="5634594" cy="6185682"/>
            <a:chOff x="0" y="0"/>
            <a:chExt cx="7512791" cy="8247575"/>
          </a:xfrm>
        </p:grpSpPr>
        <p:pic>
          <p:nvPicPr>
            <p:cNvPr id="126" name="Google Shape;126;p4"/>
            <p:cNvPicPr preferRelativeResize="0"/>
            <p:nvPr/>
          </p:nvPicPr>
          <p:blipFill rotWithShape="1">
            <a:blip r:embed="rId3">
              <a:alphaModFix/>
            </a:blip>
            <a:srcRect b="0" l="0" r="0" t="0"/>
            <a:stretch/>
          </p:blipFill>
          <p:spPr>
            <a:xfrm>
              <a:off x="0" y="0"/>
              <a:ext cx="7512791" cy="8247575"/>
            </a:xfrm>
            <a:prstGeom prst="rect">
              <a:avLst/>
            </a:prstGeom>
            <a:noFill/>
            <a:ln>
              <a:noFill/>
            </a:ln>
          </p:spPr>
        </p:pic>
        <p:sp>
          <p:nvSpPr>
            <p:cNvPr id="127" name="Google Shape;127;p4"/>
            <p:cNvSpPr txBox="1"/>
            <p:nvPr/>
          </p:nvSpPr>
          <p:spPr>
            <a:xfrm>
              <a:off x="718732" y="1613311"/>
              <a:ext cx="6024528" cy="90642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100" u="none" cap="none" strike="noStrike">
                  <a:solidFill>
                    <a:srgbClr val="053D57"/>
                  </a:solidFill>
                  <a:latin typeface="Montserrat"/>
                  <a:ea typeface="Montserrat"/>
                  <a:cs typeface="Montserrat"/>
                  <a:sym typeface="Montserrat"/>
                </a:rPr>
                <a:t>Database</a:t>
              </a:r>
              <a:endParaRPr/>
            </a:p>
          </p:txBody>
        </p:sp>
      </p:grpSp>
      <p:sp>
        <p:nvSpPr>
          <p:cNvPr id="128" name="Google Shape;128;p4"/>
          <p:cNvSpPr txBox="1"/>
          <p:nvPr/>
        </p:nvSpPr>
        <p:spPr>
          <a:xfrm>
            <a:off x="3497737" y="6253248"/>
            <a:ext cx="2887294" cy="1881825"/>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5357" u="none" cap="none" strike="noStrike">
                <a:solidFill>
                  <a:srgbClr val="FFFFFF"/>
                </a:solidFill>
                <a:latin typeface="Montserrat"/>
                <a:ea typeface="Montserrat"/>
                <a:cs typeface="Montserrat"/>
                <a:sym typeface="Montserrat"/>
              </a:rPr>
              <a:t>80% </a:t>
            </a:r>
            <a:endParaRPr/>
          </a:p>
          <a:p>
            <a:pPr indent="0" lvl="0" marL="0" marR="0" rtl="0" algn="ctr">
              <a:lnSpc>
                <a:spcPct val="140003"/>
              </a:lnSpc>
              <a:spcBef>
                <a:spcPts val="0"/>
              </a:spcBef>
              <a:spcAft>
                <a:spcPts val="0"/>
              </a:spcAft>
              <a:buNone/>
            </a:pPr>
            <a:r>
              <a:rPr b="0" i="0" lang="en-US" sz="5357" u="none" cap="none" strike="noStrike">
                <a:solidFill>
                  <a:srgbClr val="FFFFFF"/>
                </a:solidFill>
                <a:latin typeface="Montserrat"/>
                <a:ea typeface="Montserrat"/>
                <a:cs typeface="Montserrat"/>
                <a:sym typeface="Montserrat"/>
              </a:rPr>
              <a:t>training</a:t>
            </a:r>
            <a:endParaRPr/>
          </a:p>
        </p:txBody>
      </p:sp>
      <p:sp>
        <p:nvSpPr>
          <p:cNvPr id="129" name="Google Shape;129;p4"/>
          <p:cNvSpPr txBox="1"/>
          <p:nvPr/>
        </p:nvSpPr>
        <p:spPr>
          <a:xfrm>
            <a:off x="12921136" y="6253248"/>
            <a:ext cx="2887294" cy="1881825"/>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5357" u="none" cap="none" strike="noStrike">
                <a:solidFill>
                  <a:srgbClr val="FFFFFF"/>
                </a:solidFill>
                <a:latin typeface="Montserrat"/>
                <a:ea typeface="Montserrat"/>
                <a:cs typeface="Montserrat"/>
                <a:sym typeface="Montserrat"/>
              </a:rPr>
              <a:t>20% </a:t>
            </a:r>
            <a:endParaRPr/>
          </a:p>
          <a:p>
            <a:pPr indent="0" lvl="0" marL="0" marR="0" rtl="0" algn="ctr">
              <a:lnSpc>
                <a:spcPct val="140003"/>
              </a:lnSpc>
              <a:spcBef>
                <a:spcPts val="0"/>
              </a:spcBef>
              <a:spcAft>
                <a:spcPts val="0"/>
              </a:spcAft>
              <a:buNone/>
            </a:pPr>
            <a:r>
              <a:rPr b="0" i="0" lang="en-US" sz="5357" u="none" cap="none" strike="noStrike">
                <a:solidFill>
                  <a:srgbClr val="FFFFFF"/>
                </a:solidFill>
                <a:latin typeface="Montserrat"/>
                <a:ea typeface="Montserrat"/>
                <a:cs typeface="Montserrat"/>
                <a:sym typeface="Montserrat"/>
              </a:rPr>
              <a:t>test</a:t>
            </a:r>
            <a:endParaRPr/>
          </a:p>
        </p:txBody>
      </p:sp>
      <p:sp>
        <p:nvSpPr>
          <p:cNvPr id="130" name="Google Shape;130;p4"/>
          <p:cNvSpPr txBox="1"/>
          <p:nvPr/>
        </p:nvSpPr>
        <p:spPr>
          <a:xfrm>
            <a:off x="1338323" y="671598"/>
            <a:ext cx="14093260" cy="1500729"/>
          </a:xfrm>
          <a:prstGeom prst="rect">
            <a:avLst/>
          </a:prstGeom>
          <a:noFill/>
          <a:ln>
            <a:noFill/>
          </a:ln>
        </p:spPr>
        <p:txBody>
          <a:bodyPr anchorCtr="0" anchor="t" bIns="0" lIns="0" spcFirstLastPara="1" rIns="0" wrap="square" tIns="0">
            <a:spAutoFit/>
          </a:bodyPr>
          <a:lstStyle/>
          <a:p>
            <a:pPr indent="0" lvl="0" marL="0" marR="0" rtl="0" algn="just">
              <a:lnSpc>
                <a:spcPct val="140021"/>
              </a:lnSpc>
              <a:spcBef>
                <a:spcPts val="0"/>
              </a:spcBef>
              <a:spcAft>
                <a:spcPts val="0"/>
              </a:spcAft>
              <a:buNone/>
            </a:pPr>
            <a:r>
              <a:rPr b="0" i="0" lang="en-US" sz="2856" u="none" cap="none" strike="noStrike">
                <a:solidFill>
                  <a:srgbClr val="FFFFFF"/>
                </a:solidFill>
                <a:latin typeface="Montserrat"/>
                <a:ea typeface="Montserrat"/>
                <a:cs typeface="Montserrat"/>
                <a:sym typeface="Montserrat"/>
              </a:rPr>
              <a:t>The original test dataset does not contain prices so it's impossible to verify the goodness of models. For this reason the dataset containing known values has been split in order to obtain a 20% "mini test 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134" name="Shape 134"/>
        <p:cNvGrpSpPr/>
        <p:nvPr/>
      </p:nvGrpSpPr>
      <p:grpSpPr>
        <a:xfrm>
          <a:off x="0" y="0"/>
          <a:ext cx="0" cy="0"/>
          <a:chOff x="0" y="0"/>
          <a:chExt cx="0" cy="0"/>
        </a:xfrm>
      </p:grpSpPr>
      <p:sp>
        <p:nvSpPr>
          <p:cNvPr id="135" name="Google Shape;135;p5"/>
          <p:cNvSpPr/>
          <p:nvPr/>
        </p:nvSpPr>
        <p:spPr>
          <a:xfrm rot="-2700000">
            <a:off x="-2056609" y="7106832"/>
            <a:ext cx="4725548" cy="6360335"/>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rot="-2700000">
            <a:off x="16597324" y="-1526154"/>
            <a:ext cx="53374" cy="7396963"/>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5"/>
          <p:cNvGrpSpPr/>
          <p:nvPr/>
        </p:nvGrpSpPr>
        <p:grpSpPr>
          <a:xfrm>
            <a:off x="0" y="5336706"/>
            <a:ext cx="18832989" cy="468550"/>
            <a:chOff x="0" y="1229082"/>
            <a:chExt cx="25110652" cy="624733"/>
          </a:xfrm>
        </p:grpSpPr>
        <p:sp>
          <p:nvSpPr>
            <p:cNvPr id="138" name="Google Shape;138;p5"/>
            <p:cNvSpPr/>
            <p:nvPr/>
          </p:nvSpPr>
          <p:spPr>
            <a:xfrm>
              <a:off x="0" y="1525234"/>
              <a:ext cx="25110652" cy="64858"/>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3670910" y="1229082"/>
              <a:ext cx="683880" cy="592304"/>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D7D8E0"/>
            </a:solidFill>
            <a:ln>
              <a:noFill/>
            </a:ln>
          </p:spPr>
        </p:sp>
        <p:sp>
          <p:nvSpPr>
            <p:cNvPr id="140" name="Google Shape;140;p5"/>
            <p:cNvSpPr/>
            <p:nvPr/>
          </p:nvSpPr>
          <p:spPr>
            <a:xfrm>
              <a:off x="20430019" y="1261511"/>
              <a:ext cx="683880" cy="592304"/>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D7D8E0"/>
            </a:solidFill>
            <a:ln>
              <a:noFill/>
            </a:ln>
          </p:spPr>
        </p:sp>
        <p:sp>
          <p:nvSpPr>
            <p:cNvPr id="141" name="Google Shape;141;p5"/>
            <p:cNvSpPr/>
            <p:nvPr/>
          </p:nvSpPr>
          <p:spPr>
            <a:xfrm>
              <a:off x="12213386" y="1229082"/>
              <a:ext cx="683880" cy="592304"/>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D7D8E0"/>
            </a:solidFill>
            <a:ln>
              <a:noFill/>
            </a:ln>
          </p:spPr>
        </p:sp>
      </p:grpSp>
      <p:pic>
        <p:nvPicPr>
          <p:cNvPr id="142" name="Google Shape;142;p5"/>
          <p:cNvPicPr preferRelativeResize="0"/>
          <p:nvPr/>
        </p:nvPicPr>
        <p:blipFill rotWithShape="1">
          <a:blip r:embed="rId3">
            <a:alphaModFix/>
          </a:blip>
          <a:srcRect b="868" l="869" r="0" t="714"/>
          <a:stretch/>
        </p:blipFill>
        <p:spPr>
          <a:xfrm>
            <a:off x="2221937" y="1128919"/>
            <a:ext cx="1575400" cy="1533750"/>
          </a:xfrm>
          <a:prstGeom prst="rect">
            <a:avLst/>
          </a:prstGeom>
          <a:noFill/>
          <a:ln>
            <a:noFill/>
          </a:ln>
        </p:spPr>
      </p:pic>
      <p:sp>
        <p:nvSpPr>
          <p:cNvPr id="143" name="Google Shape;143;p5"/>
          <p:cNvSpPr txBox="1"/>
          <p:nvPr/>
        </p:nvSpPr>
        <p:spPr>
          <a:xfrm>
            <a:off x="4079548" y="1028700"/>
            <a:ext cx="11499421" cy="1410606"/>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9298" u="none" cap="none" strike="noStrike">
                <a:solidFill>
                  <a:srgbClr val="F8FBFD"/>
                </a:solidFill>
                <a:latin typeface="Montserrat"/>
                <a:ea typeface="Montserrat"/>
                <a:cs typeface="Montserrat"/>
                <a:sym typeface="Montserrat"/>
              </a:rPr>
              <a:t>PRE-PROCESSING</a:t>
            </a:r>
            <a:endParaRPr/>
          </a:p>
        </p:txBody>
      </p:sp>
      <p:sp>
        <p:nvSpPr>
          <p:cNvPr id="144" name="Google Shape;144;p5"/>
          <p:cNvSpPr txBox="1"/>
          <p:nvPr/>
        </p:nvSpPr>
        <p:spPr>
          <a:xfrm>
            <a:off x="750439" y="4437205"/>
            <a:ext cx="4518396" cy="7054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100" u="none" cap="none" strike="noStrike">
                <a:solidFill>
                  <a:srgbClr val="FFFFFF"/>
                </a:solidFill>
                <a:latin typeface="Montserrat"/>
                <a:ea typeface="Montserrat"/>
                <a:cs typeface="Montserrat"/>
                <a:sym typeface="Montserrat"/>
              </a:rPr>
              <a:t>Data cleaning</a:t>
            </a:r>
            <a:endParaRPr/>
          </a:p>
        </p:txBody>
      </p:sp>
      <p:sp>
        <p:nvSpPr>
          <p:cNvPr id="145" name="Google Shape;145;p5"/>
          <p:cNvSpPr txBox="1"/>
          <p:nvPr/>
        </p:nvSpPr>
        <p:spPr>
          <a:xfrm>
            <a:off x="13989919" y="5887586"/>
            <a:ext cx="3657000" cy="976630"/>
          </a:xfrm>
          <a:prstGeom prst="rect">
            <a:avLst/>
          </a:prstGeom>
          <a:noFill/>
          <a:ln>
            <a:noFill/>
          </a:ln>
        </p:spPr>
        <p:txBody>
          <a:bodyPr anchorCtr="0" anchor="t" bIns="0" lIns="0" spcFirstLastPara="1" rIns="0" wrap="square" tIns="0">
            <a:spAutoFit/>
          </a:bodyPr>
          <a:lstStyle/>
          <a:p>
            <a:pPr indent="-302260" lvl="1" marL="604519" marR="0" rtl="0" algn="just">
              <a:lnSpc>
                <a:spcPct val="140014"/>
              </a:lnSpc>
              <a:spcBef>
                <a:spcPts val="0"/>
              </a:spcBef>
              <a:spcAft>
                <a:spcPts val="0"/>
              </a:spcAft>
              <a:buClr>
                <a:srgbClr val="FFFFFF"/>
              </a:buClr>
              <a:buSzPts val="2799"/>
              <a:buFont typeface="Arial"/>
              <a:buChar char="•"/>
            </a:pPr>
            <a:r>
              <a:rPr b="0" i="0" lang="en-US" sz="2799" u="none" cap="none" strike="noStrike">
                <a:solidFill>
                  <a:srgbClr val="FFFFFF"/>
                </a:solidFill>
                <a:latin typeface="Montserrat"/>
                <a:ea typeface="Montserrat"/>
                <a:cs typeface="Montserrat"/>
                <a:sym typeface="Montserrat"/>
              </a:rPr>
              <a:t>Tokenization</a:t>
            </a:r>
            <a:endParaRPr/>
          </a:p>
          <a:p>
            <a:pPr indent="-302260" lvl="1" marL="604520" marR="0" rtl="0" algn="just">
              <a:lnSpc>
                <a:spcPct val="140014"/>
              </a:lnSpc>
              <a:spcBef>
                <a:spcPts val="0"/>
              </a:spcBef>
              <a:spcAft>
                <a:spcPts val="0"/>
              </a:spcAft>
              <a:buClr>
                <a:srgbClr val="FFFFFF"/>
              </a:buClr>
              <a:buSzPts val="2799"/>
              <a:buFont typeface="Arial"/>
              <a:buChar char="•"/>
            </a:pPr>
            <a:r>
              <a:rPr b="0" i="0" lang="en-US" sz="2799" u="none" cap="none" strike="noStrike">
                <a:solidFill>
                  <a:srgbClr val="FFFFFF"/>
                </a:solidFill>
                <a:latin typeface="Montserrat"/>
                <a:ea typeface="Montserrat"/>
                <a:cs typeface="Montserrat"/>
                <a:sym typeface="Montserrat"/>
              </a:rPr>
              <a:t>Embedding</a:t>
            </a:r>
            <a:endParaRPr/>
          </a:p>
        </p:txBody>
      </p:sp>
      <p:sp>
        <p:nvSpPr>
          <p:cNvPr id="146" name="Google Shape;146;p5"/>
          <p:cNvSpPr txBox="1"/>
          <p:nvPr/>
        </p:nvSpPr>
        <p:spPr>
          <a:xfrm>
            <a:off x="14822625" y="4412931"/>
            <a:ext cx="1572488" cy="70125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100" u="none" cap="none" strike="noStrike">
                <a:solidFill>
                  <a:srgbClr val="FFFFFF"/>
                </a:solidFill>
                <a:latin typeface="Montserrat"/>
                <a:ea typeface="Montserrat"/>
                <a:cs typeface="Montserrat"/>
                <a:sym typeface="Montserrat"/>
              </a:rPr>
              <a:t>NLP</a:t>
            </a:r>
            <a:endParaRPr/>
          </a:p>
        </p:txBody>
      </p:sp>
      <p:sp>
        <p:nvSpPr>
          <p:cNvPr id="147" name="Google Shape;147;p5"/>
          <p:cNvSpPr txBox="1"/>
          <p:nvPr/>
        </p:nvSpPr>
        <p:spPr>
          <a:xfrm>
            <a:off x="1064567" y="5887586"/>
            <a:ext cx="4364951" cy="973808"/>
          </a:xfrm>
          <a:prstGeom prst="rect">
            <a:avLst/>
          </a:prstGeom>
          <a:noFill/>
          <a:ln>
            <a:noFill/>
          </a:ln>
        </p:spPr>
        <p:txBody>
          <a:bodyPr anchorCtr="0" anchor="t" bIns="0" lIns="0" spcFirstLastPara="1" rIns="0" wrap="square" tIns="0">
            <a:spAutoFit/>
          </a:bodyPr>
          <a:lstStyle/>
          <a:p>
            <a:pPr indent="-302260" lvl="1" marL="604519" marR="0" rtl="0" algn="just">
              <a:lnSpc>
                <a:spcPct val="140014"/>
              </a:lnSpc>
              <a:spcBef>
                <a:spcPts val="0"/>
              </a:spcBef>
              <a:spcAft>
                <a:spcPts val="0"/>
              </a:spcAft>
              <a:buClr>
                <a:srgbClr val="FFFFFF"/>
              </a:buClr>
              <a:buSzPts val="2799"/>
              <a:buFont typeface="Arial"/>
              <a:buChar char="•"/>
            </a:pPr>
            <a:r>
              <a:rPr b="0" i="0" lang="en-US" sz="2799" u="none" cap="none" strike="noStrike">
                <a:solidFill>
                  <a:srgbClr val="FFFFFF"/>
                </a:solidFill>
                <a:latin typeface="Montserrat"/>
                <a:ea typeface="Montserrat"/>
                <a:cs typeface="Montserrat"/>
                <a:sym typeface="Montserrat"/>
              </a:rPr>
              <a:t>Drop NaN values </a:t>
            </a:r>
            <a:endParaRPr/>
          </a:p>
          <a:p>
            <a:pPr indent="-302260" lvl="1" marL="604520" marR="0" rtl="0" algn="just">
              <a:lnSpc>
                <a:spcPct val="140014"/>
              </a:lnSpc>
              <a:spcBef>
                <a:spcPts val="0"/>
              </a:spcBef>
              <a:spcAft>
                <a:spcPts val="0"/>
              </a:spcAft>
              <a:buClr>
                <a:srgbClr val="FFFFFF"/>
              </a:buClr>
              <a:buSzPts val="2799"/>
              <a:buFont typeface="Arial"/>
              <a:buChar char="•"/>
            </a:pPr>
            <a:r>
              <a:rPr b="0" i="0" lang="en-US" sz="2799" u="none" cap="none" strike="noStrike">
                <a:solidFill>
                  <a:srgbClr val="FFFFFF"/>
                </a:solidFill>
                <a:latin typeface="Montserrat"/>
                <a:ea typeface="Montserrat"/>
                <a:cs typeface="Montserrat"/>
                <a:sym typeface="Montserrat"/>
              </a:rPr>
              <a:t>Zero price removal</a:t>
            </a:r>
            <a:endParaRPr/>
          </a:p>
        </p:txBody>
      </p:sp>
      <p:sp>
        <p:nvSpPr>
          <p:cNvPr id="148" name="Google Shape;148;p5"/>
          <p:cNvSpPr txBox="1"/>
          <p:nvPr/>
        </p:nvSpPr>
        <p:spPr>
          <a:xfrm>
            <a:off x="6701393" y="4437205"/>
            <a:ext cx="5430202" cy="7054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100" u="none" cap="none" strike="noStrike">
                <a:solidFill>
                  <a:srgbClr val="FFFFFF"/>
                </a:solidFill>
                <a:latin typeface="Montserrat"/>
                <a:ea typeface="Montserrat"/>
                <a:cs typeface="Montserrat"/>
                <a:sym typeface="Montserrat"/>
              </a:rPr>
              <a:t>Text Normalization</a:t>
            </a:r>
            <a:endParaRPr/>
          </a:p>
        </p:txBody>
      </p:sp>
      <p:sp>
        <p:nvSpPr>
          <p:cNvPr id="149" name="Google Shape;149;p5"/>
          <p:cNvSpPr txBox="1"/>
          <p:nvPr/>
        </p:nvSpPr>
        <p:spPr>
          <a:xfrm>
            <a:off x="6899162" y="5887586"/>
            <a:ext cx="5034666" cy="1467697"/>
          </a:xfrm>
          <a:prstGeom prst="rect">
            <a:avLst/>
          </a:prstGeom>
          <a:noFill/>
          <a:ln>
            <a:noFill/>
          </a:ln>
        </p:spPr>
        <p:txBody>
          <a:bodyPr anchorCtr="0" anchor="t" bIns="0" lIns="0" spcFirstLastPara="1" rIns="0" wrap="square" tIns="0">
            <a:spAutoFit/>
          </a:bodyPr>
          <a:lstStyle/>
          <a:p>
            <a:pPr indent="-302260" lvl="1" marL="604519" marR="0" rtl="0" algn="just">
              <a:lnSpc>
                <a:spcPct val="140014"/>
              </a:lnSpc>
              <a:spcBef>
                <a:spcPts val="0"/>
              </a:spcBef>
              <a:spcAft>
                <a:spcPts val="0"/>
              </a:spcAft>
              <a:buClr>
                <a:srgbClr val="FFFFFF"/>
              </a:buClr>
              <a:buSzPts val="2799"/>
              <a:buFont typeface="Arial"/>
              <a:buChar char="•"/>
            </a:pPr>
            <a:r>
              <a:rPr b="0" i="0" lang="en-US" sz="2799" u="none" cap="none" strike="noStrike">
                <a:solidFill>
                  <a:srgbClr val="FFFFFF"/>
                </a:solidFill>
                <a:latin typeface="Montserrat"/>
                <a:ea typeface="Montserrat"/>
                <a:cs typeface="Montserrat"/>
                <a:sym typeface="Montserrat"/>
              </a:rPr>
              <a:t>Contractions expansion</a:t>
            </a:r>
            <a:endParaRPr/>
          </a:p>
          <a:p>
            <a:pPr indent="-302260" lvl="1" marL="604519" marR="0" rtl="0" algn="just">
              <a:lnSpc>
                <a:spcPct val="140014"/>
              </a:lnSpc>
              <a:spcBef>
                <a:spcPts val="0"/>
              </a:spcBef>
              <a:spcAft>
                <a:spcPts val="0"/>
              </a:spcAft>
              <a:buClr>
                <a:srgbClr val="FFFFFF"/>
              </a:buClr>
              <a:buSzPts val="2799"/>
              <a:buFont typeface="Arial"/>
              <a:buChar char="•"/>
            </a:pPr>
            <a:r>
              <a:rPr b="0" i="0" lang="en-US" sz="2799" u="none" cap="none" strike="noStrike">
                <a:solidFill>
                  <a:srgbClr val="FFFFFF"/>
                </a:solidFill>
                <a:latin typeface="Montserrat"/>
                <a:ea typeface="Montserrat"/>
                <a:cs typeface="Montserrat"/>
                <a:sym typeface="Montserrat"/>
              </a:rPr>
              <a:t>Stop words removal</a:t>
            </a:r>
            <a:endParaRPr/>
          </a:p>
          <a:p>
            <a:pPr indent="-302260" lvl="1" marL="604520" marR="0" rtl="0" algn="just">
              <a:lnSpc>
                <a:spcPct val="140014"/>
              </a:lnSpc>
              <a:spcBef>
                <a:spcPts val="0"/>
              </a:spcBef>
              <a:spcAft>
                <a:spcPts val="0"/>
              </a:spcAft>
              <a:buClr>
                <a:srgbClr val="FFFFFF"/>
              </a:buClr>
              <a:buSzPts val="2799"/>
              <a:buFont typeface="Arial"/>
              <a:buChar char="•"/>
            </a:pPr>
            <a:r>
              <a:rPr b="0" i="0" lang="en-US" sz="2799" u="none" cap="none" strike="noStrike">
                <a:solidFill>
                  <a:srgbClr val="FFFFFF"/>
                </a:solidFill>
                <a:latin typeface="Montserrat"/>
                <a:ea typeface="Montserrat"/>
                <a:cs typeface="Montserrat"/>
                <a:sym typeface="Montserrat"/>
              </a:rPr>
              <a:t>Uniforming accents</a:t>
            </a:r>
            <a:endParaRPr/>
          </a:p>
        </p:txBody>
      </p:sp>
      <p:sp>
        <p:nvSpPr>
          <p:cNvPr id="150" name="Google Shape;150;p5"/>
          <p:cNvSpPr txBox="1"/>
          <p:nvPr/>
        </p:nvSpPr>
        <p:spPr>
          <a:xfrm>
            <a:off x="5132203" y="2605519"/>
            <a:ext cx="9081493" cy="54031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200" u="none" cap="none" strike="noStrike">
                <a:solidFill>
                  <a:srgbClr val="FFFFFF"/>
                </a:solidFill>
                <a:latin typeface="Montserrat"/>
                <a:ea typeface="Montserrat"/>
                <a:cs typeface="Montserrat"/>
                <a:sym typeface="Montserrat"/>
              </a:rPr>
              <a:t>Textual variables: item name and description</a:t>
            </a:r>
            <a:endParaRPr/>
          </a:p>
        </p:txBody>
      </p:sp>
      <p:sp>
        <p:nvSpPr>
          <p:cNvPr id="151" name="Google Shape;151;p5"/>
          <p:cNvSpPr/>
          <p:nvPr/>
        </p:nvSpPr>
        <p:spPr>
          <a:xfrm rot="-2700000">
            <a:off x="15667565" y="-4619571"/>
            <a:ext cx="7602521" cy="7894167"/>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rot="-2700000">
            <a:off x="1823405" y="4576075"/>
            <a:ext cx="53374" cy="7396963"/>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156" name="Shape 156"/>
        <p:cNvGrpSpPr/>
        <p:nvPr/>
      </p:nvGrpSpPr>
      <p:grpSpPr>
        <a:xfrm>
          <a:off x="0" y="0"/>
          <a:ext cx="0" cy="0"/>
          <a:chOff x="0" y="0"/>
          <a:chExt cx="0" cy="0"/>
        </a:xfrm>
      </p:grpSpPr>
      <p:sp>
        <p:nvSpPr>
          <p:cNvPr id="157" name="Google Shape;157;p6"/>
          <p:cNvSpPr/>
          <p:nvPr/>
        </p:nvSpPr>
        <p:spPr>
          <a:xfrm rot="-2700000">
            <a:off x="-2056609" y="7106832"/>
            <a:ext cx="4725548" cy="6360335"/>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2700000">
            <a:off x="16597324" y="-1526154"/>
            <a:ext cx="53374" cy="7396963"/>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rot="-2700000">
            <a:off x="15667565" y="-4619571"/>
            <a:ext cx="7602521" cy="7894167"/>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rot="-2700000">
            <a:off x="1823405" y="4576075"/>
            <a:ext cx="53374" cy="7396963"/>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txBox="1"/>
          <p:nvPr/>
        </p:nvSpPr>
        <p:spPr>
          <a:xfrm>
            <a:off x="4783899" y="1333348"/>
            <a:ext cx="8876987" cy="838979"/>
          </a:xfrm>
          <a:prstGeom prst="rect">
            <a:avLst/>
          </a:prstGeom>
          <a:noFill/>
          <a:ln>
            <a:noFill/>
          </a:ln>
        </p:spPr>
        <p:txBody>
          <a:bodyPr anchorCtr="0" anchor="t" bIns="0" lIns="0" spcFirstLastPara="1" rIns="0" wrap="square" tIns="0">
            <a:spAutoFit/>
          </a:bodyPr>
          <a:lstStyle/>
          <a:p>
            <a:pPr indent="0" lvl="0" marL="0" marR="0" rtl="0" algn="ctr">
              <a:lnSpc>
                <a:spcPct val="120011"/>
              </a:lnSpc>
              <a:spcBef>
                <a:spcPts val="0"/>
              </a:spcBef>
              <a:spcAft>
                <a:spcPts val="0"/>
              </a:spcAft>
              <a:buNone/>
            </a:pPr>
            <a:r>
              <a:rPr b="1" i="0" lang="en-US" sz="5442" u="none" cap="none" strike="noStrike">
                <a:solidFill>
                  <a:srgbClr val="F8FBFD"/>
                </a:solidFill>
                <a:latin typeface="Montserrat"/>
                <a:ea typeface="Montserrat"/>
                <a:cs typeface="Montserrat"/>
                <a:sym typeface="Montserrat"/>
              </a:rPr>
              <a:t>EXAMPLE</a:t>
            </a:r>
            <a:endParaRPr/>
          </a:p>
        </p:txBody>
      </p:sp>
      <p:sp>
        <p:nvSpPr>
          <p:cNvPr id="162" name="Google Shape;162;p6"/>
          <p:cNvSpPr txBox="1"/>
          <p:nvPr/>
        </p:nvSpPr>
        <p:spPr>
          <a:xfrm>
            <a:off x="2406956" y="5974654"/>
            <a:ext cx="13834984" cy="580037"/>
          </a:xfrm>
          <a:prstGeom prst="rect">
            <a:avLst/>
          </a:prstGeom>
          <a:noFill/>
          <a:ln>
            <a:noFill/>
          </a:ln>
        </p:spPr>
        <p:txBody>
          <a:bodyPr anchorCtr="0" anchor="t" bIns="0" lIns="0" spcFirstLastPara="1" rIns="0" wrap="square" tIns="0">
            <a:spAutoFit/>
          </a:bodyPr>
          <a:lstStyle/>
          <a:p>
            <a:pPr indent="0" lvl="0" marL="0" marR="0" rtl="0" algn="ctr">
              <a:lnSpc>
                <a:spcPct val="139970"/>
              </a:lnSpc>
              <a:spcBef>
                <a:spcPts val="0"/>
              </a:spcBef>
              <a:spcAft>
                <a:spcPts val="0"/>
              </a:spcAft>
              <a:buNone/>
            </a:pPr>
            <a:r>
              <a:rPr b="0" i="0" lang="en-US" sz="3400" u="none" cap="none" strike="noStrike">
                <a:solidFill>
                  <a:srgbClr val="FFFFFF"/>
                </a:solidFill>
                <a:latin typeface="Montserrat"/>
                <a:ea typeface="Montserrat"/>
                <a:cs typeface="Montserrat"/>
                <a:sym typeface="Montserrat"/>
              </a:rPr>
              <a:t>am selling all pokemon cards will ship cards monday</a:t>
            </a:r>
            <a:endParaRPr/>
          </a:p>
        </p:txBody>
      </p:sp>
      <p:pic>
        <p:nvPicPr>
          <p:cNvPr id="163" name="Google Shape;163;p6"/>
          <p:cNvPicPr preferRelativeResize="0"/>
          <p:nvPr/>
        </p:nvPicPr>
        <p:blipFill rotWithShape="1">
          <a:blip r:embed="rId3">
            <a:alphaModFix/>
          </a:blip>
          <a:srcRect b="0" l="0" r="0" t="0"/>
          <a:stretch/>
        </p:blipFill>
        <p:spPr>
          <a:xfrm>
            <a:off x="8522838" y="3692314"/>
            <a:ext cx="1017620" cy="2442288"/>
          </a:xfrm>
          <a:prstGeom prst="rect">
            <a:avLst/>
          </a:prstGeom>
          <a:noFill/>
          <a:ln>
            <a:noFill/>
          </a:ln>
        </p:spPr>
      </p:pic>
      <p:sp>
        <p:nvSpPr>
          <p:cNvPr id="164" name="Google Shape;164;p6"/>
          <p:cNvSpPr txBox="1"/>
          <p:nvPr/>
        </p:nvSpPr>
        <p:spPr>
          <a:xfrm>
            <a:off x="2370048" y="3282470"/>
            <a:ext cx="13609438" cy="580390"/>
          </a:xfrm>
          <a:prstGeom prst="rect">
            <a:avLst/>
          </a:prstGeom>
          <a:noFill/>
          <a:ln>
            <a:noFill/>
          </a:ln>
        </p:spPr>
        <p:txBody>
          <a:bodyPr anchorCtr="0" anchor="t" bIns="0" lIns="0" spcFirstLastPara="1" rIns="0" wrap="square" tIns="0">
            <a:spAutoFit/>
          </a:bodyPr>
          <a:lstStyle/>
          <a:p>
            <a:pPr indent="0" lvl="0" marL="0" marR="0" rtl="0" algn="ctr">
              <a:lnSpc>
                <a:spcPct val="139970"/>
              </a:lnSpc>
              <a:spcBef>
                <a:spcPts val="0"/>
              </a:spcBef>
              <a:spcAft>
                <a:spcPts val="0"/>
              </a:spcAft>
              <a:buNone/>
            </a:pPr>
            <a:r>
              <a:rPr b="0" i="0" lang="en-US" sz="3400" u="none" cap="none" strike="noStrike">
                <a:solidFill>
                  <a:srgbClr val="FFFFFF"/>
                </a:solidFill>
                <a:latin typeface="Montserrat"/>
                <a:ea typeface="Montserrat"/>
                <a:cs typeface="Montserrat"/>
                <a:sym typeface="Montserrat"/>
              </a:rPr>
              <a:t>I'm selling all my pokémon cards. I'll ship the-cards-on-Monday.</a:t>
            </a:r>
            <a:endParaRPr/>
          </a:p>
        </p:txBody>
      </p:sp>
      <p:sp>
        <p:nvSpPr>
          <p:cNvPr id="165" name="Google Shape;165;p6"/>
          <p:cNvSpPr txBox="1"/>
          <p:nvPr/>
        </p:nvSpPr>
        <p:spPr>
          <a:xfrm>
            <a:off x="6763703" y="8870343"/>
            <a:ext cx="4965003" cy="699286"/>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4126" u="none" cap="none" strike="noStrike">
                <a:solidFill>
                  <a:srgbClr val="FFFFFF"/>
                </a:solidFill>
                <a:latin typeface="Montserrat Light"/>
                <a:ea typeface="Montserrat Light"/>
                <a:cs typeface="Montserrat Light"/>
                <a:sym typeface="Montserrat Light"/>
              </a:rPr>
              <a:t>[1, 2, 3, 4, 5, 6, 7, 5, 8]</a:t>
            </a:r>
            <a:endParaRPr/>
          </a:p>
        </p:txBody>
      </p:sp>
      <p:sp>
        <p:nvSpPr>
          <p:cNvPr id="166" name="Google Shape;166;p6"/>
          <p:cNvSpPr txBox="1"/>
          <p:nvPr/>
        </p:nvSpPr>
        <p:spPr>
          <a:xfrm>
            <a:off x="10500370" y="6950305"/>
            <a:ext cx="4267113" cy="1248410"/>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1" i="0" lang="en-US" sz="3590" u="none" cap="none" strike="noStrike">
                <a:solidFill>
                  <a:srgbClr val="FFFFFF"/>
                </a:solidFill>
                <a:latin typeface="Open Sans"/>
                <a:ea typeface="Open Sans"/>
                <a:cs typeface="Open Sans"/>
                <a:sym typeface="Open Sans"/>
              </a:rPr>
              <a:t>Tokenization &amp; Indexing</a:t>
            </a:r>
            <a:endParaRPr/>
          </a:p>
        </p:txBody>
      </p:sp>
      <p:sp>
        <p:nvSpPr>
          <p:cNvPr id="167" name="Google Shape;167;p6"/>
          <p:cNvSpPr txBox="1"/>
          <p:nvPr/>
        </p:nvSpPr>
        <p:spPr>
          <a:xfrm>
            <a:off x="3366135" y="4492915"/>
            <a:ext cx="5032633" cy="65058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799" u="none" cap="none" strike="noStrike">
                <a:solidFill>
                  <a:srgbClr val="FFFFFF"/>
                </a:solidFill>
                <a:latin typeface="Open Sans"/>
                <a:ea typeface="Open Sans"/>
                <a:cs typeface="Open Sans"/>
                <a:sym typeface="Open Sans"/>
              </a:rPr>
              <a:t>Text Normalization</a:t>
            </a:r>
            <a:endParaRPr/>
          </a:p>
        </p:txBody>
      </p:sp>
      <p:pic>
        <p:nvPicPr>
          <p:cNvPr id="168" name="Google Shape;168;p6"/>
          <p:cNvPicPr preferRelativeResize="0"/>
          <p:nvPr/>
        </p:nvPicPr>
        <p:blipFill rotWithShape="1">
          <a:blip r:embed="rId3">
            <a:alphaModFix/>
          </a:blip>
          <a:srcRect b="0" l="0" r="0" t="0"/>
          <a:stretch/>
        </p:blipFill>
        <p:spPr>
          <a:xfrm>
            <a:off x="8522838" y="6504255"/>
            <a:ext cx="1017620" cy="24422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172" name="Shape 172"/>
        <p:cNvGrpSpPr/>
        <p:nvPr/>
      </p:nvGrpSpPr>
      <p:grpSpPr>
        <a:xfrm>
          <a:off x="0" y="0"/>
          <a:ext cx="0" cy="0"/>
          <a:chOff x="0" y="0"/>
          <a:chExt cx="0" cy="0"/>
        </a:xfrm>
      </p:grpSpPr>
      <p:sp>
        <p:nvSpPr>
          <p:cNvPr id="173" name="Google Shape;173;p8"/>
          <p:cNvSpPr/>
          <p:nvPr/>
        </p:nvSpPr>
        <p:spPr>
          <a:xfrm rot="-2700000">
            <a:off x="-2056609" y="7106832"/>
            <a:ext cx="4725548" cy="6360335"/>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rot="-2700000">
            <a:off x="16597324" y="-1526154"/>
            <a:ext cx="53374" cy="7396963"/>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rot="-2700000">
            <a:off x="15667565" y="-4619571"/>
            <a:ext cx="7602521" cy="7894167"/>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rot="-2700000">
            <a:off x="1823405" y="4576075"/>
            <a:ext cx="53374" cy="7396963"/>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8"/>
          <p:cNvGrpSpPr/>
          <p:nvPr/>
        </p:nvGrpSpPr>
        <p:grpSpPr>
          <a:xfrm>
            <a:off x="11486409" y="3951672"/>
            <a:ext cx="3693560" cy="4102977"/>
            <a:chOff x="494002" y="79271"/>
            <a:chExt cx="4924748" cy="5470636"/>
          </a:xfrm>
        </p:grpSpPr>
        <p:sp>
          <p:nvSpPr>
            <p:cNvPr id="178" name="Google Shape;178;p8"/>
            <p:cNvSpPr txBox="1"/>
            <p:nvPr/>
          </p:nvSpPr>
          <p:spPr>
            <a:xfrm>
              <a:off x="779032" y="79271"/>
              <a:ext cx="1487593" cy="640738"/>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Montserrat"/>
                  <a:ea typeface="Montserrat"/>
                  <a:cs typeface="Montserrat"/>
                  <a:sym typeface="Montserrat"/>
                </a:rPr>
                <a:t>Brand</a:t>
              </a:r>
              <a:endParaRPr/>
            </a:p>
          </p:txBody>
        </p:sp>
        <p:sp>
          <p:nvSpPr>
            <p:cNvPr id="179" name="Google Shape;179;p8"/>
            <p:cNvSpPr txBox="1"/>
            <p:nvPr/>
          </p:nvSpPr>
          <p:spPr>
            <a:xfrm>
              <a:off x="3229720" y="79271"/>
              <a:ext cx="2189030" cy="640738"/>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Montserrat"/>
                  <a:ea typeface="Montserrat"/>
                  <a:cs typeface="Montserrat"/>
                  <a:sym typeface="Montserrat"/>
                </a:rPr>
                <a:t>Encoded</a:t>
              </a:r>
              <a:endParaRPr/>
            </a:p>
          </p:txBody>
        </p:sp>
        <p:sp>
          <p:nvSpPr>
            <p:cNvPr id="180" name="Google Shape;180;p8"/>
            <p:cNvSpPr txBox="1"/>
            <p:nvPr/>
          </p:nvSpPr>
          <p:spPr>
            <a:xfrm>
              <a:off x="1036839" y="959129"/>
              <a:ext cx="971979" cy="641139"/>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Open Sans Light"/>
                  <a:ea typeface="Open Sans Light"/>
                  <a:cs typeface="Open Sans Light"/>
                  <a:sym typeface="Open Sans Light"/>
                </a:rPr>
                <a:t>Nike</a:t>
              </a:r>
              <a:endParaRPr/>
            </a:p>
          </p:txBody>
        </p:sp>
        <p:sp>
          <p:nvSpPr>
            <p:cNvPr id="181" name="Google Shape;181;p8"/>
            <p:cNvSpPr txBox="1"/>
            <p:nvPr/>
          </p:nvSpPr>
          <p:spPr>
            <a:xfrm>
              <a:off x="997841" y="2031656"/>
              <a:ext cx="1049975" cy="641139"/>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Open Sans Light"/>
                  <a:ea typeface="Open Sans Light"/>
                  <a:cs typeface="Open Sans Light"/>
                  <a:sym typeface="Open Sans Light"/>
                </a:rPr>
                <a:t>PINK</a:t>
              </a:r>
              <a:endParaRPr/>
            </a:p>
          </p:txBody>
        </p:sp>
        <p:sp>
          <p:nvSpPr>
            <p:cNvPr id="182" name="Google Shape;182;p8"/>
            <p:cNvSpPr txBox="1"/>
            <p:nvPr/>
          </p:nvSpPr>
          <p:spPr>
            <a:xfrm>
              <a:off x="1036839" y="3979585"/>
              <a:ext cx="971979" cy="641139"/>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Open Sans Light"/>
                  <a:ea typeface="Open Sans Light"/>
                  <a:cs typeface="Open Sans Light"/>
                  <a:sym typeface="Open Sans Light"/>
                </a:rPr>
                <a:t>Nike</a:t>
              </a:r>
              <a:endParaRPr/>
            </a:p>
          </p:txBody>
        </p:sp>
        <p:sp>
          <p:nvSpPr>
            <p:cNvPr id="183" name="Google Shape;183;p8"/>
            <p:cNvSpPr txBox="1"/>
            <p:nvPr/>
          </p:nvSpPr>
          <p:spPr>
            <a:xfrm>
              <a:off x="494002" y="2978102"/>
              <a:ext cx="2057653" cy="641139"/>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Open Sans Light"/>
                  <a:ea typeface="Open Sans Light"/>
                  <a:cs typeface="Open Sans Light"/>
                  <a:sym typeface="Open Sans Light"/>
                </a:rPr>
                <a:t>Nintendo</a:t>
              </a:r>
              <a:endParaRPr/>
            </a:p>
          </p:txBody>
        </p:sp>
        <p:sp>
          <p:nvSpPr>
            <p:cNvPr id="184" name="Google Shape;184;p8"/>
            <p:cNvSpPr txBox="1"/>
            <p:nvPr/>
          </p:nvSpPr>
          <p:spPr>
            <a:xfrm>
              <a:off x="4184148" y="959129"/>
              <a:ext cx="280174" cy="641139"/>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Open Sans Light"/>
                  <a:ea typeface="Open Sans Light"/>
                  <a:cs typeface="Open Sans Light"/>
                  <a:sym typeface="Open Sans Light"/>
                </a:rPr>
                <a:t>0</a:t>
              </a:r>
              <a:endParaRPr/>
            </a:p>
          </p:txBody>
        </p:sp>
        <p:sp>
          <p:nvSpPr>
            <p:cNvPr id="185" name="Google Shape;185;p8"/>
            <p:cNvSpPr txBox="1"/>
            <p:nvPr/>
          </p:nvSpPr>
          <p:spPr>
            <a:xfrm>
              <a:off x="4184148" y="3979585"/>
              <a:ext cx="280174" cy="641139"/>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Open Sans Light"/>
                  <a:ea typeface="Open Sans Light"/>
                  <a:cs typeface="Open Sans Light"/>
                  <a:sym typeface="Open Sans Light"/>
                </a:rPr>
                <a:t>0</a:t>
              </a:r>
              <a:endParaRPr/>
            </a:p>
          </p:txBody>
        </p:sp>
        <p:sp>
          <p:nvSpPr>
            <p:cNvPr id="186" name="Google Shape;186;p8"/>
            <p:cNvSpPr txBox="1"/>
            <p:nvPr/>
          </p:nvSpPr>
          <p:spPr>
            <a:xfrm>
              <a:off x="893199" y="4908768"/>
              <a:ext cx="1259259" cy="641139"/>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Open Sans Light"/>
                  <a:ea typeface="Open Sans Light"/>
                  <a:cs typeface="Open Sans Light"/>
                  <a:sym typeface="Open Sans Light"/>
                </a:rPr>
                <a:t>Apple</a:t>
              </a:r>
              <a:endParaRPr/>
            </a:p>
          </p:txBody>
        </p:sp>
        <p:sp>
          <p:nvSpPr>
            <p:cNvPr id="187" name="Google Shape;187;p8"/>
            <p:cNvSpPr txBox="1"/>
            <p:nvPr/>
          </p:nvSpPr>
          <p:spPr>
            <a:xfrm>
              <a:off x="4184148" y="2031656"/>
              <a:ext cx="280174" cy="641139"/>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Open Sans Light"/>
                  <a:ea typeface="Open Sans Light"/>
                  <a:cs typeface="Open Sans Light"/>
                  <a:sym typeface="Open Sans Light"/>
                </a:rPr>
                <a:t>1</a:t>
              </a:r>
              <a:endParaRPr/>
            </a:p>
          </p:txBody>
        </p:sp>
        <p:sp>
          <p:nvSpPr>
            <p:cNvPr id="188" name="Google Shape;188;p8"/>
            <p:cNvSpPr txBox="1"/>
            <p:nvPr/>
          </p:nvSpPr>
          <p:spPr>
            <a:xfrm>
              <a:off x="4184148" y="2978102"/>
              <a:ext cx="280174" cy="641139"/>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Open Sans Light"/>
                  <a:ea typeface="Open Sans Light"/>
                  <a:cs typeface="Open Sans Light"/>
                  <a:sym typeface="Open Sans Light"/>
                </a:rPr>
                <a:t>2</a:t>
              </a:r>
              <a:endParaRPr/>
            </a:p>
          </p:txBody>
        </p:sp>
        <p:sp>
          <p:nvSpPr>
            <p:cNvPr id="189" name="Google Shape;189;p8"/>
            <p:cNvSpPr txBox="1"/>
            <p:nvPr/>
          </p:nvSpPr>
          <p:spPr>
            <a:xfrm>
              <a:off x="4184148" y="4908768"/>
              <a:ext cx="280174" cy="641139"/>
            </a:xfrm>
            <a:prstGeom prst="rect">
              <a:avLst/>
            </a:prstGeom>
            <a:noFill/>
            <a:ln>
              <a:noFill/>
            </a:ln>
          </p:spPr>
          <p:txBody>
            <a:bodyPr anchorCtr="0" anchor="t" bIns="0" lIns="0" spcFirstLastPara="1" rIns="0" wrap="square" tIns="0">
              <a:spAutoFit/>
            </a:bodyPr>
            <a:lstStyle/>
            <a:p>
              <a:pPr indent="0" lvl="0" marL="0" marR="0" rtl="0" algn="ctr">
                <a:lnSpc>
                  <a:spcPct val="140027"/>
                </a:lnSpc>
                <a:spcBef>
                  <a:spcPts val="0"/>
                </a:spcBef>
                <a:spcAft>
                  <a:spcPts val="0"/>
                </a:spcAft>
                <a:buNone/>
              </a:pPr>
              <a:r>
                <a:rPr b="0" i="0" lang="en-US" sz="2898" u="none" cap="none" strike="noStrike">
                  <a:solidFill>
                    <a:srgbClr val="FFFFFF"/>
                  </a:solidFill>
                  <a:latin typeface="Open Sans Light"/>
                  <a:ea typeface="Open Sans Light"/>
                  <a:cs typeface="Open Sans Light"/>
                  <a:sym typeface="Open Sans Light"/>
                </a:rPr>
                <a:t>3</a:t>
              </a:r>
              <a:endParaRPr/>
            </a:p>
          </p:txBody>
        </p:sp>
      </p:grpSp>
      <p:pic>
        <p:nvPicPr>
          <p:cNvPr id="190" name="Google Shape;190;p8"/>
          <p:cNvPicPr preferRelativeResize="0"/>
          <p:nvPr/>
        </p:nvPicPr>
        <p:blipFill rotWithShape="1">
          <a:blip r:embed="rId3">
            <a:alphaModFix/>
          </a:blip>
          <a:srcRect b="0" l="0" r="0" t="0"/>
          <a:stretch/>
        </p:blipFill>
        <p:spPr>
          <a:xfrm>
            <a:off x="10616106" y="3550484"/>
            <a:ext cx="5414427" cy="5316575"/>
          </a:xfrm>
          <a:prstGeom prst="rect">
            <a:avLst/>
          </a:prstGeom>
          <a:noFill/>
          <a:ln>
            <a:noFill/>
          </a:ln>
        </p:spPr>
      </p:pic>
      <p:sp>
        <p:nvSpPr>
          <p:cNvPr id="191" name="Google Shape;191;p8"/>
          <p:cNvSpPr txBox="1"/>
          <p:nvPr/>
        </p:nvSpPr>
        <p:spPr>
          <a:xfrm>
            <a:off x="4601886" y="1019175"/>
            <a:ext cx="9388033" cy="882669"/>
          </a:xfrm>
          <a:prstGeom prst="rect">
            <a:avLst/>
          </a:prstGeom>
          <a:noFill/>
          <a:ln>
            <a:noFill/>
          </a:ln>
        </p:spPr>
        <p:txBody>
          <a:bodyPr anchorCtr="0" anchor="t" bIns="0" lIns="0" spcFirstLastPara="1" rIns="0" wrap="square" tIns="0">
            <a:spAutoFit/>
          </a:bodyPr>
          <a:lstStyle/>
          <a:p>
            <a:pPr indent="0" lvl="0" marL="0" marR="0" rtl="0" algn="ctr">
              <a:lnSpc>
                <a:spcPct val="120017"/>
              </a:lnSpc>
              <a:spcBef>
                <a:spcPts val="0"/>
              </a:spcBef>
              <a:spcAft>
                <a:spcPts val="0"/>
              </a:spcAft>
              <a:buNone/>
            </a:pPr>
            <a:r>
              <a:rPr b="1" i="0" lang="en-US" sz="5755" u="none" cap="none" strike="noStrike">
                <a:solidFill>
                  <a:srgbClr val="F8FBFD"/>
                </a:solidFill>
                <a:latin typeface="Montserrat"/>
                <a:ea typeface="Montserrat"/>
                <a:cs typeface="Montserrat"/>
                <a:sym typeface="Montserrat"/>
              </a:rPr>
              <a:t>LABELS ENCODING</a:t>
            </a:r>
            <a:endParaRPr/>
          </a:p>
        </p:txBody>
      </p:sp>
      <p:sp>
        <p:nvSpPr>
          <p:cNvPr id="192" name="Google Shape;192;p8"/>
          <p:cNvSpPr txBox="1"/>
          <p:nvPr/>
        </p:nvSpPr>
        <p:spPr>
          <a:xfrm>
            <a:off x="306165" y="2181852"/>
            <a:ext cx="17259300" cy="580037"/>
          </a:xfrm>
          <a:prstGeom prst="rect">
            <a:avLst/>
          </a:prstGeom>
          <a:noFill/>
          <a:ln>
            <a:noFill/>
          </a:ln>
        </p:spPr>
        <p:txBody>
          <a:bodyPr anchorCtr="0" anchor="t" bIns="0" lIns="0" spcFirstLastPara="1" rIns="0" wrap="square" tIns="0">
            <a:spAutoFit/>
          </a:bodyPr>
          <a:lstStyle/>
          <a:p>
            <a:pPr indent="0" lvl="0" marL="0" marR="0" rtl="0" algn="ctr">
              <a:lnSpc>
                <a:spcPct val="139970"/>
              </a:lnSpc>
              <a:spcBef>
                <a:spcPts val="0"/>
              </a:spcBef>
              <a:spcAft>
                <a:spcPts val="0"/>
              </a:spcAft>
              <a:buNone/>
            </a:pPr>
            <a:r>
              <a:rPr b="0" i="0" lang="en-US" sz="3400" u="none" cap="none" strike="noStrike">
                <a:solidFill>
                  <a:srgbClr val="FFFFFF"/>
                </a:solidFill>
                <a:latin typeface="Montserrat"/>
                <a:ea typeface="Montserrat"/>
                <a:cs typeface="Montserrat"/>
                <a:sym typeface="Montserrat"/>
              </a:rPr>
              <a:t>All the categorical variables  are transformed into unique integers.</a:t>
            </a:r>
            <a:endParaRPr/>
          </a:p>
        </p:txBody>
      </p:sp>
      <p:sp>
        <p:nvSpPr>
          <p:cNvPr id="193" name="Google Shape;193;p8"/>
          <p:cNvSpPr txBox="1"/>
          <p:nvPr/>
        </p:nvSpPr>
        <p:spPr>
          <a:xfrm>
            <a:off x="2227295" y="3825544"/>
            <a:ext cx="6916705" cy="1592929"/>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3029" u="none" cap="none" strike="noStrike">
                <a:solidFill>
                  <a:srgbClr val="FFFFFF"/>
                </a:solidFill>
                <a:latin typeface="Montserrat"/>
                <a:ea typeface="Montserrat"/>
                <a:cs typeface="Montserrat"/>
                <a:sym typeface="Montserrat"/>
              </a:rPr>
              <a:t>For instance, "brand" can be directly indexed with no other particular operation required.</a:t>
            </a:r>
            <a:endParaRPr/>
          </a:p>
        </p:txBody>
      </p:sp>
      <p:sp>
        <p:nvSpPr>
          <p:cNvPr id="194" name="Google Shape;194;p8"/>
          <p:cNvSpPr txBox="1"/>
          <p:nvPr/>
        </p:nvSpPr>
        <p:spPr>
          <a:xfrm>
            <a:off x="2180538" y="5839426"/>
            <a:ext cx="7124890" cy="2127332"/>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3029" u="none" cap="none" strike="noStrike">
                <a:solidFill>
                  <a:srgbClr val="FFFFFF"/>
                </a:solidFill>
                <a:latin typeface="Montserrat"/>
                <a:ea typeface="Montserrat"/>
                <a:cs typeface="Montserrat"/>
                <a:sym typeface="Montserrat"/>
              </a:rPr>
              <a:t>Instead, "category_name" is actually made up of  three categories, hence it is handy to separate them before encoding.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198" name="Shape 198"/>
        <p:cNvGrpSpPr/>
        <p:nvPr/>
      </p:nvGrpSpPr>
      <p:grpSpPr>
        <a:xfrm>
          <a:off x="0" y="0"/>
          <a:ext cx="0" cy="0"/>
          <a:chOff x="0" y="0"/>
          <a:chExt cx="0" cy="0"/>
        </a:xfrm>
      </p:grpSpPr>
      <p:sp>
        <p:nvSpPr>
          <p:cNvPr id="199" name="Google Shape;199;p7"/>
          <p:cNvSpPr/>
          <p:nvPr/>
        </p:nvSpPr>
        <p:spPr>
          <a:xfrm rot="-2700000">
            <a:off x="11363014" y="-6625008"/>
            <a:ext cx="7764649" cy="17276939"/>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rot="-2700000">
            <a:off x="14294067" y="7990262"/>
            <a:ext cx="5930465" cy="6072282"/>
          </a:xfrm>
          <a:prstGeom prst="rect">
            <a:avLst/>
          </a:prstGeom>
          <a:solidFill>
            <a:srgbClr val="97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txBox="1"/>
          <p:nvPr/>
        </p:nvSpPr>
        <p:spPr>
          <a:xfrm>
            <a:off x="770893" y="1125313"/>
            <a:ext cx="6934254" cy="1779482"/>
          </a:xfrm>
          <a:prstGeom prst="rect">
            <a:avLst/>
          </a:prstGeom>
          <a:noFill/>
          <a:ln>
            <a:noFill/>
          </a:ln>
        </p:spPr>
        <p:txBody>
          <a:bodyPr anchorCtr="0" anchor="t" bIns="0" lIns="0" spcFirstLastPara="1" rIns="0" wrap="square" tIns="0">
            <a:spAutoFit/>
          </a:bodyPr>
          <a:lstStyle/>
          <a:p>
            <a:pPr indent="0" lvl="0" marL="0" marR="0" rtl="0" algn="just">
              <a:lnSpc>
                <a:spcPct val="139970"/>
              </a:lnSpc>
              <a:spcBef>
                <a:spcPts val="0"/>
              </a:spcBef>
              <a:spcAft>
                <a:spcPts val="0"/>
              </a:spcAft>
              <a:buNone/>
            </a:pPr>
            <a:r>
              <a:rPr b="0" i="0" lang="en-US" sz="3400" u="none" cap="none" strike="noStrike">
                <a:solidFill>
                  <a:srgbClr val="FFFFFF"/>
                </a:solidFill>
                <a:latin typeface="Montserrat"/>
                <a:ea typeface="Montserrat"/>
                <a:cs typeface="Montserrat"/>
                <a:sym typeface="Montserrat"/>
              </a:rPr>
              <a:t>Thanks to Gensim library every word is mapped into an array of numbers through Word2Vec.</a:t>
            </a:r>
            <a:endParaRPr/>
          </a:p>
        </p:txBody>
      </p:sp>
      <p:sp>
        <p:nvSpPr>
          <p:cNvPr id="202" name="Google Shape;202;p7"/>
          <p:cNvSpPr txBox="1"/>
          <p:nvPr/>
        </p:nvSpPr>
        <p:spPr>
          <a:xfrm>
            <a:off x="9144000" y="553759"/>
            <a:ext cx="8910279" cy="2430463"/>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8000" u="none" cap="none" strike="noStrike">
                <a:solidFill>
                  <a:srgbClr val="053D57"/>
                </a:solidFill>
                <a:latin typeface="Montserrat"/>
                <a:ea typeface="Montserrat"/>
                <a:cs typeface="Montserrat"/>
                <a:sym typeface="Montserrat"/>
              </a:rPr>
              <a:t>WORDS EMBEDDINGS</a:t>
            </a:r>
            <a:endParaRPr/>
          </a:p>
        </p:txBody>
      </p:sp>
      <p:sp>
        <p:nvSpPr>
          <p:cNvPr id="203" name="Google Shape;203;p7"/>
          <p:cNvSpPr txBox="1"/>
          <p:nvPr/>
        </p:nvSpPr>
        <p:spPr>
          <a:xfrm>
            <a:off x="8527829" y="6766829"/>
            <a:ext cx="5071311" cy="1179760"/>
          </a:xfrm>
          <a:prstGeom prst="rect">
            <a:avLst/>
          </a:prstGeom>
          <a:noFill/>
          <a:ln>
            <a:noFill/>
          </a:ln>
        </p:spPr>
        <p:txBody>
          <a:bodyPr anchorCtr="0" anchor="t" bIns="0" lIns="0" spcFirstLastPara="1" rIns="0" wrap="square" tIns="0">
            <a:spAutoFit/>
          </a:bodyPr>
          <a:lstStyle/>
          <a:p>
            <a:pPr indent="0" lvl="0" marL="0" marR="0" rtl="0" algn="ctr">
              <a:lnSpc>
                <a:spcPct val="139970"/>
              </a:lnSpc>
              <a:spcBef>
                <a:spcPts val="0"/>
              </a:spcBef>
              <a:spcAft>
                <a:spcPts val="0"/>
              </a:spcAft>
              <a:buNone/>
            </a:pPr>
            <a:r>
              <a:rPr b="0" i="0" lang="en-US" sz="3400" u="none" cap="none" strike="noStrike">
                <a:solidFill>
                  <a:srgbClr val="FFFFFF"/>
                </a:solidFill>
                <a:latin typeface="Montserrat"/>
                <a:ea typeface="Montserrat"/>
                <a:cs typeface="Montserrat"/>
                <a:sym typeface="Montserrat"/>
              </a:rPr>
              <a:t>Top 10 words closest to "pokemon"</a:t>
            </a:r>
            <a:endParaRPr/>
          </a:p>
        </p:txBody>
      </p:sp>
      <p:sp>
        <p:nvSpPr>
          <p:cNvPr id="204" name="Google Shape;204;p7"/>
          <p:cNvSpPr txBox="1"/>
          <p:nvPr/>
        </p:nvSpPr>
        <p:spPr>
          <a:xfrm>
            <a:off x="770893" y="3373764"/>
            <a:ext cx="7857790" cy="1179760"/>
          </a:xfrm>
          <a:prstGeom prst="rect">
            <a:avLst/>
          </a:prstGeom>
          <a:noFill/>
          <a:ln>
            <a:noFill/>
          </a:ln>
        </p:spPr>
        <p:txBody>
          <a:bodyPr anchorCtr="0" anchor="t" bIns="0" lIns="0" spcFirstLastPara="1" rIns="0" wrap="square" tIns="0">
            <a:spAutoFit/>
          </a:bodyPr>
          <a:lstStyle/>
          <a:p>
            <a:pPr indent="0" lvl="0" marL="0" marR="0" rtl="0" algn="just">
              <a:lnSpc>
                <a:spcPct val="139970"/>
              </a:lnSpc>
              <a:spcBef>
                <a:spcPts val="0"/>
              </a:spcBef>
              <a:spcAft>
                <a:spcPts val="0"/>
              </a:spcAft>
              <a:buNone/>
            </a:pPr>
            <a:r>
              <a:rPr b="0" i="0" lang="en-US" sz="3400" u="none" cap="none" strike="noStrike">
                <a:solidFill>
                  <a:srgbClr val="FFFFFF"/>
                </a:solidFill>
                <a:latin typeface="Montserrat"/>
                <a:ea typeface="Montserrat"/>
                <a:cs typeface="Montserrat"/>
                <a:sym typeface="Montserrat"/>
              </a:rPr>
              <a:t>The algorithm manages to capture semantic similarity, in fact...</a:t>
            </a:r>
            <a:endParaRPr/>
          </a:p>
        </p:txBody>
      </p:sp>
      <p:sp>
        <p:nvSpPr>
          <p:cNvPr id="205" name="Google Shape;205;p7"/>
          <p:cNvSpPr txBox="1"/>
          <p:nvPr/>
        </p:nvSpPr>
        <p:spPr>
          <a:xfrm>
            <a:off x="2045790" y="5076825"/>
            <a:ext cx="4346010" cy="4559767"/>
          </a:xfrm>
          <a:prstGeom prst="rect">
            <a:avLst/>
          </a:prstGeom>
          <a:noFill/>
          <a:ln>
            <a:noFill/>
          </a:ln>
        </p:spPr>
        <p:txBody>
          <a:bodyPr anchorCtr="0" anchor="t" bIns="0" lIns="0" spcFirstLastPara="1" rIns="0" wrap="square" tIns="0">
            <a:spAutoFit/>
          </a:bodyPr>
          <a:lstStyle/>
          <a:p>
            <a:pPr indent="0" lvl="0" marL="0" marR="0" rtl="0" algn="l">
              <a:lnSpc>
                <a:spcPct val="139968"/>
              </a:lnSpc>
              <a:spcBef>
                <a:spcPts val="0"/>
              </a:spcBef>
              <a:spcAft>
                <a:spcPts val="0"/>
              </a:spcAft>
              <a:buNone/>
            </a:pPr>
            <a:r>
              <a:rPr b="0" i="0" lang="en-US" sz="2577" u="none" cap="none" strike="noStrike">
                <a:solidFill>
                  <a:srgbClr val="FFFFFF"/>
                </a:solidFill>
                <a:latin typeface="Montserrat"/>
                <a:ea typeface="Montserrat"/>
                <a:cs typeface="Montserrat"/>
                <a:sym typeface="Montserrat"/>
              </a:rPr>
              <a:t>[('pikachu', 0.5732),</a:t>
            </a:r>
            <a:endParaRPr/>
          </a:p>
          <a:p>
            <a:pPr indent="0" lvl="0" marL="0" marR="0" rtl="0" algn="l">
              <a:lnSpc>
                <a:spcPct val="139968"/>
              </a:lnSpc>
              <a:spcBef>
                <a:spcPts val="0"/>
              </a:spcBef>
              <a:spcAft>
                <a:spcPts val="0"/>
              </a:spcAft>
              <a:buNone/>
            </a:pPr>
            <a:r>
              <a:rPr b="0" i="0" lang="en-US" sz="2577" u="none" cap="none" strike="noStrike">
                <a:solidFill>
                  <a:srgbClr val="FFFFFF"/>
                </a:solidFill>
                <a:latin typeface="Montserrat"/>
                <a:ea typeface="Montserrat"/>
                <a:cs typeface="Montserrat"/>
                <a:sym typeface="Montserrat"/>
              </a:rPr>
              <a:t> ('charizard', 0.5690),</a:t>
            </a:r>
            <a:endParaRPr/>
          </a:p>
          <a:p>
            <a:pPr indent="0" lvl="0" marL="0" marR="0" rtl="0" algn="l">
              <a:lnSpc>
                <a:spcPct val="139968"/>
              </a:lnSpc>
              <a:spcBef>
                <a:spcPts val="0"/>
              </a:spcBef>
              <a:spcAft>
                <a:spcPts val="0"/>
              </a:spcAft>
              <a:buNone/>
            </a:pPr>
            <a:r>
              <a:rPr b="0" i="0" lang="en-US" sz="2577" u="none" cap="none" strike="noStrike">
                <a:solidFill>
                  <a:srgbClr val="FFFFFF"/>
                </a:solidFill>
                <a:latin typeface="Montserrat"/>
                <a:ea typeface="Montserrat"/>
                <a:cs typeface="Montserrat"/>
                <a:sym typeface="Montserrat"/>
              </a:rPr>
              <a:t> ('squirtle', 0.5652),</a:t>
            </a:r>
            <a:endParaRPr/>
          </a:p>
          <a:p>
            <a:pPr indent="0" lvl="0" marL="0" marR="0" rtl="0" algn="l">
              <a:lnSpc>
                <a:spcPct val="139968"/>
              </a:lnSpc>
              <a:spcBef>
                <a:spcPts val="0"/>
              </a:spcBef>
              <a:spcAft>
                <a:spcPts val="0"/>
              </a:spcAft>
              <a:buNone/>
            </a:pPr>
            <a:r>
              <a:rPr b="0" i="0" lang="en-US" sz="2577" u="none" cap="none" strike="noStrike">
                <a:solidFill>
                  <a:srgbClr val="FFFFFF"/>
                </a:solidFill>
                <a:latin typeface="Montserrat"/>
                <a:ea typeface="Montserrat"/>
                <a:cs typeface="Montserrat"/>
                <a:sym typeface="Montserrat"/>
              </a:rPr>
              <a:t> ('pokeball', 0.5625),</a:t>
            </a:r>
            <a:endParaRPr/>
          </a:p>
          <a:p>
            <a:pPr indent="0" lvl="0" marL="0" marR="0" rtl="0" algn="l">
              <a:lnSpc>
                <a:spcPct val="139968"/>
              </a:lnSpc>
              <a:spcBef>
                <a:spcPts val="0"/>
              </a:spcBef>
              <a:spcAft>
                <a:spcPts val="0"/>
              </a:spcAft>
              <a:buNone/>
            </a:pPr>
            <a:r>
              <a:rPr b="0" i="0" lang="en-US" sz="2577" u="none" cap="none" strike="noStrike">
                <a:solidFill>
                  <a:srgbClr val="FFFFFF"/>
                </a:solidFill>
                <a:latin typeface="Montserrat"/>
                <a:ea typeface="Montserrat"/>
                <a:cs typeface="Montserrat"/>
                <a:sym typeface="Montserrat"/>
              </a:rPr>
              <a:t> ('charmander', 0.5409),</a:t>
            </a:r>
            <a:endParaRPr/>
          </a:p>
          <a:p>
            <a:pPr indent="0" lvl="0" marL="0" marR="0" rtl="0" algn="l">
              <a:lnSpc>
                <a:spcPct val="139968"/>
              </a:lnSpc>
              <a:spcBef>
                <a:spcPts val="0"/>
              </a:spcBef>
              <a:spcAft>
                <a:spcPts val="0"/>
              </a:spcAft>
              <a:buNone/>
            </a:pPr>
            <a:r>
              <a:rPr b="0" i="0" lang="en-US" sz="2577" u="none" cap="none" strike="noStrike">
                <a:solidFill>
                  <a:srgbClr val="FFFFFF"/>
                </a:solidFill>
                <a:latin typeface="Montserrat"/>
                <a:ea typeface="Montserrat"/>
                <a:cs typeface="Montserrat"/>
                <a:sym typeface="Montserrat"/>
              </a:rPr>
              <a:t> ('bulbasaur', 0.5305),</a:t>
            </a:r>
            <a:endParaRPr/>
          </a:p>
          <a:p>
            <a:pPr indent="0" lvl="0" marL="0" marR="0" rtl="0" algn="l">
              <a:lnSpc>
                <a:spcPct val="139968"/>
              </a:lnSpc>
              <a:spcBef>
                <a:spcPts val="0"/>
              </a:spcBef>
              <a:spcAft>
                <a:spcPts val="0"/>
              </a:spcAft>
              <a:buNone/>
            </a:pPr>
            <a:r>
              <a:rPr b="0" i="0" lang="en-US" sz="2577" u="none" cap="none" strike="noStrike">
                <a:solidFill>
                  <a:srgbClr val="FFFFFF"/>
                </a:solidFill>
                <a:latin typeface="Montserrat"/>
                <a:ea typeface="Montserrat"/>
                <a:cs typeface="Montserrat"/>
                <a:sym typeface="Montserrat"/>
              </a:rPr>
              <a:t> ('heartgold', 0.5270),</a:t>
            </a:r>
            <a:endParaRPr/>
          </a:p>
          <a:p>
            <a:pPr indent="0" lvl="0" marL="0" marR="0" rtl="0" algn="l">
              <a:lnSpc>
                <a:spcPct val="139968"/>
              </a:lnSpc>
              <a:spcBef>
                <a:spcPts val="0"/>
              </a:spcBef>
              <a:spcAft>
                <a:spcPts val="0"/>
              </a:spcAft>
              <a:buNone/>
            </a:pPr>
            <a:r>
              <a:rPr b="0" i="0" lang="en-US" sz="2577" u="none" cap="none" strike="noStrike">
                <a:solidFill>
                  <a:srgbClr val="FFFFFF"/>
                </a:solidFill>
                <a:latin typeface="Montserrat"/>
                <a:ea typeface="Montserrat"/>
                <a:cs typeface="Montserrat"/>
                <a:sym typeface="Montserrat"/>
              </a:rPr>
              <a:t> ('firered', 0.5251),</a:t>
            </a:r>
            <a:endParaRPr/>
          </a:p>
          <a:p>
            <a:pPr indent="0" lvl="0" marL="0" marR="0" rtl="0" algn="l">
              <a:lnSpc>
                <a:spcPct val="139968"/>
              </a:lnSpc>
              <a:spcBef>
                <a:spcPts val="0"/>
              </a:spcBef>
              <a:spcAft>
                <a:spcPts val="0"/>
              </a:spcAft>
              <a:buNone/>
            </a:pPr>
            <a:r>
              <a:rPr b="0" i="0" lang="en-US" sz="2577" u="none" cap="none" strike="noStrike">
                <a:solidFill>
                  <a:srgbClr val="FFFFFF"/>
                </a:solidFill>
                <a:latin typeface="Montserrat"/>
                <a:ea typeface="Montserrat"/>
                <a:cs typeface="Montserrat"/>
                <a:sym typeface="Montserrat"/>
              </a:rPr>
              <a:t> ('leafgreen', 0.5091),</a:t>
            </a:r>
            <a:endParaRPr/>
          </a:p>
          <a:p>
            <a:pPr indent="0" lvl="0" marL="0" marR="0" rtl="0" algn="l">
              <a:lnSpc>
                <a:spcPct val="139968"/>
              </a:lnSpc>
              <a:spcBef>
                <a:spcPts val="0"/>
              </a:spcBef>
              <a:spcAft>
                <a:spcPts val="0"/>
              </a:spcAft>
              <a:buNone/>
            </a:pPr>
            <a:r>
              <a:rPr b="0" i="0" lang="en-US" sz="2577" u="none" cap="none" strike="noStrike">
                <a:solidFill>
                  <a:srgbClr val="FFFFFF"/>
                </a:solidFill>
                <a:latin typeface="Montserrat"/>
                <a:ea typeface="Montserrat"/>
                <a:cs typeface="Montserrat"/>
                <a:sym typeface="Montserrat"/>
              </a:rPr>
              <a:t> ('jigglypuff', 0.5071)]</a:t>
            </a:r>
            <a:endParaRPr/>
          </a:p>
        </p:txBody>
      </p:sp>
      <p:pic>
        <p:nvPicPr>
          <p:cNvPr id="206" name="Google Shape;206;p7"/>
          <p:cNvPicPr preferRelativeResize="0"/>
          <p:nvPr/>
        </p:nvPicPr>
        <p:blipFill rotWithShape="1">
          <a:blip r:embed="rId3">
            <a:alphaModFix/>
          </a:blip>
          <a:srcRect b="3126" l="0" r="0" t="0"/>
          <a:stretch/>
        </p:blipFill>
        <p:spPr>
          <a:xfrm rot="-5400000">
            <a:off x="6682523" y="6108644"/>
            <a:ext cx="1017620" cy="23659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3D57"/>
        </a:solidFill>
      </p:bgPr>
    </p:bg>
    <p:spTree>
      <p:nvGrpSpPr>
        <p:cNvPr id="210" name="Shape 210"/>
        <p:cNvGrpSpPr/>
        <p:nvPr/>
      </p:nvGrpSpPr>
      <p:grpSpPr>
        <a:xfrm>
          <a:off x="0" y="0"/>
          <a:ext cx="0" cy="0"/>
          <a:chOff x="0" y="0"/>
          <a:chExt cx="0" cy="0"/>
        </a:xfrm>
      </p:grpSpPr>
      <p:sp>
        <p:nvSpPr>
          <p:cNvPr id="211" name="Google Shape;211;p9"/>
          <p:cNvSpPr/>
          <p:nvPr/>
        </p:nvSpPr>
        <p:spPr>
          <a:xfrm rot="-2700000">
            <a:off x="-1973149" y="-1064841"/>
            <a:ext cx="10842399" cy="15365215"/>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rot="-2700000">
            <a:off x="9119935" y="-1937144"/>
            <a:ext cx="48131" cy="11324099"/>
          </a:xfrm>
          <a:prstGeom prst="rect">
            <a:avLst/>
          </a:pr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9"/>
          <p:cNvGrpSpPr/>
          <p:nvPr/>
        </p:nvGrpSpPr>
        <p:grpSpPr>
          <a:xfrm>
            <a:off x="9925387" y="608167"/>
            <a:ext cx="7810900" cy="3116738"/>
            <a:chOff x="0" y="-9525"/>
            <a:chExt cx="10414533" cy="4155651"/>
          </a:xfrm>
        </p:grpSpPr>
        <p:sp>
          <p:nvSpPr>
            <p:cNvPr id="214" name="Google Shape;214;p9"/>
            <p:cNvSpPr txBox="1"/>
            <p:nvPr/>
          </p:nvSpPr>
          <p:spPr>
            <a:xfrm>
              <a:off x="1211" y="-9525"/>
              <a:ext cx="10413322" cy="3259931"/>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8000" u="none" cap="none" strike="noStrike">
                  <a:solidFill>
                    <a:srgbClr val="F8FBFD"/>
                  </a:solidFill>
                  <a:latin typeface="Montserrat"/>
                  <a:ea typeface="Montserrat"/>
                  <a:cs typeface="Montserrat"/>
                  <a:sym typeface="Montserrat"/>
                </a:rPr>
                <a:t>NEURAL NETWORKS</a:t>
              </a:r>
              <a:endParaRPr/>
            </a:p>
          </p:txBody>
        </p:sp>
        <p:sp>
          <p:nvSpPr>
            <p:cNvPr id="215" name="Google Shape;215;p9"/>
            <p:cNvSpPr txBox="1"/>
            <p:nvPr/>
          </p:nvSpPr>
          <p:spPr>
            <a:xfrm>
              <a:off x="0" y="3447256"/>
              <a:ext cx="10414533" cy="698870"/>
            </a:xfrm>
            <a:prstGeom prst="rect">
              <a:avLst/>
            </a:prstGeom>
            <a:noFill/>
            <a:ln>
              <a:noFill/>
            </a:ln>
          </p:spPr>
          <p:txBody>
            <a:bodyPr anchorCtr="0" anchor="t" bIns="0" lIns="0" spcFirstLastPara="1" rIns="0" wrap="square" tIns="0">
              <a:spAutoFit/>
            </a:bodyPr>
            <a:lstStyle/>
            <a:p>
              <a:pPr indent="0" lvl="0" marL="0" marR="0" rtl="0" algn="r">
                <a:lnSpc>
                  <a:spcPct val="140012"/>
                </a:lnSpc>
                <a:spcBef>
                  <a:spcPts val="0"/>
                </a:spcBef>
                <a:spcAft>
                  <a:spcPts val="0"/>
                </a:spcAft>
                <a:buNone/>
              </a:pPr>
              <a:r>
                <a:rPr b="0" i="0" lang="en-US" sz="3199" u="none" cap="none" strike="noStrike">
                  <a:solidFill>
                    <a:srgbClr val="F8FBFD"/>
                  </a:solidFill>
                  <a:latin typeface="Montserrat"/>
                  <a:ea typeface="Montserrat"/>
                  <a:cs typeface="Montserrat"/>
                  <a:sym typeface="Montserrat"/>
                </a:rPr>
                <a:t>THREE DIFFERENT APPROACHES</a:t>
              </a:r>
              <a:endParaRPr/>
            </a:p>
          </p:txBody>
        </p:sp>
      </p:grpSp>
      <p:sp>
        <p:nvSpPr>
          <p:cNvPr id="216" name="Google Shape;216;p9"/>
          <p:cNvSpPr txBox="1"/>
          <p:nvPr/>
        </p:nvSpPr>
        <p:spPr>
          <a:xfrm>
            <a:off x="730620" y="5717966"/>
            <a:ext cx="8057386" cy="2386965"/>
          </a:xfrm>
          <a:prstGeom prst="rect">
            <a:avLst/>
          </a:prstGeom>
          <a:noFill/>
          <a:ln>
            <a:noFill/>
          </a:ln>
        </p:spPr>
        <p:txBody>
          <a:bodyPr anchorCtr="0" anchor="t" bIns="0" lIns="0" spcFirstLastPara="1" rIns="0" wrap="square" tIns="0">
            <a:spAutoFit/>
          </a:bodyPr>
          <a:lstStyle/>
          <a:p>
            <a:pPr indent="-442594" lvl="1" marL="885189" marR="0" rtl="0" algn="l">
              <a:lnSpc>
                <a:spcPct val="150000"/>
              </a:lnSpc>
              <a:spcBef>
                <a:spcPts val="0"/>
              </a:spcBef>
              <a:spcAft>
                <a:spcPts val="0"/>
              </a:spcAft>
              <a:buClr>
                <a:srgbClr val="053D57"/>
              </a:buClr>
              <a:buSzPts val="4100"/>
              <a:buFont typeface="Arial"/>
              <a:buChar char="•"/>
            </a:pPr>
            <a:r>
              <a:rPr b="1" i="0" lang="en-US" sz="4100" u="none" cap="none" strike="noStrike">
                <a:solidFill>
                  <a:srgbClr val="053D57"/>
                </a:solidFill>
                <a:latin typeface="Montserrat"/>
                <a:ea typeface="Montserrat"/>
                <a:cs typeface="Montserrat"/>
                <a:sym typeface="Montserrat"/>
              </a:rPr>
              <a:t>Base model</a:t>
            </a:r>
            <a:endParaRPr/>
          </a:p>
          <a:p>
            <a:pPr indent="-442594" lvl="1" marL="885189" marR="0" rtl="0" algn="l">
              <a:lnSpc>
                <a:spcPct val="150000"/>
              </a:lnSpc>
              <a:spcBef>
                <a:spcPts val="0"/>
              </a:spcBef>
              <a:spcAft>
                <a:spcPts val="0"/>
              </a:spcAft>
              <a:buClr>
                <a:srgbClr val="053D57"/>
              </a:buClr>
              <a:buSzPts val="4100"/>
              <a:buFont typeface="Arial"/>
              <a:buChar char="•"/>
            </a:pPr>
            <a:r>
              <a:rPr b="1" i="0" lang="en-US" sz="4100" u="none" cap="none" strike="noStrike">
                <a:solidFill>
                  <a:srgbClr val="053D57"/>
                </a:solidFill>
                <a:latin typeface="Montserrat"/>
                <a:ea typeface="Montserrat"/>
                <a:cs typeface="Montserrat"/>
                <a:sym typeface="Montserrat"/>
              </a:rPr>
              <a:t>LSTM architecture</a:t>
            </a:r>
            <a:endParaRPr/>
          </a:p>
          <a:p>
            <a:pPr indent="-442595" lvl="1" marL="885191" marR="0" rtl="0" algn="l">
              <a:lnSpc>
                <a:spcPct val="150000"/>
              </a:lnSpc>
              <a:spcBef>
                <a:spcPts val="0"/>
              </a:spcBef>
              <a:spcAft>
                <a:spcPts val="0"/>
              </a:spcAft>
              <a:buClr>
                <a:srgbClr val="053D57"/>
              </a:buClr>
              <a:buSzPts val="4100"/>
              <a:buFont typeface="Arial"/>
              <a:buChar char="•"/>
            </a:pPr>
            <a:r>
              <a:rPr b="1" i="0" lang="en-US" sz="4100" u="none" cap="none" strike="noStrike">
                <a:solidFill>
                  <a:srgbClr val="053D57"/>
                </a:solidFill>
                <a:latin typeface="Montserrat"/>
                <a:ea typeface="Montserrat"/>
                <a:cs typeface="Montserrat"/>
                <a:sym typeface="Montserrat"/>
              </a:rPr>
              <a:t>CNN+GRU 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